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theme/themeOverride10.xml" ContentType="application/vnd.openxmlformats-officedocument.themeOverride+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0" r:id="rId2"/>
    <p:sldMasterId id="2147483678" r:id="rId3"/>
  </p:sldMasterIdLst>
  <p:notesMasterIdLst>
    <p:notesMasterId r:id="rId223"/>
  </p:notesMasterIdLst>
  <p:handoutMasterIdLst>
    <p:handoutMasterId r:id="rId224"/>
  </p:handoutMasterIdLst>
  <p:sldIdLst>
    <p:sldId id="256" r:id="rId4"/>
    <p:sldId id="483" r:id="rId5"/>
    <p:sldId id="484" r:id="rId6"/>
    <p:sldId id="758" r:id="rId7"/>
    <p:sldId id="759" r:id="rId8"/>
    <p:sldId id="760" r:id="rId9"/>
    <p:sldId id="491" r:id="rId10"/>
    <p:sldId id="493" r:id="rId11"/>
    <p:sldId id="494" r:id="rId12"/>
    <p:sldId id="495" r:id="rId13"/>
    <p:sldId id="497" r:id="rId14"/>
    <p:sldId id="498" r:id="rId15"/>
    <p:sldId id="500" r:id="rId16"/>
    <p:sldId id="501" r:id="rId17"/>
    <p:sldId id="503" r:id="rId18"/>
    <p:sldId id="504" r:id="rId19"/>
    <p:sldId id="505" r:id="rId20"/>
    <p:sldId id="506" r:id="rId21"/>
    <p:sldId id="507" r:id="rId22"/>
    <p:sldId id="508" r:id="rId23"/>
    <p:sldId id="509" r:id="rId24"/>
    <p:sldId id="510" r:id="rId25"/>
    <p:sldId id="511" r:id="rId26"/>
    <p:sldId id="513" r:id="rId27"/>
    <p:sldId id="514" r:id="rId28"/>
    <p:sldId id="761" r:id="rId29"/>
    <p:sldId id="517" r:id="rId30"/>
    <p:sldId id="518" r:id="rId31"/>
    <p:sldId id="519" r:id="rId32"/>
    <p:sldId id="762" r:id="rId33"/>
    <p:sldId id="522" r:id="rId34"/>
    <p:sldId id="523" r:id="rId35"/>
    <p:sldId id="526" r:id="rId36"/>
    <p:sldId id="527" r:id="rId37"/>
    <p:sldId id="529" r:id="rId38"/>
    <p:sldId id="530" r:id="rId39"/>
    <p:sldId id="531" r:id="rId40"/>
    <p:sldId id="532" r:id="rId41"/>
    <p:sldId id="534" r:id="rId42"/>
    <p:sldId id="535" r:id="rId43"/>
    <p:sldId id="536" r:id="rId44"/>
    <p:sldId id="537" r:id="rId45"/>
    <p:sldId id="541" r:id="rId46"/>
    <p:sldId id="542" r:id="rId47"/>
    <p:sldId id="543" r:id="rId48"/>
    <p:sldId id="544" r:id="rId49"/>
    <p:sldId id="763" r:id="rId50"/>
    <p:sldId id="547" r:id="rId51"/>
    <p:sldId id="764" r:id="rId52"/>
    <p:sldId id="552" r:id="rId53"/>
    <p:sldId id="555" r:id="rId54"/>
    <p:sldId id="556" r:id="rId55"/>
    <p:sldId id="557" r:id="rId56"/>
    <p:sldId id="559" r:id="rId57"/>
    <p:sldId id="560" r:id="rId58"/>
    <p:sldId id="561" r:id="rId59"/>
    <p:sldId id="564" r:id="rId60"/>
    <p:sldId id="565" r:id="rId61"/>
    <p:sldId id="566" r:id="rId62"/>
    <p:sldId id="567" r:id="rId63"/>
    <p:sldId id="571" r:id="rId64"/>
    <p:sldId id="572" r:id="rId65"/>
    <p:sldId id="573" r:id="rId66"/>
    <p:sldId id="574" r:id="rId67"/>
    <p:sldId id="576" r:id="rId68"/>
    <p:sldId id="577" r:id="rId69"/>
    <p:sldId id="578" r:id="rId70"/>
    <p:sldId id="579" r:id="rId71"/>
    <p:sldId id="581" r:id="rId72"/>
    <p:sldId id="765" r:id="rId73"/>
    <p:sldId id="766" r:id="rId74"/>
    <p:sldId id="586" r:id="rId75"/>
    <p:sldId id="588" r:id="rId76"/>
    <p:sldId id="589" r:id="rId77"/>
    <p:sldId id="590" r:id="rId78"/>
    <p:sldId id="591" r:id="rId79"/>
    <p:sldId id="592" r:id="rId80"/>
    <p:sldId id="594" r:id="rId81"/>
    <p:sldId id="595" r:id="rId82"/>
    <p:sldId id="596" r:id="rId83"/>
    <p:sldId id="597" r:id="rId84"/>
    <p:sldId id="598" r:id="rId85"/>
    <p:sldId id="599" r:id="rId86"/>
    <p:sldId id="600" r:id="rId87"/>
    <p:sldId id="601" r:id="rId88"/>
    <p:sldId id="602" r:id="rId89"/>
    <p:sldId id="603" r:id="rId90"/>
    <p:sldId id="604" r:id="rId91"/>
    <p:sldId id="606" r:id="rId92"/>
    <p:sldId id="607" r:id="rId93"/>
    <p:sldId id="609" r:id="rId94"/>
    <p:sldId id="610" r:id="rId95"/>
    <p:sldId id="611" r:id="rId96"/>
    <p:sldId id="612" r:id="rId97"/>
    <p:sldId id="613" r:id="rId98"/>
    <p:sldId id="767" r:id="rId99"/>
    <p:sldId id="768" r:id="rId100"/>
    <p:sldId id="615" r:id="rId101"/>
    <p:sldId id="618" r:id="rId102"/>
    <p:sldId id="619" r:id="rId103"/>
    <p:sldId id="621" r:id="rId104"/>
    <p:sldId id="622" r:id="rId105"/>
    <p:sldId id="623" r:id="rId106"/>
    <p:sldId id="624" r:id="rId107"/>
    <p:sldId id="625" r:id="rId108"/>
    <p:sldId id="627" r:id="rId109"/>
    <p:sldId id="628" r:id="rId110"/>
    <p:sldId id="629" r:id="rId111"/>
    <p:sldId id="630" r:id="rId112"/>
    <p:sldId id="632" r:id="rId113"/>
    <p:sldId id="633" r:id="rId114"/>
    <p:sldId id="635" r:id="rId115"/>
    <p:sldId id="636" r:id="rId116"/>
    <p:sldId id="637" r:id="rId117"/>
    <p:sldId id="638" r:id="rId118"/>
    <p:sldId id="639" r:id="rId119"/>
    <p:sldId id="641" r:id="rId120"/>
    <p:sldId id="642" r:id="rId121"/>
    <p:sldId id="643" r:id="rId122"/>
    <p:sldId id="644" r:id="rId123"/>
    <p:sldId id="645" r:id="rId124"/>
    <p:sldId id="646" r:id="rId125"/>
    <p:sldId id="647" r:id="rId126"/>
    <p:sldId id="649" r:id="rId127"/>
    <p:sldId id="650" r:id="rId128"/>
    <p:sldId id="769" r:id="rId129"/>
    <p:sldId id="770" r:id="rId130"/>
    <p:sldId id="653" r:id="rId131"/>
    <p:sldId id="656" r:id="rId132"/>
    <p:sldId id="657" r:id="rId133"/>
    <p:sldId id="658" r:id="rId134"/>
    <p:sldId id="659" r:id="rId135"/>
    <p:sldId id="660" r:id="rId136"/>
    <p:sldId id="668" r:id="rId137"/>
    <p:sldId id="670" r:id="rId138"/>
    <p:sldId id="671" r:id="rId139"/>
    <p:sldId id="672" r:id="rId140"/>
    <p:sldId id="674" r:id="rId141"/>
    <p:sldId id="675" r:id="rId142"/>
    <p:sldId id="676" r:id="rId143"/>
    <p:sldId id="677" r:id="rId144"/>
    <p:sldId id="679" r:id="rId145"/>
    <p:sldId id="680" r:id="rId146"/>
    <p:sldId id="681" r:id="rId147"/>
    <p:sldId id="682" r:id="rId148"/>
    <p:sldId id="683" r:id="rId149"/>
    <p:sldId id="684" r:id="rId150"/>
    <p:sldId id="685" r:id="rId151"/>
    <p:sldId id="686" r:id="rId152"/>
    <p:sldId id="687" r:id="rId153"/>
    <p:sldId id="688" r:id="rId154"/>
    <p:sldId id="689" r:id="rId155"/>
    <p:sldId id="690" r:id="rId156"/>
    <p:sldId id="691" r:id="rId157"/>
    <p:sldId id="692" r:id="rId158"/>
    <p:sldId id="693" r:id="rId159"/>
    <p:sldId id="694" r:id="rId160"/>
    <p:sldId id="695" r:id="rId161"/>
    <p:sldId id="696" r:id="rId162"/>
    <p:sldId id="697" r:id="rId163"/>
    <p:sldId id="698" r:id="rId164"/>
    <p:sldId id="699" r:id="rId165"/>
    <p:sldId id="700" r:id="rId166"/>
    <p:sldId id="701" r:id="rId167"/>
    <p:sldId id="702" r:id="rId168"/>
    <p:sldId id="703" r:id="rId169"/>
    <p:sldId id="704" r:id="rId170"/>
    <p:sldId id="705" r:id="rId171"/>
    <p:sldId id="706" r:id="rId172"/>
    <p:sldId id="707" r:id="rId173"/>
    <p:sldId id="708" r:id="rId174"/>
    <p:sldId id="771" r:id="rId175"/>
    <p:sldId id="710" r:id="rId176"/>
    <p:sldId id="711" r:id="rId177"/>
    <p:sldId id="712" r:id="rId178"/>
    <p:sldId id="713" r:id="rId179"/>
    <p:sldId id="714" r:id="rId180"/>
    <p:sldId id="715" r:id="rId181"/>
    <p:sldId id="716" r:id="rId182"/>
    <p:sldId id="717" r:id="rId183"/>
    <p:sldId id="718" r:id="rId184"/>
    <p:sldId id="719" r:id="rId185"/>
    <p:sldId id="720" r:id="rId186"/>
    <p:sldId id="721" r:id="rId187"/>
    <p:sldId id="722" r:id="rId188"/>
    <p:sldId id="723" r:id="rId189"/>
    <p:sldId id="724" r:id="rId190"/>
    <p:sldId id="725" r:id="rId191"/>
    <p:sldId id="726" r:id="rId192"/>
    <p:sldId id="727" r:id="rId193"/>
    <p:sldId id="728" r:id="rId194"/>
    <p:sldId id="729" r:id="rId195"/>
    <p:sldId id="730" r:id="rId196"/>
    <p:sldId id="731" r:id="rId197"/>
    <p:sldId id="732" r:id="rId198"/>
    <p:sldId id="733" r:id="rId199"/>
    <p:sldId id="734" r:id="rId200"/>
    <p:sldId id="735" r:id="rId201"/>
    <p:sldId id="736" r:id="rId202"/>
    <p:sldId id="737" r:id="rId203"/>
    <p:sldId id="738" r:id="rId204"/>
    <p:sldId id="739" r:id="rId205"/>
    <p:sldId id="740" r:id="rId206"/>
    <p:sldId id="741" r:id="rId207"/>
    <p:sldId id="742" r:id="rId208"/>
    <p:sldId id="744" r:id="rId209"/>
    <p:sldId id="745" r:id="rId210"/>
    <p:sldId id="746" r:id="rId211"/>
    <p:sldId id="747" r:id="rId212"/>
    <p:sldId id="748" r:id="rId213"/>
    <p:sldId id="749" r:id="rId214"/>
    <p:sldId id="750" r:id="rId215"/>
    <p:sldId id="751" r:id="rId216"/>
    <p:sldId id="752" r:id="rId217"/>
    <p:sldId id="753" r:id="rId218"/>
    <p:sldId id="754" r:id="rId219"/>
    <p:sldId id="755" r:id="rId220"/>
    <p:sldId id="756" r:id="rId221"/>
    <p:sldId id="757" r:id="rId222"/>
  </p:sldIdLst>
  <p:sldSz cx="6858000" cy="51435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6DBB08"/>
    <a:srgbClr val="BF1E2D"/>
    <a:srgbClr val="6A8B25"/>
    <a:srgbClr val="CBCBCB"/>
    <a:srgbClr val="FF6600"/>
    <a:srgbClr val="E7E3E7"/>
    <a:srgbClr val="AAAAAA"/>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816" autoAdjust="0"/>
  </p:normalViewPr>
  <p:slideViewPr>
    <p:cSldViewPr>
      <p:cViewPr varScale="1">
        <p:scale>
          <a:sx n="134" d="100"/>
          <a:sy n="134" d="100"/>
        </p:scale>
        <p:origin x="-270" y="-84"/>
      </p:cViewPr>
      <p:guideLst>
        <p:guide orient="horz" pos="214"/>
        <p:guide orient="horz" pos="124"/>
        <p:guide orient="horz" pos="2918"/>
        <p:guide orient="horz" pos="578"/>
        <p:guide pos="221"/>
        <p:guide pos="4134"/>
        <p:guide pos="2160"/>
      </p:guideLst>
    </p:cSldViewPr>
  </p:slideViewPr>
  <p:notesTextViewPr>
    <p:cViewPr>
      <p:scale>
        <a:sx n="100" d="100"/>
        <a:sy n="100" d="100"/>
      </p:scale>
      <p:origin x="0" y="0"/>
    </p:cViewPr>
  </p:notesTextViewPr>
  <p:sorterViewPr>
    <p:cViewPr>
      <p:scale>
        <a:sx n="66" d="100"/>
        <a:sy n="66" d="100"/>
      </p:scale>
      <p:origin x="0" y="20868"/>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viewProps" Target="view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11" Type="http://schemas.openxmlformats.org/officeDocument/2006/relationships/slide" Target="slides/slide208.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27" Type="http://schemas.openxmlformats.org/officeDocument/2006/relationships/theme" Target="theme/theme1.xml"/><Relationship Id="rId201" Type="http://schemas.openxmlformats.org/officeDocument/2006/relationships/slide" Target="slides/slide198.xml"/><Relationship Id="rId222" Type="http://schemas.openxmlformats.org/officeDocument/2006/relationships/slide" Target="slides/slide219.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slide" Target="slides/slide21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notesMaster" Target="notesMasters/notesMaster1.xml"/><Relationship Id="rId228"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19" Type="http://schemas.openxmlformats.org/officeDocument/2006/relationships/slide" Target="slides/slide16.xml"/><Relationship Id="rId224" Type="http://schemas.openxmlformats.org/officeDocument/2006/relationships/handoutMaster" Target="handoutMasters/handoutMaster1.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DFD41-653F-43EB-AC80-35F63C8D781B}" type="doc">
      <dgm:prSet loTypeId="urn:microsoft.com/office/officeart/2005/8/layout/pyramid1" loCatId="pyramid" qsTypeId="urn:microsoft.com/office/officeart/2005/8/quickstyle/simple1#1" qsCatId="simple" csTypeId="urn:microsoft.com/office/officeart/2005/8/colors/accent1_2#1" csCatId="accent1" phldr="1"/>
      <dgm:spPr/>
    </dgm:pt>
    <dgm:pt modelId="{99E7FEC9-66EB-4E3E-B99A-8F0178410276}">
      <dgm:prSet phldrT="[文本]" custT="1"/>
      <dgm:spPr>
        <a:solidFill>
          <a:srgbClr val="FF0000"/>
        </a:solidFill>
      </dgm:spPr>
      <dgm:t>
        <a:bodyPr/>
        <a:lstStyle/>
        <a:p>
          <a:r>
            <a:rPr lang="en-US" altLang="zh-CN" sz="1800" b="1" dirty="0" smtClean="0">
              <a:latin typeface="微软雅黑" pitchFamily="34" charset="-122"/>
              <a:ea typeface="微软雅黑" pitchFamily="34" charset="-122"/>
            </a:rPr>
            <a:t>1</a:t>
          </a:r>
          <a:r>
            <a:rPr lang="zh-CN" altLang="en-US" sz="1800" b="1" dirty="0" smtClean="0">
              <a:latin typeface="微软雅黑" pitchFamily="34" charset="-122"/>
              <a:ea typeface="微软雅黑" pitchFamily="34" charset="-122"/>
            </a:rPr>
            <a:t>件</a:t>
          </a:r>
          <a:endParaRPr lang="en-US" altLang="zh-CN" sz="1800" b="1" dirty="0" smtClean="0">
            <a:latin typeface="微软雅黑" pitchFamily="34" charset="-122"/>
            <a:ea typeface="微软雅黑" pitchFamily="34" charset="-122"/>
          </a:endParaRPr>
        </a:p>
        <a:p>
          <a:r>
            <a:rPr lang="zh-CN" altLang="en-US" sz="1800" b="1" dirty="0" smtClean="0">
              <a:latin typeface="微软雅黑" pitchFamily="34" charset="-122"/>
              <a:ea typeface="微软雅黑" pitchFamily="34" charset="-122"/>
            </a:rPr>
            <a:t>死亡、重伤害</a:t>
          </a:r>
          <a:endParaRPr lang="zh-CN" altLang="en-US" sz="1800" b="1" dirty="0">
            <a:latin typeface="微软雅黑" pitchFamily="34" charset="-122"/>
            <a:ea typeface="微软雅黑" pitchFamily="34" charset="-122"/>
          </a:endParaRPr>
        </a:p>
      </dgm:t>
    </dgm:pt>
    <dgm:pt modelId="{03E6B9E0-08F1-4281-8173-AE875EEB3A5D}" type="parTrans" cxnId="{3D7E9F4C-9E45-4F6D-A427-18DF77FD0894}">
      <dgm:prSet/>
      <dgm:spPr/>
      <dgm:t>
        <a:bodyPr/>
        <a:lstStyle/>
        <a:p>
          <a:endParaRPr lang="zh-CN" altLang="en-US" sz="2400" b="1">
            <a:latin typeface="微软雅黑" pitchFamily="34" charset="-122"/>
            <a:ea typeface="微软雅黑" pitchFamily="34" charset="-122"/>
          </a:endParaRPr>
        </a:p>
      </dgm:t>
    </dgm:pt>
    <dgm:pt modelId="{06F5AD14-3087-40F3-BE8A-3D51E998CC8E}" type="sibTrans" cxnId="{3D7E9F4C-9E45-4F6D-A427-18DF77FD0894}">
      <dgm:prSet/>
      <dgm:spPr/>
      <dgm:t>
        <a:bodyPr/>
        <a:lstStyle/>
        <a:p>
          <a:endParaRPr lang="zh-CN" altLang="en-US" sz="2400" b="1">
            <a:latin typeface="微软雅黑" pitchFamily="34" charset="-122"/>
            <a:ea typeface="微软雅黑" pitchFamily="34" charset="-122"/>
          </a:endParaRPr>
        </a:p>
      </dgm:t>
    </dgm:pt>
    <dgm:pt modelId="{1E2C27E8-9372-44E6-A961-820C3ECE1655}">
      <dgm:prSet phldrT="[文本]" custT="1"/>
      <dgm:spPr>
        <a:solidFill>
          <a:srgbClr val="FFC000"/>
        </a:solidFill>
      </dgm:spPr>
      <dgm:t>
        <a:bodyPr/>
        <a:lstStyle/>
        <a:p>
          <a:r>
            <a:rPr lang="en-US" altLang="zh-CN" sz="2800" b="1" dirty="0" smtClean="0">
              <a:solidFill>
                <a:schemeClr val="bg1"/>
              </a:solidFill>
              <a:latin typeface="微软雅黑" pitchFamily="34" charset="-122"/>
              <a:ea typeface="微软雅黑" pitchFamily="34" charset="-122"/>
            </a:rPr>
            <a:t>29</a:t>
          </a:r>
          <a:r>
            <a:rPr lang="zh-CN" altLang="en-US" sz="2800" b="1" dirty="0" smtClean="0">
              <a:solidFill>
                <a:schemeClr val="bg1"/>
              </a:solidFill>
              <a:latin typeface="微软雅黑" pitchFamily="34" charset="-122"/>
              <a:ea typeface="微软雅黑" pitchFamily="34" charset="-122"/>
            </a:rPr>
            <a:t>件轻伤害</a:t>
          </a:r>
          <a:endParaRPr lang="zh-CN" altLang="en-US" sz="2800" b="1" dirty="0">
            <a:solidFill>
              <a:schemeClr val="bg1"/>
            </a:solidFill>
            <a:latin typeface="微软雅黑" pitchFamily="34" charset="-122"/>
            <a:ea typeface="微软雅黑" pitchFamily="34" charset="-122"/>
          </a:endParaRPr>
        </a:p>
      </dgm:t>
    </dgm:pt>
    <dgm:pt modelId="{2D29C8DD-0B56-4482-9DA2-C4537BAAF1B7}" type="parTrans" cxnId="{1749FF05-31D6-4682-A163-66173AA49047}">
      <dgm:prSet/>
      <dgm:spPr/>
      <dgm:t>
        <a:bodyPr/>
        <a:lstStyle/>
        <a:p>
          <a:endParaRPr lang="zh-CN" altLang="en-US" sz="2400" b="1">
            <a:latin typeface="微软雅黑" pitchFamily="34" charset="-122"/>
            <a:ea typeface="微软雅黑" pitchFamily="34" charset="-122"/>
          </a:endParaRPr>
        </a:p>
      </dgm:t>
    </dgm:pt>
    <dgm:pt modelId="{5CAD9B47-B4B1-484B-B719-D7C9398AA9D7}" type="sibTrans" cxnId="{1749FF05-31D6-4682-A163-66173AA49047}">
      <dgm:prSet/>
      <dgm:spPr/>
      <dgm:t>
        <a:bodyPr/>
        <a:lstStyle/>
        <a:p>
          <a:endParaRPr lang="zh-CN" altLang="en-US" sz="2400" b="1">
            <a:latin typeface="微软雅黑" pitchFamily="34" charset="-122"/>
            <a:ea typeface="微软雅黑" pitchFamily="34" charset="-122"/>
          </a:endParaRPr>
        </a:p>
      </dgm:t>
    </dgm:pt>
    <dgm:pt modelId="{C09595CD-4487-478B-A552-0F59D03C01AD}">
      <dgm:prSet phldrT="[文本]" custT="1"/>
      <dgm:spPr>
        <a:solidFill>
          <a:srgbClr val="0070C0"/>
        </a:solidFill>
      </dgm:spPr>
      <dgm:t>
        <a:bodyPr/>
        <a:lstStyle/>
        <a:p>
          <a:pPr>
            <a:lnSpc>
              <a:spcPct val="100000"/>
            </a:lnSpc>
          </a:pPr>
          <a:r>
            <a:rPr lang="en-US" altLang="zh-CN" sz="3200" b="1" dirty="0" smtClean="0">
              <a:solidFill>
                <a:schemeClr val="bg1"/>
              </a:solidFill>
              <a:latin typeface="微软雅黑" pitchFamily="34" charset="-122"/>
              <a:ea typeface="微软雅黑" pitchFamily="34" charset="-122"/>
            </a:rPr>
            <a:t>300</a:t>
          </a:r>
          <a:r>
            <a:rPr lang="zh-CN" altLang="en-US" sz="3200" b="1" dirty="0" smtClean="0">
              <a:solidFill>
                <a:schemeClr val="bg1"/>
              </a:solidFill>
              <a:latin typeface="微软雅黑" pitchFamily="34" charset="-122"/>
              <a:ea typeface="微软雅黑" pitchFamily="34" charset="-122"/>
            </a:rPr>
            <a:t>件惊吓</a:t>
          </a:r>
          <a:endParaRPr lang="zh-CN" altLang="en-US" sz="3200" b="1" dirty="0">
            <a:solidFill>
              <a:schemeClr val="bg1"/>
            </a:solidFill>
            <a:latin typeface="微软雅黑" pitchFamily="34" charset="-122"/>
            <a:ea typeface="微软雅黑" pitchFamily="34" charset="-122"/>
          </a:endParaRPr>
        </a:p>
      </dgm:t>
    </dgm:pt>
    <dgm:pt modelId="{A7CC6894-7F56-4965-8070-35982CE1641E}" type="parTrans" cxnId="{2389A47D-5234-4A61-B434-4032C2267EBE}">
      <dgm:prSet/>
      <dgm:spPr/>
      <dgm:t>
        <a:bodyPr/>
        <a:lstStyle/>
        <a:p>
          <a:endParaRPr lang="zh-CN" altLang="en-US" sz="2400" b="1">
            <a:latin typeface="微软雅黑" pitchFamily="34" charset="-122"/>
            <a:ea typeface="微软雅黑" pitchFamily="34" charset="-122"/>
          </a:endParaRPr>
        </a:p>
      </dgm:t>
    </dgm:pt>
    <dgm:pt modelId="{182EC7F1-9086-497C-AA14-244A33EC6A13}" type="sibTrans" cxnId="{2389A47D-5234-4A61-B434-4032C2267EBE}">
      <dgm:prSet/>
      <dgm:spPr/>
      <dgm:t>
        <a:bodyPr/>
        <a:lstStyle/>
        <a:p>
          <a:endParaRPr lang="zh-CN" altLang="en-US" sz="2400" b="1">
            <a:latin typeface="微软雅黑" pitchFamily="34" charset="-122"/>
            <a:ea typeface="微软雅黑" pitchFamily="34" charset="-122"/>
          </a:endParaRPr>
        </a:p>
      </dgm:t>
    </dgm:pt>
    <dgm:pt modelId="{6F7374BE-87F0-4585-8B8D-6783D5B81F71}" type="pres">
      <dgm:prSet presAssocID="{42BDFD41-653F-43EB-AC80-35F63C8D781B}" presName="Name0" presStyleCnt="0">
        <dgm:presLayoutVars>
          <dgm:dir/>
          <dgm:animLvl val="lvl"/>
          <dgm:resizeHandles val="exact"/>
        </dgm:presLayoutVars>
      </dgm:prSet>
      <dgm:spPr/>
    </dgm:pt>
    <dgm:pt modelId="{50F8BBFC-CFC5-47EE-B65C-20C1CD84369A}" type="pres">
      <dgm:prSet presAssocID="{99E7FEC9-66EB-4E3E-B99A-8F0178410276}" presName="Name8" presStyleCnt="0"/>
      <dgm:spPr/>
    </dgm:pt>
    <dgm:pt modelId="{2E47A6A8-A5A7-45C7-AF99-B665A86F8AA6}" type="pres">
      <dgm:prSet presAssocID="{99E7FEC9-66EB-4E3E-B99A-8F0178410276}" presName="level" presStyleLbl="node1" presStyleIdx="0" presStyleCnt="3">
        <dgm:presLayoutVars>
          <dgm:chMax val="1"/>
          <dgm:bulletEnabled val="1"/>
        </dgm:presLayoutVars>
      </dgm:prSet>
      <dgm:spPr/>
      <dgm:t>
        <a:bodyPr/>
        <a:lstStyle/>
        <a:p>
          <a:endParaRPr lang="zh-CN" altLang="en-US"/>
        </a:p>
      </dgm:t>
    </dgm:pt>
    <dgm:pt modelId="{3650BB87-69C6-44B1-8A51-2901D4CA78FA}" type="pres">
      <dgm:prSet presAssocID="{99E7FEC9-66EB-4E3E-B99A-8F0178410276}" presName="levelTx" presStyleLbl="revTx" presStyleIdx="0" presStyleCnt="0">
        <dgm:presLayoutVars>
          <dgm:chMax val="1"/>
          <dgm:bulletEnabled val="1"/>
        </dgm:presLayoutVars>
      </dgm:prSet>
      <dgm:spPr/>
      <dgm:t>
        <a:bodyPr/>
        <a:lstStyle/>
        <a:p>
          <a:endParaRPr lang="zh-CN" altLang="en-US"/>
        </a:p>
      </dgm:t>
    </dgm:pt>
    <dgm:pt modelId="{82BC8415-851F-4A3A-B62D-00CC8A3EFC79}" type="pres">
      <dgm:prSet presAssocID="{1E2C27E8-9372-44E6-A961-820C3ECE1655}" presName="Name8" presStyleCnt="0"/>
      <dgm:spPr/>
    </dgm:pt>
    <dgm:pt modelId="{646BE8FB-9386-4EDF-B7F1-4765BC9D9480}" type="pres">
      <dgm:prSet presAssocID="{1E2C27E8-9372-44E6-A961-820C3ECE1655}" presName="level" presStyleLbl="node1" presStyleIdx="1" presStyleCnt="3">
        <dgm:presLayoutVars>
          <dgm:chMax val="1"/>
          <dgm:bulletEnabled val="1"/>
        </dgm:presLayoutVars>
      </dgm:prSet>
      <dgm:spPr/>
      <dgm:t>
        <a:bodyPr/>
        <a:lstStyle/>
        <a:p>
          <a:endParaRPr lang="zh-CN" altLang="en-US"/>
        </a:p>
      </dgm:t>
    </dgm:pt>
    <dgm:pt modelId="{D3581D0F-ED78-473D-B3B4-D1DE0EE08DE1}" type="pres">
      <dgm:prSet presAssocID="{1E2C27E8-9372-44E6-A961-820C3ECE1655}" presName="levelTx" presStyleLbl="revTx" presStyleIdx="0" presStyleCnt="0">
        <dgm:presLayoutVars>
          <dgm:chMax val="1"/>
          <dgm:bulletEnabled val="1"/>
        </dgm:presLayoutVars>
      </dgm:prSet>
      <dgm:spPr/>
      <dgm:t>
        <a:bodyPr/>
        <a:lstStyle/>
        <a:p>
          <a:endParaRPr lang="zh-CN" altLang="en-US"/>
        </a:p>
      </dgm:t>
    </dgm:pt>
    <dgm:pt modelId="{B27AD220-2812-404D-BE77-CA6F57139356}" type="pres">
      <dgm:prSet presAssocID="{C09595CD-4487-478B-A552-0F59D03C01AD}" presName="Name8" presStyleCnt="0"/>
      <dgm:spPr/>
    </dgm:pt>
    <dgm:pt modelId="{222C1F66-DE96-49DE-9D2B-4CEF651F7F9E}" type="pres">
      <dgm:prSet presAssocID="{C09595CD-4487-478B-A552-0F59D03C01AD}" presName="level" presStyleLbl="node1" presStyleIdx="2" presStyleCnt="3" custLinFactNeighborX="72055" custLinFactNeighborY="79703">
        <dgm:presLayoutVars>
          <dgm:chMax val="1"/>
          <dgm:bulletEnabled val="1"/>
        </dgm:presLayoutVars>
      </dgm:prSet>
      <dgm:spPr/>
      <dgm:t>
        <a:bodyPr/>
        <a:lstStyle/>
        <a:p>
          <a:endParaRPr lang="zh-CN" altLang="en-US"/>
        </a:p>
      </dgm:t>
    </dgm:pt>
    <dgm:pt modelId="{A3F33DDC-9F7D-4005-8FC2-B8A7FFB68A13}" type="pres">
      <dgm:prSet presAssocID="{C09595CD-4487-478B-A552-0F59D03C01AD}" presName="levelTx" presStyleLbl="revTx" presStyleIdx="0" presStyleCnt="0">
        <dgm:presLayoutVars>
          <dgm:chMax val="1"/>
          <dgm:bulletEnabled val="1"/>
        </dgm:presLayoutVars>
      </dgm:prSet>
      <dgm:spPr/>
      <dgm:t>
        <a:bodyPr/>
        <a:lstStyle/>
        <a:p>
          <a:endParaRPr lang="zh-CN" altLang="en-US"/>
        </a:p>
      </dgm:t>
    </dgm:pt>
  </dgm:ptLst>
  <dgm:cxnLst>
    <dgm:cxn modelId="{1749FF05-31D6-4682-A163-66173AA49047}" srcId="{42BDFD41-653F-43EB-AC80-35F63C8D781B}" destId="{1E2C27E8-9372-44E6-A961-820C3ECE1655}" srcOrd="1" destOrd="0" parTransId="{2D29C8DD-0B56-4482-9DA2-C4537BAAF1B7}" sibTransId="{5CAD9B47-B4B1-484B-B719-D7C9398AA9D7}"/>
    <dgm:cxn modelId="{B9A18E4F-54AA-483A-95E1-975A48EF613F}" type="presOf" srcId="{1E2C27E8-9372-44E6-A961-820C3ECE1655}" destId="{D3581D0F-ED78-473D-B3B4-D1DE0EE08DE1}" srcOrd="1" destOrd="0" presId="urn:microsoft.com/office/officeart/2005/8/layout/pyramid1"/>
    <dgm:cxn modelId="{D19CD2EF-7DBF-4C56-A837-4F3D36858C83}" type="presOf" srcId="{C09595CD-4487-478B-A552-0F59D03C01AD}" destId="{222C1F66-DE96-49DE-9D2B-4CEF651F7F9E}" srcOrd="0" destOrd="0" presId="urn:microsoft.com/office/officeart/2005/8/layout/pyramid1"/>
    <dgm:cxn modelId="{F240479F-BCE6-4F21-9809-07D8D1073FB4}" type="presOf" srcId="{99E7FEC9-66EB-4E3E-B99A-8F0178410276}" destId="{2E47A6A8-A5A7-45C7-AF99-B665A86F8AA6}" srcOrd="0" destOrd="0" presId="urn:microsoft.com/office/officeart/2005/8/layout/pyramid1"/>
    <dgm:cxn modelId="{F0B6E95E-FBAB-4AC9-8CF8-3E81445D1C13}" type="presOf" srcId="{1E2C27E8-9372-44E6-A961-820C3ECE1655}" destId="{646BE8FB-9386-4EDF-B7F1-4765BC9D9480}" srcOrd="0" destOrd="0" presId="urn:microsoft.com/office/officeart/2005/8/layout/pyramid1"/>
    <dgm:cxn modelId="{2389A47D-5234-4A61-B434-4032C2267EBE}" srcId="{42BDFD41-653F-43EB-AC80-35F63C8D781B}" destId="{C09595CD-4487-478B-A552-0F59D03C01AD}" srcOrd="2" destOrd="0" parTransId="{A7CC6894-7F56-4965-8070-35982CE1641E}" sibTransId="{182EC7F1-9086-497C-AA14-244A33EC6A13}"/>
    <dgm:cxn modelId="{B5D74B78-1669-4318-9A41-1E38AFEA42E9}" type="presOf" srcId="{42BDFD41-653F-43EB-AC80-35F63C8D781B}" destId="{6F7374BE-87F0-4585-8B8D-6783D5B81F71}" srcOrd="0" destOrd="0" presId="urn:microsoft.com/office/officeart/2005/8/layout/pyramid1"/>
    <dgm:cxn modelId="{05E255A7-0DAC-4118-A165-EFF30B25713B}" type="presOf" srcId="{99E7FEC9-66EB-4E3E-B99A-8F0178410276}" destId="{3650BB87-69C6-44B1-8A51-2901D4CA78FA}" srcOrd="1" destOrd="0" presId="urn:microsoft.com/office/officeart/2005/8/layout/pyramid1"/>
    <dgm:cxn modelId="{94E513E8-5716-475A-A255-6434274CD802}" type="presOf" srcId="{C09595CD-4487-478B-A552-0F59D03C01AD}" destId="{A3F33DDC-9F7D-4005-8FC2-B8A7FFB68A13}" srcOrd="1" destOrd="0" presId="urn:microsoft.com/office/officeart/2005/8/layout/pyramid1"/>
    <dgm:cxn modelId="{3D7E9F4C-9E45-4F6D-A427-18DF77FD0894}" srcId="{42BDFD41-653F-43EB-AC80-35F63C8D781B}" destId="{99E7FEC9-66EB-4E3E-B99A-8F0178410276}" srcOrd="0" destOrd="0" parTransId="{03E6B9E0-08F1-4281-8173-AE875EEB3A5D}" sibTransId="{06F5AD14-3087-40F3-BE8A-3D51E998CC8E}"/>
    <dgm:cxn modelId="{F68D25EE-153E-4C2C-8187-ED610EA02680}" type="presParOf" srcId="{6F7374BE-87F0-4585-8B8D-6783D5B81F71}" destId="{50F8BBFC-CFC5-47EE-B65C-20C1CD84369A}" srcOrd="0" destOrd="0" presId="urn:microsoft.com/office/officeart/2005/8/layout/pyramid1"/>
    <dgm:cxn modelId="{D81D42EE-55B1-482D-BA6C-2761E914F48D}" type="presParOf" srcId="{50F8BBFC-CFC5-47EE-B65C-20C1CD84369A}" destId="{2E47A6A8-A5A7-45C7-AF99-B665A86F8AA6}" srcOrd="0" destOrd="0" presId="urn:microsoft.com/office/officeart/2005/8/layout/pyramid1"/>
    <dgm:cxn modelId="{F96ED4CF-E561-41C8-9C5E-CD0320F27431}" type="presParOf" srcId="{50F8BBFC-CFC5-47EE-B65C-20C1CD84369A}" destId="{3650BB87-69C6-44B1-8A51-2901D4CA78FA}" srcOrd="1" destOrd="0" presId="urn:microsoft.com/office/officeart/2005/8/layout/pyramid1"/>
    <dgm:cxn modelId="{9811155D-3DD2-42CF-A941-C691F86A7791}" type="presParOf" srcId="{6F7374BE-87F0-4585-8B8D-6783D5B81F71}" destId="{82BC8415-851F-4A3A-B62D-00CC8A3EFC79}" srcOrd="1" destOrd="0" presId="urn:microsoft.com/office/officeart/2005/8/layout/pyramid1"/>
    <dgm:cxn modelId="{66E45981-AF62-4AB6-901F-FA1C3E404317}" type="presParOf" srcId="{82BC8415-851F-4A3A-B62D-00CC8A3EFC79}" destId="{646BE8FB-9386-4EDF-B7F1-4765BC9D9480}" srcOrd="0" destOrd="0" presId="urn:microsoft.com/office/officeart/2005/8/layout/pyramid1"/>
    <dgm:cxn modelId="{7738878C-7023-49D9-B879-64F11A419EF1}" type="presParOf" srcId="{82BC8415-851F-4A3A-B62D-00CC8A3EFC79}" destId="{D3581D0F-ED78-473D-B3B4-D1DE0EE08DE1}" srcOrd="1" destOrd="0" presId="urn:microsoft.com/office/officeart/2005/8/layout/pyramid1"/>
    <dgm:cxn modelId="{DB2D61E9-254B-4269-9A3C-785A17C99592}" type="presParOf" srcId="{6F7374BE-87F0-4585-8B8D-6783D5B81F71}" destId="{B27AD220-2812-404D-BE77-CA6F57139356}" srcOrd="2" destOrd="0" presId="urn:microsoft.com/office/officeart/2005/8/layout/pyramid1"/>
    <dgm:cxn modelId="{AB6B7E25-C191-447D-A15B-21393855B223}" type="presParOf" srcId="{B27AD220-2812-404D-BE77-CA6F57139356}" destId="{222C1F66-DE96-49DE-9D2B-4CEF651F7F9E}" srcOrd="0" destOrd="0" presId="urn:microsoft.com/office/officeart/2005/8/layout/pyramid1"/>
    <dgm:cxn modelId="{410F7C80-22EB-4BB5-868D-5A7B37F912DA}" type="presParOf" srcId="{B27AD220-2812-404D-BE77-CA6F57139356}" destId="{A3F33DDC-9F7D-4005-8FC2-B8A7FFB68A13}" srcOrd="1" destOrd="0" presId="urn:microsoft.com/office/officeart/2005/8/layout/pyramid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buFont typeface="Arial" panose="020B0604020202020204" pitchFamily="34" charset="0"/>
              <a:buNone/>
              <a:defRPr sz="1200" smtClean="0">
                <a:latin typeface="Arial" panose="020B0604020202020204" pitchFamily="34" charset="0"/>
                <a:ea typeface="宋体" panose="02010600030101010101" pitchFamily="2" charset="-122"/>
              </a:defRPr>
            </a:lvl1pPr>
          </a:lstStyle>
          <a:p>
            <a:pPr>
              <a:defRPr/>
            </a:pPr>
            <a:fld id="{3230E080-B7A8-4564-B8DB-A296D4F95327}" type="datetime1">
              <a:rPr lang="zh-CN" altLang="en-US"/>
              <a:pPr>
                <a:defRPr/>
              </a:pPr>
              <a:t>2016/9/21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0" hangingPunct="0">
              <a:buFont typeface="Arial" panose="020B0604020202020204" pitchFamily="34" charset="0"/>
              <a:buNone/>
              <a:defRPr sz="1200" smtClean="0">
                <a:latin typeface="Arial" panose="020B0604020202020204" pitchFamily="34" charset="0"/>
                <a:ea typeface="宋体" panose="02010600030101010101" pitchFamily="2" charset="-122"/>
              </a:defRPr>
            </a:lvl1pPr>
          </a:lstStyle>
          <a:p>
            <a:pPr>
              <a:defRPr/>
            </a:pPr>
            <a:fld id="{CCA68AE3-67B9-499D-B242-0D5DA5BFD5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buFont typeface="Arial" panose="020B0604020202020204" pitchFamily="34" charset="0"/>
              <a:buNone/>
              <a:defRPr sz="1200">
                <a:latin typeface="Arial" panose="020B0604020202020204" pitchFamily="34" charset="0"/>
                <a:ea typeface="微软雅黑" panose="020B0503020204020204" pitchFamily="34" charset="-122"/>
              </a:defRPr>
            </a:lvl1pPr>
          </a:lstStyle>
          <a:p>
            <a:pPr>
              <a:defRPr/>
            </a:pPr>
            <a:endParaRPr lang="zh-CN" altLang="zh-CN"/>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hangingPunct="0">
              <a:buFont typeface="Arial" panose="020B0604020202020204" pitchFamily="34" charset="0"/>
              <a:buNone/>
              <a:defRPr smtClean="0">
                <a:latin typeface="Arial" panose="020B0604020202020204" pitchFamily="34" charset="0"/>
                <a:ea typeface="黑体" panose="02010609060101010101" pitchFamily="49" charset="-122"/>
              </a:defRPr>
            </a:lvl1pPr>
          </a:lstStyle>
          <a:p>
            <a:pPr>
              <a:defRPr/>
            </a:pPr>
            <a:fld id="{FB43111F-FF04-4FFF-A71D-1585E4469E0F}" type="datetime1">
              <a:rPr lang="zh-CN" altLang="en-US"/>
              <a:pPr>
                <a:defRPr/>
              </a:pPr>
              <a:t>2016/9/21</a:t>
            </a:fld>
            <a:endParaRPr lang="zh-CN" altLang="en-US" sz="1200">
              <a:ea typeface="微软雅黑" panose="020B0503020204020204" pitchFamily="34" charset="-122"/>
            </a:endParaRPr>
          </a:p>
        </p:txBody>
      </p:sp>
      <p:sp>
        <p:nvSpPr>
          <p:cNvPr id="44036" name="幻灯片图像占位符 3"/>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3077"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ext uri="{91240B29-F687-4F45-9708-019B960494DF}"/>
          </a:extLst>
        </p:spPr>
        <p:txBody>
          <a:bodyPr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defRPr/>
            </a:pPr>
            <a:r>
              <a:rPr lang="zh-CN" altLang="zh-CN">
                <a:ea typeface="宋体" panose="02010600030101010101" pitchFamily="2" charset="-122"/>
              </a:rPr>
              <a:t>单击此处编辑母版文本样式</a:t>
            </a:r>
          </a:p>
          <a:p>
            <a:pPr eaLnBrk="0" hangingPunct="0">
              <a:defRPr/>
            </a:pPr>
            <a:r>
              <a:rPr lang="zh-CN" altLang="zh-CN">
                <a:ea typeface="宋体" panose="02010600030101010101" pitchFamily="2" charset="-122"/>
              </a:rPr>
              <a:t>第二级</a:t>
            </a:r>
          </a:p>
          <a:p>
            <a:pPr eaLnBrk="0" hangingPunct="0">
              <a:defRPr/>
            </a:pPr>
            <a:r>
              <a:rPr lang="zh-CN" altLang="zh-CN">
                <a:ea typeface="宋体" panose="02010600030101010101" pitchFamily="2" charset="-122"/>
              </a:rPr>
              <a:t>第三级</a:t>
            </a:r>
          </a:p>
          <a:p>
            <a:pPr eaLnBrk="0" hangingPunct="0">
              <a:defRPr/>
            </a:pPr>
            <a:r>
              <a:rPr lang="zh-CN" altLang="zh-CN">
                <a:ea typeface="宋体" panose="02010600030101010101" pitchFamily="2" charset="-122"/>
              </a:rPr>
              <a:t>第四级</a:t>
            </a:r>
          </a:p>
          <a:p>
            <a:pPr eaLnBrk="0" hangingPunct="0">
              <a:defRPr/>
            </a:pPr>
            <a:r>
              <a:rPr lang="zh-CN" altLang="zh-CN">
                <a:ea typeface="宋体" panose="02010600030101010101" pitchFamily="2" charset="-122"/>
              </a:rPr>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eaLnBrk="0" hangingPunct="0">
              <a:buFont typeface="Arial" panose="020B0604020202020204" pitchFamily="34" charset="0"/>
              <a:buNone/>
              <a:defRPr sz="1200">
                <a:latin typeface="Arial" panose="020B0604020202020204" pitchFamily="34" charset="0"/>
                <a:ea typeface="微软雅黑" panose="020B0503020204020204" pitchFamily="34" charset="-122"/>
              </a:defRPr>
            </a:lvl1pPr>
          </a:lstStyle>
          <a:p>
            <a:pPr>
              <a:defRPr/>
            </a:pPr>
            <a:endParaRPr lang="zh-CN" altLang="zh-CN"/>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eaLnBrk="0" hangingPunct="0">
              <a:buFont typeface="Arial" panose="020B0604020202020204" pitchFamily="34" charset="0"/>
              <a:buNone/>
              <a:defRPr>
                <a:latin typeface="Arial" panose="020B0604020202020204" pitchFamily="34" charset="0"/>
                <a:ea typeface="黑体" panose="02010609060101010101" pitchFamily="49" charset="-122"/>
              </a:defRPr>
            </a:lvl1pPr>
          </a:lstStyle>
          <a:p>
            <a:pPr>
              <a:defRPr/>
            </a:pPr>
            <a:fld id="{708B304D-8315-4216-A1A5-FE7F9F15F8B7}" type="slidenum">
              <a:rPr lang="zh-CN" altLang="en-US"/>
              <a:pPr>
                <a:defRPr/>
              </a:pPr>
              <a:t>‹#›</a:t>
            </a:fld>
            <a:endParaRPr lang="zh-CN" altLang="en-US" sz="1200">
              <a:ea typeface="微软雅黑" panose="020B0503020204020204" pitchFamily="34" charset="-122"/>
            </a:endParaRPr>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130.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131.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132.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133.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188.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189.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p:spPr>
      </p:sp>
      <p:sp>
        <p:nvSpPr>
          <p:cNvPr id="4813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zh-CN"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p:cNvSpPr>
          <p:nvPr>
            <p:ph type="sldImg"/>
          </p:nvPr>
        </p:nvSpPr>
        <p:spPr/>
      </p:sp>
      <p:sp>
        <p:nvSpPr>
          <p:cNvPr id="87042"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87043" name="灯片编号占位符 3"/>
          <p:cNvSpPr>
            <a:spLocks noGrp="1"/>
          </p:cNvSpPr>
          <p:nvPr>
            <p:ph type="sldNum" sz="quarter" idx="5"/>
          </p:nvPr>
        </p:nvSpPr>
        <p:spPr>
          <a:noFill/>
          <a:ln>
            <a:miter lim="800000"/>
            <a:headEnd/>
            <a:tailEnd/>
          </a:ln>
        </p:spPr>
        <p:txBody>
          <a:bodyPr/>
          <a:lstStyle/>
          <a:p>
            <a:pPr>
              <a:buFont typeface="Arial" charset="0"/>
              <a:buNone/>
            </a:pPr>
            <a:fld id="{ED621E4A-3B8F-407B-A4B9-C6D8AE425667}" type="slidenum">
              <a:rPr lang="zh-CN" altLang="en-US" smtClean="0">
                <a:latin typeface="Arial" charset="0"/>
                <a:ea typeface="黑体" pitchFamily="2" charset="-122"/>
              </a:rPr>
              <a:pPr>
                <a:buFont typeface="Arial" charset="0"/>
                <a:buNone/>
              </a:pPr>
              <a:t>30</a:t>
            </a:fld>
            <a:endParaRPr lang="en-US" altLang="zh-CN" smtClean="0">
              <a:latin typeface="Arial" charset="0"/>
              <a:ea typeface="黑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pPr>
              <a:buFont typeface="Arial" charset="0"/>
              <a:buNone/>
            </a:pPr>
            <a:fld id="{45E34005-1DDC-49AB-8128-29B5C921CF5A}" type="slidenum">
              <a:rPr lang="en-US" altLang="zh-CN" smtClean="0">
                <a:latin typeface="Arial" charset="0"/>
                <a:ea typeface="黑体" pitchFamily="2" charset="-122"/>
              </a:rPr>
              <a:pPr>
                <a:buFont typeface="Arial" charset="0"/>
                <a:buNone/>
              </a:pPr>
              <a:t>31</a:t>
            </a:fld>
            <a:endParaRPr lang="en-US" altLang="zh-CN" smtClean="0">
              <a:latin typeface="Arial" charset="0"/>
              <a:ea typeface="黑体" pitchFamily="2" charset="-122"/>
            </a:endParaRPr>
          </a:p>
        </p:txBody>
      </p:sp>
      <p:sp>
        <p:nvSpPr>
          <p:cNvPr id="89090" name="Rectangle 2"/>
          <p:cNvSpPr>
            <a:spLocks noGrp="1" noRot="1" noChangeAspect="1" noChangeArrowheads="1" noTextEdit="1"/>
          </p:cNvSpPr>
          <p:nvPr>
            <p:ph type="sldImg"/>
          </p:nvPr>
        </p:nvSpPr>
        <p:spPr/>
      </p:sp>
      <p:sp>
        <p:nvSpPr>
          <p:cNvPr id="890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a:lnSpc>
                <a:spcPct val="80000"/>
              </a:lnSpc>
            </a:pPr>
            <a:endParaRPr lang="zh-CN" altLang="zh-CN" sz="10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miter lim="800000"/>
            <a:headEnd/>
            <a:tailEnd/>
          </a:ln>
        </p:spPr>
        <p:txBody>
          <a:bodyPr/>
          <a:lstStyle/>
          <a:p>
            <a:pPr>
              <a:buFont typeface="Arial" charset="0"/>
              <a:buNone/>
            </a:pPr>
            <a:fld id="{E5558B97-6BCD-4D79-80A5-D6A4EA622B62}" type="slidenum">
              <a:rPr lang="en-US" altLang="zh-CN" smtClean="0">
                <a:latin typeface="Arial" charset="0"/>
                <a:ea typeface="黑体" pitchFamily="2" charset="-122"/>
              </a:rPr>
              <a:pPr>
                <a:buFont typeface="Arial" charset="0"/>
                <a:buNone/>
              </a:pPr>
              <a:t>32</a:t>
            </a:fld>
            <a:endParaRPr lang="en-US" altLang="zh-CN" smtClean="0">
              <a:latin typeface="Arial" charset="0"/>
              <a:ea typeface="黑体" pitchFamily="2" charset="-122"/>
            </a:endParaRPr>
          </a:p>
        </p:txBody>
      </p:sp>
      <p:sp>
        <p:nvSpPr>
          <p:cNvPr id="91138" name="Rectangle 2"/>
          <p:cNvSpPr>
            <a:spLocks noGrp="1" noRot="1" noChangeAspect="1" noChangeArrowheads="1" noTextEdit="1"/>
          </p:cNvSpPr>
          <p:nvPr>
            <p:ph type="sldImg"/>
          </p:nvPr>
        </p:nvSpPr>
        <p:spPr/>
      </p:sp>
      <p:sp>
        <p:nvSpPr>
          <p:cNvPr id="9113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a:lnSpc>
                <a:spcPct val="80000"/>
              </a:lnSpc>
            </a:pPr>
            <a:endParaRPr lang="zh-CN" altLang="zh-CN" sz="10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39825" y="754063"/>
            <a:ext cx="4391025" cy="3292475"/>
          </a:xfrm>
        </p:spPr>
      </p:sp>
      <p:sp>
        <p:nvSpPr>
          <p:cNvPr id="9318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zh-CN" altLang="en-US" smtClean="0">
                <a:latin typeface="Arial" charset="0"/>
              </a:rPr>
              <a:t> </a:t>
            </a: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miter lim="800000"/>
            <a:headEnd/>
            <a:tailEnd/>
          </a:ln>
        </p:spPr>
        <p:txBody>
          <a:bodyPr/>
          <a:lstStyle/>
          <a:p>
            <a:pPr>
              <a:buFont typeface="Arial" charset="0"/>
              <a:buNone/>
            </a:pPr>
            <a:fld id="{7128D13C-201B-4303-A0AA-FE413D423F83}" type="slidenum">
              <a:rPr lang="en-US" altLang="zh-CN" smtClean="0">
                <a:latin typeface="Arial" charset="0"/>
                <a:ea typeface="黑体" pitchFamily="2" charset="-122"/>
              </a:rPr>
              <a:pPr>
                <a:buFont typeface="Arial" charset="0"/>
                <a:buNone/>
              </a:pPr>
              <a:t>36</a:t>
            </a:fld>
            <a:endParaRPr lang="en-US" altLang="zh-CN" smtClean="0">
              <a:latin typeface="Arial" charset="0"/>
              <a:ea typeface="黑体" pitchFamily="2" charset="-122"/>
            </a:endParaRPr>
          </a:p>
        </p:txBody>
      </p:sp>
      <p:sp>
        <p:nvSpPr>
          <p:cNvPr id="97282" name="Rectangle 2"/>
          <p:cNvSpPr>
            <a:spLocks noGrp="1" noRot="1" noChangeAspect="1" noChangeArrowheads="1" noTextEdit="1"/>
          </p:cNvSpPr>
          <p:nvPr>
            <p:ph type="sldImg"/>
          </p:nvPr>
        </p:nvSpPr>
        <p:spPr/>
      </p:sp>
      <p:sp>
        <p:nvSpPr>
          <p:cNvPr id="9728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zh-CN" altLang="en-US" smtClean="0">
                <a:latin typeface="Arial" charset="0"/>
              </a:rPr>
              <a:t>为什么要设定挑战性目标？小孩考试的例子。</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miter lim="800000"/>
            <a:headEnd/>
            <a:tailEnd/>
          </a:ln>
        </p:spPr>
        <p:txBody>
          <a:bodyPr/>
          <a:lstStyle/>
          <a:p>
            <a:pPr>
              <a:buFont typeface="Arial" charset="0"/>
              <a:buNone/>
            </a:pPr>
            <a:fld id="{C76DC273-C2BD-40A6-938F-C853A078FB56}" type="slidenum">
              <a:rPr lang="en-US" altLang="zh-CN" smtClean="0">
                <a:latin typeface="Arial" charset="0"/>
                <a:ea typeface="黑体" pitchFamily="2" charset="-122"/>
              </a:rPr>
              <a:pPr>
                <a:buFont typeface="Arial" charset="0"/>
                <a:buNone/>
              </a:pPr>
              <a:t>37</a:t>
            </a:fld>
            <a:endParaRPr lang="en-US" altLang="zh-CN" smtClean="0">
              <a:latin typeface="Arial" charset="0"/>
              <a:ea typeface="黑体" pitchFamily="2" charset="-122"/>
            </a:endParaRPr>
          </a:p>
        </p:txBody>
      </p:sp>
      <p:sp>
        <p:nvSpPr>
          <p:cNvPr id="99330" name="Rectangle 2"/>
          <p:cNvSpPr>
            <a:spLocks noGrp="1" noRot="1" noChangeAspect="1" noChangeArrowheads="1" noTextEdit="1"/>
          </p:cNvSpPr>
          <p:nvPr>
            <p:ph type="sldImg"/>
          </p:nvPr>
        </p:nvSpPr>
        <p:spPr/>
      </p:sp>
      <p:sp>
        <p:nvSpPr>
          <p:cNvPr id="993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ltLang="zh-CN" smtClean="0">
                <a:latin typeface="Arial" charset="0"/>
              </a:rPr>
              <a:t>1</a:t>
            </a:r>
            <a:r>
              <a:rPr lang="zh-CN" altLang="en-US" smtClean="0">
                <a:latin typeface="Arial" charset="0"/>
              </a:rPr>
              <a:t>，销售额指标：地区不同，产品不同，市场不同；</a:t>
            </a:r>
          </a:p>
          <a:p>
            <a:r>
              <a:rPr lang="zh-CN" altLang="en-US" smtClean="0">
                <a:latin typeface="Arial" charset="0"/>
              </a:rPr>
              <a:t>还有就是，不同岗位要不同的指标，同时要注意区分不同员工的自身情况，不能一刀切；</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miter lim="800000"/>
            <a:headEnd/>
            <a:tailEnd/>
          </a:ln>
        </p:spPr>
        <p:txBody>
          <a:bodyPr/>
          <a:lstStyle/>
          <a:p>
            <a:pPr>
              <a:buFont typeface="Arial" charset="0"/>
              <a:buNone/>
            </a:pPr>
            <a:fld id="{AA5F1EEA-2EB8-485F-9409-543716556397}" type="slidenum">
              <a:rPr lang="en-US" altLang="zh-CN" smtClean="0">
                <a:latin typeface="Arial" charset="0"/>
                <a:ea typeface="黑体" pitchFamily="2" charset="-122"/>
              </a:rPr>
              <a:pPr>
                <a:buFont typeface="Arial" charset="0"/>
                <a:buNone/>
              </a:pPr>
              <a:t>42</a:t>
            </a:fld>
            <a:endParaRPr lang="en-US" altLang="zh-CN" smtClean="0">
              <a:latin typeface="Arial" charset="0"/>
              <a:ea typeface="黑体" pitchFamily="2" charset="-122"/>
            </a:endParaRPr>
          </a:p>
        </p:txBody>
      </p:sp>
      <p:sp>
        <p:nvSpPr>
          <p:cNvPr id="105474" name="Rectangle 2"/>
          <p:cNvSpPr>
            <a:spLocks noGrp="1" noRot="1" noChangeAspect="1" noChangeArrowheads="1" noTextEdit="1"/>
          </p:cNvSpPr>
          <p:nvPr>
            <p:ph type="sldImg"/>
          </p:nvPr>
        </p:nvSpPr>
        <p:spPr/>
      </p:sp>
      <p:sp>
        <p:nvSpPr>
          <p:cNvPr id="1054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zh-CN" altLang="zh-CN" sz="1000" b="1" i="1" smtClean="0">
              <a:solidFill>
                <a:srgbClr val="FF0000"/>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miter lim="800000"/>
            <a:headEnd/>
            <a:tailEnd/>
          </a:ln>
        </p:spPr>
        <p:txBody>
          <a:bodyPr/>
          <a:lstStyle/>
          <a:p>
            <a:pPr>
              <a:buFont typeface="Arial" charset="0"/>
              <a:buNone/>
            </a:pPr>
            <a:fld id="{E5959115-5A9A-4678-9D75-4F619D98BB50}" type="slidenum">
              <a:rPr lang="en-US" altLang="zh-CN" smtClean="0">
                <a:latin typeface="Arial" charset="0"/>
                <a:ea typeface="黑体" pitchFamily="2" charset="-122"/>
              </a:rPr>
              <a:pPr>
                <a:buFont typeface="Arial" charset="0"/>
                <a:buNone/>
              </a:pPr>
              <a:t>43</a:t>
            </a:fld>
            <a:endParaRPr lang="en-US" altLang="zh-CN" smtClean="0">
              <a:latin typeface="Arial" charset="0"/>
              <a:ea typeface="黑体" pitchFamily="2" charset="-122"/>
            </a:endParaRPr>
          </a:p>
        </p:txBody>
      </p:sp>
      <p:sp>
        <p:nvSpPr>
          <p:cNvPr id="107522" name="Rectangle 2"/>
          <p:cNvSpPr>
            <a:spLocks noGrp="1" noRot="1" noChangeAspect="1" noChangeArrowheads="1" noTextEdit="1"/>
          </p:cNvSpPr>
          <p:nvPr>
            <p:ph type="sldImg"/>
          </p:nvPr>
        </p:nvSpPr>
        <p:spPr/>
      </p:sp>
      <p:sp>
        <p:nvSpPr>
          <p:cNvPr id="1075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zh-CN" altLang="en-US" smtClean="0">
                <a:latin typeface="Arial" charset="0"/>
              </a:rPr>
              <a:t>知识分享会，可以说也是一种头脑风暴的方法；看板管理；</a:t>
            </a:r>
          </a:p>
          <a:p>
            <a:r>
              <a:rPr lang="zh-CN" altLang="en-US" smtClean="0">
                <a:latin typeface="Arial" charset="0"/>
              </a:rPr>
              <a:t>理论知识也很重要：关键是理论来指导实践，通过实践再来修正理论，其实也是一个</a:t>
            </a:r>
            <a:r>
              <a:rPr lang="en-US" altLang="zh-CN" smtClean="0">
                <a:latin typeface="Arial" charset="0"/>
              </a:rPr>
              <a:t>PDCA</a:t>
            </a:r>
            <a:r>
              <a:rPr lang="zh-CN" altLang="en-US" smtClean="0">
                <a:latin typeface="Arial" charset="0"/>
              </a:rPr>
              <a:t>循环；毛主席写过实践论啊。</a:t>
            </a:r>
          </a:p>
          <a:p>
            <a:r>
              <a:rPr lang="en-US" altLang="zh-CN" b="1" i="1" smtClean="0">
                <a:solidFill>
                  <a:srgbClr val="FF0000"/>
                </a:solidFill>
                <a:latin typeface="Arial" charset="0"/>
              </a:rPr>
              <a:t>A,</a:t>
            </a:r>
            <a:r>
              <a:rPr lang="en-US" altLang="zh-CN" sz="1600" b="1" smtClean="0">
                <a:latin typeface="Arial" charset="0"/>
              </a:rPr>
              <a:t> </a:t>
            </a:r>
            <a:r>
              <a:rPr lang="zh-CN" altLang="en-US" b="1" i="1" smtClean="0">
                <a:solidFill>
                  <a:srgbClr val="FF0000"/>
                </a:solidFill>
                <a:latin typeface="Arial" charset="0"/>
              </a:rPr>
              <a:t>鼓励团队学习：充分发挥团队的力量，集体思考和分析，找出个人短板，有针对性学习和改善；</a:t>
            </a:r>
            <a:endParaRPr lang="zh-CN" altLang="en-US" sz="1600" smtClean="0">
              <a:latin typeface="Arial" charset="0"/>
            </a:endParaRPr>
          </a:p>
          <a:p>
            <a:r>
              <a:rPr lang="en-US" altLang="zh-CN" b="1" i="1" smtClean="0">
                <a:solidFill>
                  <a:srgbClr val="FF0000"/>
                </a:solidFill>
                <a:latin typeface="Arial" charset="0"/>
              </a:rPr>
              <a:t>B,</a:t>
            </a:r>
            <a:r>
              <a:rPr lang="en-US" altLang="zh-CN" sz="1600" b="1" smtClean="0">
                <a:latin typeface="Arial" charset="0"/>
              </a:rPr>
              <a:t> </a:t>
            </a:r>
            <a:r>
              <a:rPr lang="zh-CN" altLang="en-US" b="1" i="1" smtClean="0">
                <a:solidFill>
                  <a:srgbClr val="FF0000"/>
                </a:solidFill>
                <a:latin typeface="Arial" charset="0"/>
              </a:rPr>
              <a:t>改变心智模式：空杯心态，鼓励分享；</a:t>
            </a:r>
            <a:r>
              <a:rPr lang="zh-CN" altLang="en-US" smtClean="0">
                <a:solidFill>
                  <a:srgbClr val="FF0000"/>
                </a:solidFill>
                <a:latin typeface="Arial" charset="0"/>
              </a:rPr>
              <a:t> </a:t>
            </a:r>
          </a:p>
          <a:p>
            <a:r>
              <a:rPr lang="en-US" altLang="zh-CN" b="1" i="1" smtClean="0">
                <a:solidFill>
                  <a:srgbClr val="FF0000"/>
                </a:solidFill>
                <a:latin typeface="Arial" charset="0"/>
              </a:rPr>
              <a:t>C,</a:t>
            </a:r>
            <a:r>
              <a:rPr lang="en-US" altLang="zh-CN" sz="1600" b="1" smtClean="0">
                <a:solidFill>
                  <a:srgbClr val="FF0000"/>
                </a:solidFill>
                <a:latin typeface="Arial" charset="0"/>
              </a:rPr>
              <a:t> </a:t>
            </a:r>
            <a:r>
              <a:rPr lang="zh-CN" altLang="en-US" b="1" i="1" smtClean="0">
                <a:solidFill>
                  <a:srgbClr val="FF0000"/>
                </a:solidFill>
                <a:latin typeface="Arial" charset="0"/>
              </a:rPr>
              <a:t>不断自我超越：要和自己比，和优秀的人比</a:t>
            </a:r>
            <a:r>
              <a:rPr lang="zh-CN" altLang="en-US" smtClean="0">
                <a:solidFill>
                  <a:srgbClr val="FF0000"/>
                </a:solidFill>
                <a:latin typeface="Arial" charset="0"/>
              </a:rPr>
              <a:t> </a:t>
            </a:r>
            <a:r>
              <a:rPr lang="en-US" altLang="zh-CN" smtClean="0">
                <a:solidFill>
                  <a:srgbClr val="FF0000"/>
                </a:solidFill>
                <a:latin typeface="Arial" charset="0"/>
              </a:rPr>
              <a:t>;</a:t>
            </a:r>
          </a:p>
          <a:p>
            <a:endParaRPr lang="en-US" altLang="zh-CN" smtClean="0">
              <a:solidFill>
                <a:srgbClr val="FF0000"/>
              </a:solidFill>
              <a:latin typeface="Arial" charset="0"/>
            </a:endParaRPr>
          </a:p>
          <a:p>
            <a:r>
              <a:rPr lang="en-US" altLang="zh-CN" sz="1000" b="1" i="1" smtClean="0">
                <a:solidFill>
                  <a:srgbClr val="FF0000"/>
                </a:solidFill>
                <a:latin typeface="Arial" charset="0"/>
              </a:rPr>
              <a:t>A,</a:t>
            </a:r>
            <a:r>
              <a:rPr lang="zh-CN" altLang="en-US" sz="1000" b="1" i="1" smtClean="0">
                <a:solidFill>
                  <a:srgbClr val="FF0000"/>
                </a:solidFill>
                <a:latin typeface="Arial" charset="0"/>
              </a:rPr>
              <a:t>知识获取 ：</a:t>
            </a:r>
            <a:r>
              <a:rPr lang="en-US" altLang="zh-CN" sz="1000" b="1" i="1" smtClean="0">
                <a:solidFill>
                  <a:srgbClr val="FF0000"/>
                </a:solidFill>
                <a:latin typeface="Arial" charset="0"/>
              </a:rPr>
              <a:t>1</a:t>
            </a:r>
            <a:r>
              <a:rPr lang="zh-CN" altLang="en-US" sz="1000" b="1" i="1" smtClean="0">
                <a:solidFill>
                  <a:srgbClr val="FF0000"/>
                </a:solidFill>
                <a:latin typeface="Arial" charset="0"/>
              </a:rPr>
              <a:t>，学习他人；</a:t>
            </a:r>
            <a:r>
              <a:rPr lang="en-US" altLang="zh-CN" sz="1000" b="1" i="1" smtClean="0">
                <a:solidFill>
                  <a:srgbClr val="FF0000"/>
                </a:solidFill>
                <a:latin typeface="Arial" charset="0"/>
              </a:rPr>
              <a:t>2</a:t>
            </a:r>
            <a:r>
              <a:rPr lang="zh-CN" altLang="en-US" sz="1000" b="1" i="1" smtClean="0">
                <a:solidFill>
                  <a:srgbClr val="FF0000"/>
                </a:solidFill>
                <a:latin typeface="Arial" charset="0"/>
              </a:rPr>
              <a:t>，培训同时，自主学习；</a:t>
            </a:r>
            <a:r>
              <a:rPr lang="en-US" altLang="zh-CN" sz="1000" b="1" i="1" smtClean="0">
                <a:solidFill>
                  <a:srgbClr val="FF0000"/>
                </a:solidFill>
                <a:latin typeface="Arial" charset="0"/>
              </a:rPr>
              <a:t>3</a:t>
            </a:r>
            <a:r>
              <a:rPr lang="zh-CN" altLang="en-US" sz="1000" b="1" i="1" smtClean="0">
                <a:solidFill>
                  <a:srgbClr val="FF0000"/>
                </a:solidFill>
                <a:latin typeface="Arial" charset="0"/>
              </a:rPr>
              <a:t>，专家学习； </a:t>
            </a:r>
          </a:p>
          <a:p>
            <a:r>
              <a:rPr lang="en-US" altLang="zh-CN" sz="1000" b="1" i="1" smtClean="0">
                <a:solidFill>
                  <a:srgbClr val="FF0000"/>
                </a:solidFill>
                <a:latin typeface="Arial" charset="0"/>
              </a:rPr>
              <a:t>B, </a:t>
            </a:r>
            <a:r>
              <a:rPr lang="zh-CN" altLang="en-US" sz="1000" b="1" i="1" smtClean="0">
                <a:solidFill>
                  <a:srgbClr val="FF0000"/>
                </a:solidFill>
                <a:latin typeface="Arial" charset="0"/>
              </a:rPr>
              <a:t>知识共享：</a:t>
            </a:r>
            <a:r>
              <a:rPr lang="en-US" altLang="zh-CN" sz="1000" b="1" i="1" smtClean="0">
                <a:solidFill>
                  <a:srgbClr val="FF0000"/>
                </a:solidFill>
                <a:latin typeface="Arial" charset="0"/>
              </a:rPr>
              <a:t>1</a:t>
            </a:r>
            <a:r>
              <a:rPr lang="zh-CN" altLang="en-US" sz="1000" b="1" i="1" smtClean="0">
                <a:solidFill>
                  <a:srgbClr val="FF0000"/>
                </a:solidFill>
                <a:latin typeface="Arial" charset="0"/>
              </a:rPr>
              <a:t>，知识分享会；</a:t>
            </a:r>
            <a:r>
              <a:rPr lang="en-US" altLang="zh-CN" sz="1000" b="1" i="1" smtClean="0">
                <a:solidFill>
                  <a:srgbClr val="FF0000"/>
                </a:solidFill>
                <a:latin typeface="Arial" charset="0"/>
              </a:rPr>
              <a:t>2</a:t>
            </a:r>
            <a:r>
              <a:rPr lang="zh-CN" altLang="en-US" sz="1000" b="1" i="1" smtClean="0">
                <a:solidFill>
                  <a:srgbClr val="FF0000"/>
                </a:solidFill>
                <a:latin typeface="Arial" charset="0"/>
              </a:rPr>
              <a:t>，看板上知识分享专栏；</a:t>
            </a:r>
            <a:r>
              <a:rPr lang="en-US" altLang="zh-CN" sz="1000" b="1" i="1" smtClean="0">
                <a:solidFill>
                  <a:srgbClr val="FF0000"/>
                </a:solidFill>
                <a:latin typeface="Arial" charset="0"/>
              </a:rPr>
              <a:t>3</a:t>
            </a:r>
            <a:r>
              <a:rPr lang="zh-CN" altLang="en-US" sz="1000" b="1" i="1" smtClean="0">
                <a:solidFill>
                  <a:srgbClr val="FF0000"/>
                </a:solidFill>
                <a:latin typeface="Arial" charset="0"/>
              </a:rPr>
              <a:t>，写论文总结，提高理论知识； </a:t>
            </a:r>
          </a:p>
          <a:p>
            <a:r>
              <a:rPr lang="en-US" altLang="zh-CN" sz="1000" b="1" i="1" smtClean="0">
                <a:solidFill>
                  <a:srgbClr val="FF0000"/>
                </a:solidFill>
                <a:latin typeface="Arial" charset="0"/>
              </a:rPr>
              <a:t>C, </a:t>
            </a:r>
            <a:r>
              <a:rPr lang="zh-CN" altLang="en-US" sz="1000" b="1" i="1" smtClean="0">
                <a:solidFill>
                  <a:srgbClr val="FF0000"/>
                </a:solidFill>
                <a:latin typeface="Arial" charset="0"/>
              </a:rPr>
              <a:t>知识运用：</a:t>
            </a:r>
            <a:r>
              <a:rPr lang="en-US" altLang="zh-CN" sz="1000" b="1" i="1" smtClean="0">
                <a:solidFill>
                  <a:srgbClr val="FF0000"/>
                </a:solidFill>
                <a:latin typeface="Arial" charset="0"/>
              </a:rPr>
              <a:t>1</a:t>
            </a:r>
            <a:r>
              <a:rPr lang="zh-CN" altLang="en-US" sz="1000" b="1" i="1" smtClean="0">
                <a:solidFill>
                  <a:srgbClr val="FF0000"/>
                </a:solidFill>
                <a:latin typeface="Arial" charset="0"/>
              </a:rPr>
              <a:t>，问题点知识点汇总图册，容易查阅；</a:t>
            </a:r>
            <a:r>
              <a:rPr lang="en-US" altLang="zh-CN" sz="1000" b="1" i="1" smtClean="0">
                <a:solidFill>
                  <a:srgbClr val="FF0000"/>
                </a:solidFill>
                <a:latin typeface="Arial" charset="0"/>
              </a:rPr>
              <a:t>2</a:t>
            </a:r>
            <a:r>
              <a:rPr lang="zh-CN" altLang="en-US" sz="1000" b="1" i="1" smtClean="0">
                <a:solidFill>
                  <a:srgbClr val="FF0000"/>
                </a:solidFill>
                <a:latin typeface="Arial" charset="0"/>
              </a:rPr>
              <a:t>，</a:t>
            </a:r>
            <a:r>
              <a:rPr lang="en-US" altLang="zh-CN" sz="1000" b="1" i="1" smtClean="0">
                <a:solidFill>
                  <a:srgbClr val="FF0000"/>
                </a:solidFill>
                <a:latin typeface="Arial" charset="0"/>
              </a:rPr>
              <a:t>QC</a:t>
            </a:r>
            <a:r>
              <a:rPr lang="zh-CN" altLang="en-US" sz="1000" b="1" i="1" smtClean="0">
                <a:solidFill>
                  <a:srgbClr val="FF0000"/>
                </a:solidFill>
                <a:latin typeface="Arial" charset="0"/>
              </a:rPr>
              <a:t>成果发布；</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39825" y="754063"/>
            <a:ext cx="4391025" cy="3292475"/>
          </a:xfrm>
        </p:spPr>
      </p:sp>
      <p:sp>
        <p:nvSpPr>
          <p:cNvPr id="11366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zh-CN" altLang="en-US" smtClean="0">
                <a:latin typeface="Arial" charset="0"/>
              </a:rPr>
              <a:t>安全的含义：消除隐患，预防事故。</a:t>
            </a: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幻灯片图像占位符 1"/>
          <p:cNvSpPr>
            <a:spLocks noGrp="1" noRot="1" noChangeAspect="1"/>
          </p:cNvSpPr>
          <p:nvPr>
            <p:ph type="sldImg"/>
          </p:nvPr>
        </p:nvSpPr>
        <p:spPr/>
      </p:sp>
      <p:sp>
        <p:nvSpPr>
          <p:cNvPr id="115714"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115715" name="灯片编号占位符 3"/>
          <p:cNvSpPr>
            <a:spLocks noGrp="1"/>
          </p:cNvSpPr>
          <p:nvPr>
            <p:ph type="sldNum" sz="quarter" idx="5"/>
          </p:nvPr>
        </p:nvSpPr>
        <p:spPr>
          <a:noFill/>
          <a:ln>
            <a:miter lim="800000"/>
            <a:headEnd/>
            <a:tailEnd/>
          </a:ln>
        </p:spPr>
        <p:txBody>
          <a:bodyPr/>
          <a:lstStyle/>
          <a:p>
            <a:pPr>
              <a:buFont typeface="Arial" charset="0"/>
              <a:buNone/>
            </a:pPr>
            <a:fld id="{4CF0027E-AC37-496B-99B3-B54BD8BA8482}" type="slidenum">
              <a:rPr lang="zh-CN" altLang="en-US" smtClean="0">
                <a:latin typeface="Arial" charset="0"/>
                <a:ea typeface="黑体" pitchFamily="2" charset="-122"/>
              </a:rPr>
              <a:pPr>
                <a:buFont typeface="Arial" charset="0"/>
                <a:buNone/>
              </a:pPr>
              <a:t>49</a:t>
            </a:fld>
            <a:endParaRPr lang="en-US" altLang="zh-CN" smtClean="0">
              <a:latin typeface="Arial" charset="0"/>
              <a:ea typeface="黑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143000" y="685800"/>
            <a:ext cx="4573588" cy="3429000"/>
          </a:xfrm>
        </p:spPr>
      </p:sp>
      <p:sp>
        <p:nvSpPr>
          <p:cNvPr id="5017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zh-CN"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23950" y="671513"/>
            <a:ext cx="4583113" cy="3436937"/>
          </a:xfrm>
        </p:spPr>
      </p:sp>
      <p:sp>
        <p:nvSpPr>
          <p:cNvPr id="117763" name="Rectangle 3"/>
          <p:cNvSpPr>
            <a:spLocks noGrp="1" noChangeArrowheads="1"/>
          </p:cNvSpPr>
          <p:nvPr>
            <p:ph type="body" idx="1"/>
          </p:nvPr>
        </p:nvSpPr>
        <p:spPr bwMode="auto">
          <a:xfrm>
            <a:off x="676275" y="4324350"/>
            <a:ext cx="5487988" cy="4121150"/>
          </a:xfrm>
          <a:prstGeom prst="rect">
            <a:avLst/>
          </a:prstGeom>
          <a:noFill/>
          <a:ln>
            <a:miter lim="800000"/>
            <a:headEnd/>
            <a:tailEnd/>
          </a:ln>
        </p:spPr>
        <p:txBody>
          <a:bodyPr/>
          <a:lstStyle/>
          <a:p>
            <a:pPr eaLnBrk="1" hangingPunct="1"/>
            <a:r>
              <a:rPr lang="zh-CN" altLang="en-US" smtClean="0">
                <a:latin typeface="Arial" charset="0"/>
              </a:rPr>
              <a:t>生产是结果，必须由它来产生收入维持公司运转。质量是公司产品、服务的明确特征，靠它吸引来留住客户，没有好的质量就不会有足够的需求来支持持续的生产。安全说明公司的环境，这种环境保护企业最重要的资产-员工，并使高质量的生产能够持续进行，不保证安全员工将不能进行持续生产，或者事故的损失将会使公司破产。</a:t>
            </a:r>
          </a:p>
          <a:p>
            <a:pPr eaLnBrk="1" hangingPunct="1"/>
            <a:r>
              <a:rPr lang="zh-CN" altLang="en-US" smtClean="0">
                <a:latin typeface="Arial" charset="0"/>
              </a:rPr>
              <a:t>我要安全，我会安全，我能安全。在生产实践中，不但要有安全的思想、安全的意识，还要有安全的技能，才能实现安全的目标。 制度执行的到位</a:t>
            </a: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miter lim="800000"/>
            <a:headEnd/>
            <a:tailEnd/>
          </a:ln>
        </p:spPr>
        <p:txBody>
          <a:bodyPr/>
          <a:lstStyle/>
          <a:p>
            <a:pPr>
              <a:buFont typeface="Arial" charset="0"/>
              <a:buNone/>
            </a:pPr>
            <a:fld id="{AD93DCD4-E721-4911-A47C-A99C1CDC2DDE}" type="slidenum">
              <a:rPr lang="en-US" altLang="ja-JP" smtClean="0">
                <a:latin typeface="Arial" charset="0"/>
                <a:ea typeface="黑体" pitchFamily="2" charset="-122"/>
              </a:rPr>
              <a:pPr>
                <a:buFont typeface="Arial" charset="0"/>
                <a:buNone/>
              </a:pPr>
              <a:t>67</a:t>
            </a:fld>
            <a:endParaRPr lang="en-US" altLang="ja-JP" smtClean="0">
              <a:latin typeface="Arial" charset="0"/>
              <a:ea typeface="黑体" pitchFamily="2" charset="-122"/>
            </a:endParaRPr>
          </a:p>
        </p:txBody>
      </p:sp>
      <p:sp>
        <p:nvSpPr>
          <p:cNvPr id="136194" name="Rectangle 2"/>
          <p:cNvSpPr>
            <a:spLocks noGrp="1" noRot="1" noChangeAspect="1" noChangeArrowheads="1" noTextEdit="1"/>
          </p:cNvSpPr>
          <p:nvPr>
            <p:ph type="sldImg"/>
          </p:nvPr>
        </p:nvSpPr>
        <p:spPr>
          <a:xfrm>
            <a:off x="1144588" y="685800"/>
            <a:ext cx="4573587" cy="3429000"/>
          </a:xfrm>
        </p:spPr>
      </p:sp>
      <p:sp>
        <p:nvSpPr>
          <p:cNvPr id="1361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ja-JP" altLang="en-US" smtClean="0">
                <a:latin typeface="Arial" charset="0"/>
              </a:rPr>
              <a:t>チーム・ミーテイングにおける話し合い方についての原則を説明</a:t>
            </a:r>
          </a:p>
          <a:p>
            <a:r>
              <a:rPr lang="ja-JP" altLang="en-US" smtClean="0">
                <a:latin typeface="Arial" charset="0"/>
              </a:rPr>
              <a:t>テーマについてメンバーが出来るだけ自由に発言できることが望ましい。このためチームミーテイングではブレン（</a:t>
            </a:r>
            <a:r>
              <a:rPr lang="en-US" altLang="ja-JP" smtClean="0">
                <a:latin typeface="Arial" charset="0"/>
              </a:rPr>
              <a:t>Brain</a:t>
            </a:r>
            <a:r>
              <a:rPr lang="ja-JP" altLang="en-US" smtClean="0">
                <a:latin typeface="Arial" charset="0"/>
              </a:rPr>
              <a:t>）・ストーミング（ｓｔｏｒｍ＋</a:t>
            </a:r>
            <a:r>
              <a:rPr lang="en-US" altLang="ja-JP" smtClean="0">
                <a:latin typeface="Arial" charset="0"/>
              </a:rPr>
              <a:t>Ing   )</a:t>
            </a:r>
            <a:r>
              <a:rPr lang="ja-JP" altLang="en-US" smtClean="0">
                <a:latin typeface="Arial" charset="0"/>
              </a:rPr>
              <a:t>法をヒントにした「ホンネの話し合い方４原則」よって行う。</a:t>
            </a:r>
          </a:p>
          <a:p>
            <a:r>
              <a:rPr lang="ja-JP" altLang="en-US" smtClean="0">
                <a:latin typeface="Arial" charset="0"/>
              </a:rPr>
              <a:t>これはアメリカの広告代理店副社長Ａ・オズボーン氏が開発した、自由奔放に発想するアイデア創出法である。</a:t>
            </a:r>
          </a:p>
          <a:p>
            <a:r>
              <a:rPr lang="ja-JP" altLang="en-US" smtClean="0">
                <a:latin typeface="Arial" charset="0"/>
              </a:rPr>
              <a:t>何人かのメンバーが、リラックスした雰囲気の中で、空想、連想の連鎖反応を起こしながら自由奔放なアイデアを大量に出し合っていくための方法。</a:t>
            </a:r>
          </a:p>
          <a:p>
            <a:r>
              <a:rPr lang="ja-JP" altLang="en-US" smtClean="0">
                <a:latin typeface="Arial" charset="0"/>
              </a:rPr>
              <a:t>１批判禁止　</a:t>
            </a:r>
          </a:p>
          <a:p>
            <a:r>
              <a:rPr lang="ja-JP" altLang="en-US" smtClean="0">
                <a:latin typeface="Arial" charset="0"/>
              </a:rPr>
              <a:t>２自由奔放</a:t>
            </a:r>
          </a:p>
          <a:p>
            <a:r>
              <a:rPr lang="ja-JP" altLang="en-US" smtClean="0">
                <a:latin typeface="Arial" charset="0"/>
              </a:rPr>
              <a:t>３大量生産　　大量の意見を出すのは何のためか、それは量の中の質を求めるためである。</a:t>
            </a:r>
          </a:p>
          <a:p>
            <a:r>
              <a:rPr lang="ja-JP" altLang="en-US" smtClean="0">
                <a:latin typeface="Arial" charset="0"/>
              </a:rPr>
              <a:t>４便乗加工　　他人のアイデアに便乗して、次の発想につなげて行くことが重要、こうしてドンドン本音を出していくこと。</a:t>
            </a:r>
          </a:p>
          <a:p>
            <a:endParaRPr lang="ja-JP" altLang="en-US" smtClean="0">
              <a:latin typeface="Arial" charset="0"/>
            </a:endParaRPr>
          </a:p>
          <a:p>
            <a:r>
              <a:rPr lang="ja-JP" altLang="en-US" smtClean="0">
                <a:latin typeface="Arial" charset="0"/>
              </a:rPr>
              <a:t>実践向きにするため、常に全員立ったまま、話し合いを行う</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p:cNvSpPr>
            <a:spLocks noGrp="1" noRot="1" noChangeAspect="1"/>
          </p:cNvSpPr>
          <p:nvPr>
            <p:ph type="sldImg"/>
          </p:nvPr>
        </p:nvSpPr>
        <p:spPr/>
      </p:sp>
      <p:sp>
        <p:nvSpPr>
          <p:cNvPr id="141314"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141315" name="灯片编号占位符 3"/>
          <p:cNvSpPr>
            <a:spLocks noGrp="1"/>
          </p:cNvSpPr>
          <p:nvPr>
            <p:ph type="sldNum" sz="quarter" idx="5"/>
          </p:nvPr>
        </p:nvSpPr>
        <p:spPr>
          <a:noFill/>
          <a:ln>
            <a:miter lim="800000"/>
            <a:headEnd/>
            <a:tailEnd/>
          </a:ln>
        </p:spPr>
        <p:txBody>
          <a:bodyPr/>
          <a:lstStyle/>
          <a:p>
            <a:pPr>
              <a:buFont typeface="Arial" charset="0"/>
              <a:buNone/>
            </a:pPr>
            <a:fld id="{AA1B40AE-08F4-4C81-9585-6AF152A0E9D1}" type="slidenum">
              <a:rPr lang="zh-CN" altLang="en-US" smtClean="0">
                <a:latin typeface="Arial" charset="0"/>
                <a:ea typeface="黑体" pitchFamily="2" charset="-122"/>
              </a:rPr>
              <a:pPr>
                <a:buFont typeface="Arial" charset="0"/>
                <a:buNone/>
              </a:pPr>
              <a:t>71</a:t>
            </a:fld>
            <a:endParaRPr lang="en-US" altLang="zh-CN" smtClean="0">
              <a:latin typeface="Arial" charset="0"/>
              <a:ea typeface="黑体"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miter lim="800000"/>
            <a:headEnd/>
            <a:tailEnd/>
          </a:ln>
        </p:spPr>
        <p:txBody>
          <a:bodyPr/>
          <a:lstStyle/>
          <a:p>
            <a:pPr>
              <a:buFont typeface="Arial" charset="0"/>
              <a:buNone/>
            </a:pPr>
            <a:fld id="{8729986B-5AF3-4CE3-9398-C07A6DE8F2A1}" type="slidenum">
              <a:rPr lang="en-US" altLang="zh-CN" smtClean="0">
                <a:latin typeface="Arial" charset="0"/>
                <a:ea typeface="黑体" pitchFamily="2" charset="-122"/>
              </a:rPr>
              <a:pPr>
                <a:buFont typeface="Arial" charset="0"/>
                <a:buNone/>
              </a:pPr>
              <a:t>72</a:t>
            </a:fld>
            <a:endParaRPr lang="en-US" altLang="zh-CN" smtClean="0">
              <a:latin typeface="Arial" charset="0"/>
              <a:ea typeface="黑体" pitchFamily="2" charset="-122"/>
            </a:endParaRPr>
          </a:p>
        </p:txBody>
      </p:sp>
      <p:sp>
        <p:nvSpPr>
          <p:cNvPr id="143362" name="Rectangle 2"/>
          <p:cNvSpPr>
            <a:spLocks noGrp="1" noRot="1" noChangeAspect="1" noChangeArrowheads="1" noTextEdit="1"/>
          </p:cNvSpPr>
          <p:nvPr>
            <p:ph type="sldImg"/>
          </p:nvPr>
        </p:nvSpPr>
        <p:spPr/>
      </p:sp>
      <p:sp>
        <p:nvSpPr>
          <p:cNvPr id="14336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zh-CN" altLang="zh-CN"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幻灯片图像占位符 1"/>
          <p:cNvSpPr>
            <a:spLocks noGrp="1" noRot="1" noChangeAspect="1"/>
          </p:cNvSpPr>
          <p:nvPr>
            <p:ph type="sldImg"/>
          </p:nvPr>
        </p:nvSpPr>
        <p:spPr/>
      </p:sp>
      <p:sp>
        <p:nvSpPr>
          <p:cNvPr id="146434"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146435" name="灯片编号占位符 3"/>
          <p:cNvSpPr>
            <a:spLocks noGrp="1"/>
          </p:cNvSpPr>
          <p:nvPr>
            <p:ph type="sldNum" sz="quarter" idx="5"/>
          </p:nvPr>
        </p:nvSpPr>
        <p:spPr>
          <a:noFill/>
          <a:ln>
            <a:miter lim="800000"/>
            <a:headEnd/>
            <a:tailEnd/>
          </a:ln>
        </p:spPr>
        <p:txBody>
          <a:bodyPr/>
          <a:lstStyle/>
          <a:p>
            <a:pPr>
              <a:buFont typeface="Arial" charset="0"/>
              <a:buNone/>
            </a:pPr>
            <a:fld id="{DA37B7DB-9B7B-42CD-80D1-01642F18276B}" type="slidenum">
              <a:rPr lang="zh-CN" altLang="en-US" smtClean="0">
                <a:latin typeface="Arial" charset="0"/>
                <a:ea typeface="黑体" pitchFamily="2" charset="-122"/>
              </a:rPr>
              <a:pPr>
                <a:buFont typeface="Arial" charset="0"/>
                <a:buNone/>
              </a:pPr>
              <a:t>74</a:t>
            </a:fld>
            <a:endParaRPr lang="en-US" altLang="zh-CN" smtClean="0">
              <a:latin typeface="Arial" charset="0"/>
              <a:ea typeface="黑体"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幻灯片图像占位符 1"/>
          <p:cNvSpPr>
            <a:spLocks noGrp="1" noRot="1" noChangeAspect="1"/>
          </p:cNvSpPr>
          <p:nvPr>
            <p:ph type="sldImg"/>
          </p:nvPr>
        </p:nvSpPr>
        <p:spPr/>
      </p:sp>
      <p:sp>
        <p:nvSpPr>
          <p:cNvPr id="172034"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172035" name="灯片编号占位符 3"/>
          <p:cNvSpPr>
            <a:spLocks noGrp="1"/>
          </p:cNvSpPr>
          <p:nvPr>
            <p:ph type="sldNum" sz="quarter" idx="5"/>
          </p:nvPr>
        </p:nvSpPr>
        <p:spPr>
          <a:noFill/>
          <a:ln>
            <a:miter lim="800000"/>
            <a:headEnd/>
            <a:tailEnd/>
          </a:ln>
        </p:spPr>
        <p:txBody>
          <a:bodyPr/>
          <a:lstStyle/>
          <a:p>
            <a:pPr>
              <a:buFont typeface="Arial" charset="0"/>
              <a:buNone/>
            </a:pPr>
            <a:fld id="{A74107B8-CE66-4267-A7D8-29B9B891C8EF}" type="slidenum">
              <a:rPr lang="zh-CN" altLang="en-US" smtClean="0">
                <a:latin typeface="Arial" charset="0"/>
                <a:ea typeface="黑体" pitchFamily="2" charset="-122"/>
              </a:rPr>
              <a:pPr>
                <a:buFont typeface="Arial" charset="0"/>
                <a:buNone/>
              </a:pPr>
              <a:t>97</a:t>
            </a:fld>
            <a:endParaRPr lang="en-US" altLang="zh-CN" smtClean="0">
              <a:latin typeface="Arial" charset="0"/>
              <a:ea typeface="黑体"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miter lim="800000"/>
            <a:headEnd/>
            <a:tailEnd/>
          </a:ln>
        </p:spPr>
        <p:txBody>
          <a:bodyPr/>
          <a:lstStyle/>
          <a:p>
            <a:pPr>
              <a:buFont typeface="Arial" charset="0"/>
              <a:buNone/>
            </a:pPr>
            <a:fld id="{ECD33F78-E3D4-4289-AFA8-61D48CF25469}" type="slidenum">
              <a:rPr lang="en-US" altLang="zh-CN" smtClean="0">
                <a:latin typeface="Arial" charset="0"/>
                <a:ea typeface="黑体" pitchFamily="2" charset="-122"/>
              </a:rPr>
              <a:pPr>
                <a:buFont typeface="Arial" charset="0"/>
                <a:buNone/>
              </a:pPr>
              <a:t>110</a:t>
            </a:fld>
            <a:endParaRPr lang="en-US" altLang="zh-CN" smtClean="0">
              <a:latin typeface="Arial" charset="0"/>
              <a:ea typeface="黑体" pitchFamily="2" charset="-122"/>
            </a:endParaRPr>
          </a:p>
        </p:txBody>
      </p:sp>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071" tIns="46036" rIns="92071" bIns="46036" anchor="b"/>
          <a:lstStyle/>
          <a:p>
            <a:pPr algn="r" eaLnBrk="0" hangingPunct="0">
              <a:buFont typeface="Arial" charset="0"/>
              <a:buNone/>
            </a:pPr>
            <a:fld id="{00212144-BA48-45A2-B234-1D0073238FAC}" type="slidenum">
              <a:rPr kumimoji="1" lang="en-US" altLang="ja-JP" sz="1200">
                <a:ea typeface="MS PGothic" pitchFamily="34" charset="-128"/>
              </a:rPr>
              <a:pPr algn="r" eaLnBrk="0" hangingPunct="0">
                <a:buFont typeface="Arial" charset="0"/>
                <a:buNone/>
              </a:pPr>
              <a:t>110</a:t>
            </a:fld>
            <a:endParaRPr kumimoji="1" lang="en-US" altLang="ja-JP" sz="1200">
              <a:ea typeface="MS PGothic" pitchFamily="34" charset="-128"/>
            </a:endParaRPr>
          </a:p>
        </p:txBody>
      </p:sp>
      <p:sp>
        <p:nvSpPr>
          <p:cNvPr id="186371" name="Rectangle 2"/>
          <p:cNvSpPr>
            <a:spLocks noGrp="1" noRot="1" noChangeAspect="1" noChangeArrowheads="1" noTextEdit="1"/>
          </p:cNvSpPr>
          <p:nvPr>
            <p:ph type="sldImg"/>
          </p:nvPr>
        </p:nvSpPr>
        <p:spPr>
          <a:xfrm>
            <a:off x="1146175" y="687388"/>
            <a:ext cx="4567238" cy="3425825"/>
          </a:xfrm>
          <a:ln/>
        </p:spPr>
      </p:sp>
      <p:sp>
        <p:nvSpPr>
          <p:cNvPr id="18637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1" tIns="46036" rIns="92071" bIns="46036"/>
          <a:lstStyle/>
          <a:p>
            <a:r>
              <a:rPr lang="ja-JP" altLang="en-US" smtClean="0">
                <a:latin typeface="Arial" charset="0"/>
              </a:rPr>
              <a:t>ムダには７つあります。人･物・質に分類して、１．動作のムダから７．加工そのもののムダについて順次説明していきます。</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miter lim="800000"/>
            <a:headEnd/>
            <a:tailEnd/>
          </a:ln>
        </p:spPr>
        <p:txBody>
          <a:bodyPr/>
          <a:lstStyle/>
          <a:p>
            <a:pPr>
              <a:buFont typeface="Arial" charset="0"/>
              <a:buNone/>
            </a:pPr>
            <a:fld id="{9AE2376F-85D7-428E-8719-719A2BE8F9EB}" type="slidenum">
              <a:rPr lang="en-US" altLang="zh-CN" smtClean="0">
                <a:latin typeface="Arial" charset="0"/>
                <a:ea typeface="黑体" pitchFamily="2" charset="-122"/>
              </a:rPr>
              <a:pPr>
                <a:buFont typeface="Arial" charset="0"/>
                <a:buNone/>
              </a:pPr>
              <a:t>122</a:t>
            </a:fld>
            <a:endParaRPr lang="en-US" altLang="zh-CN" smtClean="0">
              <a:latin typeface="Arial" charset="0"/>
              <a:ea typeface="黑体" pitchFamily="2" charset="-122"/>
            </a:endParaRPr>
          </a:p>
        </p:txBody>
      </p:sp>
      <p:sp>
        <p:nvSpPr>
          <p:cNvPr id="199682" name="Rectangle 2"/>
          <p:cNvSpPr>
            <a:spLocks noGrp="1" noRot="1" noChangeAspect="1" noChangeArrowheads="1" noTextEdit="1"/>
          </p:cNvSpPr>
          <p:nvPr>
            <p:ph type="sldImg"/>
          </p:nvPr>
        </p:nvSpPr>
        <p:spPr/>
      </p:sp>
      <p:sp>
        <p:nvSpPr>
          <p:cNvPr id="19968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zh-CN" altLang="en-US" smtClean="0">
                <a:latin typeface="Arial" charset="0"/>
              </a:rPr>
              <a:t>日本人把库存比作湖水，把企业运作中存在的问题比喻成水中的石头，库存太高，掩盖了企业的问题存在，当要降低库存时候，企业的问题就暴露出来。</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幻灯片图像占位符 1"/>
          <p:cNvSpPr>
            <a:spLocks noGrp="1" noRot="1" noChangeAspect="1"/>
          </p:cNvSpPr>
          <p:nvPr>
            <p:ph type="sldImg"/>
          </p:nvPr>
        </p:nvSpPr>
        <p:spPr/>
      </p:sp>
      <p:sp>
        <p:nvSpPr>
          <p:cNvPr id="206850"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206851" name="灯片编号占位符 3"/>
          <p:cNvSpPr>
            <a:spLocks noGrp="1"/>
          </p:cNvSpPr>
          <p:nvPr>
            <p:ph type="sldNum" sz="quarter" idx="5"/>
          </p:nvPr>
        </p:nvSpPr>
        <p:spPr>
          <a:noFill/>
          <a:ln>
            <a:miter lim="800000"/>
            <a:headEnd/>
            <a:tailEnd/>
          </a:ln>
        </p:spPr>
        <p:txBody>
          <a:bodyPr/>
          <a:lstStyle/>
          <a:p>
            <a:pPr>
              <a:buFont typeface="Arial" charset="0"/>
              <a:buNone/>
            </a:pPr>
            <a:fld id="{0E061BE6-CA75-4B69-B819-0570FA27AF85}" type="slidenum">
              <a:rPr lang="zh-CN" altLang="en-US" smtClean="0">
                <a:latin typeface="Arial" charset="0"/>
                <a:ea typeface="黑体" pitchFamily="2" charset="-122"/>
              </a:rPr>
              <a:pPr>
                <a:buFont typeface="Arial" charset="0"/>
                <a:buNone/>
              </a:pPr>
              <a:t>127</a:t>
            </a:fld>
            <a:endParaRPr lang="en-US" altLang="zh-CN" smtClean="0">
              <a:latin typeface="Arial" charset="0"/>
              <a:ea typeface="黑体"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41413" y="684213"/>
            <a:ext cx="4568825" cy="3427412"/>
          </a:xfrm>
        </p:spPr>
      </p:sp>
      <p:sp>
        <p:nvSpPr>
          <p:cNvPr id="210947" name="Rectangle 3"/>
          <p:cNvSpPr>
            <a:spLocks noGrp="1" noRot="1" noChangeArrowheads="1"/>
          </p:cNvSpPr>
          <p:nvPr>
            <p:ph type="body" idx="1"/>
          </p:nvPr>
        </p:nvSpPr>
        <p:spPr bwMode="auto">
          <a:xfrm>
            <a:off x="682625" y="4341813"/>
            <a:ext cx="5487988" cy="4114800"/>
          </a:xfrm>
          <a:prstGeom prst="rect">
            <a:avLst/>
          </a:prstGeom>
          <a:noFill/>
          <a:ln>
            <a:miter lim="800000"/>
            <a:headEnd/>
            <a:tailEnd/>
          </a:ln>
        </p:spPr>
        <p:txBody>
          <a:bodyPr/>
          <a:lstStyle/>
          <a:p>
            <a:pPr eaLnBrk="1" hangingPunct="1"/>
            <a:r>
              <a:rPr lang="zh-CN" altLang="en-US" smtClean="0">
                <a:latin typeface="Arial" charset="0"/>
              </a:rPr>
              <a:t> </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p:cNvSpPr>
          <p:nvPr>
            <p:ph type="sldImg"/>
          </p:nvPr>
        </p:nvSpPr>
        <p:spPr/>
      </p:sp>
      <p:sp>
        <p:nvSpPr>
          <p:cNvPr id="52226"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52227" name="灯片编号占位符 3"/>
          <p:cNvSpPr>
            <a:spLocks noGrp="1"/>
          </p:cNvSpPr>
          <p:nvPr>
            <p:ph type="sldNum" sz="quarter" idx="5"/>
          </p:nvPr>
        </p:nvSpPr>
        <p:spPr>
          <a:noFill/>
          <a:ln>
            <a:miter lim="800000"/>
            <a:headEnd/>
            <a:tailEnd/>
          </a:ln>
        </p:spPr>
        <p:txBody>
          <a:bodyPr/>
          <a:lstStyle/>
          <a:p>
            <a:pPr>
              <a:buFont typeface="Arial" charset="0"/>
              <a:buNone/>
            </a:pPr>
            <a:fld id="{8710CE50-B3A3-4576-808D-2257319B80B7}" type="slidenum">
              <a:rPr lang="zh-CN" altLang="en-US" smtClean="0">
                <a:latin typeface="Arial" charset="0"/>
                <a:ea typeface="黑体" pitchFamily="2" charset="-122"/>
              </a:rPr>
              <a:pPr>
                <a:buFont typeface="Arial" charset="0"/>
                <a:buNone/>
              </a:pPr>
              <a:t>4</a:t>
            </a:fld>
            <a:endParaRPr lang="en-US" altLang="zh-CN" smtClean="0">
              <a:latin typeface="Arial" charset="0"/>
              <a:ea typeface="黑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41413" y="684213"/>
            <a:ext cx="4568825" cy="3427412"/>
          </a:xfrm>
        </p:spPr>
      </p:sp>
      <p:sp>
        <p:nvSpPr>
          <p:cNvPr id="212995" name="Rectangle 3"/>
          <p:cNvSpPr>
            <a:spLocks noGrp="1" noRot="1" noChangeArrowheads="1"/>
          </p:cNvSpPr>
          <p:nvPr>
            <p:ph type="body" idx="1"/>
          </p:nvPr>
        </p:nvSpPr>
        <p:spPr bwMode="auto">
          <a:xfrm>
            <a:off x="682625" y="4341813"/>
            <a:ext cx="5487988" cy="4114800"/>
          </a:xfrm>
          <a:prstGeom prst="rect">
            <a:avLst/>
          </a:prstGeom>
          <a:noFill/>
          <a:ln>
            <a:miter lim="800000"/>
            <a:headEnd/>
            <a:tailEnd/>
          </a:ln>
        </p:spPr>
        <p:txBody>
          <a:bodyPr/>
          <a:lstStyle/>
          <a:p>
            <a:pPr eaLnBrk="1" hangingPunct="1"/>
            <a:r>
              <a:rPr lang="zh-CN" altLang="en-US" smtClean="0">
                <a:latin typeface="Arial" charset="0"/>
              </a:rPr>
              <a:t> </a:t>
            </a:r>
          </a:p>
        </p:txBody>
      </p:sp>
    </p:spTree>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41413" y="684213"/>
            <a:ext cx="4568825" cy="3427412"/>
          </a:xfrm>
        </p:spPr>
      </p:sp>
      <p:sp>
        <p:nvSpPr>
          <p:cNvPr id="216067" name="Rectangle 3"/>
          <p:cNvSpPr>
            <a:spLocks noGrp="1" noRot="1" noChangeArrowheads="1"/>
          </p:cNvSpPr>
          <p:nvPr>
            <p:ph type="body" idx="1"/>
          </p:nvPr>
        </p:nvSpPr>
        <p:spPr bwMode="auto">
          <a:xfrm>
            <a:off x="682625" y="4341813"/>
            <a:ext cx="5487988" cy="4114800"/>
          </a:xfrm>
          <a:prstGeom prst="rect">
            <a:avLst/>
          </a:prstGeom>
          <a:noFill/>
          <a:ln>
            <a:miter lim="800000"/>
            <a:headEnd/>
            <a:tailEnd/>
          </a:ln>
        </p:spPr>
        <p:txBody>
          <a:bodyPr/>
          <a:lstStyle/>
          <a:p>
            <a:pPr eaLnBrk="1" hangingPunct="1"/>
            <a:r>
              <a:rPr lang="zh-CN" altLang="en-US" b="1" smtClean="0">
                <a:latin typeface="Arial" charset="0"/>
              </a:rPr>
              <a:t>什么是职场植物人</a:t>
            </a:r>
            <a:endParaRPr lang="zh-CN" altLang="en-US" smtClean="0">
              <a:latin typeface="Arial" charset="0"/>
            </a:endParaRPr>
          </a:p>
          <a:p>
            <a:pPr eaLnBrk="1" hangingPunct="1"/>
            <a:r>
              <a:rPr lang="zh-CN" altLang="en-US" smtClean="0">
                <a:latin typeface="Arial" charset="0"/>
              </a:rPr>
              <a:t>在医学上，植物人是指那些存在生命体征但不能思考没有思想的人。植物人感受不到痛苦，痛苦的是其家人以及朋友。</a:t>
            </a:r>
          </a:p>
          <a:p>
            <a:pPr eaLnBrk="1" hangingPunct="1"/>
            <a:r>
              <a:rPr lang="zh-CN" altLang="en-US" smtClean="0">
                <a:latin typeface="Arial" charset="0"/>
              </a:rPr>
              <a:t>在职场中，同样存在植物人，每天上班下班，但是对于自己职业的发展、对于企业的发展没有任何想法，而与其合作的</a:t>
            </a:r>
          </a:p>
          <a:p>
            <a:pPr eaLnBrk="1" hangingPunct="1"/>
            <a:r>
              <a:rPr lang="zh-CN" altLang="en-US" smtClean="0">
                <a:latin typeface="Arial" charset="0"/>
              </a:rPr>
              <a:t>人感到很痛苦。一个公司如果存在很多职场植物人，那么该公司的管理氛围就会变得很冷漠、很生硬，该公司的竞争力就会下降。</a:t>
            </a:r>
          </a:p>
          <a:p>
            <a:pPr eaLnBrk="1" hangingPunct="1"/>
            <a:endParaRPr lang="zh-CN" altLang="en-US" smtClean="0">
              <a:latin typeface="Arial" charset="0"/>
            </a:endParaRPr>
          </a:p>
          <a:p>
            <a:pPr eaLnBrk="1" hangingPunct="1"/>
            <a:endParaRPr lang="zh-CN" altLang="zh-CN" smtClean="0">
              <a:latin typeface="Arial"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8114" name="幻灯片图像占位符 1"/>
          <p:cNvSpPr>
            <a:spLocks noGrp="1" noRot="1" noChangeAspect="1" noTextEdit="1"/>
          </p:cNvSpPr>
          <p:nvPr>
            <p:ph type="sldImg"/>
          </p:nvPr>
        </p:nvSpPr>
        <p:spPr>
          <a:xfrm>
            <a:off x="1141413" y="684213"/>
            <a:ext cx="4568825" cy="3427412"/>
          </a:xfrm>
        </p:spPr>
      </p:sp>
      <p:sp>
        <p:nvSpPr>
          <p:cNvPr id="218115" name="备注占位符 2"/>
          <p:cNvSpPr>
            <a:spLocks noGrp="1"/>
          </p:cNvSpPr>
          <p:nvPr>
            <p:ph type="body" idx="1"/>
          </p:nvPr>
        </p:nvSpPr>
        <p:spPr bwMode="auto">
          <a:xfrm>
            <a:off x="911225" y="4341813"/>
            <a:ext cx="5029200" cy="4114800"/>
          </a:xfrm>
          <a:prstGeom prst="rect">
            <a:avLst/>
          </a:prstGeom>
          <a:noFill/>
          <a:ln>
            <a:miter lim="800000"/>
            <a:headEnd/>
            <a:tailEnd/>
          </a:ln>
        </p:spPr>
        <p:txBody>
          <a:bodyPr/>
          <a:lstStyle/>
          <a:p>
            <a:pPr eaLnBrk="1" hangingPunct="1"/>
            <a:r>
              <a:rPr lang="zh-CN" altLang="en-US" smtClean="0">
                <a:latin typeface="Arial" charset="0"/>
              </a:rPr>
              <a:t> </a:t>
            </a:r>
          </a:p>
        </p:txBody>
      </p:sp>
      <p:sp>
        <p:nvSpPr>
          <p:cNvPr id="218116" name="灯片编号占位符 3"/>
          <p:cNvSpPr txBox="1">
            <a:spLocks noGrp="1" noChangeArrowheads="1"/>
          </p:cNvSpPr>
          <p:nvPr/>
        </p:nvSpPr>
        <p:spPr bwMode="auto">
          <a:xfrm>
            <a:off x="3883025" y="8683625"/>
            <a:ext cx="2974975" cy="457200"/>
          </a:xfrm>
          <a:prstGeom prst="rect">
            <a:avLst/>
          </a:prstGeom>
          <a:noFill/>
          <a:ln w="9525">
            <a:noFill/>
            <a:miter lim="800000"/>
            <a:headEnd/>
            <a:tailEnd/>
          </a:ln>
        </p:spPr>
        <p:txBody>
          <a:bodyPr anchor="b"/>
          <a:lstStyle/>
          <a:p>
            <a:pPr algn="r" eaLnBrk="0" hangingPunct="0">
              <a:buFont typeface="Arial" charset="0"/>
              <a:buNone/>
            </a:pPr>
            <a:fld id="{33AEA629-4393-4DBC-8B0A-3CF5C5B3DEE3}" type="slidenum">
              <a:rPr lang="zh-CN" altLang="zh-CN" sz="1200">
                <a:latin typeface="Times New Roman" pitchFamily="18" charset="0"/>
              </a:rPr>
              <a:pPr algn="r" eaLnBrk="0" hangingPunct="0">
                <a:buFont typeface="Arial" charset="0"/>
                <a:buNone/>
              </a:pPr>
              <a:t>133</a:t>
            </a:fld>
            <a:endParaRPr lang="zh-CN" altLang="zh-CN" sz="1200">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miter lim="800000"/>
            <a:headEnd/>
            <a:tailEnd/>
          </a:ln>
        </p:spPr>
        <p:txBody>
          <a:bodyPr/>
          <a:lstStyle/>
          <a:p>
            <a:pPr>
              <a:buFont typeface="Arial" charset="0"/>
              <a:buNone/>
            </a:pPr>
            <a:fld id="{10F58054-81B5-4BBD-B57B-BA281D07F55F}" type="slidenum">
              <a:rPr lang="en-US" altLang="zh-CN" smtClean="0">
                <a:latin typeface="Arial" charset="0"/>
                <a:ea typeface="黑体" pitchFamily="2" charset="-122"/>
              </a:rPr>
              <a:pPr>
                <a:buFont typeface="Arial" charset="0"/>
                <a:buNone/>
              </a:pPr>
              <a:t>135</a:t>
            </a:fld>
            <a:endParaRPr lang="en-US" altLang="zh-CN" smtClean="0">
              <a:latin typeface="Arial" charset="0"/>
              <a:ea typeface="黑体" pitchFamily="2" charset="-122"/>
            </a:endParaRPr>
          </a:p>
        </p:txBody>
      </p:sp>
      <p:sp>
        <p:nvSpPr>
          <p:cNvPr id="221186" name="Rectangle 2"/>
          <p:cNvSpPr>
            <a:spLocks noGrp="1" noRot="1" noChangeAspect="1" noChangeArrowheads="1" noTextEdit="1"/>
          </p:cNvSpPr>
          <p:nvPr>
            <p:ph type="sldImg"/>
          </p:nvPr>
        </p:nvSpPr>
        <p:spPr/>
      </p:sp>
      <p:sp>
        <p:nvSpPr>
          <p:cNvPr id="504835" name="Rectangle 3"/>
          <p:cNvSpPr>
            <a:spLocks noGrp="1" noChangeArrowheads="1"/>
          </p:cNvSpPr>
          <p:nvPr>
            <p:ph type="body" idx="1"/>
          </p:nvPr>
        </p:nvSpPr>
        <p:spPr>
          <a:xfrm>
            <a:off x="685800" y="4343400"/>
            <a:ext cx="5486400" cy="4114800"/>
          </a:xfrm>
          <a:prstGeom prst="rect">
            <a:avLst/>
          </a:prstGeom>
        </p:spPr>
        <p:txBody>
          <a:bodyPr>
            <a:normAutofit fontScale="47500" lnSpcReduction="20000"/>
          </a:bodyPr>
          <a:lstStyle/>
          <a:p>
            <a:pPr>
              <a:defRPr/>
            </a:pPr>
            <a:r>
              <a:rPr lang="en-US" altLang="zh-CN"/>
              <a:t>1</a:t>
            </a:r>
            <a:r>
              <a:rPr lang="zh-CN" altLang="en-US"/>
              <a:t>，有意识有目的：一旦运用感情管理，就必须明确你的目的是什么，你想要达到的效果是什么？如果没有明确的目标，那么就不是管理，而是搭交情；同志们，人都是讲感情的，</a:t>
            </a:r>
          </a:p>
          <a:p>
            <a:pPr>
              <a:defRPr/>
            </a:pPr>
            <a:r>
              <a:rPr lang="zh-CN" altLang="en-US"/>
              <a:t>你对我好，我就对你好，以心换心啊。</a:t>
            </a:r>
          </a:p>
          <a:p>
            <a:pPr>
              <a:defRPr/>
            </a:pPr>
            <a:r>
              <a:rPr lang="en-US" altLang="zh-CN"/>
              <a:t>2</a:t>
            </a:r>
            <a:r>
              <a:rPr lang="zh-CN" altLang="en-US"/>
              <a:t>，有关规律：指的是正常人的心理活动规律。不正常的，不能适用。</a:t>
            </a:r>
          </a:p>
          <a:p>
            <a:pPr>
              <a:defRPr/>
            </a:pPr>
            <a:r>
              <a:rPr lang="en-US" altLang="zh-CN"/>
              <a:t>3</a:t>
            </a:r>
            <a:r>
              <a:rPr lang="zh-CN" altLang="en-US"/>
              <a:t>，社会实践：这个理论不是胡说八道，是经过社会实践的，说这话，大家感觉空，其实是什么意思？社会实践实际就是大家实际情况中验证过的。</a:t>
            </a:r>
          </a:p>
          <a:p>
            <a:pPr>
              <a:defRPr/>
            </a:pPr>
            <a:r>
              <a:rPr lang="en-US" altLang="zh-CN"/>
              <a:t>4</a:t>
            </a:r>
            <a:r>
              <a:rPr lang="zh-CN" altLang="en-US"/>
              <a:t>，不断启发、诱导、抑扬和协调：什么意思？说这么多词理解很费劲，其实就是说这种管理手段和其他的方法一样需要不断的尝试和调整，同样适用于</a:t>
            </a:r>
            <a:r>
              <a:rPr lang="en-US" altLang="zh-CN"/>
              <a:t>PDCA</a:t>
            </a:r>
            <a:r>
              <a:rPr lang="zh-CN" altLang="en-US"/>
              <a:t>循环；</a:t>
            </a:r>
          </a:p>
          <a:p>
            <a:pPr>
              <a:defRPr/>
            </a:pPr>
            <a:endParaRPr lang="zh-CN" altLang="en-US"/>
          </a:p>
          <a:p>
            <a:pPr>
              <a:defRPr/>
            </a:pPr>
            <a:r>
              <a:rPr lang="en-US" altLang="zh-CN"/>
              <a:t>1</a:t>
            </a:r>
            <a:r>
              <a:rPr lang="zh-CN" altLang="en-US"/>
              <a:t>，斯特松公司是美国最老的制帽厂之一，</a:t>
            </a:r>
            <a:r>
              <a:rPr lang="en-US" altLang="zh-CN"/>
              <a:t>1987</a:t>
            </a:r>
            <a:r>
              <a:rPr lang="zh-CN" altLang="en-US"/>
              <a:t>年时公司的情况非常糟糕：产量低、品质差、劳资关系极度紧张。此时，当地的一位管理顾问薛尔曼应聘进厂调查。他的调查结果显示：员工们对管理层、工会缺乏信任，员工彼此间也如此。公司内的沟通渠道全然堵塞，员工们对基层领班更是极度不满，其中包含了偏激作风、言语辱骂、不关心员工的情绪等问题。通过倾听员工的心声，认清问题所在，薛尔曼开始实施一套全面的沟通措施，加上有所觉悟的管理层的支持，竟在</a:t>
            </a:r>
            <a:r>
              <a:rPr lang="en-US" altLang="zh-CN"/>
              <a:t>4</a:t>
            </a:r>
            <a:r>
              <a:rPr lang="zh-CN" altLang="en-US"/>
              <a:t>个月内，不但员工憎恨责难的心态瓦解，同时他们也开始展现出团队精神，生产能力也有提高。感恩节前夕，薛尔曼和公司的最高主管亲手赠送火鸡给全体员工，隔天收到员工回赠的像一张报纸那么大的签名谢卡，上面写着：谢谢把我们当人看。 </a:t>
            </a:r>
          </a:p>
          <a:p>
            <a:pPr>
              <a:defRPr/>
            </a:pPr>
            <a:r>
              <a:rPr lang="en-US" altLang="zh-CN"/>
              <a:t>【</a:t>
            </a:r>
            <a:r>
              <a:rPr lang="zh-CN" altLang="en-US" b="1"/>
              <a:t>打通上下级的交流闭塞，直接面谈；感恩节，高管直接去员工家里送火鸡；管理层全部在厂门口站立欢迎员工入厂</a:t>
            </a:r>
            <a:r>
              <a:rPr lang="en-US" altLang="zh-CN"/>
              <a:t>】</a:t>
            </a:r>
          </a:p>
          <a:p>
            <a:pPr>
              <a:defRPr/>
            </a:pPr>
            <a:r>
              <a:rPr lang="en-US" altLang="zh-CN"/>
              <a:t>2</a:t>
            </a:r>
            <a:r>
              <a:rPr lang="zh-CN" altLang="en-US"/>
              <a:t>，通用电器公司认为情感管理由以下要素构成：理解雇员心理、培养企业大家庭氛围、公司内民主、坚持员工第一等</a:t>
            </a:r>
            <a:r>
              <a:rPr lang="en-US" altLang="zh-CN"/>
              <a:t>. </a:t>
            </a:r>
          </a:p>
          <a:p>
            <a:pPr>
              <a:defRPr/>
            </a:pPr>
            <a:r>
              <a:rPr lang="en-US" altLang="zh-CN"/>
              <a:t>2</a:t>
            </a:r>
            <a:r>
              <a:rPr lang="zh-CN" altLang="en-US"/>
              <a:t>，所谓员工第一，不但强调尊重员工，而且表现在企业发展中的作用优先性。</a:t>
            </a:r>
            <a:r>
              <a:rPr lang="en-US" altLang="zh-CN"/>
              <a:t>1990</a:t>
            </a:r>
            <a:r>
              <a:rPr lang="zh-CN" altLang="en-US"/>
              <a:t>年</a:t>
            </a:r>
            <a:r>
              <a:rPr lang="en-US" altLang="zh-CN"/>
              <a:t>2</a:t>
            </a:r>
            <a:r>
              <a:rPr lang="zh-CN" altLang="en-US"/>
              <a:t>月，通用公司的机械工程师伯涅特在领工资时，发现少了</a:t>
            </a:r>
            <a:r>
              <a:rPr lang="en-US" altLang="zh-CN"/>
              <a:t>30</a:t>
            </a:r>
            <a:r>
              <a:rPr lang="zh-CN" altLang="en-US"/>
              <a:t>美元，这是他一次加班加点应得的加班费。为此，他找到顶头上司，而上司却无能为力，于是他便给公司总裁斯通写信：“我们总是碰到令人头痛的报酬问题。这已使一大批优秀人才感到失望了。“斯通立即责成最高管理部门妥善处理此事。三天之后，他们补发了伯涅特的工资，事情似乎可以结束了，但他们利用这件为职工补发工资的小事大做文章。第一是向伯涅特道歉；第二是在这件事情的带动下，了解那些“优秀人才”待遇较低的问题，调整了工资政策，提高了机械工程师的加班费；第三，向著名的</a:t>
            </a:r>
            <a:r>
              <a:rPr lang="en-US" altLang="zh-CN"/>
              <a:t>《</a:t>
            </a:r>
            <a:r>
              <a:rPr lang="zh-CN" altLang="en-US"/>
              <a:t>华尔街日报</a:t>
            </a:r>
            <a:r>
              <a:rPr lang="en-US" altLang="zh-CN"/>
              <a:t>》</a:t>
            </a:r>
            <a:r>
              <a:rPr lang="zh-CN" altLang="en-US"/>
              <a:t>披露这一事件的全过程，在美国企业界引起了不小轰动。事情虽小，却能反映出通用公司“员工第一”的管理思想。</a:t>
            </a:r>
          </a:p>
          <a:p>
            <a:pPr>
              <a:defRPr/>
            </a:pPr>
            <a:r>
              <a:rPr lang="zh-CN" altLang="en-US"/>
              <a:t>感情管理不但能帮你赢得人心</a:t>
            </a:r>
            <a:r>
              <a:rPr lang="en-US" altLang="zh-CN"/>
              <a:t>,</a:t>
            </a:r>
            <a:r>
              <a:rPr lang="zh-CN" altLang="en-US"/>
              <a:t>而且能减少事故</a:t>
            </a:r>
            <a:r>
              <a:rPr lang="en-US" altLang="zh-CN"/>
              <a:t>.</a:t>
            </a:r>
            <a:br>
              <a:rPr lang="en-US" altLang="zh-CN"/>
            </a:br>
            <a:r>
              <a:rPr lang="zh-CN" altLang="en-US"/>
              <a:t>企业员工有不良情绪很可能带来的事故</a:t>
            </a:r>
            <a:r>
              <a:rPr lang="en-US" altLang="zh-CN"/>
              <a:t>:</a:t>
            </a:r>
            <a:r>
              <a:rPr lang="zh-CN" altLang="en-US"/>
              <a:t>先锋暖炉，员工挨骂报复，在两个炉里面放了胶袋，先锋在欧洲赔了过千万。 金田温控，热处理的员工，在做事时候出去讲了一个电话，那一批货全部报废，最惨是后面的工厂全部安装好了，又要找出问题产品，又要重新更换，赔偿不能按产品价格来算了。 </a:t>
            </a:r>
          </a:p>
          <a:p>
            <a:pPr>
              <a:defRPr/>
            </a:pPr>
            <a:r>
              <a:rPr lang="zh-CN" altLang="en-US"/>
              <a:t>只有以情动人就够了吗</a:t>
            </a:r>
            <a:r>
              <a:rPr lang="en-US" altLang="zh-CN"/>
              <a:t>?</a:t>
            </a:r>
          </a:p>
          <a:p>
            <a:pPr>
              <a:defRPr/>
            </a:pPr>
            <a:r>
              <a:rPr lang="en-US" altLang="zh-CN"/>
              <a:t/>
            </a:r>
            <a:br>
              <a:rPr lang="en-US" altLang="zh-CN"/>
            </a:br>
            <a:r>
              <a:rPr lang="en-US" altLang="zh-CN"/>
              <a:t>2002</a:t>
            </a:r>
            <a:r>
              <a:rPr lang="zh-CN" altLang="en-US"/>
              <a:t>年末，蒙牛的维修工李生茂在上海参加了一个大型设备培训班。培训班即将结束的时候，和他一起参加学习的两个企业的设备部经理，先后找到李生茂：“小李，你的学习成绩不错，跟我们干吧！”“不行，我不能去。”“我给你高薪！”李生茂说：“我当时没有回答他们，扯开上衣让他们看我胸口这道疤。我说人不能为钱活着，不能违背良心，我的命是蒙牛给的，哪能离开蒙牛！”</a:t>
            </a:r>
            <a:br>
              <a:rPr lang="zh-CN" altLang="en-US"/>
            </a:br>
            <a:r>
              <a:rPr lang="zh-CN" altLang="en-US"/>
              <a:t/>
            </a:r>
            <a:br>
              <a:rPr lang="zh-CN" altLang="en-US"/>
            </a:br>
            <a:r>
              <a:rPr lang="zh-CN" altLang="en-US"/>
              <a:t>原来，</a:t>
            </a:r>
            <a:r>
              <a:rPr lang="en-US" altLang="zh-CN"/>
              <a:t>2001</a:t>
            </a:r>
            <a:r>
              <a:rPr lang="zh-CN" altLang="en-US"/>
              <a:t>年，刚到蒙牛工作几个月的李生茂，被确诊为心脏病，需要手术治疗，手术费用</a:t>
            </a:r>
            <a:r>
              <a:rPr lang="en-US" altLang="zh-CN"/>
              <a:t>4.6</a:t>
            </a:r>
            <a:r>
              <a:rPr lang="zh-CN" altLang="en-US"/>
              <a:t>万元。李生茂家境贫寒，父母狠下心说：“孩子，家里实在没法子，你自己看着办吧。”李生茂走投无路，找到了自己的主管领导。</a:t>
            </a:r>
            <a:br>
              <a:rPr lang="zh-CN" altLang="en-US"/>
            </a:br>
            <a:r>
              <a:rPr lang="zh-CN" altLang="en-US"/>
              <a:t/>
            </a:r>
            <a:br>
              <a:rPr lang="zh-CN" altLang="en-US"/>
            </a:br>
            <a:r>
              <a:rPr lang="zh-CN" altLang="en-US"/>
              <a:t>蒙牛公司党委获知这件事情后，立即发出倡议：挽救李生茂的生命。</a:t>
            </a:r>
            <a:br>
              <a:rPr lang="zh-CN" altLang="en-US"/>
            </a:br>
            <a:r>
              <a:rPr lang="zh-CN" altLang="en-US"/>
              <a:t/>
            </a:r>
            <a:br>
              <a:rPr lang="zh-CN" altLang="en-US"/>
            </a:br>
            <a:r>
              <a:rPr lang="zh-CN" altLang="en-US"/>
              <a:t>牛根生带头捐出</a:t>
            </a:r>
            <a:r>
              <a:rPr lang="en-US" altLang="zh-CN"/>
              <a:t>1</a:t>
            </a:r>
            <a:r>
              <a:rPr lang="zh-CN" altLang="en-US"/>
              <a:t>万元，员工们纷纷解囊，一共捐了</a:t>
            </a:r>
            <a:r>
              <a:rPr lang="en-US" altLang="zh-CN"/>
              <a:t>3</a:t>
            </a:r>
            <a:r>
              <a:rPr lang="zh-CN" altLang="en-US"/>
              <a:t>万多元。</a:t>
            </a:r>
            <a:br>
              <a:rPr lang="zh-CN" altLang="en-US"/>
            </a:br>
            <a:r>
              <a:rPr lang="zh-CN" altLang="en-US"/>
              <a:t/>
            </a:r>
            <a:br>
              <a:rPr lang="zh-CN" altLang="en-US"/>
            </a:br>
            <a:r>
              <a:rPr lang="zh-CN" altLang="en-US"/>
              <a:t>李生茂的手术非常成功，像这样被救助的员工，几乎每年都有。</a:t>
            </a:r>
            <a:br>
              <a:rPr lang="zh-CN" altLang="en-US"/>
            </a:br>
            <a:r>
              <a:rPr lang="zh-CN" altLang="en-US"/>
              <a:t/>
            </a:r>
            <a:br>
              <a:rPr lang="zh-CN" altLang="en-US"/>
            </a:br>
            <a:r>
              <a:rPr lang="zh-CN" altLang="en-US"/>
              <a:t>蒙牛文化的主根是“德”，其有三大“支柱”：“经营人心”，“与自己较劲”，“种自己的田”。</a:t>
            </a:r>
            <a:br>
              <a:rPr lang="zh-CN" altLang="en-US"/>
            </a:b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miter lim="800000"/>
            <a:headEnd/>
            <a:tailEnd/>
          </a:ln>
        </p:spPr>
        <p:txBody>
          <a:bodyPr/>
          <a:lstStyle/>
          <a:p>
            <a:pPr>
              <a:buFont typeface="Arial" charset="0"/>
              <a:buNone/>
            </a:pPr>
            <a:fld id="{19BD956C-23BA-4F1C-991F-02EE32AC7F49}" type="slidenum">
              <a:rPr lang="en-US" altLang="zh-CN" smtClean="0">
                <a:latin typeface="Arial" charset="0"/>
                <a:ea typeface="黑体" pitchFamily="2" charset="-122"/>
              </a:rPr>
              <a:pPr>
                <a:buFont typeface="Arial" charset="0"/>
                <a:buNone/>
              </a:pPr>
              <a:t>136</a:t>
            </a:fld>
            <a:endParaRPr lang="en-US" altLang="zh-CN" smtClean="0">
              <a:latin typeface="Arial" charset="0"/>
              <a:ea typeface="黑体" pitchFamily="2" charset="-122"/>
            </a:endParaRPr>
          </a:p>
        </p:txBody>
      </p:sp>
      <p:sp>
        <p:nvSpPr>
          <p:cNvPr id="223234" name="幻灯片图像占位符 1"/>
          <p:cNvSpPr>
            <a:spLocks noGrp="1" noRot="1" noChangeAspect="1" noTextEdit="1"/>
          </p:cNvSpPr>
          <p:nvPr>
            <p:ph type="sldImg"/>
          </p:nvPr>
        </p:nvSpPr>
        <p:spPr/>
      </p:sp>
      <p:sp>
        <p:nvSpPr>
          <p:cNvPr id="223235"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lIns="91411" tIns="45706" rIns="91411" bIns="45706"/>
          <a:lstStyle/>
          <a:p>
            <a:endParaRPr lang="zh-CN" altLang="zh-CN" smtClean="0">
              <a:latin typeface="Arial" charset="0"/>
            </a:endParaRPr>
          </a:p>
        </p:txBody>
      </p:sp>
      <p:sp>
        <p:nvSpPr>
          <p:cNvPr id="223236"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lIns="91411" tIns="45706" rIns="91411" bIns="45706" anchor="b"/>
          <a:lstStyle/>
          <a:p>
            <a:pPr algn="r" eaLnBrk="0" hangingPunct="0">
              <a:buFont typeface="Arial" charset="0"/>
              <a:buNone/>
            </a:pPr>
            <a:fld id="{DEE45DA4-AA2C-456F-B3FE-550AB0E19051}" type="slidenum">
              <a:rPr lang="en-US" altLang="zh-CN" sz="1200"/>
              <a:pPr algn="r" eaLnBrk="0" hangingPunct="0">
                <a:buFont typeface="Arial" charset="0"/>
                <a:buNone/>
              </a:pPr>
              <a:t>136</a:t>
            </a:fld>
            <a:endParaRPr lang="en-US" altLang="zh-CN"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a:noFill/>
          <a:ln>
            <a:miter lim="800000"/>
            <a:headEnd/>
            <a:tailEnd/>
          </a:ln>
        </p:spPr>
        <p:txBody>
          <a:bodyPr/>
          <a:lstStyle/>
          <a:p>
            <a:pPr>
              <a:buFont typeface="Arial" charset="0"/>
              <a:buNone/>
            </a:pPr>
            <a:fld id="{5344095A-8B07-4883-BCBF-3CCC5A5A7437}" type="slidenum">
              <a:rPr lang="en-US" altLang="zh-CN" smtClean="0">
                <a:latin typeface="Arial" charset="0"/>
                <a:ea typeface="黑体" pitchFamily="2" charset="-122"/>
              </a:rPr>
              <a:pPr>
                <a:buFont typeface="Arial" charset="0"/>
                <a:buNone/>
              </a:pPr>
              <a:t>138</a:t>
            </a:fld>
            <a:endParaRPr lang="en-US" altLang="zh-CN" smtClean="0">
              <a:latin typeface="Arial" charset="0"/>
              <a:ea typeface="黑体" pitchFamily="2" charset="-122"/>
            </a:endParaRPr>
          </a:p>
        </p:txBody>
      </p:sp>
      <p:sp>
        <p:nvSpPr>
          <p:cNvPr id="226306" name="Rectangle 2"/>
          <p:cNvSpPr>
            <a:spLocks noGrp="1" noRot="1" noChangeAspect="1" noChangeArrowheads="1" noTextEdit="1"/>
          </p:cNvSpPr>
          <p:nvPr>
            <p:ph type="sldImg"/>
          </p:nvPr>
        </p:nvSpPr>
        <p:spPr/>
      </p:sp>
      <p:sp>
        <p:nvSpPr>
          <p:cNvPr id="2263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ltLang="zh-CN" b="1" smtClean="0">
                <a:latin typeface="Arial" charset="0"/>
              </a:rPr>
              <a:t>1</a:t>
            </a:r>
            <a:r>
              <a:rPr lang="zh-CN" altLang="en-US" b="1" smtClean="0">
                <a:latin typeface="Arial" charset="0"/>
              </a:rPr>
              <a:t>、观点态度不同</a:t>
            </a:r>
          </a:p>
          <a:p>
            <a:r>
              <a:rPr lang="zh-CN" altLang="en-US" b="1" smtClean="0">
                <a:latin typeface="Arial" charset="0"/>
              </a:rPr>
              <a:t>主要是经验、文化、教育、价值、信仰及态度行为不同引发的矛盾。比如老员工同新进员工的矛盾往往属于此类。</a:t>
            </a:r>
          </a:p>
          <a:p>
            <a:r>
              <a:rPr lang="en-US" altLang="zh-CN" b="1" smtClean="0">
                <a:latin typeface="Arial" charset="0"/>
              </a:rPr>
              <a:t>2</a:t>
            </a:r>
            <a:r>
              <a:rPr lang="zh-CN" altLang="en-US" b="1" smtClean="0">
                <a:latin typeface="Arial" charset="0"/>
              </a:rPr>
              <a:t>、资源分配不公</a:t>
            </a:r>
          </a:p>
          <a:p>
            <a:r>
              <a:rPr lang="zh-CN" altLang="en-US" b="1" smtClean="0">
                <a:latin typeface="Arial" charset="0"/>
              </a:rPr>
              <a:t>主要是工作空间、预算分配、升迁、薪资、设备与供应等资源不合理引发的矛盾。比如班组每年的先进评选就极易诱发此类矛盾。</a:t>
            </a:r>
          </a:p>
          <a:p>
            <a:r>
              <a:rPr lang="en-US" altLang="zh-CN" b="1" smtClean="0">
                <a:latin typeface="Arial" charset="0"/>
              </a:rPr>
              <a:t>3</a:t>
            </a:r>
            <a:r>
              <a:rPr lang="zh-CN" altLang="en-US" b="1" smtClean="0">
                <a:latin typeface="Arial" charset="0"/>
              </a:rPr>
              <a:t>、沟通交流障碍</a:t>
            </a:r>
          </a:p>
          <a:p>
            <a:r>
              <a:rPr lang="zh-CN" altLang="en-US" b="1" smtClean="0">
                <a:latin typeface="Arial" charset="0"/>
              </a:rPr>
              <a:t>因沟通语言、沟通态度等差异造成的沟通障碍甚至是本意的曲解和误读。比如来自不同地域的员工因为语言沟通障碍发生误解甚至诱发矛盾冲突的也屡见不鲜。</a:t>
            </a:r>
          </a:p>
          <a:p>
            <a:r>
              <a:rPr lang="en-US" altLang="zh-CN" b="1" smtClean="0">
                <a:latin typeface="Arial" charset="0"/>
              </a:rPr>
              <a:t>4</a:t>
            </a:r>
            <a:r>
              <a:rPr lang="zh-CN" altLang="en-US" b="1" smtClean="0">
                <a:latin typeface="Arial" charset="0"/>
              </a:rPr>
              <a:t>、期望目标不同</a:t>
            </a:r>
          </a:p>
          <a:p>
            <a:r>
              <a:rPr lang="zh-CN" altLang="en-US" b="1" smtClean="0">
                <a:latin typeface="Arial" charset="0"/>
              </a:rPr>
              <a:t>班组长与员工之间的矛盾冲突主要来自于对工作有不同的期望和标准。你希望工作尽快完成，而他们认为不可能，你对他们的表现很失望。</a:t>
            </a:r>
            <a:endParaRPr lang="zh-CN" altLang="en-US" sz="1400" b="1" smtClean="0">
              <a:latin typeface="Arial" charset="0"/>
            </a:endParaRPr>
          </a:p>
          <a:p>
            <a:endParaRPr lang="en-US" altLang="zh-CN"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p:cNvSpPr>
            <a:spLocks noGrp="1" noChangeArrowheads="1"/>
          </p:cNvSpPr>
          <p:nvPr>
            <p:ph type="sldNum" sz="quarter" idx="5"/>
          </p:nvPr>
        </p:nvSpPr>
        <p:spPr>
          <a:noFill/>
          <a:ln>
            <a:miter lim="800000"/>
            <a:headEnd/>
            <a:tailEnd/>
          </a:ln>
        </p:spPr>
        <p:txBody>
          <a:bodyPr/>
          <a:lstStyle/>
          <a:p>
            <a:pPr>
              <a:buFont typeface="Arial" charset="0"/>
              <a:buNone/>
            </a:pPr>
            <a:fld id="{F3270CB3-E553-43A3-8930-D0F06255A5FD}" type="slidenum">
              <a:rPr lang="en-US" altLang="zh-CN" smtClean="0">
                <a:latin typeface="Arial" charset="0"/>
                <a:ea typeface="黑体" pitchFamily="2" charset="-122"/>
              </a:rPr>
              <a:pPr>
                <a:buFont typeface="Arial" charset="0"/>
                <a:buNone/>
              </a:pPr>
              <a:t>139</a:t>
            </a:fld>
            <a:endParaRPr lang="en-US" altLang="zh-CN" smtClean="0">
              <a:latin typeface="Arial" charset="0"/>
              <a:ea typeface="黑体" pitchFamily="2" charset="-122"/>
            </a:endParaRPr>
          </a:p>
        </p:txBody>
      </p:sp>
      <p:sp>
        <p:nvSpPr>
          <p:cNvPr id="228354" name="Rectangle 2"/>
          <p:cNvSpPr>
            <a:spLocks noGrp="1" noRot="1" noChangeAspect="1" noChangeArrowheads="1" noTextEdit="1"/>
          </p:cNvSpPr>
          <p:nvPr>
            <p:ph type="sldImg"/>
          </p:nvPr>
        </p:nvSpPr>
        <p:spPr/>
      </p:sp>
      <p:sp>
        <p:nvSpPr>
          <p:cNvPr id="2283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zh-CN" altLang="zh-CN"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a:ln>
            <a:miter lim="800000"/>
            <a:headEnd/>
            <a:tailEnd/>
          </a:ln>
        </p:spPr>
        <p:txBody>
          <a:bodyPr/>
          <a:lstStyle/>
          <a:p>
            <a:pPr>
              <a:buFont typeface="Arial" charset="0"/>
              <a:buNone/>
            </a:pPr>
            <a:fld id="{FB585A95-1010-4088-B6F6-05E8EFB90F14}" type="slidenum">
              <a:rPr lang="en-US" altLang="zh-CN" smtClean="0">
                <a:latin typeface="Arial" charset="0"/>
                <a:ea typeface="黑体" pitchFamily="2" charset="-122"/>
              </a:rPr>
              <a:pPr>
                <a:buFont typeface="Arial" charset="0"/>
                <a:buNone/>
              </a:pPr>
              <a:t>140</a:t>
            </a:fld>
            <a:endParaRPr lang="en-US" altLang="zh-CN" smtClean="0">
              <a:latin typeface="Arial" charset="0"/>
              <a:ea typeface="黑体" pitchFamily="2" charset="-122"/>
            </a:endParaRPr>
          </a:p>
        </p:txBody>
      </p:sp>
      <p:sp>
        <p:nvSpPr>
          <p:cNvPr id="230402" name="Rectangle 2"/>
          <p:cNvSpPr>
            <a:spLocks noGrp="1" noRot="1" noChangeAspect="1" noChangeArrowheads="1" noTextEdit="1"/>
          </p:cNvSpPr>
          <p:nvPr>
            <p:ph type="sldImg"/>
          </p:nvPr>
        </p:nvSpPr>
        <p:spPr/>
      </p:sp>
      <p:sp>
        <p:nvSpPr>
          <p:cNvPr id="2304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228600" indent="-228600"/>
            <a:r>
              <a:rPr lang="zh-CN" altLang="en-US" b="1" smtClean="0">
                <a:latin typeface="Arial" charset="0"/>
              </a:rPr>
              <a:t>有益性矛盾冲突</a:t>
            </a:r>
            <a:endParaRPr lang="zh-CN" altLang="en-US" smtClean="0">
              <a:latin typeface="Arial" charset="0"/>
            </a:endParaRPr>
          </a:p>
          <a:p>
            <a:pPr marL="228600" indent="-228600"/>
            <a:r>
              <a:rPr lang="zh-CN" altLang="en-US" smtClean="0">
                <a:latin typeface="Arial" charset="0"/>
              </a:rPr>
              <a:t>有些矛盾，通过冲突，找出了分歧，相互在感情上更加接近，这类冲突时组织内部空气清新剂。暴露出组织在管理上的漏洞</a:t>
            </a:r>
            <a:r>
              <a:rPr lang="en-US" altLang="zh-CN" smtClean="0">
                <a:latin typeface="Arial" charset="0"/>
              </a:rPr>
              <a:t>,</a:t>
            </a:r>
            <a:r>
              <a:rPr lang="zh-CN" altLang="en-US" smtClean="0">
                <a:latin typeface="Arial" charset="0"/>
              </a:rPr>
              <a:t>引导组织加强制度建设</a:t>
            </a:r>
            <a:r>
              <a:rPr lang="en-US" altLang="zh-CN" smtClean="0">
                <a:latin typeface="Arial" charset="0"/>
              </a:rPr>
              <a:t>,</a:t>
            </a:r>
            <a:r>
              <a:rPr lang="zh-CN" altLang="en-US" smtClean="0">
                <a:latin typeface="Arial" charset="0"/>
              </a:rPr>
              <a:t>堵塞漏洞</a:t>
            </a:r>
            <a:r>
              <a:rPr lang="en-US" altLang="zh-CN" smtClean="0">
                <a:latin typeface="Arial" charset="0"/>
              </a:rPr>
              <a:t>,</a:t>
            </a:r>
            <a:r>
              <a:rPr lang="zh-CN" altLang="en-US" smtClean="0">
                <a:latin typeface="Arial" charset="0"/>
              </a:rPr>
              <a:t>提高管理水平</a:t>
            </a:r>
            <a:r>
              <a:rPr lang="en-US" altLang="zh-CN" smtClean="0">
                <a:latin typeface="Arial" charset="0"/>
              </a:rPr>
              <a:t>,</a:t>
            </a:r>
            <a:r>
              <a:rPr lang="zh-CN" altLang="en-US" smtClean="0">
                <a:latin typeface="Arial" charset="0"/>
              </a:rPr>
              <a:t>推动组织向目标方向运动</a:t>
            </a:r>
            <a:r>
              <a:rPr lang="en-US" altLang="zh-CN" smtClean="0">
                <a:latin typeface="Arial" charset="0"/>
              </a:rPr>
              <a:t>,</a:t>
            </a:r>
            <a:r>
              <a:rPr lang="zh-CN" altLang="en-US" smtClean="0">
                <a:latin typeface="Arial" charset="0"/>
              </a:rPr>
              <a:t>提高组织的效率，使之更趋合理。</a:t>
            </a:r>
            <a:endParaRPr lang="zh-CN" altLang="en-US" b="1" smtClean="0">
              <a:latin typeface="Arial" charset="0"/>
            </a:endParaRPr>
          </a:p>
          <a:p>
            <a:pPr marL="228600" indent="-228600"/>
            <a:r>
              <a:rPr lang="zh-CN" altLang="en-US" b="1" smtClean="0">
                <a:latin typeface="Arial" charset="0"/>
              </a:rPr>
              <a:t>有害性矛盾冲突</a:t>
            </a:r>
            <a:endParaRPr lang="zh-CN" altLang="en-US" smtClean="0">
              <a:latin typeface="Arial" charset="0"/>
            </a:endParaRPr>
          </a:p>
          <a:p>
            <a:pPr marL="228600" indent="-228600"/>
            <a:r>
              <a:rPr lang="zh-CN" altLang="en-US" smtClean="0">
                <a:latin typeface="Arial" charset="0"/>
              </a:rPr>
              <a:t>矛盾不能正确处理会伤害班组成员之间的感情，影响团结，影响组织目标的实现。矛盾强度大，给人造成很大的震动和压力，若不能调节会诱发悲剧性事件。冲突影响震动面大量广，会消耗组织的人力、物力和时间。冲突可能曲解了组织目标，是组织上目标走向歧途，增加了组织目标实现的态度，甚至不能实现。</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a:ln>
            <a:miter lim="800000"/>
            <a:headEnd/>
            <a:tailEnd/>
          </a:ln>
        </p:spPr>
        <p:txBody>
          <a:bodyPr/>
          <a:lstStyle/>
          <a:p>
            <a:pPr>
              <a:buFont typeface="Arial" charset="0"/>
              <a:buNone/>
            </a:pPr>
            <a:fld id="{A30BDDE0-A98D-4585-B878-7762593EE5B4}" type="slidenum">
              <a:rPr lang="en-US" altLang="zh-CN" smtClean="0">
                <a:latin typeface="Arial" charset="0"/>
                <a:ea typeface="黑体" pitchFamily="2" charset="-122"/>
              </a:rPr>
              <a:pPr>
                <a:buFont typeface="Arial" charset="0"/>
                <a:buNone/>
              </a:pPr>
              <a:t>141</a:t>
            </a:fld>
            <a:endParaRPr lang="en-US" altLang="zh-CN" smtClean="0">
              <a:latin typeface="Arial" charset="0"/>
              <a:ea typeface="黑体" pitchFamily="2" charset="-122"/>
            </a:endParaRPr>
          </a:p>
        </p:txBody>
      </p:sp>
      <p:sp>
        <p:nvSpPr>
          <p:cNvPr id="232450" name="Rectangle 2"/>
          <p:cNvSpPr>
            <a:spLocks noGrp="1" noRot="1" noChangeAspect="1" noChangeArrowheads="1" noTextEdit="1"/>
          </p:cNvSpPr>
          <p:nvPr>
            <p:ph type="sldImg"/>
          </p:nvPr>
        </p:nvSpPr>
        <p:spPr/>
      </p:sp>
      <p:sp>
        <p:nvSpPr>
          <p:cNvPr id="2324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marL="228600" indent="-228600">
              <a:lnSpc>
                <a:spcPct val="80000"/>
              </a:lnSpc>
            </a:pPr>
            <a:r>
              <a:rPr lang="zh-CN" altLang="en-US" sz="800" b="1" smtClean="0">
                <a:latin typeface="Arial" charset="0"/>
              </a:rPr>
              <a:t>三、员工内部矛盾的化解</a:t>
            </a:r>
            <a:endParaRPr lang="zh-CN" altLang="en-US" sz="800" smtClean="0">
              <a:latin typeface="Arial" charset="0"/>
            </a:endParaRPr>
          </a:p>
          <a:p>
            <a:pPr marL="228600" indent="-228600">
              <a:lnSpc>
                <a:spcPct val="80000"/>
              </a:lnSpc>
            </a:pPr>
            <a:r>
              <a:rPr lang="zh-CN" altLang="en-US" sz="800" smtClean="0">
                <a:latin typeface="Arial" charset="0"/>
              </a:rPr>
              <a:t>从矛盾纠纷产生演变的顺序来看，一般经历五个阶段，即潜伏阶段、萌芽阶段、爆发阶段、转化阶段、解决阶段。要使矛盾纠纷得到有效的解决</a:t>
            </a:r>
            <a:r>
              <a:rPr lang="en-US" altLang="zh-CN" sz="800" smtClean="0">
                <a:latin typeface="Arial" charset="0"/>
              </a:rPr>
              <a:t>,</a:t>
            </a:r>
            <a:r>
              <a:rPr lang="zh-CN" altLang="en-US" sz="800" smtClean="0">
                <a:latin typeface="Arial" charset="0"/>
              </a:rPr>
              <a:t>就必须及时捕捉信息，并采取有效措施，及时予以调解。</a:t>
            </a:r>
          </a:p>
          <a:p>
            <a:pPr marL="228600" indent="-228600">
              <a:lnSpc>
                <a:spcPct val="80000"/>
              </a:lnSpc>
            </a:pPr>
            <a:r>
              <a:rPr lang="zh-CN" altLang="en-US" sz="800" smtClean="0">
                <a:latin typeface="Arial" charset="0"/>
              </a:rPr>
              <a:t>在化解职工内部矛盾的纠纷中，可以采取以下几点方式：</a:t>
            </a:r>
            <a:endParaRPr lang="zh-CN" altLang="en-US" sz="800" b="1" smtClean="0">
              <a:latin typeface="Arial" charset="0"/>
            </a:endParaRPr>
          </a:p>
          <a:p>
            <a:pPr marL="228600" indent="-228600">
              <a:lnSpc>
                <a:spcPct val="80000"/>
              </a:lnSpc>
            </a:pPr>
            <a:r>
              <a:rPr lang="zh-CN" altLang="en-US" sz="800" b="1" smtClean="0">
                <a:latin typeface="Arial" charset="0"/>
              </a:rPr>
              <a:t>沟通</a:t>
            </a:r>
            <a:endParaRPr lang="zh-CN" altLang="en-US" sz="800" smtClean="0">
              <a:latin typeface="Arial" charset="0"/>
            </a:endParaRPr>
          </a:p>
          <a:p>
            <a:pPr marL="228600" indent="-228600">
              <a:lnSpc>
                <a:spcPct val="80000"/>
              </a:lnSpc>
            </a:pPr>
            <a:r>
              <a:rPr lang="zh-CN" altLang="en-US" sz="800" smtClean="0">
                <a:latin typeface="Arial" charset="0"/>
              </a:rPr>
              <a:t>    作为管理者，对班组员工的沟通管理十分重要和必要。必须先掌握员工的动态，充分了解员工之间的关系特征。在平日的管理工作中就应予关注。对于萌芽状态的矛盾，提前沟通可以在很大上抑制矛盾的激化，而对于已经爆发的冲突，全面而深入的沟通了解是解决问题的先决条件。</a:t>
            </a:r>
            <a:endParaRPr lang="zh-CN" altLang="en-US" sz="800" b="1" smtClean="0">
              <a:latin typeface="Arial" charset="0"/>
            </a:endParaRPr>
          </a:p>
          <a:p>
            <a:pPr marL="228600" indent="-228600">
              <a:lnSpc>
                <a:spcPct val="80000"/>
              </a:lnSpc>
            </a:pPr>
            <a:r>
              <a:rPr lang="zh-CN" altLang="en-US" sz="800" b="1" smtClean="0">
                <a:latin typeface="Arial" charset="0"/>
              </a:rPr>
              <a:t>回避</a:t>
            </a:r>
            <a:endParaRPr lang="zh-CN" altLang="en-US" sz="800" smtClean="0">
              <a:latin typeface="Arial" charset="0"/>
            </a:endParaRPr>
          </a:p>
          <a:p>
            <a:pPr marL="228600" indent="-228600">
              <a:lnSpc>
                <a:spcPct val="80000"/>
              </a:lnSpc>
            </a:pPr>
            <a:r>
              <a:rPr lang="zh-CN" altLang="en-US" sz="800" smtClean="0">
                <a:latin typeface="Arial" charset="0"/>
              </a:rPr>
              <a:t>并不是每一项冲突都必须处理，有时“回避”，也就是从冲突中退出或者抑制冲突，就是最好的方法。把微小的矛盾表面化容易让管理者身陷不同员工的争执之中去，将员工之间的矛盾转移到自己身上成了员工与管理者甚至单位之间的矛盾，使得日常工作难以正常开展。回避策略什么时候效果最好？当冲突微不足道；或者冲突双方情绪极为激动而需要时间平静的情况下，这一策略效果很好。 </a:t>
            </a:r>
            <a:endParaRPr lang="zh-CN" altLang="en-US" sz="800" b="1" smtClean="0">
              <a:latin typeface="Arial" charset="0"/>
            </a:endParaRPr>
          </a:p>
          <a:p>
            <a:pPr marL="228600" indent="-228600">
              <a:lnSpc>
                <a:spcPct val="80000"/>
              </a:lnSpc>
            </a:pPr>
            <a:r>
              <a:rPr lang="zh-CN" altLang="en-US" sz="800" b="1" smtClean="0">
                <a:latin typeface="Arial" charset="0"/>
              </a:rPr>
              <a:t>迁就</a:t>
            </a:r>
            <a:endParaRPr lang="zh-CN" altLang="en-US" sz="800" smtClean="0">
              <a:latin typeface="Arial" charset="0"/>
            </a:endParaRPr>
          </a:p>
          <a:p>
            <a:pPr marL="228600" indent="-228600">
              <a:lnSpc>
                <a:spcPct val="80000"/>
              </a:lnSpc>
            </a:pPr>
            <a:r>
              <a:rPr lang="zh-CN" altLang="en-US" sz="800" smtClean="0">
                <a:latin typeface="Arial" charset="0"/>
              </a:rPr>
              <a:t>迁就的目标就是把别人的需求和考虑放在高于自己的位置上，从而获得和谐的关系。例如，你顺从其他人对特定事情的看法就是迁就。当争端的问题不是很重要或者你希望为今后的工作打下基础的时候，这个选择很有价值，特别适用于班组长和员工之间的矛盾。 </a:t>
            </a:r>
            <a:endParaRPr lang="zh-CN" altLang="en-US" sz="800" b="1" smtClean="0">
              <a:latin typeface="Arial" charset="0"/>
            </a:endParaRPr>
          </a:p>
          <a:p>
            <a:pPr marL="228600" indent="-228600">
              <a:lnSpc>
                <a:spcPct val="80000"/>
              </a:lnSpc>
            </a:pPr>
            <a:r>
              <a:rPr lang="zh-CN" altLang="en-US" sz="800" b="1" smtClean="0">
                <a:latin typeface="Arial" charset="0"/>
              </a:rPr>
              <a:t>强制</a:t>
            </a:r>
            <a:endParaRPr lang="zh-CN" altLang="en-US" sz="800" smtClean="0">
              <a:latin typeface="Arial" charset="0"/>
            </a:endParaRPr>
          </a:p>
          <a:p>
            <a:pPr marL="228600" indent="-228600">
              <a:lnSpc>
                <a:spcPct val="80000"/>
              </a:lnSpc>
            </a:pPr>
            <a:r>
              <a:rPr lang="zh-CN" altLang="en-US" sz="800" smtClean="0">
                <a:latin typeface="Arial" charset="0"/>
              </a:rPr>
              <a:t>强制与迁就相反，就是试图以牺牲对方为代价而满足自己的需求。在管理中就是管理者运用职权解决争端。当需要对重大事件作出迅速的处理时，或者需要采取不同寻常的活动时，以及与其他人无关紧要时，就要求班组长们运用手中的权力避免事态的扩大造成更为严重的影响。</a:t>
            </a:r>
            <a:endParaRPr lang="zh-CN" altLang="en-US" sz="800" b="1" smtClean="0">
              <a:latin typeface="Arial" charset="0"/>
            </a:endParaRPr>
          </a:p>
          <a:p>
            <a:pPr marL="228600" indent="-228600">
              <a:lnSpc>
                <a:spcPct val="80000"/>
              </a:lnSpc>
            </a:pPr>
            <a:r>
              <a:rPr lang="zh-CN" altLang="en-US" sz="800" b="1" smtClean="0">
                <a:latin typeface="Arial" charset="0"/>
              </a:rPr>
              <a:t>妥协</a:t>
            </a:r>
            <a:endParaRPr lang="zh-CN" altLang="en-US" sz="800" smtClean="0">
              <a:latin typeface="Arial" charset="0"/>
            </a:endParaRPr>
          </a:p>
          <a:p>
            <a:pPr marL="228600" indent="-228600">
              <a:lnSpc>
                <a:spcPct val="80000"/>
              </a:lnSpc>
            </a:pPr>
            <a:r>
              <a:rPr lang="zh-CN" altLang="en-US" sz="800" smtClean="0">
                <a:latin typeface="Arial" charset="0"/>
              </a:rPr>
              <a:t>妥协是要求冲突的双方都作出一定的有价值的让步。当冲突双方势均力敌的时候；或者希望一项复杂的问题得到暂时的解决方案时；或者时间紧迫需要一个权宜之计时，妥协是最佳的选择。 </a:t>
            </a:r>
            <a:endParaRPr lang="zh-CN" altLang="en-US" sz="800" b="1" smtClean="0">
              <a:latin typeface="Arial" charset="0"/>
            </a:endParaRPr>
          </a:p>
          <a:p>
            <a:pPr marL="228600" indent="-228600">
              <a:lnSpc>
                <a:spcPct val="80000"/>
              </a:lnSpc>
            </a:pPr>
            <a:r>
              <a:rPr lang="zh-CN" altLang="en-US" sz="800" b="1" smtClean="0">
                <a:latin typeface="Arial" charset="0"/>
              </a:rPr>
              <a:t>激励</a:t>
            </a:r>
            <a:endParaRPr lang="zh-CN" altLang="en-US" sz="800" smtClean="0">
              <a:latin typeface="Arial" charset="0"/>
            </a:endParaRPr>
          </a:p>
          <a:p>
            <a:pPr marL="228600" indent="-228600">
              <a:lnSpc>
                <a:spcPct val="80000"/>
              </a:lnSpc>
            </a:pPr>
            <a:r>
              <a:rPr lang="zh-CN" altLang="en-US" sz="800" smtClean="0">
                <a:latin typeface="Arial" charset="0"/>
              </a:rPr>
              <a:t>     运用激励、评比等积极手段调动员工工作积极性，从而淡化某些萌芽状态下的矛盾。这种方法特别适用于情绪型的员工和脆弱型的员工。</a:t>
            </a:r>
          </a:p>
          <a:p>
            <a:pPr marL="228600" indent="-228600">
              <a:lnSpc>
                <a:spcPct val="80000"/>
              </a:lnSpc>
            </a:pPr>
            <a:r>
              <a:rPr lang="zh-CN" altLang="en-US" sz="800" smtClean="0">
                <a:latin typeface="Arial" charset="0"/>
              </a:rPr>
              <a:t>一位成功的管理者既要细化管理技巧，也要注意培养自己的领导素质，增强自身的人格魅力，让员工自愿与你积极合作，共谋大事，尽量避免可能出现与员工的一切矛盾，及时化解班组内部的各种冲突</a:t>
            </a:r>
            <a:r>
              <a:rPr lang="en-US" altLang="zh-CN" sz="800" smtClean="0">
                <a:latin typeface="Arial" charset="0"/>
              </a:rPr>
              <a:t>,</a:t>
            </a:r>
            <a:r>
              <a:rPr lang="zh-CN" altLang="en-US" sz="800" smtClean="0">
                <a:latin typeface="Arial" charset="0"/>
              </a:rPr>
              <a:t>维持和谐的工作氛围</a:t>
            </a:r>
            <a:r>
              <a:rPr lang="en-US" altLang="zh-CN" sz="800" smtClean="0">
                <a:latin typeface="Arial" charset="0"/>
              </a:rPr>
              <a:t>,</a:t>
            </a:r>
            <a:r>
              <a:rPr lang="zh-CN" altLang="en-US" sz="800" smtClean="0">
                <a:latin typeface="Arial" charset="0"/>
              </a:rPr>
              <a:t>才能达到一个团队最佳的合作状态。　对于团队来说，和谐意味着团队成员拥有共同的价值观，能够以共同的意志和行为准则，形成最大的战斗力以实现团队的目标。但是，和谐的团队不会自动自发的形成，它是企业宗旨、管理机制、企业文化、行为准则等综合作用的结果。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miter lim="800000"/>
            <a:headEnd/>
            <a:tailEnd/>
          </a:ln>
        </p:spPr>
        <p:txBody>
          <a:bodyPr/>
          <a:lstStyle/>
          <a:p>
            <a:pPr>
              <a:buFont typeface="Arial" charset="0"/>
              <a:buNone/>
            </a:pPr>
            <a:fld id="{AD4E10E0-8C20-4ACE-8281-528327EE9ACB}" type="slidenum">
              <a:rPr lang="en-US" altLang="zh-CN" smtClean="0">
                <a:latin typeface="Arial" charset="0"/>
                <a:ea typeface="黑体" pitchFamily="2" charset="-122"/>
              </a:rPr>
              <a:pPr>
                <a:buFont typeface="Arial" charset="0"/>
                <a:buNone/>
              </a:pPr>
              <a:t>171</a:t>
            </a:fld>
            <a:endParaRPr lang="en-US" altLang="zh-CN" smtClean="0">
              <a:latin typeface="Arial" charset="0"/>
              <a:ea typeface="黑体" pitchFamily="2" charset="-122"/>
            </a:endParaRPr>
          </a:p>
        </p:txBody>
      </p:sp>
      <p:sp>
        <p:nvSpPr>
          <p:cNvPr id="264194" name="Rectangle 2"/>
          <p:cNvSpPr>
            <a:spLocks noGrp="1" noRot="1" noChangeAspect="1" noChangeArrowheads="1" noTextEdit="1"/>
          </p:cNvSpPr>
          <p:nvPr>
            <p:ph type="sldImg"/>
          </p:nvPr>
        </p:nvSpPr>
        <p:spPr/>
      </p:sp>
      <p:sp>
        <p:nvSpPr>
          <p:cNvPr id="2641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zh-CN" altLang="en-US" smtClean="0">
                <a:latin typeface="Arial" charset="0"/>
              </a:rPr>
              <a:t>杀鸡给猴看</a:t>
            </a:r>
          </a:p>
          <a:p>
            <a:r>
              <a:rPr lang="zh-CN" altLang="en-US" smtClean="0">
                <a:latin typeface="Arial" charset="0"/>
              </a:rPr>
              <a:t>    以柔克刚</a:t>
            </a:r>
          </a:p>
          <a:p>
            <a:r>
              <a:rPr lang="zh-CN" altLang="en-US" smtClean="0">
                <a:latin typeface="Arial" charset="0"/>
              </a:rPr>
              <a:t>    分而制之</a:t>
            </a:r>
          </a:p>
          <a:p>
            <a:r>
              <a:rPr lang="zh-CN" altLang="en-US" smtClean="0">
                <a:latin typeface="Arial" charset="0"/>
              </a:rPr>
              <a:t>    调虎离山</a:t>
            </a:r>
          </a:p>
          <a:p>
            <a:endParaRPr lang="en-US" altLang="zh-CN"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p:sp>
      <p:sp>
        <p:nvSpPr>
          <p:cNvPr id="55298"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55299" name="灯片编号占位符 3"/>
          <p:cNvSpPr>
            <a:spLocks noGrp="1"/>
          </p:cNvSpPr>
          <p:nvPr>
            <p:ph type="sldNum" sz="quarter" idx="5"/>
          </p:nvPr>
        </p:nvSpPr>
        <p:spPr>
          <a:noFill/>
          <a:ln>
            <a:miter lim="800000"/>
            <a:headEnd/>
            <a:tailEnd/>
          </a:ln>
        </p:spPr>
        <p:txBody>
          <a:bodyPr/>
          <a:lstStyle/>
          <a:p>
            <a:pPr>
              <a:buFont typeface="Arial" charset="0"/>
              <a:buNone/>
            </a:pPr>
            <a:fld id="{C32FB01E-420A-4E2F-9E30-B47C53178315}" type="slidenum">
              <a:rPr lang="zh-CN" altLang="en-US" smtClean="0">
                <a:latin typeface="Arial" charset="0"/>
                <a:ea typeface="黑体" pitchFamily="2" charset="-122"/>
              </a:rPr>
              <a:pPr>
                <a:buFont typeface="Arial" charset="0"/>
                <a:buNone/>
              </a:pPr>
              <a:t>6</a:t>
            </a:fld>
            <a:endParaRPr lang="en-US" altLang="zh-CN" smtClean="0">
              <a:latin typeface="Arial" charset="0"/>
              <a:ea typeface="黑体"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a:ln>
            <a:miter lim="800000"/>
            <a:headEnd/>
            <a:tailEnd/>
          </a:ln>
        </p:spPr>
        <p:txBody>
          <a:bodyPr/>
          <a:lstStyle/>
          <a:p>
            <a:pPr>
              <a:buFont typeface="Arial" charset="0"/>
              <a:buNone/>
            </a:pPr>
            <a:fld id="{FBC13B1E-6A7A-4779-83D7-E746D95FB9DF}" type="slidenum">
              <a:rPr lang="en-US" altLang="zh-CN" smtClean="0">
                <a:latin typeface="Arial" charset="0"/>
                <a:ea typeface="黑体" pitchFamily="2" charset="-122"/>
              </a:rPr>
              <a:pPr>
                <a:buFont typeface="Arial" charset="0"/>
                <a:buNone/>
              </a:pPr>
              <a:t>175</a:t>
            </a:fld>
            <a:endParaRPr lang="en-US" altLang="zh-CN" smtClean="0">
              <a:latin typeface="Arial" charset="0"/>
              <a:ea typeface="黑体" pitchFamily="2" charset="-122"/>
            </a:endParaRPr>
          </a:p>
        </p:txBody>
      </p:sp>
      <p:sp>
        <p:nvSpPr>
          <p:cNvPr id="269314" name="Rectangle 2"/>
          <p:cNvSpPr>
            <a:spLocks noGrp="1" noRot="1" noChangeAspect="1" noChangeArrowheads="1" noTextEdit="1"/>
          </p:cNvSpPr>
          <p:nvPr>
            <p:ph type="sldImg"/>
          </p:nvPr>
        </p:nvSpPr>
        <p:spPr/>
      </p:sp>
      <p:sp>
        <p:nvSpPr>
          <p:cNvPr id="26931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zh-CN" altLang="en-US" smtClean="0">
                <a:latin typeface="Arial" charset="0"/>
              </a:rPr>
              <a:t>维护权威</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xfrm>
            <a:off x="1139825" y="754063"/>
            <a:ext cx="4391025" cy="3292475"/>
          </a:xfrm>
        </p:spPr>
      </p:sp>
      <p:sp>
        <p:nvSpPr>
          <p:cNvPr id="2836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zh-CN" altLang="en-US" smtClean="0">
                <a:latin typeface="Arial" charset="0"/>
              </a:rPr>
              <a:t>1.通情：沟通下情，克服与下属的沟通障碍，包括观念、态度、语言文字等；活用沟通形式：口头沟通、书面沟通、形象沟通。不矫情：不滥摆官架排场；不轻率开口许诺。提高下属对你的信任度，不要失信。因为信任就像一块美丽的水晶制品，得之不易，价值不菲，脆弱不堪。明朝的吕坤曾说：“君子之出言也，如啬夫之用财。”这就是对为官者不要轻易许诺的一种警示。</a:t>
            </a:r>
          </a:p>
          <a:p>
            <a:pPr eaLnBrk="1" hangingPunct="1"/>
            <a:r>
              <a:rPr lang="zh-CN" altLang="en-US" smtClean="0">
                <a:latin typeface="Arial" charset="0"/>
              </a:rPr>
              <a:t>2.爱护下属的自尊心：“虽然自尊心不是美德，但他是多数美德的双亲”（《英》柯林斯语）。面子问题，人我有别；正面肯定，积极赞赏。爱护下属的主动性：不要轻易地打击它，应该看到其中隐含的可贵的积极性、主动性。爱护下属的多样性：每个人都是不可重复的孤本，都有各自的价值、独立性、独特性，所以要充分调动和发挥，这也是对主管的一种挑战。不依赖职权，真诚地尊重别人！不袒护：发现下属有做得不符合公司要求的，或违反公司规定的行为应当面指出，并要求改正。美国一位学者指出：当你对业绩差的下属和业绩显著的下属都称赞“干得好”时，等于是在嘲笑前者，同时又是在打击后者的积极性。所以一定要区别对待，决不袒护。</a:t>
            </a:r>
          </a:p>
          <a:p>
            <a:pPr eaLnBrk="1" hangingPunct="1"/>
            <a:r>
              <a:rPr lang="zh-CN" altLang="en-US" smtClean="0">
                <a:latin typeface="Arial" charset="0"/>
              </a:rPr>
              <a:t>3.相信：避免事事包揽，注意合理授权。不偏信：偏信则暗于谋事，碍于团结。</a:t>
            </a:r>
          </a:p>
          <a:p>
            <a:pPr eaLnBrk="1" hangingPunct="1"/>
            <a:endParaRPr lang="zh-CN" altLang="en-US" smtClean="0">
              <a:latin typeface="Arial"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xfrm>
            <a:off x="1139825" y="754063"/>
            <a:ext cx="4391025" cy="3292475"/>
          </a:xfrm>
        </p:spPr>
      </p:sp>
      <p:sp>
        <p:nvSpPr>
          <p:cNvPr id="2856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zh-CN" altLang="en-US" smtClean="0">
                <a:latin typeface="Arial" charset="0"/>
              </a:rPr>
              <a:t> </a:t>
            </a:r>
          </a:p>
        </p:txBody>
      </p:sp>
    </p:spTree>
  </p:cSld>
  <p:clrMapOvr>
    <a:overrideClrMapping bg1="lt1" tx1="dk1" bg2="lt2" tx2="dk2" accent1="accent1" accent2="accent2" accent3="accent3" accent4="accent4" accent5="accent5" accent6="accent6" hlink="hlink" folHlink="folHlink"/>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幻灯片图像占位符 1"/>
          <p:cNvSpPr>
            <a:spLocks noGrp="1" noRot="1" noChangeAspect="1"/>
          </p:cNvSpPr>
          <p:nvPr>
            <p:ph type="sldImg"/>
          </p:nvPr>
        </p:nvSpPr>
        <p:spPr/>
      </p:sp>
      <p:sp>
        <p:nvSpPr>
          <p:cNvPr id="288770"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288771" name="灯片编号占位符 3"/>
          <p:cNvSpPr>
            <a:spLocks noGrp="1"/>
          </p:cNvSpPr>
          <p:nvPr>
            <p:ph type="sldNum" sz="quarter" idx="5"/>
          </p:nvPr>
        </p:nvSpPr>
        <p:spPr>
          <a:noFill/>
          <a:ln>
            <a:miter lim="800000"/>
            <a:headEnd/>
            <a:tailEnd/>
          </a:ln>
        </p:spPr>
        <p:txBody>
          <a:bodyPr/>
          <a:lstStyle/>
          <a:p>
            <a:pPr>
              <a:buFont typeface="Arial" charset="0"/>
              <a:buNone/>
            </a:pPr>
            <a:fld id="{663AE8DB-0F25-4090-9D65-DDB08DDEECB5}" type="slidenum">
              <a:rPr lang="en-US" altLang="zh-CN" smtClean="0">
                <a:latin typeface="Arial" charset="0"/>
                <a:ea typeface="黑体" pitchFamily="2" charset="-122"/>
              </a:rPr>
              <a:pPr>
                <a:buFont typeface="Arial" charset="0"/>
                <a:buNone/>
              </a:pPr>
              <a:t>191</a:t>
            </a:fld>
            <a:endParaRPr lang="en-US" altLang="zh-CN" smtClean="0">
              <a:latin typeface="Arial" charset="0"/>
              <a:ea typeface="黑体"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幻灯片图像占位符 1"/>
          <p:cNvSpPr>
            <a:spLocks noGrp="1" noRot="1" noChangeAspect="1"/>
          </p:cNvSpPr>
          <p:nvPr>
            <p:ph type="sldImg"/>
          </p:nvPr>
        </p:nvSpPr>
        <p:spPr/>
      </p:sp>
      <p:sp>
        <p:nvSpPr>
          <p:cNvPr id="291842"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291843" name="灯片编号占位符 3"/>
          <p:cNvSpPr>
            <a:spLocks noGrp="1"/>
          </p:cNvSpPr>
          <p:nvPr>
            <p:ph type="sldNum" sz="quarter" idx="5"/>
          </p:nvPr>
        </p:nvSpPr>
        <p:spPr>
          <a:noFill/>
          <a:ln>
            <a:miter lim="800000"/>
            <a:headEnd/>
            <a:tailEnd/>
          </a:ln>
        </p:spPr>
        <p:txBody>
          <a:bodyPr/>
          <a:lstStyle/>
          <a:p>
            <a:pPr>
              <a:buFont typeface="Arial" charset="0"/>
              <a:buNone/>
            </a:pPr>
            <a:fld id="{9138608F-6CD1-44CE-B5B1-C7F1522394C2}" type="slidenum">
              <a:rPr lang="en-US" altLang="zh-CN" smtClean="0">
                <a:latin typeface="Arial" charset="0"/>
                <a:ea typeface="黑体" pitchFamily="2" charset="-122"/>
              </a:rPr>
              <a:pPr>
                <a:buFont typeface="Arial" charset="0"/>
                <a:buNone/>
              </a:pPr>
              <a:t>193</a:t>
            </a:fld>
            <a:endParaRPr lang="en-US" altLang="zh-CN" smtClean="0">
              <a:latin typeface="Arial" charset="0"/>
              <a:ea typeface="黑体"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7"/>
          <p:cNvSpPr>
            <a:spLocks noGrp="1" noChangeArrowheads="1"/>
          </p:cNvSpPr>
          <p:nvPr>
            <p:ph type="sldNum" sz="quarter" idx="5"/>
          </p:nvPr>
        </p:nvSpPr>
        <p:spPr>
          <a:noFill/>
          <a:ln>
            <a:miter lim="800000"/>
            <a:headEnd/>
            <a:tailEnd/>
          </a:ln>
        </p:spPr>
        <p:txBody>
          <a:bodyPr/>
          <a:lstStyle/>
          <a:p>
            <a:pPr>
              <a:buFont typeface="Arial" charset="0"/>
              <a:buNone/>
            </a:pPr>
            <a:fld id="{4FB4C317-3C56-4D2F-83C2-D9665D631017}" type="slidenum">
              <a:rPr lang="en-US" altLang="zh-CN" smtClean="0">
                <a:latin typeface="Arial" charset="0"/>
                <a:ea typeface="黑体" pitchFamily="2" charset="-122"/>
              </a:rPr>
              <a:pPr>
                <a:buFont typeface="Arial" charset="0"/>
                <a:buNone/>
              </a:pPr>
              <a:t>195</a:t>
            </a:fld>
            <a:endParaRPr lang="en-US" altLang="zh-CN" smtClean="0">
              <a:latin typeface="Arial" charset="0"/>
              <a:ea typeface="黑体" pitchFamily="2" charset="-122"/>
            </a:endParaRPr>
          </a:p>
        </p:txBody>
      </p:sp>
      <p:sp>
        <p:nvSpPr>
          <p:cNvPr id="294914" name="幻灯片图像占位符 1"/>
          <p:cNvSpPr>
            <a:spLocks noGrp="1" noRot="1" noChangeAspect="1" noTextEdit="1"/>
          </p:cNvSpPr>
          <p:nvPr>
            <p:ph type="sldImg"/>
          </p:nvPr>
        </p:nvSpPr>
        <p:spPr>
          <a:xfrm>
            <a:off x="1125538" y="674688"/>
            <a:ext cx="4587875" cy="3440112"/>
          </a:xfrm>
        </p:spPr>
      </p:sp>
      <p:sp>
        <p:nvSpPr>
          <p:cNvPr id="294915" name="备注占位符 2"/>
          <p:cNvSpPr>
            <a:spLocks noGrp="1"/>
          </p:cNvSpPr>
          <p:nvPr>
            <p:ph type="body" idx="1"/>
          </p:nvPr>
        </p:nvSpPr>
        <p:spPr bwMode="auto">
          <a:xfrm>
            <a:off x="679450" y="4332288"/>
            <a:ext cx="5487988" cy="4117975"/>
          </a:xfrm>
          <a:prstGeom prst="rect">
            <a:avLst/>
          </a:prstGeom>
          <a:noFill/>
          <a:ln>
            <a:miter lim="800000"/>
            <a:headEnd/>
            <a:tailEnd/>
          </a:ln>
        </p:spPr>
        <p:txBody>
          <a:bodyPr lIns="99048" tIns="49524" rIns="99048" bIns="49524"/>
          <a:lstStyle/>
          <a:p>
            <a:endParaRPr lang="zh-CN" altLang="zh-CN" smtClean="0">
              <a:latin typeface="Arial" charset="0"/>
            </a:endParaRPr>
          </a:p>
        </p:txBody>
      </p:sp>
      <p:sp>
        <p:nvSpPr>
          <p:cNvPr id="294916" name="灯片编号占位符 3"/>
          <p:cNvSpPr txBox="1">
            <a:spLocks noGrp="1"/>
          </p:cNvSpPr>
          <p:nvPr/>
        </p:nvSpPr>
        <p:spPr bwMode="auto">
          <a:xfrm>
            <a:off x="3879850" y="8677275"/>
            <a:ext cx="2976563" cy="463550"/>
          </a:xfrm>
          <a:prstGeom prst="rect">
            <a:avLst/>
          </a:prstGeom>
          <a:noFill/>
          <a:ln w="9525">
            <a:noFill/>
            <a:miter lim="800000"/>
            <a:headEnd/>
            <a:tailEnd/>
          </a:ln>
        </p:spPr>
        <p:txBody>
          <a:bodyPr lIns="99048" tIns="49524" rIns="99048" bIns="49524" anchor="b"/>
          <a:lstStyle/>
          <a:p>
            <a:pPr algn="r" defTabSz="990600" eaLnBrk="0" hangingPunct="0">
              <a:buFont typeface="Arial" charset="0"/>
              <a:buNone/>
            </a:pPr>
            <a:fld id="{9E11C055-AB76-407A-8C41-CAED814AC2FC}" type="slidenum">
              <a:rPr lang="en-US" altLang="zh-CN" sz="1300"/>
              <a:pPr algn="r" defTabSz="990600" eaLnBrk="0" hangingPunct="0">
                <a:buFont typeface="Arial" charset="0"/>
                <a:buNone/>
              </a:pPr>
              <a:t>195</a:t>
            </a:fld>
            <a:endParaRPr lang="en-US" altLang="zh-CN"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a:ln>
            <a:miter lim="800000"/>
            <a:headEnd/>
            <a:tailEnd/>
          </a:ln>
        </p:spPr>
        <p:txBody>
          <a:bodyPr/>
          <a:lstStyle/>
          <a:p>
            <a:pPr>
              <a:buFont typeface="Arial" charset="0"/>
              <a:buNone/>
            </a:pPr>
            <a:fld id="{94D17980-E917-4F02-A3B8-19048D9BAB07}" type="slidenum">
              <a:rPr lang="en-US" altLang="zh-CN" smtClean="0">
                <a:latin typeface="Arial" charset="0"/>
                <a:ea typeface="黑体" pitchFamily="2" charset="-122"/>
              </a:rPr>
              <a:pPr>
                <a:buFont typeface="Arial" charset="0"/>
                <a:buNone/>
              </a:pPr>
              <a:t>196</a:t>
            </a:fld>
            <a:endParaRPr lang="en-US" altLang="zh-CN" smtClean="0">
              <a:latin typeface="Arial" charset="0"/>
              <a:ea typeface="黑体" pitchFamily="2" charset="-122"/>
            </a:endParaRPr>
          </a:p>
        </p:txBody>
      </p:sp>
      <p:sp>
        <p:nvSpPr>
          <p:cNvPr id="296962" name="Rectangle 7"/>
          <p:cNvSpPr txBox="1">
            <a:spLocks noGrp="1" noChangeArrowheads="1"/>
          </p:cNvSpPr>
          <p:nvPr/>
        </p:nvSpPr>
        <p:spPr bwMode="auto">
          <a:xfrm>
            <a:off x="3879850" y="8677275"/>
            <a:ext cx="2976563" cy="463550"/>
          </a:xfrm>
          <a:prstGeom prst="rect">
            <a:avLst/>
          </a:prstGeom>
          <a:noFill/>
          <a:ln w="9525">
            <a:noFill/>
            <a:miter lim="800000"/>
            <a:headEnd/>
            <a:tailEnd/>
          </a:ln>
        </p:spPr>
        <p:txBody>
          <a:bodyPr lIns="99048" tIns="49524" rIns="99048" bIns="49524" anchor="b"/>
          <a:lstStyle/>
          <a:p>
            <a:pPr algn="r" defTabSz="990600" eaLnBrk="0" hangingPunct="0">
              <a:buFont typeface="Arial" charset="0"/>
              <a:buNone/>
            </a:pPr>
            <a:fld id="{657B3BDC-565B-4DF5-8ACD-2F4260C88A07}" type="slidenum">
              <a:rPr lang="en-US" altLang="zh-CN" sz="1300"/>
              <a:pPr algn="r" defTabSz="990600" eaLnBrk="0" hangingPunct="0">
                <a:buFont typeface="Arial" charset="0"/>
                <a:buNone/>
              </a:pPr>
              <a:t>196</a:t>
            </a:fld>
            <a:endParaRPr lang="en-US" altLang="zh-CN" sz="1300"/>
          </a:p>
        </p:txBody>
      </p:sp>
      <p:sp>
        <p:nvSpPr>
          <p:cNvPr id="296963" name="Rectangle 2"/>
          <p:cNvSpPr>
            <a:spLocks noGrp="1" noRot="1" noChangeAspect="1" noChangeArrowheads="1" noTextEdit="1"/>
          </p:cNvSpPr>
          <p:nvPr>
            <p:ph type="sldImg"/>
          </p:nvPr>
        </p:nvSpPr>
        <p:spPr>
          <a:solidFill>
            <a:srgbClr val="FFFFFF"/>
          </a:solidFill>
        </p:spPr>
      </p:sp>
      <p:sp>
        <p:nvSpPr>
          <p:cNvPr id="29696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9048" tIns="49524" rIns="99048" bIns="49524"/>
          <a:lstStyle/>
          <a:p>
            <a:endParaRPr lang="zh-CN" altLang="zh-CN"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7"/>
          <p:cNvSpPr>
            <a:spLocks noGrp="1" noChangeArrowheads="1"/>
          </p:cNvSpPr>
          <p:nvPr>
            <p:ph type="sldNum" sz="quarter" idx="5"/>
          </p:nvPr>
        </p:nvSpPr>
        <p:spPr>
          <a:noFill/>
          <a:ln>
            <a:miter lim="800000"/>
            <a:headEnd/>
            <a:tailEnd/>
          </a:ln>
        </p:spPr>
        <p:txBody>
          <a:bodyPr/>
          <a:lstStyle/>
          <a:p>
            <a:pPr>
              <a:buFont typeface="Arial" charset="0"/>
              <a:buNone/>
            </a:pPr>
            <a:fld id="{59D66EAE-1D9C-4CFA-B77A-945C86BFEFFF}" type="slidenum">
              <a:rPr lang="en-US" altLang="zh-CN" smtClean="0">
                <a:latin typeface="Arial" charset="0"/>
                <a:ea typeface="黑体" pitchFamily="2" charset="-122"/>
              </a:rPr>
              <a:pPr>
                <a:buFont typeface="Arial" charset="0"/>
                <a:buNone/>
              </a:pPr>
              <a:t>197</a:t>
            </a:fld>
            <a:endParaRPr lang="en-US" altLang="zh-CN" smtClean="0">
              <a:latin typeface="Arial" charset="0"/>
              <a:ea typeface="黑体" pitchFamily="2" charset="-122"/>
            </a:endParaRPr>
          </a:p>
        </p:txBody>
      </p:sp>
      <p:sp>
        <p:nvSpPr>
          <p:cNvPr id="299010" name="Rectangle 7"/>
          <p:cNvSpPr txBox="1">
            <a:spLocks noGrp="1" noChangeArrowheads="1"/>
          </p:cNvSpPr>
          <p:nvPr/>
        </p:nvSpPr>
        <p:spPr bwMode="auto">
          <a:xfrm>
            <a:off x="3879850" y="8677275"/>
            <a:ext cx="2976563" cy="463550"/>
          </a:xfrm>
          <a:prstGeom prst="rect">
            <a:avLst/>
          </a:prstGeom>
          <a:noFill/>
          <a:ln w="9525">
            <a:noFill/>
            <a:miter lim="800000"/>
            <a:headEnd/>
            <a:tailEnd/>
          </a:ln>
        </p:spPr>
        <p:txBody>
          <a:bodyPr lIns="99048" tIns="49524" rIns="99048" bIns="49524" anchor="b"/>
          <a:lstStyle/>
          <a:p>
            <a:pPr algn="r" defTabSz="990600" eaLnBrk="0" hangingPunct="0">
              <a:buFont typeface="Arial" charset="0"/>
              <a:buNone/>
            </a:pPr>
            <a:fld id="{E441067E-1B96-4123-A6FE-70DC81E3EB31}" type="slidenum">
              <a:rPr lang="en-US" altLang="zh-CN" sz="1300"/>
              <a:pPr algn="r" defTabSz="990600" eaLnBrk="0" hangingPunct="0">
                <a:buFont typeface="Arial" charset="0"/>
                <a:buNone/>
              </a:pPr>
              <a:t>197</a:t>
            </a:fld>
            <a:endParaRPr lang="en-US" altLang="zh-CN" sz="1300"/>
          </a:p>
        </p:txBody>
      </p:sp>
      <p:sp>
        <p:nvSpPr>
          <p:cNvPr id="299011" name="Rectangle 2"/>
          <p:cNvSpPr>
            <a:spLocks noGrp="1" noRot="1" noChangeAspect="1" noChangeArrowheads="1" noTextEdit="1"/>
          </p:cNvSpPr>
          <p:nvPr>
            <p:ph type="sldImg"/>
          </p:nvPr>
        </p:nvSpPr>
        <p:spPr>
          <a:solidFill>
            <a:srgbClr val="FFFFFF"/>
          </a:solidFill>
        </p:spPr>
      </p:sp>
      <p:sp>
        <p:nvSpPr>
          <p:cNvPr id="29901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9048" tIns="49524" rIns="99048" bIns="49524"/>
          <a:lstStyle/>
          <a:p>
            <a:endParaRPr lang="zh-CN" altLang="zh-CN"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ln>
            <a:miter lim="800000"/>
            <a:headEnd/>
            <a:tailEnd/>
          </a:ln>
        </p:spPr>
        <p:txBody>
          <a:bodyPr/>
          <a:lstStyle/>
          <a:p>
            <a:pPr>
              <a:buFont typeface="Arial" charset="0"/>
              <a:buNone/>
            </a:pPr>
            <a:fld id="{AFD5463A-DF9D-4DC6-B5A8-C99FC5D39215}" type="slidenum">
              <a:rPr lang="en-US" altLang="zh-CN" smtClean="0">
                <a:latin typeface="Arial" charset="0"/>
                <a:ea typeface="黑体" pitchFamily="2" charset="-122"/>
              </a:rPr>
              <a:pPr>
                <a:buFont typeface="Arial" charset="0"/>
                <a:buNone/>
              </a:pPr>
              <a:t>204</a:t>
            </a:fld>
            <a:endParaRPr lang="en-US" altLang="zh-CN" smtClean="0">
              <a:latin typeface="Arial" charset="0"/>
              <a:ea typeface="黑体" pitchFamily="2" charset="-122"/>
            </a:endParaRPr>
          </a:p>
        </p:txBody>
      </p:sp>
      <p:sp>
        <p:nvSpPr>
          <p:cNvPr id="307202" name="幻灯片图像占位符 1"/>
          <p:cNvSpPr>
            <a:spLocks noGrp="1" noRot="1" noChangeAspect="1" noTextEdit="1"/>
          </p:cNvSpPr>
          <p:nvPr>
            <p:ph type="sldImg"/>
          </p:nvPr>
        </p:nvSpPr>
        <p:spPr>
          <a:xfrm>
            <a:off x="1125538" y="674688"/>
            <a:ext cx="4587875" cy="3440112"/>
          </a:xfrm>
        </p:spPr>
      </p:sp>
      <p:sp>
        <p:nvSpPr>
          <p:cNvPr id="307203" name="备注占位符 2"/>
          <p:cNvSpPr>
            <a:spLocks noGrp="1"/>
          </p:cNvSpPr>
          <p:nvPr>
            <p:ph type="body" idx="1"/>
          </p:nvPr>
        </p:nvSpPr>
        <p:spPr bwMode="auto">
          <a:xfrm>
            <a:off x="679450" y="4332288"/>
            <a:ext cx="5487988" cy="4117975"/>
          </a:xfrm>
          <a:prstGeom prst="rect">
            <a:avLst/>
          </a:prstGeom>
          <a:noFill/>
          <a:ln>
            <a:miter lim="800000"/>
            <a:headEnd/>
            <a:tailEnd/>
          </a:ln>
        </p:spPr>
        <p:txBody>
          <a:bodyPr lIns="99048" tIns="49524" rIns="99048" bIns="49524"/>
          <a:lstStyle/>
          <a:p>
            <a:r>
              <a:rPr lang="en-US" altLang="zh-CN" b="1" smtClean="0">
                <a:latin typeface="Arial" charset="0"/>
              </a:rPr>
              <a:t>On the Job Training </a:t>
            </a:r>
            <a:r>
              <a:rPr lang="zh-CN" altLang="en-US" b="1" smtClean="0">
                <a:latin typeface="Arial" charset="0"/>
              </a:rPr>
              <a:t>在职训练</a:t>
            </a:r>
          </a:p>
          <a:p>
            <a:endParaRPr lang="en-US" altLang="zh-CN" smtClean="0">
              <a:latin typeface="Arial" charset="0"/>
            </a:endParaRPr>
          </a:p>
        </p:txBody>
      </p:sp>
      <p:sp>
        <p:nvSpPr>
          <p:cNvPr id="307204" name="灯片编号占位符 3"/>
          <p:cNvSpPr txBox="1">
            <a:spLocks noGrp="1"/>
          </p:cNvSpPr>
          <p:nvPr/>
        </p:nvSpPr>
        <p:spPr bwMode="auto">
          <a:xfrm>
            <a:off x="3879850" y="8677275"/>
            <a:ext cx="2976563" cy="463550"/>
          </a:xfrm>
          <a:prstGeom prst="rect">
            <a:avLst/>
          </a:prstGeom>
          <a:noFill/>
          <a:ln w="9525">
            <a:noFill/>
            <a:miter lim="800000"/>
            <a:headEnd/>
            <a:tailEnd/>
          </a:ln>
        </p:spPr>
        <p:txBody>
          <a:bodyPr lIns="99048" tIns="49524" rIns="99048" bIns="49524" anchor="b"/>
          <a:lstStyle/>
          <a:p>
            <a:pPr algn="r" defTabSz="990600" eaLnBrk="0" hangingPunct="0">
              <a:buFont typeface="Arial" charset="0"/>
              <a:buNone/>
            </a:pPr>
            <a:fld id="{10D55394-7C48-48F8-8B78-237CD940A448}" type="slidenum">
              <a:rPr lang="en-US" altLang="zh-CN" sz="1300"/>
              <a:pPr algn="r" defTabSz="990600" eaLnBrk="0" hangingPunct="0">
                <a:buFont typeface="Arial" charset="0"/>
                <a:buNone/>
              </a:pPr>
              <a:t>204</a:t>
            </a:fld>
            <a:endParaRPr lang="en-US" altLang="zh-CN" sz="13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a:ln>
            <a:miter lim="800000"/>
            <a:headEnd/>
            <a:tailEnd/>
          </a:ln>
        </p:spPr>
        <p:txBody>
          <a:bodyPr/>
          <a:lstStyle/>
          <a:p>
            <a:pPr>
              <a:buFont typeface="Arial" charset="0"/>
              <a:buNone/>
            </a:pPr>
            <a:fld id="{FCF02167-2B1D-44B3-BD65-050ADBE121D5}" type="slidenum">
              <a:rPr lang="en-US" altLang="zh-CN" smtClean="0">
                <a:latin typeface="Arial" charset="0"/>
                <a:ea typeface="黑体" pitchFamily="2" charset="-122"/>
              </a:rPr>
              <a:pPr>
                <a:buFont typeface="Arial" charset="0"/>
                <a:buNone/>
              </a:pPr>
              <a:t>210</a:t>
            </a:fld>
            <a:endParaRPr lang="en-US" altLang="zh-CN" smtClean="0">
              <a:latin typeface="Arial" charset="0"/>
              <a:ea typeface="黑体" pitchFamily="2" charset="-122"/>
            </a:endParaRPr>
          </a:p>
        </p:txBody>
      </p:sp>
      <p:sp>
        <p:nvSpPr>
          <p:cNvPr id="314370" name="幻灯片图像占位符 1"/>
          <p:cNvSpPr>
            <a:spLocks noGrp="1" noRot="1" noChangeAspect="1" noTextEdit="1"/>
          </p:cNvSpPr>
          <p:nvPr>
            <p:ph type="sldImg"/>
          </p:nvPr>
        </p:nvSpPr>
        <p:spPr>
          <a:xfrm>
            <a:off x="1125538" y="674688"/>
            <a:ext cx="4587875" cy="3440112"/>
          </a:xfrm>
        </p:spPr>
      </p:sp>
      <p:sp>
        <p:nvSpPr>
          <p:cNvPr id="314371" name="备注占位符 2"/>
          <p:cNvSpPr>
            <a:spLocks noGrp="1"/>
          </p:cNvSpPr>
          <p:nvPr>
            <p:ph type="body" idx="1"/>
          </p:nvPr>
        </p:nvSpPr>
        <p:spPr bwMode="auto">
          <a:xfrm>
            <a:off x="679450" y="4332288"/>
            <a:ext cx="5487988" cy="4117975"/>
          </a:xfrm>
          <a:prstGeom prst="rect">
            <a:avLst/>
          </a:prstGeom>
          <a:noFill/>
          <a:ln>
            <a:miter lim="800000"/>
            <a:headEnd/>
            <a:tailEnd/>
          </a:ln>
        </p:spPr>
        <p:txBody>
          <a:bodyPr lIns="99048" tIns="49524" rIns="99048" bIns="49524"/>
          <a:lstStyle/>
          <a:p>
            <a:endParaRPr lang="zh-CN" altLang="zh-CN" smtClean="0">
              <a:latin typeface="Arial" charset="0"/>
            </a:endParaRPr>
          </a:p>
        </p:txBody>
      </p:sp>
      <p:sp>
        <p:nvSpPr>
          <p:cNvPr id="314372" name="灯片编号占位符 3"/>
          <p:cNvSpPr txBox="1">
            <a:spLocks noGrp="1"/>
          </p:cNvSpPr>
          <p:nvPr/>
        </p:nvSpPr>
        <p:spPr bwMode="auto">
          <a:xfrm>
            <a:off x="3879850" y="8677275"/>
            <a:ext cx="2976563" cy="463550"/>
          </a:xfrm>
          <a:prstGeom prst="rect">
            <a:avLst/>
          </a:prstGeom>
          <a:noFill/>
          <a:ln w="9525">
            <a:noFill/>
            <a:miter lim="800000"/>
            <a:headEnd/>
            <a:tailEnd/>
          </a:ln>
        </p:spPr>
        <p:txBody>
          <a:bodyPr lIns="99048" tIns="49524" rIns="99048" bIns="49524" anchor="b"/>
          <a:lstStyle/>
          <a:p>
            <a:pPr algn="r" defTabSz="990600" eaLnBrk="0" hangingPunct="0">
              <a:buFont typeface="Arial" charset="0"/>
              <a:buNone/>
            </a:pPr>
            <a:fld id="{7E68DD90-47DD-4453-A97C-A6580DF202CE}" type="slidenum">
              <a:rPr lang="en-US" altLang="zh-CN" sz="1300"/>
              <a:pPr algn="r" defTabSz="990600" eaLnBrk="0" hangingPunct="0">
                <a:buFont typeface="Arial" charset="0"/>
                <a:buNone/>
              </a:pPr>
              <a:t>210</a:t>
            </a:fld>
            <a:endParaRPr lang="en-US" altLang="zh-CN"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39825" y="754063"/>
            <a:ext cx="4391025" cy="3292475"/>
          </a:xfrm>
        </p:spPr>
      </p:sp>
      <p:sp>
        <p:nvSpPr>
          <p:cNvPr id="573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zh-CN" altLang="en-US" b="1" smtClean="0">
                <a:latin typeface="Arial" charset="0"/>
              </a:rPr>
              <a:t>班组是企业生产经营的基层组织   班组是企业一切工作的落脚点。加强班组建设，是企业的一项长期战略举措。</a:t>
            </a:r>
          </a:p>
          <a:p>
            <a:pPr eaLnBrk="1" hangingPunct="1"/>
            <a:r>
              <a:rPr lang="zh-CN" altLang="en-US" b="1" smtClean="0">
                <a:latin typeface="Arial" charset="0"/>
              </a:rPr>
              <a:t>落实科学发展观、提高员工素质、提升班组建设水平、构建班组建设长效机制、奠定综合性国际公司的坚实基础。</a:t>
            </a:r>
          </a:p>
          <a:p>
            <a:pPr eaLnBrk="1" hangingPunct="1"/>
            <a:endParaRPr lang="zh-CN" altLang="zh-CN" b="1" smtClean="0">
              <a:latin typeface="Arial"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幻灯片图像占位符 1"/>
          <p:cNvSpPr>
            <a:spLocks noGrp="1" noRot="1" noChangeAspect="1"/>
          </p:cNvSpPr>
          <p:nvPr>
            <p:ph type="sldImg"/>
          </p:nvPr>
        </p:nvSpPr>
        <p:spPr/>
      </p:sp>
      <p:sp>
        <p:nvSpPr>
          <p:cNvPr id="316418"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316419" name="灯片编号占位符 3"/>
          <p:cNvSpPr>
            <a:spLocks noGrp="1"/>
          </p:cNvSpPr>
          <p:nvPr>
            <p:ph type="sldNum" sz="quarter" idx="5"/>
          </p:nvPr>
        </p:nvSpPr>
        <p:spPr>
          <a:noFill/>
          <a:ln>
            <a:miter lim="800000"/>
            <a:headEnd/>
            <a:tailEnd/>
          </a:ln>
        </p:spPr>
        <p:txBody>
          <a:bodyPr/>
          <a:lstStyle/>
          <a:p>
            <a:pPr>
              <a:buFont typeface="Arial" charset="0"/>
              <a:buNone/>
            </a:pPr>
            <a:fld id="{82825E3D-D0A0-44E1-B39E-777AD1A5D26A}" type="slidenum">
              <a:rPr lang="zh-CN" altLang="en-US" smtClean="0">
                <a:latin typeface="Arial" charset="0"/>
                <a:ea typeface="黑体" pitchFamily="2" charset="-122"/>
              </a:rPr>
              <a:pPr>
                <a:buFont typeface="Arial" charset="0"/>
                <a:buNone/>
              </a:pPr>
              <a:t>211</a:t>
            </a:fld>
            <a:endParaRPr lang="en-US" altLang="zh-CN" smtClean="0">
              <a:latin typeface="Arial" charset="0"/>
              <a:ea typeface="黑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39825" y="754063"/>
            <a:ext cx="4391025" cy="3292475"/>
          </a:xfrm>
        </p:spPr>
      </p:sp>
      <p:sp>
        <p:nvSpPr>
          <p:cNvPr id="6349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zh-CN" altLang="en-US" smtClean="0">
                <a:latin typeface="Arial" charset="0"/>
              </a:rPr>
              <a:t> </a:t>
            </a: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p:sp>
      <p:sp>
        <p:nvSpPr>
          <p:cNvPr id="69634"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latin typeface="Arial" charset="0"/>
            </a:endParaRPr>
          </a:p>
        </p:txBody>
      </p:sp>
      <p:sp>
        <p:nvSpPr>
          <p:cNvPr id="69635" name="灯片编号占位符 3"/>
          <p:cNvSpPr>
            <a:spLocks noGrp="1"/>
          </p:cNvSpPr>
          <p:nvPr>
            <p:ph type="sldNum" sz="quarter" idx="5"/>
          </p:nvPr>
        </p:nvSpPr>
        <p:spPr>
          <a:noFill/>
          <a:ln>
            <a:miter lim="800000"/>
            <a:headEnd/>
            <a:tailEnd/>
          </a:ln>
        </p:spPr>
        <p:txBody>
          <a:bodyPr/>
          <a:lstStyle/>
          <a:p>
            <a:pPr>
              <a:buFont typeface="Arial" charset="0"/>
              <a:buNone/>
            </a:pPr>
            <a:fld id="{6305634B-8532-46F3-BBA7-B5E7A1C528BB}" type="slidenum">
              <a:rPr lang="zh-CN" altLang="en-US" smtClean="0">
                <a:latin typeface="Arial" charset="0"/>
                <a:ea typeface="黑体" pitchFamily="2" charset="-122"/>
              </a:rPr>
              <a:pPr>
                <a:buFont typeface="Arial" charset="0"/>
                <a:buNone/>
              </a:pPr>
              <a:t>17</a:t>
            </a:fld>
            <a:endParaRPr lang="en-US" altLang="zh-CN" smtClean="0">
              <a:latin typeface="Arial" charset="0"/>
              <a:ea typeface="黑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p:sp>
      <p:sp>
        <p:nvSpPr>
          <p:cNvPr id="7782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altLang="zh-CN"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39825" y="754063"/>
            <a:ext cx="4391025" cy="3292475"/>
          </a:xfrm>
        </p:spPr>
      </p:sp>
      <p:sp>
        <p:nvSpPr>
          <p:cNvPr id="8499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r>
              <a:rPr lang="zh-CN" altLang="en-US" smtClean="0">
                <a:latin typeface="Arial" charset="0"/>
              </a:rPr>
              <a:t>目标更细化量化与实际相关</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841375"/>
            <a:ext cx="51435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57250" y="2701928"/>
            <a:ext cx="5143500" cy="1241425"/>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灯片编号占位符 1"/>
          <p:cNvSpPr>
            <a:spLocks noGrp="1"/>
          </p:cNvSpPr>
          <p:nvPr>
            <p:ph type="sldNum" sz="quarter" idx="10"/>
          </p:nvPr>
        </p:nvSpPr>
        <p:spPr/>
        <p:txBody>
          <a:bodyPr/>
          <a:lstStyle>
            <a:lvl1pPr>
              <a:defRPr/>
            </a:lvl1pPr>
          </a:lstStyle>
          <a:p>
            <a:pPr>
              <a:defRPr/>
            </a:pPr>
            <a:fld id="{00D909D8-1629-4256-943A-88026AB1BACD}" type="slidenum">
              <a:rPr lang="zh-CN" altLang="en-US"/>
              <a:pPr>
                <a:defRPr/>
              </a:pPr>
              <a:t>‹#›</a:t>
            </a:fld>
            <a:endParaRPr lang="zh-CN" alt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10"/>
          </p:nvPr>
        </p:nvSpPr>
        <p:spPr/>
        <p:txBody>
          <a:bodyPr/>
          <a:lstStyle>
            <a:lvl1pPr>
              <a:defRPr/>
            </a:lvl1pPr>
          </a:lstStyle>
          <a:p>
            <a:pPr>
              <a:defRPr/>
            </a:pPr>
            <a:fld id="{C29A863D-FFA3-4933-9A05-35F2ECE6A00C}" type="slidenum">
              <a:rPr lang="zh-CN" altLang="en-US"/>
              <a:pPr>
                <a:defRPr/>
              </a:pPr>
              <a:t>‹#›</a:t>
            </a:fld>
            <a:endParaRPr lang="zh-CN" alt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9194" y="339725"/>
            <a:ext cx="1543050" cy="41036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50044" y="339725"/>
            <a:ext cx="4514850" cy="41036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10"/>
          </p:nvPr>
        </p:nvSpPr>
        <p:spPr/>
        <p:txBody>
          <a:bodyPr/>
          <a:lstStyle>
            <a:lvl1pPr>
              <a:defRPr/>
            </a:lvl1pPr>
          </a:lstStyle>
          <a:p>
            <a:pPr>
              <a:defRPr/>
            </a:pPr>
            <a:fld id="{E9103B0D-6720-42ED-9DB5-34E4DA2DC6F3}" type="slidenum">
              <a:rPr lang="zh-CN" altLang="en-US"/>
              <a:pPr>
                <a:defRPr/>
              </a:pPr>
              <a:t>‹#›</a:t>
            </a:fld>
            <a:endParaRPr lang="zh-CN" alt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837011" y="339728"/>
            <a:ext cx="4644628" cy="4222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50044" y="1203325"/>
            <a:ext cx="3028950" cy="32400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93294" y="1203325"/>
            <a:ext cx="3028950" cy="32400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10"/>
          </p:nvPr>
        </p:nvSpPr>
        <p:spPr/>
        <p:txBody>
          <a:bodyPr/>
          <a:lstStyle>
            <a:lvl1pPr>
              <a:defRPr/>
            </a:lvl1pPr>
          </a:lstStyle>
          <a:p>
            <a:pPr>
              <a:defRPr/>
            </a:pPr>
            <a:fld id="{49A97078-05A3-44A4-BF5D-348B8044C60F}" type="slidenum">
              <a:rPr lang="zh-CN" altLang="en-US"/>
              <a:pPr>
                <a:defRPr/>
              </a:pPr>
              <a:t>‹#›</a:t>
            </a:fld>
            <a:endParaRPr lang="zh-CN" alt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42900" y="205979"/>
            <a:ext cx="6172200" cy="85725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42900" y="1200151"/>
            <a:ext cx="3028950" cy="339447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3486150" y="1200153"/>
            <a:ext cx="3028950" cy="163949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3486150" y="2953945"/>
            <a:ext cx="3028950" cy="164068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1"/>
          <p:cNvSpPr>
            <a:spLocks noGrp="1"/>
          </p:cNvSpPr>
          <p:nvPr>
            <p:ph type="sldNum" sz="quarter" idx="10"/>
          </p:nvPr>
        </p:nvSpPr>
        <p:spPr/>
        <p:txBody>
          <a:bodyPr/>
          <a:lstStyle>
            <a:lvl1pPr>
              <a:defRPr/>
            </a:lvl1pPr>
          </a:lstStyle>
          <a:p>
            <a:pPr>
              <a:defRPr/>
            </a:pPr>
            <a:fld id="{C05322CD-A994-46FD-9A46-3D92BD5C52E4}" type="slidenum">
              <a:rPr lang="zh-CN" altLang="en-US"/>
              <a:pPr>
                <a:defRPr/>
              </a:pPr>
              <a:t>‹#›</a:t>
            </a:fld>
            <a:endParaRPr lang="zh-CN" alt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41803" y="205980"/>
            <a:ext cx="6174398" cy="43934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71488" y="4767263"/>
            <a:ext cx="1543050" cy="274637"/>
          </a:xfrm>
          <a:prstGeom prst="rect">
            <a:avLst/>
          </a:prstGeom>
        </p:spPr>
        <p:txBody>
          <a:bodyPr/>
          <a:lstStyle>
            <a:lvl1pPr eaLnBrk="0" hangingPunct="0">
              <a:buFont typeface="Arial" panose="020B0604020202020204" pitchFamily="34" charset="0"/>
              <a:buNone/>
              <a:defRPr smtClean="0">
                <a:latin typeface="Arial" panose="020B0604020202020204" pitchFamily="34" charset="0"/>
                <a:ea typeface="宋体" panose="02010600030101010101" pitchFamily="2" charset="-122"/>
              </a:defRPr>
            </a:lvl1pPr>
          </a:lstStyle>
          <a:p>
            <a:pPr>
              <a:defRPr/>
            </a:pPr>
            <a:fld id="{9C935AD4-BA53-4379-85FC-168C7D3AB0D7}" type="datetimeFigureOut">
              <a:rPr lang="zh-CN" altLang="en-US"/>
              <a:pPr>
                <a:defRPr/>
              </a:pPr>
              <a:t>2016/9/21</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41803" y="205979"/>
            <a:ext cx="6174398" cy="85725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41803" y="1196579"/>
            <a:ext cx="6174398" cy="3402806"/>
          </a:xfrm>
        </p:spPr>
        <p:txBody>
          <a:bodyPr/>
          <a:lstStyle/>
          <a:p>
            <a:pPr lvl="0"/>
            <a:r>
              <a:rPr lang="zh-CN" altLang="en-US" noProof="0" smtClean="0">
                <a:sym typeface="Arial" panose="020B0604020202020204" pitchFamily="34" charset="0"/>
              </a:rPr>
              <a:t>单击图标添加表格</a:t>
            </a:r>
          </a:p>
        </p:txBody>
      </p:sp>
      <p:sp>
        <p:nvSpPr>
          <p:cNvPr id="4" name="Rectangle 4"/>
          <p:cNvSpPr>
            <a:spLocks noGrp="1" noChangeArrowheads="1"/>
          </p:cNvSpPr>
          <p:nvPr>
            <p:ph type="dt" sz="half" idx="10"/>
          </p:nvPr>
        </p:nvSpPr>
        <p:spPr>
          <a:xfrm>
            <a:off x="471488" y="4767263"/>
            <a:ext cx="1543050" cy="274637"/>
          </a:xfrm>
          <a:prstGeom prst="rect">
            <a:avLst/>
          </a:prstGeom>
        </p:spPr>
        <p:txBody>
          <a:bodyPr/>
          <a:lstStyle>
            <a:lvl1pPr eaLnBrk="0" hangingPunct="0">
              <a:buFont typeface="Arial" panose="020B0604020202020204" pitchFamily="34" charset="0"/>
              <a:buNone/>
              <a:defRPr smtClean="0">
                <a:latin typeface="Arial" panose="020B0604020202020204" pitchFamily="34" charset="0"/>
                <a:ea typeface="宋体" panose="02010600030101010101" pitchFamily="2" charset="-122"/>
              </a:defRPr>
            </a:lvl1pPr>
          </a:lstStyle>
          <a:p>
            <a:pPr>
              <a:defRPr/>
            </a:pPr>
            <a:fld id="{A6E4B174-600E-4C79-9D3C-EB13A5A913F4}" type="datetimeFigureOut">
              <a:rPr lang="zh-CN" altLang="en-US"/>
              <a:pPr>
                <a:defRPr/>
              </a:pPr>
              <a:t>2016/9/21</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841375"/>
            <a:ext cx="5143500" cy="17907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57250" y="2701928"/>
            <a:ext cx="5143500" cy="1241425"/>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4641"/>
            <a:ext cx="5915025" cy="9937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71488" y="1370013"/>
            <a:ext cx="5915025" cy="32623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7" y="1282700"/>
            <a:ext cx="5915025" cy="2139950"/>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67917" y="3441700"/>
            <a:ext cx="5915025" cy="1125538"/>
          </a:xfrm>
          <a:prstGeom prst="rect">
            <a:avLst/>
          </a:prstGeo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zh-CN" altLang="en-US" smtClean="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4641"/>
            <a:ext cx="5915025" cy="9937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1370013"/>
            <a:ext cx="2900363" cy="32623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1" y="1370013"/>
            <a:ext cx="2900363" cy="32623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10"/>
          </p:nvPr>
        </p:nvSpPr>
        <p:spPr/>
        <p:txBody>
          <a:bodyPr/>
          <a:lstStyle>
            <a:lvl1pPr>
              <a:defRPr/>
            </a:lvl1pPr>
          </a:lstStyle>
          <a:p>
            <a:pPr>
              <a:defRPr/>
            </a:pPr>
            <a:fld id="{5DA10D26-2EAB-4125-A8F7-C761BAA0EA02}" type="slidenum">
              <a:rPr lang="zh-CN" altLang="en-US"/>
              <a:pPr>
                <a:defRPr/>
              </a:pPr>
              <a:t>‹#›</a:t>
            </a:fld>
            <a:endParaRPr lang="zh-CN" alt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679" y="274641"/>
            <a:ext cx="5915025" cy="993775"/>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2680" y="1260475"/>
            <a:ext cx="2901553" cy="619125"/>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2680" y="1879600"/>
            <a:ext cx="2901553" cy="276225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71863" y="1260475"/>
            <a:ext cx="2915841" cy="619125"/>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71863" y="1879600"/>
            <a:ext cx="2915841" cy="276225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4641"/>
            <a:ext cx="5915025" cy="993775"/>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680" y="342900"/>
            <a:ext cx="2212181" cy="120015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915842" y="741366"/>
            <a:ext cx="3471863"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2680" y="1543050"/>
            <a:ext cx="2212181" cy="28590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680" y="342900"/>
            <a:ext cx="2212181" cy="120015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915842" y="741366"/>
            <a:ext cx="3471863" cy="36544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472680" y="1543050"/>
            <a:ext cx="2212181" cy="28590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4641"/>
            <a:ext cx="5915025" cy="99377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1370013"/>
            <a:ext cx="5915025" cy="326231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8" y="274641"/>
            <a:ext cx="1478756" cy="43576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9" y="274641"/>
            <a:ext cx="4321969" cy="435768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FBE6C738-7F68-42A0-9F08-A178D28DACA6}" type="datetimeFigureOut">
              <a:rPr lang="en-US"/>
              <a:pPr>
                <a:defRPr/>
              </a:pPr>
              <a:t>9/21/2016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BB09A2-3AD2-475E-97AD-D51D01096353}" type="slidenum">
              <a:rPr lang="zh-CN" altLang="en-US"/>
              <a:pPr>
                <a:defRPr/>
              </a:pPr>
              <a:t>‹#›</a:t>
            </a:fld>
            <a:endParaRPr lang="zh-CN" alt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2F7A7832-AA13-47B7-B234-71BC8897DD47}" type="datetimeFigureOut">
              <a:rPr lang="en-US"/>
              <a:pPr>
                <a:defRPr/>
              </a:pPr>
              <a:t>9/21/2016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D55237-CC4D-4585-9735-65D60111EF96}" type="slidenum">
              <a:rPr lang="zh-CN" altLang="en-US"/>
              <a:pPr>
                <a:defRPr/>
              </a:pPr>
              <a:t>‹#›</a:t>
            </a:fld>
            <a:endParaRPr lang="zh-CN" alt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3006BE04-2D27-4D47-A216-1C13DA17A67E}" type="datetimeFigureOut">
              <a:rPr lang="en-US"/>
              <a:pPr>
                <a:defRPr/>
              </a:pPr>
              <a:t>9/21/2016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94D6F-8DB5-499A-B165-18F2AA63128C}" type="slidenum">
              <a:rPr lang="zh-CN" altLang="en-US"/>
              <a:pPr>
                <a:defRPr/>
              </a:pPr>
              <a:t>‹#›</a:t>
            </a:fld>
            <a:endParaRPr lang="zh-CN" alt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7" y="1282700"/>
            <a:ext cx="5915025" cy="2139950"/>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67917" y="3441700"/>
            <a:ext cx="5915025" cy="1125538"/>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10"/>
          </p:nvPr>
        </p:nvSpPr>
        <p:spPr/>
        <p:txBody>
          <a:bodyPr/>
          <a:lstStyle>
            <a:lvl1pPr>
              <a:defRPr/>
            </a:lvl1pPr>
          </a:lstStyle>
          <a:p>
            <a:pPr>
              <a:defRPr/>
            </a:pPr>
            <a:fld id="{27246D7B-FBE4-49E2-A1FB-101F30ED4C18}" type="slidenum">
              <a:rPr lang="zh-CN" altLang="en-US"/>
              <a:pPr>
                <a:defRPr/>
              </a:pPr>
              <a:t>‹#›</a:t>
            </a:fld>
            <a:endParaRPr lang="zh-CN" alt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AAAD5726-0857-43E1-9EC4-E182B6ECCAD0}" type="datetimeFigureOut">
              <a:rPr lang="en-US"/>
              <a:pPr>
                <a:defRPr/>
              </a:pPr>
              <a:t>9/21/2016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49C156-2A80-4F8A-8FDB-E0F76372C9B5}" type="slidenum">
              <a:rPr lang="zh-CN" altLang="en-US"/>
              <a:pPr>
                <a:defRPr/>
              </a:pPr>
              <a:t>‹#›</a:t>
            </a:fld>
            <a:endParaRPr lang="zh-CN" alt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472381" y="1878806"/>
            <a:ext cx="2901255"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3471863" y="1878806"/>
            <a:ext cx="2915543"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C44D1EBA-8040-4D11-9F9D-EFD9D6E80DF1}" type="datetimeFigureOut">
              <a:rPr lang="en-US"/>
              <a:pPr>
                <a:defRPr/>
              </a:pPr>
              <a:t>9/21/2016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CEF33B-B9FF-4647-9C32-89F0D91FDC36}" type="slidenum">
              <a:rPr lang="zh-CN" altLang="en-US"/>
              <a:pPr>
                <a:defRPr/>
              </a:pPr>
              <a:t>‹#›</a:t>
            </a:fld>
            <a:endParaRPr lang="zh-CN" alt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D19AC6A6-2F33-4AFE-B86C-0CB701A25029}" type="datetimeFigureOut">
              <a:rPr lang="en-US"/>
              <a:pPr>
                <a:defRPr/>
              </a:pPr>
              <a:t>9/21/2016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31EAD6-1DCD-4F55-BC19-B0B3933AA775}" type="slidenum">
              <a:rPr lang="zh-CN" altLang="en-US"/>
              <a:pPr>
                <a:defRPr/>
              </a:pPr>
              <a:t>‹#›</a:t>
            </a:fld>
            <a:endParaRPr lang="zh-CN" alt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069BD8-C3B1-4808-A97B-7F30922C24F4}" type="datetimeFigureOut">
              <a:rPr lang="en-US"/>
              <a:pPr>
                <a:defRPr/>
              </a:pPr>
              <a:t>9/21/2016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6794CF-782D-4648-9E48-33EC7131C585}" type="slidenum">
              <a:rPr lang="zh-CN" altLang="en-US"/>
              <a:pPr>
                <a:defRPr/>
              </a:pPr>
              <a:t>‹#›</a:t>
            </a:fld>
            <a:endParaRPr lang="zh-CN" alt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C14153DD-A146-4630-B146-AA0EEE3AF8EF}" type="datetimeFigureOut">
              <a:rPr lang="en-US"/>
              <a:pPr>
                <a:defRPr/>
              </a:pPr>
              <a:t>9/21/2016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FFEC34-5002-4C6E-9B5C-E48AE787DD81}" type="slidenum">
              <a:rPr lang="zh-CN" altLang="en-US"/>
              <a:pPr>
                <a:defRPr/>
              </a:pPr>
              <a:t>‹#›</a:t>
            </a:fld>
            <a:endParaRPr lang="zh-CN" alt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486A3D36-1497-4AC5-B2C9-5347AF09B293}" type="datetimeFigureOut">
              <a:rPr lang="en-US"/>
              <a:pPr>
                <a:defRPr/>
              </a:pPr>
              <a:t>9/21/2016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E82D8A-E8A6-44DD-BF71-6B232AA2107A}" type="slidenum">
              <a:rPr lang="zh-CN" altLang="en-US"/>
              <a:pPr>
                <a:defRPr/>
              </a:pPr>
              <a:t>‹#›</a:t>
            </a:fld>
            <a:endParaRPr lang="zh-CN" alt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B65CD549-E445-4201-BB0C-83F2FCDB3ECE}" type="datetimeFigureOut">
              <a:rPr lang="en-US"/>
              <a:pPr>
                <a:defRPr/>
              </a:pPr>
              <a:t>9/21/2016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E59074-E914-4D1C-8475-99F57F88F541}" type="slidenum">
              <a:rPr lang="zh-CN" altLang="en-US"/>
              <a:pPr>
                <a:defRPr/>
              </a:pPr>
              <a:t>‹#›</a:t>
            </a:fld>
            <a:endParaRPr lang="zh-CN" alt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1349AF0D-44C7-4D8D-8AF2-AD378AB9AC3B}" type="datetimeFigureOut">
              <a:rPr lang="en-US"/>
              <a:pPr>
                <a:defRPr/>
              </a:pPr>
              <a:t>9/21/2016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A5E1E9-7D80-40B0-8EFE-835B3DF1C30D}" type="slidenum">
              <a:rPr lang="zh-CN" altLang="en-US"/>
              <a:pPr>
                <a:defRPr/>
              </a:pPr>
              <a:t>‹#›</a:t>
            </a:fld>
            <a:endParaRPr lang="zh-CN" alt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41803" y="205980"/>
            <a:ext cx="6174398" cy="43934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smtClean="0"/>
            </a:lvl1pPr>
          </a:lstStyle>
          <a:p>
            <a:pPr>
              <a:defRPr/>
            </a:pPr>
            <a:fld id="{0222DA0C-552A-42F5-A45C-9496DD68D15C}" type="datetimeFigureOut">
              <a:rPr lang="zh-CN" altLang="en-US"/>
              <a:pPr>
                <a:defRPr/>
              </a:pPr>
              <a:t>2016/9/21</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41803" y="205979"/>
            <a:ext cx="6174398" cy="85725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41803" y="1196579"/>
            <a:ext cx="6174398" cy="3402806"/>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p:txBody>
          <a:bodyPr/>
          <a:lstStyle>
            <a:lvl1pPr>
              <a:defRPr smtClean="0"/>
            </a:lvl1pPr>
          </a:lstStyle>
          <a:p>
            <a:pPr>
              <a:defRPr/>
            </a:pPr>
            <a:fld id="{B2C521D0-2F35-4BCA-9DE5-820F267B9F16}" type="datetimeFigureOut">
              <a:rPr lang="zh-CN" altLang="en-US"/>
              <a:pPr>
                <a:defRPr/>
              </a:pPr>
              <a:t>2016/9/21</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50044" y="1203325"/>
            <a:ext cx="3028950" cy="32400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93294" y="1203325"/>
            <a:ext cx="3028950" cy="32400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10"/>
          </p:nvPr>
        </p:nvSpPr>
        <p:spPr/>
        <p:txBody>
          <a:bodyPr/>
          <a:lstStyle>
            <a:lvl1pPr>
              <a:defRPr/>
            </a:lvl1pPr>
          </a:lstStyle>
          <a:p>
            <a:pPr>
              <a:defRPr/>
            </a:pPr>
            <a:fld id="{2161EF82-AFDA-410D-8F9C-ACFAD495E774}" type="slidenum">
              <a:rPr lang="zh-CN" altLang="en-US"/>
              <a:pPr>
                <a:defRPr/>
              </a:pPr>
              <a:t>‹#›</a:t>
            </a:fld>
            <a:endParaRPr lang="zh-CN" alt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679" y="274641"/>
            <a:ext cx="5915025" cy="99377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2680" y="1260475"/>
            <a:ext cx="2901553" cy="61912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72680" y="1879600"/>
            <a:ext cx="2901553"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71863" y="1260475"/>
            <a:ext cx="2915841" cy="61912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71863" y="1879600"/>
            <a:ext cx="2915841" cy="2762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p:txBody>
          <a:bodyPr/>
          <a:lstStyle>
            <a:lvl1pPr>
              <a:defRPr/>
            </a:lvl1pPr>
          </a:lstStyle>
          <a:p>
            <a:pPr>
              <a:defRPr/>
            </a:pPr>
            <a:fld id="{FC1F3F41-5AA6-43AC-87F3-8507AB97B0C1}" type="slidenum">
              <a:rPr lang="zh-CN" altLang="en-US"/>
              <a:pPr>
                <a:defRPr/>
              </a:pPr>
              <a:t>‹#›</a:t>
            </a:fld>
            <a:endParaRPr lang="zh-CN" alt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10"/>
          </p:nvPr>
        </p:nvSpPr>
        <p:spPr/>
        <p:txBody>
          <a:bodyPr/>
          <a:lstStyle>
            <a:lvl1pPr>
              <a:defRPr/>
            </a:lvl1pPr>
          </a:lstStyle>
          <a:p>
            <a:pPr>
              <a:defRPr/>
            </a:pPr>
            <a:fld id="{B6FF43A8-AEB3-4B10-92C8-4B76E31136A6}" type="slidenum">
              <a:rPr lang="zh-CN" altLang="en-US"/>
              <a:pPr>
                <a:defRPr/>
              </a:pPr>
              <a:t>‹#›</a:t>
            </a:fld>
            <a:endParaRPr lang="zh-CN" alt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pPr>
              <a:defRPr/>
            </a:pPr>
            <a:fld id="{D4196B42-71F2-4A10-87F8-0EBC05E9A03F}" type="slidenum">
              <a:rPr lang="zh-CN" altLang="en-US"/>
              <a:pPr>
                <a:defRPr/>
              </a:pPr>
              <a:t>‹#›</a:t>
            </a:fld>
            <a:endParaRPr lang="zh-CN" alt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680" y="342900"/>
            <a:ext cx="2212181" cy="120015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915842" y="741366"/>
            <a:ext cx="3471863"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2680" y="1543050"/>
            <a:ext cx="2212181" cy="28590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10"/>
          </p:nvPr>
        </p:nvSpPr>
        <p:spPr/>
        <p:txBody>
          <a:bodyPr/>
          <a:lstStyle>
            <a:lvl1pPr>
              <a:defRPr/>
            </a:lvl1pPr>
          </a:lstStyle>
          <a:p>
            <a:pPr>
              <a:defRPr/>
            </a:pPr>
            <a:fld id="{C59F1C18-1996-4A8F-A212-E01B5EE15D0B}" type="slidenum">
              <a:rPr lang="zh-CN" altLang="en-US"/>
              <a:pPr>
                <a:defRPr/>
              </a:pPr>
              <a:t>‹#›</a:t>
            </a:fld>
            <a:endParaRPr lang="zh-CN" alt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680" y="342900"/>
            <a:ext cx="2212181"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915842" y="741366"/>
            <a:ext cx="3471863" cy="36544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472680" y="1543050"/>
            <a:ext cx="2212181" cy="28590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10"/>
          </p:nvPr>
        </p:nvSpPr>
        <p:spPr/>
        <p:txBody>
          <a:bodyPr/>
          <a:lstStyle>
            <a:lvl1pPr>
              <a:defRPr/>
            </a:lvl1pPr>
          </a:lstStyle>
          <a:p>
            <a:pPr>
              <a:defRPr/>
            </a:pPr>
            <a:fld id="{52FB211A-E1AB-4E3E-9547-F18E2D2F5ECC}" type="slidenum">
              <a:rPr lang="zh-CN" altLang="en-US"/>
              <a:pPr>
                <a:defRPr/>
              </a:pPr>
              <a:t>‹#›</a:t>
            </a:fld>
            <a:endParaRPr lang="zh-CN" alt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nordridesign.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hyperlink" Target="http://www.nordridesign.com/" TargetMode="External"/><Relationship Id="rId18" Type="http://schemas.openxmlformats.org/officeDocument/2006/relationships/image" Target="../media/image5.png"/><Relationship Id="rId3" Type="http://schemas.openxmlformats.org/officeDocument/2006/relationships/slideLayout" Target="../slideLayouts/slideLayout18.xml"/><Relationship Id="rId21" Type="http://schemas.openxmlformats.org/officeDocument/2006/relationships/image" Target="../media/image6.png"/><Relationship Id="rId7" Type="http://schemas.openxmlformats.org/officeDocument/2006/relationships/slideLayout" Target="../slideLayouts/slideLayout22.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image" Target="../media/image3.png"/><Relationship Id="rId20" Type="http://schemas.openxmlformats.org/officeDocument/2006/relationships/hyperlink" Target="http://www.nordri.net/" TargetMode="Externa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19" Type="http://schemas.openxmlformats.org/officeDocument/2006/relationships/hyperlink" Target="http://www.nordridesign.cn/" TargetMode="Externa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hyperlink" Target="http://creativecommons.org/licenses/by-nc/2.5/cn/legalcode" TargetMode="Externa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836613" y="339725"/>
            <a:ext cx="4645025" cy="422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sym typeface="Arial" charset="0"/>
              </a:rPr>
              <a:t>单击此处编辑母版标题样式</a:t>
            </a:r>
          </a:p>
        </p:txBody>
      </p:sp>
      <p:sp>
        <p:nvSpPr>
          <p:cNvPr id="1027" name="Rectangle 6">
            <a:hlinkClick r:id="rId18"/>
          </p:cNvPr>
          <p:cNvSpPr>
            <a:spLocks noChangeArrowheads="1"/>
          </p:cNvSpPr>
          <p:nvPr/>
        </p:nvSpPr>
        <p:spPr bwMode="auto">
          <a:xfrm>
            <a:off x="0" y="4773613"/>
            <a:ext cx="6561138" cy="239712"/>
          </a:xfrm>
          <a:prstGeom prst="rect">
            <a:avLst/>
          </a:prstGeom>
          <a:solidFill>
            <a:srgbClr val="FFFFFF">
              <a:alpha val="0"/>
            </a:srgbClr>
          </a:solidFill>
          <a:ln>
            <a:noFill/>
          </a:ln>
          <a:extLst>
            <a:ext uri="{91240B29-F687-4F45-9708-019B960494DF}"/>
          </a:extLst>
        </p:spPr>
        <p:txBody>
          <a:bodyPr/>
          <a:lstStyle/>
          <a:p>
            <a:pPr algn="r" eaLnBrk="0" hangingPunct="0">
              <a:spcBef>
                <a:spcPct val="20000"/>
              </a:spcBef>
              <a:buClr>
                <a:schemeClr val="hlink"/>
              </a:buClr>
              <a:buFont typeface="Wingdings" panose="05000000000000000000" pitchFamily="2" charset="2"/>
              <a:buNone/>
              <a:defRPr/>
            </a:pPr>
            <a:r>
              <a:rPr lang="en-US" altLang="zh-CN" sz="1000" b="1">
                <a:solidFill>
                  <a:srgbClr val="808080"/>
                </a:solidFill>
                <a:latin typeface="Arial" panose="020B0604020202020204" pitchFamily="34" charset="0"/>
                <a:ea typeface="宋体" panose="02010600030101010101" pitchFamily="2" charset="-122"/>
              </a:rPr>
              <a:t>www.2001bailang.com</a:t>
            </a:r>
          </a:p>
        </p:txBody>
      </p:sp>
      <p:sp>
        <p:nvSpPr>
          <p:cNvPr id="1028" name="Rectangle 7"/>
          <p:cNvSpPr>
            <a:spLocks noGrp="1" noChangeArrowheads="1"/>
          </p:cNvSpPr>
          <p:nvPr>
            <p:ph type="body" idx="1"/>
          </p:nvPr>
        </p:nvSpPr>
        <p:spPr bwMode="auto">
          <a:xfrm>
            <a:off x="350838" y="1203325"/>
            <a:ext cx="6172200" cy="3240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sym typeface="Arial" charset="0"/>
              </a:rPr>
              <a:t>单击此处编辑母版文本样式</a:t>
            </a:r>
          </a:p>
          <a:p>
            <a:pPr lvl="1"/>
            <a:r>
              <a:rPr lang="zh-CN" altLang="zh-CN" smtClean="0">
                <a:sym typeface="Arial" charset="0"/>
              </a:rPr>
              <a:t>第二级</a:t>
            </a:r>
          </a:p>
          <a:p>
            <a:pPr lvl="2"/>
            <a:r>
              <a:rPr lang="zh-CN" altLang="zh-CN" smtClean="0">
                <a:sym typeface="Arial" charset="0"/>
              </a:rPr>
              <a:t>第三级</a:t>
            </a:r>
          </a:p>
          <a:p>
            <a:pPr lvl="3"/>
            <a:r>
              <a:rPr lang="zh-CN" altLang="zh-CN" smtClean="0">
                <a:sym typeface="Arial" charset="0"/>
              </a:rPr>
              <a:t>第四级</a:t>
            </a:r>
          </a:p>
          <a:p>
            <a:pPr lvl="4"/>
            <a:r>
              <a:rPr lang="zh-CN" altLang="zh-CN" smtClean="0">
                <a:sym typeface="Arial" charset="0"/>
              </a:rPr>
              <a:t>第五级</a:t>
            </a:r>
          </a:p>
        </p:txBody>
      </p:sp>
      <p:sp>
        <p:nvSpPr>
          <p:cNvPr id="2" name="灯片编号占位符 1"/>
          <p:cNvSpPr>
            <a:spLocks noGrp="1"/>
          </p:cNvSpPr>
          <p:nvPr>
            <p:ph type="sldNum" sz="quarter" idx="4"/>
          </p:nvPr>
        </p:nvSpPr>
        <p:spPr>
          <a:xfrm>
            <a:off x="2665413" y="4862513"/>
            <a:ext cx="1543050" cy="274637"/>
          </a:xfrm>
          <a:prstGeom prst="rect">
            <a:avLst/>
          </a:prstGeom>
        </p:spPr>
        <p:txBody>
          <a:bodyPr vert="horz" lIns="91440" tIns="45720" rIns="91440" bIns="45720" rtlCol="0" anchor="ctr"/>
          <a:lstStyle>
            <a:lvl1pPr algn="ctr" eaLnBrk="0" hangingPunct="0">
              <a:buFont typeface="Arial" panose="020B0604020202020204" pitchFamily="34" charset="0"/>
              <a:buNone/>
              <a:defRPr sz="1200" smtClean="0">
                <a:solidFill>
                  <a:schemeClr val="tx1">
                    <a:tint val="75000"/>
                  </a:schemeClr>
                </a:solidFill>
                <a:latin typeface="Arial" panose="020B0604020202020204" pitchFamily="34" charset="0"/>
                <a:ea typeface="宋体" panose="02010600030101010101" pitchFamily="2" charset="-122"/>
              </a:defRPr>
            </a:lvl1pPr>
          </a:lstStyle>
          <a:p>
            <a:pPr>
              <a:defRPr/>
            </a:pPr>
            <a:fld id="{08CB3F7C-F961-4BE3-A462-A226DB1FAD56}" type="slidenum">
              <a:rPr lang="zh-CN" altLang="en-US"/>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 id="2147483684" r:id="rId12"/>
    <p:sldLayoutId id="2147483683" r:id="rId13"/>
    <p:sldLayoutId id="2147483718" r:id="rId14"/>
    <p:sldLayoutId id="2147483719" r:id="rId15"/>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400" b="1" kern="1200">
          <a:solidFill>
            <a:schemeClr val="tx1"/>
          </a:solidFill>
          <a:latin typeface="+mj-lt"/>
          <a:ea typeface="+mj-ea"/>
          <a:cs typeface="微软雅黑"/>
          <a:sym typeface="Arial" charset="0"/>
        </a:defRPr>
      </a:lvl1pPr>
      <a:lvl2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pitchFamily="34" charset="-122"/>
          <a:cs typeface="微软雅黑"/>
          <a:sym typeface="Arial" charset="0"/>
        </a:defRPr>
      </a:lvl2pPr>
      <a:lvl3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pitchFamily="34" charset="-122"/>
          <a:cs typeface="微软雅黑"/>
          <a:sym typeface="Arial" charset="0"/>
        </a:defRPr>
      </a:lvl3pPr>
      <a:lvl4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pitchFamily="34" charset="-122"/>
          <a:cs typeface="微软雅黑"/>
          <a:sym typeface="Arial" charset="0"/>
        </a:defRPr>
      </a:lvl4pPr>
      <a:lvl5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pitchFamily="34" charset="-122"/>
          <a:cs typeface="微软雅黑"/>
          <a:sym typeface="Arial" charset="0"/>
        </a:defRPr>
      </a:lvl5pPr>
      <a:lvl6pPr marL="45718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77"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66"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1313" indent="-341313" algn="l" defTabSz="0" rtl="0" eaLnBrk="0" fontAlgn="base" hangingPunct="0">
        <a:spcBef>
          <a:spcPct val="20000"/>
        </a:spcBef>
        <a:spcAft>
          <a:spcPct val="0"/>
        </a:spcAft>
        <a:buChar char="•"/>
        <a:defRPr sz="1600" kern="1200">
          <a:solidFill>
            <a:schemeClr val="tx1"/>
          </a:solidFill>
          <a:latin typeface="+mn-lt"/>
          <a:ea typeface="+mn-ea"/>
          <a:cs typeface="微软雅黑"/>
          <a:sym typeface="Arial" charset="0"/>
        </a:defRPr>
      </a:lvl1pPr>
      <a:lvl2pPr marL="741363" indent="-284163" algn="l" defTabSz="0" rtl="0" eaLnBrk="0" fontAlgn="base" hangingPunct="0">
        <a:spcBef>
          <a:spcPct val="20000"/>
        </a:spcBef>
        <a:spcAft>
          <a:spcPct val="0"/>
        </a:spcAft>
        <a:buChar char="–"/>
        <a:defRPr sz="1600" kern="1200">
          <a:solidFill>
            <a:schemeClr val="tx1"/>
          </a:solidFill>
          <a:latin typeface="+mn-lt"/>
          <a:ea typeface="+mn-ea"/>
          <a:cs typeface="微软雅黑"/>
          <a:sym typeface="Arial" charset="0"/>
        </a:defRPr>
      </a:lvl2pPr>
      <a:lvl3pPr marL="1141413" indent="-227013" algn="l" defTabSz="0" rtl="0" eaLnBrk="0" fontAlgn="base" hangingPunct="0">
        <a:spcBef>
          <a:spcPct val="20000"/>
        </a:spcBef>
        <a:spcAft>
          <a:spcPct val="0"/>
        </a:spcAft>
        <a:buChar char="•"/>
        <a:defRPr sz="1600" kern="1200">
          <a:solidFill>
            <a:schemeClr val="tx1"/>
          </a:solidFill>
          <a:latin typeface="+mn-lt"/>
          <a:ea typeface="+mn-ea"/>
          <a:cs typeface="微软雅黑"/>
          <a:sym typeface="Arial" charset="0"/>
        </a:defRPr>
      </a:lvl3pPr>
      <a:lvl4pPr marL="1598613" indent="-227013" algn="l" defTabSz="0" rtl="0" eaLnBrk="0" fontAlgn="base" hangingPunct="0">
        <a:spcBef>
          <a:spcPct val="20000"/>
        </a:spcBef>
        <a:spcAft>
          <a:spcPct val="0"/>
        </a:spcAft>
        <a:buChar char="–"/>
        <a:defRPr sz="1600" kern="1200">
          <a:solidFill>
            <a:schemeClr val="tx1"/>
          </a:solidFill>
          <a:latin typeface="+mn-lt"/>
          <a:ea typeface="+mn-ea"/>
          <a:cs typeface="微软雅黑"/>
          <a:sym typeface="Arial" charset="0"/>
        </a:defRPr>
      </a:lvl4pPr>
      <a:lvl5pPr marL="2055813" indent="-227013" algn="l" defTabSz="0" rtl="0" eaLnBrk="0" fontAlgn="base" hangingPunct="0">
        <a:spcBef>
          <a:spcPct val="20000"/>
        </a:spcBef>
        <a:spcAft>
          <a:spcPct val="0"/>
        </a:spcAft>
        <a:buChar char="»"/>
        <a:defRPr sz="1600" kern="1200">
          <a:solidFill>
            <a:schemeClr val="tx1"/>
          </a:solidFill>
          <a:latin typeface="+mn-lt"/>
          <a:ea typeface="+mn-ea"/>
          <a:cs typeface="微软雅黑"/>
          <a:sym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a:hlinkClick r:id="rId13"/>
          </p:cNvPr>
          <p:cNvSpPr>
            <a:spLocks noChangeArrowheads="1"/>
          </p:cNvSpPr>
          <p:nvPr/>
        </p:nvSpPr>
        <p:spPr bwMode="auto">
          <a:xfrm>
            <a:off x="1000125" y="1708150"/>
            <a:ext cx="1619250" cy="862013"/>
          </a:xfrm>
          <a:prstGeom prst="rect">
            <a:avLst/>
          </a:prstGeom>
          <a:solidFill>
            <a:schemeClr val="bg1"/>
          </a:solidFill>
          <a:ln w="6350" cmpd="sng">
            <a:solidFill>
              <a:srgbClr val="5F5F5F"/>
            </a:solidFill>
            <a:prstDash val="dash"/>
            <a:miter lim="800000"/>
            <a:headEnd/>
            <a:tailEnd/>
          </a:ln>
        </p:spPr>
        <p:txBody>
          <a:bodyPr wrap="none" anchor="ctr"/>
          <a:lstStyle/>
          <a:p>
            <a:pPr eaLnBrk="0" hangingPunct="0">
              <a:lnSpc>
                <a:spcPct val="150000"/>
              </a:lnSpc>
              <a:buFont typeface="Arial" panose="020B0604020202020204" pitchFamily="34" charset="0"/>
              <a:buNone/>
              <a:defRPr/>
            </a:pPr>
            <a:endParaRPr lang="zh-CN" altLang="zh-CN" sz="1400" b="1">
              <a:solidFill>
                <a:srgbClr val="5F5F5F"/>
              </a:solidFill>
              <a:latin typeface="Arial" panose="020B0604020202020204" pitchFamily="34" charset="0"/>
              <a:ea typeface="微软雅黑" panose="020B0503020204020204" pitchFamily="34" charset="-122"/>
            </a:endParaRPr>
          </a:p>
        </p:txBody>
      </p:sp>
      <p:sp>
        <p:nvSpPr>
          <p:cNvPr id="2051" name="Rectangle 7">
            <a:hlinkClick r:id="rId13"/>
          </p:cNvPr>
          <p:cNvSpPr>
            <a:spLocks noChangeArrowheads="1"/>
          </p:cNvSpPr>
          <p:nvPr/>
        </p:nvSpPr>
        <p:spPr bwMode="auto">
          <a:xfrm>
            <a:off x="2619375" y="1708150"/>
            <a:ext cx="1619250" cy="862013"/>
          </a:xfrm>
          <a:prstGeom prst="rect">
            <a:avLst/>
          </a:prstGeom>
          <a:solidFill>
            <a:schemeClr val="bg1"/>
          </a:solidFill>
          <a:ln w="6350" cmpd="sng">
            <a:solidFill>
              <a:srgbClr val="5F5F5F"/>
            </a:solidFill>
            <a:prstDash val="dash"/>
            <a:miter lim="800000"/>
            <a:headEnd/>
            <a:tailEnd/>
          </a:ln>
        </p:spPr>
        <p:txBody>
          <a:bodyPr wrap="none" anchor="ctr"/>
          <a:lstStyle/>
          <a:p>
            <a:pPr eaLnBrk="0" hangingPunct="0">
              <a:lnSpc>
                <a:spcPct val="150000"/>
              </a:lnSpc>
              <a:buFont typeface="Arial" panose="020B0604020202020204" pitchFamily="34" charset="0"/>
              <a:buNone/>
              <a:defRPr/>
            </a:pPr>
            <a:endParaRPr lang="zh-CN" altLang="zh-CN" sz="1400" b="1">
              <a:solidFill>
                <a:srgbClr val="5F5F5F"/>
              </a:solidFill>
              <a:latin typeface="Arial" panose="020B0604020202020204" pitchFamily="34" charset="0"/>
              <a:ea typeface="微软雅黑" panose="020B0503020204020204" pitchFamily="34" charset="-122"/>
            </a:endParaRPr>
          </a:p>
        </p:txBody>
      </p:sp>
      <p:sp>
        <p:nvSpPr>
          <p:cNvPr id="2052" name="Rectangle 7">
            <a:hlinkClick r:id="rId13"/>
          </p:cNvPr>
          <p:cNvSpPr>
            <a:spLocks noChangeArrowheads="1"/>
          </p:cNvSpPr>
          <p:nvPr/>
        </p:nvSpPr>
        <p:spPr bwMode="auto">
          <a:xfrm>
            <a:off x="4240213" y="1708150"/>
            <a:ext cx="1619250" cy="862013"/>
          </a:xfrm>
          <a:prstGeom prst="rect">
            <a:avLst/>
          </a:prstGeom>
          <a:solidFill>
            <a:schemeClr val="bg1"/>
          </a:solidFill>
          <a:ln w="6350" cmpd="sng">
            <a:solidFill>
              <a:srgbClr val="5F5F5F"/>
            </a:solidFill>
            <a:prstDash val="dash"/>
            <a:miter lim="800000"/>
            <a:headEnd/>
            <a:tailEnd/>
          </a:ln>
        </p:spPr>
        <p:txBody>
          <a:bodyPr wrap="none" anchor="ctr"/>
          <a:lstStyle/>
          <a:p>
            <a:pPr eaLnBrk="0" hangingPunct="0">
              <a:lnSpc>
                <a:spcPct val="150000"/>
              </a:lnSpc>
              <a:buFont typeface="Arial" panose="020B0604020202020204" pitchFamily="34" charset="0"/>
              <a:buNone/>
              <a:defRPr/>
            </a:pPr>
            <a:endParaRPr lang="zh-CN" altLang="zh-CN" sz="1400" b="1">
              <a:solidFill>
                <a:srgbClr val="5F5F5F"/>
              </a:solidFill>
              <a:latin typeface="Arial" panose="020B0604020202020204" pitchFamily="34" charset="0"/>
              <a:ea typeface="微软雅黑" panose="020B0503020204020204" pitchFamily="34" charset="-122"/>
            </a:endParaRPr>
          </a:p>
        </p:txBody>
      </p:sp>
      <p:sp>
        <p:nvSpPr>
          <p:cNvPr id="2053" name="Rectangle 13">
            <a:hlinkClick r:id="rId14"/>
          </p:cNvPr>
          <p:cNvSpPr>
            <a:spLocks noChangeArrowheads="1"/>
          </p:cNvSpPr>
          <p:nvPr/>
        </p:nvSpPr>
        <p:spPr bwMode="auto">
          <a:xfrm>
            <a:off x="998538" y="2859088"/>
            <a:ext cx="5195887" cy="277812"/>
          </a:xfrm>
          <a:prstGeom prst="rect">
            <a:avLst/>
          </a:prstGeom>
          <a:noFill/>
          <a:ln>
            <a:noFill/>
          </a:ln>
          <a:extLst>
            <a:ext uri="{909E8E84-426E-40DD-AFC4-6F175D3DCCD1}"/>
            <a:ext uri="{91240B29-F687-4F45-9708-019B960494DF}"/>
          </a:extLst>
        </p:spPr>
        <p:txBody>
          <a:bodyPr wrap="none" anchor="ctr">
            <a:spAutoFit/>
          </a:bodyPr>
          <a:lstStyle/>
          <a:p>
            <a:pPr eaLnBrk="0" hangingPunct="0">
              <a:buFont typeface="Arial" panose="020B0604020202020204" pitchFamily="34" charset="0"/>
              <a:buNone/>
              <a:defRPr/>
            </a:pPr>
            <a:r>
              <a:rPr lang="zh-CN" altLang="en-US" sz="1200">
                <a:solidFill>
                  <a:srgbClr val="000000"/>
                </a:solidFill>
                <a:latin typeface="Arial" panose="020B0604020202020204" pitchFamily="34" charset="0"/>
                <a:ea typeface="微软雅黑" panose="020B0503020204020204" pitchFamily="34" charset="-122"/>
              </a:rPr>
              <a:t>本作品采用</a:t>
            </a:r>
            <a:r>
              <a:rPr lang="zh-CN" altLang="en-US" sz="1200" b="1">
                <a:solidFill>
                  <a:srgbClr val="003366"/>
                </a:solidFill>
                <a:latin typeface="Arial" panose="020B0604020202020204" pitchFamily="34" charset="0"/>
                <a:ea typeface="微软雅黑" panose="020B0503020204020204" pitchFamily="34" charset="-122"/>
              </a:rPr>
              <a:t>知识共享署名</a:t>
            </a:r>
            <a:r>
              <a:rPr lang="en-US" altLang="zh-CN" sz="1200" b="1">
                <a:solidFill>
                  <a:srgbClr val="003366"/>
                </a:solidFill>
                <a:latin typeface="Arial" panose="020B0604020202020204" pitchFamily="34" charset="0"/>
                <a:ea typeface="微软雅黑" panose="020B0503020204020204" pitchFamily="34" charset="-122"/>
              </a:rPr>
              <a:t>-</a:t>
            </a:r>
            <a:r>
              <a:rPr lang="zh-CN" altLang="en-US" sz="1200" b="1">
                <a:solidFill>
                  <a:srgbClr val="003366"/>
                </a:solidFill>
                <a:latin typeface="Arial" panose="020B0604020202020204" pitchFamily="34" charset="0"/>
                <a:ea typeface="微软雅黑" panose="020B0503020204020204" pitchFamily="34" charset="-122"/>
              </a:rPr>
              <a:t>非商业性使用 </a:t>
            </a:r>
            <a:r>
              <a:rPr lang="en-US" altLang="zh-CN" sz="1200" b="1">
                <a:solidFill>
                  <a:srgbClr val="003366"/>
                </a:solidFill>
                <a:latin typeface="Arial" panose="020B0604020202020204" pitchFamily="34" charset="0"/>
                <a:ea typeface="微软雅黑" panose="020B0503020204020204" pitchFamily="34" charset="-122"/>
              </a:rPr>
              <a:t>2.5 </a:t>
            </a:r>
            <a:r>
              <a:rPr lang="zh-CN" altLang="en-US" sz="1200" b="1">
                <a:solidFill>
                  <a:srgbClr val="003366"/>
                </a:solidFill>
                <a:latin typeface="Arial" panose="020B0604020202020204" pitchFamily="34" charset="0"/>
                <a:ea typeface="微软雅黑" panose="020B0503020204020204" pitchFamily="34" charset="-122"/>
              </a:rPr>
              <a:t>中国大陆许可协议</a:t>
            </a:r>
            <a:r>
              <a:rPr lang="zh-CN" altLang="en-US" sz="1200">
                <a:solidFill>
                  <a:srgbClr val="000000"/>
                </a:solidFill>
                <a:latin typeface="Arial" panose="020B0604020202020204" pitchFamily="34" charset="0"/>
                <a:ea typeface="微软雅黑" panose="020B0503020204020204" pitchFamily="34" charset="-122"/>
              </a:rPr>
              <a:t>进行许可。</a:t>
            </a:r>
            <a:r>
              <a:rPr lang="zh-CN" altLang="en-US" sz="1200" i="1">
                <a:solidFill>
                  <a:srgbClr val="000000"/>
                </a:solidFill>
                <a:latin typeface="Arial" panose="020B0604020202020204" pitchFamily="34" charset="0"/>
                <a:ea typeface="微软雅黑" panose="020B0503020204020204" pitchFamily="34" charset="-122"/>
              </a:rPr>
              <a:t> </a:t>
            </a:r>
            <a:endParaRPr lang="zh-CN" altLang="en-US">
              <a:latin typeface="Arial" panose="020B0604020202020204" pitchFamily="34" charset="0"/>
              <a:ea typeface="黑体" panose="02010609060101010101" pitchFamily="49" charset="-122"/>
            </a:endParaRPr>
          </a:p>
        </p:txBody>
      </p:sp>
      <p:pic>
        <p:nvPicPr>
          <p:cNvPr id="17414" name="Picture 14" descr="png-0056"/>
          <p:cNvPicPr>
            <a:picLocks noChangeAspect="1" noChangeArrowheads="1"/>
          </p:cNvPicPr>
          <p:nvPr/>
        </p:nvPicPr>
        <p:blipFill>
          <a:blip r:embed="rId15"/>
          <a:srcRect/>
          <a:stretch>
            <a:fillRect/>
          </a:stretch>
        </p:blipFill>
        <p:spPr bwMode="auto">
          <a:xfrm>
            <a:off x="4779963" y="1760538"/>
            <a:ext cx="539750" cy="541337"/>
          </a:xfrm>
          <a:prstGeom prst="rect">
            <a:avLst/>
          </a:prstGeom>
          <a:noFill/>
          <a:ln w="9525">
            <a:noFill/>
            <a:miter lim="800000"/>
            <a:headEnd/>
            <a:tailEnd/>
          </a:ln>
        </p:spPr>
      </p:pic>
      <p:pic>
        <p:nvPicPr>
          <p:cNvPr id="17415" name="Picture 15" descr="png-0002"/>
          <p:cNvPicPr>
            <a:picLocks noChangeAspect="1" noChangeArrowheads="1"/>
          </p:cNvPicPr>
          <p:nvPr/>
        </p:nvPicPr>
        <p:blipFill>
          <a:blip r:embed="rId16"/>
          <a:srcRect/>
          <a:stretch>
            <a:fillRect/>
          </a:stretch>
        </p:blipFill>
        <p:spPr bwMode="auto">
          <a:xfrm>
            <a:off x="1539875" y="1760538"/>
            <a:ext cx="539750" cy="539750"/>
          </a:xfrm>
          <a:prstGeom prst="rect">
            <a:avLst/>
          </a:prstGeom>
          <a:noFill/>
          <a:ln w="9525">
            <a:noFill/>
            <a:miter lim="800000"/>
            <a:headEnd/>
            <a:tailEnd/>
          </a:ln>
        </p:spPr>
      </p:pic>
      <p:grpSp>
        <p:nvGrpSpPr>
          <p:cNvPr id="17416" name="Group 8"/>
          <p:cNvGrpSpPr>
            <a:grpSpLocks noChangeAspect="1"/>
          </p:cNvGrpSpPr>
          <p:nvPr/>
        </p:nvGrpSpPr>
        <p:grpSpPr bwMode="auto">
          <a:xfrm>
            <a:off x="3159125" y="1760538"/>
            <a:ext cx="539750" cy="485775"/>
            <a:chOff x="0" y="0"/>
            <a:chExt cx="454" cy="447"/>
          </a:xfrm>
        </p:grpSpPr>
        <p:pic>
          <p:nvPicPr>
            <p:cNvPr id="17430" name="Picture 17" descr="soft7"/>
            <p:cNvPicPr>
              <a:picLocks noChangeAspect="1" noChangeArrowheads="1"/>
            </p:cNvPicPr>
            <p:nvPr/>
          </p:nvPicPr>
          <p:blipFill>
            <a:blip r:embed="rId17"/>
            <a:srcRect b="19881"/>
            <a:stretch>
              <a:fillRect/>
            </a:stretch>
          </p:blipFill>
          <p:spPr bwMode="auto">
            <a:xfrm>
              <a:off x="0" y="0"/>
              <a:ext cx="454" cy="421"/>
            </a:xfrm>
            <a:prstGeom prst="rect">
              <a:avLst/>
            </a:prstGeom>
            <a:noFill/>
            <a:ln w="9525">
              <a:noFill/>
              <a:miter lim="800000"/>
              <a:headEnd/>
              <a:tailEnd/>
            </a:ln>
          </p:spPr>
        </p:pic>
        <p:pic>
          <p:nvPicPr>
            <p:cNvPr id="17431" name="Picture 18" descr="soft7"/>
            <p:cNvPicPr>
              <a:picLocks noChangeAspect="1" noChangeArrowheads="1"/>
            </p:cNvPicPr>
            <p:nvPr/>
          </p:nvPicPr>
          <p:blipFill>
            <a:blip r:embed="rId18" cstate="print"/>
            <a:srcRect b="19881"/>
            <a:stretch>
              <a:fillRect/>
            </a:stretch>
          </p:blipFill>
          <p:spPr bwMode="auto">
            <a:xfrm rot="1178135">
              <a:off x="74" y="110"/>
              <a:ext cx="363" cy="337"/>
            </a:xfrm>
            <a:prstGeom prst="rect">
              <a:avLst/>
            </a:prstGeom>
            <a:noFill/>
            <a:ln w="9525">
              <a:noFill/>
              <a:miter lim="800000"/>
              <a:headEnd/>
              <a:tailEnd/>
            </a:ln>
          </p:spPr>
        </p:pic>
      </p:grpSp>
      <p:sp>
        <p:nvSpPr>
          <p:cNvPr id="2059" name="Rectangle 24">
            <a:hlinkClick r:id="rId19"/>
          </p:cNvPr>
          <p:cNvSpPr>
            <a:spLocks noChangeArrowheads="1"/>
          </p:cNvSpPr>
          <p:nvPr/>
        </p:nvSpPr>
        <p:spPr bwMode="auto">
          <a:xfrm>
            <a:off x="1000125" y="2301875"/>
            <a:ext cx="1619250" cy="276225"/>
          </a:xfrm>
          <a:prstGeom prst="rect">
            <a:avLst/>
          </a:prstGeom>
          <a:noFill/>
          <a:ln>
            <a:noFill/>
          </a:ln>
          <a:extLst>
            <a:ext uri="{909E8E84-426E-40DD-AFC4-6F175D3DCCD1}"/>
            <a:ext uri="{91240B29-F687-4F45-9708-019B960494DF}"/>
          </a:extLst>
        </p:spPr>
        <p:txBody>
          <a:bodyPr>
            <a:spAutoFit/>
          </a:bodyPr>
          <a:lstStyle/>
          <a:p>
            <a:pPr algn="ctr" eaLnBrk="0" hangingPunct="0">
              <a:buFont typeface="Arial" panose="020B0604020202020204" pitchFamily="34" charset="0"/>
              <a:buNone/>
              <a:defRPr/>
            </a:pPr>
            <a:r>
              <a:rPr lang="zh-CN" altLang="en-US" sz="1200" b="1">
                <a:solidFill>
                  <a:srgbClr val="5F5F5F"/>
                </a:solidFill>
                <a:latin typeface="Arial" panose="020B0604020202020204" pitchFamily="34" charset="0"/>
                <a:ea typeface="微软雅黑" panose="020B0503020204020204" pitchFamily="34" charset="-122"/>
              </a:rPr>
              <a:t>专业交流</a:t>
            </a:r>
            <a:endParaRPr lang="zh-CN" altLang="en-US">
              <a:latin typeface="Arial" panose="020B0604020202020204" pitchFamily="34" charset="0"/>
              <a:ea typeface="黑体" panose="02010609060101010101" pitchFamily="49" charset="-122"/>
            </a:endParaRPr>
          </a:p>
        </p:txBody>
      </p:sp>
      <p:sp>
        <p:nvSpPr>
          <p:cNvPr id="2060" name="Rectangle 25">
            <a:hlinkClick r:id="rId19"/>
          </p:cNvPr>
          <p:cNvSpPr>
            <a:spLocks noChangeArrowheads="1"/>
          </p:cNvSpPr>
          <p:nvPr/>
        </p:nvSpPr>
        <p:spPr bwMode="auto">
          <a:xfrm>
            <a:off x="2619375" y="2301875"/>
            <a:ext cx="1619250" cy="276225"/>
          </a:xfrm>
          <a:prstGeom prst="rect">
            <a:avLst/>
          </a:prstGeom>
          <a:noFill/>
          <a:ln>
            <a:noFill/>
          </a:ln>
          <a:extLst>
            <a:ext uri="{909E8E84-426E-40DD-AFC4-6F175D3DCCD1}"/>
            <a:ext uri="{91240B29-F687-4F45-9708-019B960494DF}"/>
          </a:extLst>
        </p:spPr>
        <p:txBody>
          <a:bodyPr>
            <a:spAutoFit/>
          </a:bodyPr>
          <a:lstStyle/>
          <a:p>
            <a:pPr algn="ctr" eaLnBrk="0" hangingPunct="0">
              <a:buFont typeface="Arial" panose="020B0604020202020204" pitchFamily="34" charset="0"/>
              <a:buNone/>
              <a:defRPr/>
            </a:pPr>
            <a:r>
              <a:rPr lang="zh-CN" altLang="en-US" sz="1200" b="1">
                <a:solidFill>
                  <a:srgbClr val="5F5F5F"/>
                </a:solidFill>
                <a:latin typeface="Arial" panose="020B0604020202020204" pitchFamily="34" charset="0"/>
                <a:ea typeface="微软雅黑" panose="020B0503020204020204" pitchFamily="34" charset="-122"/>
              </a:rPr>
              <a:t>模板超市</a:t>
            </a:r>
            <a:endParaRPr lang="zh-CN" altLang="en-US">
              <a:latin typeface="Arial" panose="020B0604020202020204" pitchFamily="34" charset="0"/>
              <a:ea typeface="黑体" panose="02010609060101010101" pitchFamily="49" charset="-122"/>
            </a:endParaRPr>
          </a:p>
        </p:txBody>
      </p:sp>
      <p:sp>
        <p:nvSpPr>
          <p:cNvPr id="2061" name="Rectangle 26">
            <a:hlinkClick r:id="rId19"/>
          </p:cNvPr>
          <p:cNvSpPr>
            <a:spLocks noChangeArrowheads="1"/>
          </p:cNvSpPr>
          <p:nvPr/>
        </p:nvSpPr>
        <p:spPr bwMode="auto">
          <a:xfrm>
            <a:off x="4240213" y="2301875"/>
            <a:ext cx="1619250" cy="276225"/>
          </a:xfrm>
          <a:prstGeom prst="rect">
            <a:avLst/>
          </a:prstGeom>
          <a:noFill/>
          <a:ln>
            <a:noFill/>
          </a:ln>
          <a:extLst>
            <a:ext uri="{909E8E84-426E-40DD-AFC4-6F175D3DCCD1}"/>
            <a:ext uri="{91240B29-F687-4F45-9708-019B960494DF}"/>
          </a:extLst>
        </p:spPr>
        <p:txBody>
          <a:bodyPr>
            <a:spAutoFit/>
          </a:bodyPr>
          <a:lstStyle/>
          <a:p>
            <a:pPr algn="ctr" eaLnBrk="0" hangingPunct="0">
              <a:buFont typeface="Arial" panose="020B0604020202020204" pitchFamily="34" charset="0"/>
              <a:buNone/>
              <a:defRPr/>
            </a:pPr>
            <a:r>
              <a:rPr lang="zh-CN" altLang="en-US" sz="1200" b="1">
                <a:solidFill>
                  <a:srgbClr val="5F5F5F"/>
                </a:solidFill>
                <a:latin typeface="Arial" panose="020B0604020202020204" pitchFamily="34" charset="0"/>
                <a:ea typeface="微软雅黑" panose="020B0503020204020204" pitchFamily="34" charset="-122"/>
              </a:rPr>
              <a:t>设计服务</a:t>
            </a:r>
            <a:endParaRPr lang="zh-CN" altLang="en-US">
              <a:latin typeface="Arial" panose="020B0604020202020204" pitchFamily="34" charset="0"/>
              <a:ea typeface="黑体" panose="02010609060101010101" pitchFamily="49" charset="-122"/>
            </a:endParaRPr>
          </a:p>
        </p:txBody>
      </p:sp>
      <p:sp>
        <p:nvSpPr>
          <p:cNvPr id="2062" name="Rectangle 7"/>
          <p:cNvSpPr>
            <a:spLocks noChangeArrowheads="1"/>
          </p:cNvSpPr>
          <p:nvPr/>
        </p:nvSpPr>
        <p:spPr bwMode="auto">
          <a:xfrm>
            <a:off x="998538" y="1546225"/>
            <a:ext cx="4860925" cy="161925"/>
          </a:xfrm>
          <a:prstGeom prst="rect">
            <a:avLst/>
          </a:prstGeom>
          <a:solidFill>
            <a:srgbClr val="EAEAEA"/>
          </a:solidFill>
          <a:ln w="6350" cmpd="sng">
            <a:solidFill>
              <a:srgbClr val="5F5F5F"/>
            </a:solidFill>
            <a:prstDash val="dash"/>
            <a:miter lim="800000"/>
            <a:headEnd/>
            <a:tailEnd/>
          </a:ln>
        </p:spPr>
        <p:txBody>
          <a:bodyPr wrap="none" anchor="ctr"/>
          <a:lstStyle/>
          <a:p>
            <a:pPr algn="ctr" eaLnBrk="0" hangingPunct="0">
              <a:lnSpc>
                <a:spcPct val="150000"/>
              </a:lnSpc>
              <a:buFont typeface="Arial" panose="020B0604020202020204" pitchFamily="34" charset="0"/>
              <a:buNone/>
              <a:defRPr/>
            </a:pPr>
            <a:r>
              <a:rPr lang="en-US" altLang="zh-CN" sz="1000">
                <a:solidFill>
                  <a:srgbClr val="000000"/>
                </a:solidFill>
                <a:latin typeface="Arial" panose="020B0604020202020204" pitchFamily="34" charset="0"/>
                <a:ea typeface="微软雅黑" panose="020B0503020204020204" pitchFamily="34" charset="-122"/>
              </a:rPr>
              <a:t>NordriDesign</a:t>
            </a:r>
            <a:r>
              <a:rPr lang="zh-CN" altLang="en-US" sz="1000">
                <a:solidFill>
                  <a:srgbClr val="000000"/>
                </a:solidFill>
                <a:latin typeface="Arial" panose="020B0604020202020204" pitchFamily="34" charset="0"/>
                <a:ea typeface="微软雅黑" panose="020B0503020204020204" pitchFamily="34" charset="-122"/>
              </a:rPr>
              <a:t>中国专业</a:t>
            </a:r>
            <a:r>
              <a:rPr lang="en-US" altLang="zh-CN" sz="1000">
                <a:solidFill>
                  <a:srgbClr val="000000"/>
                </a:solidFill>
                <a:latin typeface="Arial" panose="020B0604020202020204" pitchFamily="34" charset="0"/>
                <a:ea typeface="微软雅黑" panose="020B0503020204020204" pitchFamily="34" charset="-122"/>
              </a:rPr>
              <a:t>PowerPoint</a:t>
            </a:r>
            <a:r>
              <a:rPr lang="zh-CN" altLang="en-US" sz="1000">
                <a:solidFill>
                  <a:srgbClr val="000000"/>
                </a:solidFill>
                <a:latin typeface="Arial" panose="020B0604020202020204" pitchFamily="34" charset="0"/>
                <a:ea typeface="微软雅黑" panose="020B0503020204020204" pitchFamily="34" charset="-122"/>
              </a:rPr>
              <a:t>媒体设计与开发</a:t>
            </a:r>
            <a:endParaRPr lang="zh-CN" altLang="en-US" sz="1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3" name="Rectangle 28"/>
          <p:cNvSpPr>
            <a:spLocks noChangeArrowheads="1"/>
          </p:cNvSpPr>
          <p:nvPr/>
        </p:nvSpPr>
        <p:spPr bwMode="auto">
          <a:xfrm>
            <a:off x="998538" y="2944813"/>
            <a:ext cx="4860925" cy="1016000"/>
          </a:xfrm>
          <a:prstGeom prst="rect">
            <a:avLst/>
          </a:prstGeom>
          <a:noFill/>
          <a:ln>
            <a:noFill/>
          </a:ln>
          <a:extLst>
            <a:ext uri="{909E8E84-426E-40DD-AFC4-6F175D3DCCD1}"/>
            <a:ext uri="{91240B29-F687-4F45-9708-019B960494DF}"/>
          </a:extLst>
        </p:spPr>
        <p:txBody>
          <a:bodyPr anchor="ctr">
            <a:spAutoFit/>
          </a:bodyPr>
          <a:lstStyle/>
          <a:p>
            <a:pPr eaLnBrk="0" hangingPunct="0">
              <a:lnSpc>
                <a:spcPct val="120000"/>
              </a:lnSpc>
              <a:buFont typeface="Arial" panose="020B0604020202020204" pitchFamily="34" charset="0"/>
              <a:buNone/>
              <a:defRPr/>
            </a:pPr>
            <a:r>
              <a:rPr lang="zh-CN" altLang="en-US" sz="1000">
                <a:solidFill>
                  <a:srgbClr val="111111"/>
                </a:solidFill>
                <a:latin typeface="Arial" panose="020B0604020202020204" pitchFamily="34" charset="0"/>
                <a:ea typeface="微软雅黑" panose="020B0503020204020204" pitchFamily="34" charset="-122"/>
              </a:rPr>
              <a:t>本作品的提供是以适用知识共享组织的公共许可（ 简称“</a:t>
            </a:r>
            <a:r>
              <a:rPr lang="en-US" altLang="zh-CN" sz="1000">
                <a:solidFill>
                  <a:srgbClr val="111111"/>
                </a:solidFill>
                <a:latin typeface="Arial" panose="020B0604020202020204" pitchFamily="34" charset="0"/>
                <a:ea typeface="微软雅黑" panose="020B0503020204020204" pitchFamily="34" charset="-122"/>
              </a:rPr>
              <a:t>CCPL” </a:t>
            </a:r>
            <a:r>
              <a:rPr lang="zh-CN" altLang="en-US" sz="1000">
                <a:solidFill>
                  <a:srgbClr val="111111"/>
                </a:solidFill>
                <a:latin typeface="Arial" panose="020B0604020202020204" pitchFamily="34" charset="0"/>
                <a:ea typeface="微软雅黑" panose="020B0503020204020204" pitchFamily="34" charset="-122"/>
              </a:rPr>
              <a:t>或 “许可”） 条款为前提的。本作品受著作权法以及其他相关法律的保护。对本作品的使用不得超越本许可授权的范围。</a:t>
            </a:r>
          </a:p>
          <a:p>
            <a:pPr eaLnBrk="0" hangingPunct="0">
              <a:lnSpc>
                <a:spcPct val="120000"/>
              </a:lnSpc>
              <a:buFont typeface="Arial" panose="020B0604020202020204" pitchFamily="34" charset="0"/>
              <a:buNone/>
              <a:defRPr/>
            </a:pPr>
            <a:r>
              <a:rPr lang="zh-CN" altLang="en-US" sz="1000">
                <a:solidFill>
                  <a:srgbClr val="111111"/>
                </a:solidFill>
                <a:latin typeface="Arial" panose="020B0604020202020204" pitchFamily="34" charset="0"/>
                <a:ea typeface="微软雅黑" panose="020B0503020204020204" pitchFamily="34" charset="-122"/>
              </a:rPr>
              <a:t>如您行使本许可授予的使用本作品的权利，就表明您接受并同意遵守本许可的条款。在您接受这些条款和规定的前提下，许可人授予您本许可所包括的权利。 </a:t>
            </a:r>
            <a:endParaRPr lang="zh-CN" altLang="en-US">
              <a:latin typeface="Arial" panose="020B0604020202020204" pitchFamily="34" charset="0"/>
              <a:ea typeface="黑体" panose="02010609060101010101" pitchFamily="49" charset="-122"/>
            </a:endParaRPr>
          </a:p>
        </p:txBody>
      </p:sp>
      <p:sp>
        <p:nvSpPr>
          <p:cNvPr id="2064" name="Rectangle 7">
            <a:hlinkClick r:id="rId20"/>
          </p:cNvPr>
          <p:cNvSpPr>
            <a:spLocks noChangeArrowheads="1"/>
          </p:cNvSpPr>
          <p:nvPr/>
        </p:nvSpPr>
        <p:spPr bwMode="auto">
          <a:xfrm>
            <a:off x="2619375" y="1708150"/>
            <a:ext cx="1620838" cy="862013"/>
          </a:xfrm>
          <a:prstGeom prst="rect">
            <a:avLst/>
          </a:prstGeom>
          <a:solidFill>
            <a:srgbClr val="FFFFFF">
              <a:alpha val="0"/>
            </a:srgbClr>
          </a:solidFill>
          <a:ln>
            <a:noFill/>
          </a:ln>
          <a:extLst>
            <a:ext uri="{91240B29-F687-4F45-9708-019B960494DF}"/>
          </a:extLst>
        </p:spPr>
        <p:txBody>
          <a:bodyPr wrap="none" anchor="ctr"/>
          <a:lstStyle/>
          <a:p>
            <a:pPr eaLnBrk="0" hangingPunct="0">
              <a:lnSpc>
                <a:spcPct val="150000"/>
              </a:lnSpc>
              <a:buFont typeface="Arial" panose="020B0604020202020204" pitchFamily="34" charset="0"/>
              <a:buNone/>
              <a:defRPr/>
            </a:pPr>
            <a:endParaRPr lang="zh-CN" altLang="zh-CN" sz="1400" b="1">
              <a:solidFill>
                <a:srgbClr val="5F5F5F"/>
              </a:solidFill>
              <a:latin typeface="Arial" panose="020B0604020202020204" pitchFamily="34" charset="0"/>
              <a:ea typeface="微软雅黑" panose="020B0503020204020204" pitchFamily="34" charset="-122"/>
            </a:endParaRPr>
          </a:p>
        </p:txBody>
      </p:sp>
      <p:sp>
        <p:nvSpPr>
          <p:cNvPr id="2065" name="Rectangle 7">
            <a:hlinkClick r:id="rId13"/>
          </p:cNvPr>
          <p:cNvSpPr>
            <a:spLocks noChangeArrowheads="1"/>
          </p:cNvSpPr>
          <p:nvPr/>
        </p:nvSpPr>
        <p:spPr bwMode="auto">
          <a:xfrm>
            <a:off x="4240213" y="1708150"/>
            <a:ext cx="1619250" cy="862013"/>
          </a:xfrm>
          <a:prstGeom prst="rect">
            <a:avLst/>
          </a:prstGeom>
          <a:solidFill>
            <a:srgbClr val="FFFFFF">
              <a:alpha val="0"/>
            </a:srgbClr>
          </a:solidFill>
          <a:ln>
            <a:noFill/>
          </a:ln>
          <a:extLst>
            <a:ext uri="{91240B29-F687-4F45-9708-019B960494DF}"/>
          </a:extLst>
        </p:spPr>
        <p:txBody>
          <a:bodyPr wrap="none" anchor="ctr"/>
          <a:lstStyle/>
          <a:p>
            <a:pPr eaLnBrk="0" hangingPunct="0">
              <a:lnSpc>
                <a:spcPct val="150000"/>
              </a:lnSpc>
              <a:buFont typeface="Arial" panose="020B0604020202020204" pitchFamily="34" charset="0"/>
              <a:buNone/>
              <a:defRPr/>
            </a:pPr>
            <a:endParaRPr lang="zh-CN" altLang="zh-CN" sz="1400" b="1">
              <a:solidFill>
                <a:srgbClr val="5F5F5F"/>
              </a:solidFill>
              <a:latin typeface="Arial" panose="020B0604020202020204" pitchFamily="34" charset="0"/>
              <a:ea typeface="微软雅黑" panose="020B0503020204020204" pitchFamily="34" charset="-122"/>
            </a:endParaRPr>
          </a:p>
        </p:txBody>
      </p:sp>
      <p:sp>
        <p:nvSpPr>
          <p:cNvPr id="2066" name="Rectangle 7">
            <a:hlinkClick r:id="rId19"/>
          </p:cNvPr>
          <p:cNvSpPr>
            <a:spLocks noChangeArrowheads="1"/>
          </p:cNvSpPr>
          <p:nvPr/>
        </p:nvSpPr>
        <p:spPr bwMode="auto">
          <a:xfrm>
            <a:off x="998538" y="1708150"/>
            <a:ext cx="1620837" cy="862013"/>
          </a:xfrm>
          <a:prstGeom prst="rect">
            <a:avLst/>
          </a:prstGeom>
          <a:solidFill>
            <a:srgbClr val="FFFFFF">
              <a:alpha val="0"/>
            </a:srgbClr>
          </a:solidFill>
          <a:ln>
            <a:noFill/>
          </a:ln>
          <a:extLst>
            <a:ext uri="{91240B29-F687-4F45-9708-019B960494DF}"/>
          </a:extLst>
        </p:spPr>
        <p:txBody>
          <a:bodyPr wrap="none" anchor="ctr"/>
          <a:lstStyle/>
          <a:p>
            <a:pPr eaLnBrk="0" hangingPunct="0">
              <a:lnSpc>
                <a:spcPct val="150000"/>
              </a:lnSpc>
              <a:buFont typeface="Arial" panose="020B0604020202020204" pitchFamily="34" charset="0"/>
              <a:buNone/>
              <a:defRPr/>
            </a:pPr>
            <a:endParaRPr lang="zh-CN" altLang="zh-CN" sz="1400" b="1">
              <a:solidFill>
                <a:srgbClr val="5F5F5F"/>
              </a:solidFill>
              <a:latin typeface="Arial" panose="020B0604020202020204" pitchFamily="34" charset="0"/>
              <a:ea typeface="微软雅黑" panose="020B0503020204020204" pitchFamily="34" charset="-122"/>
            </a:endParaRPr>
          </a:p>
        </p:txBody>
      </p:sp>
      <p:sp>
        <p:nvSpPr>
          <p:cNvPr id="2067" name="Text Box 32">
            <a:hlinkClick r:id="rId14"/>
          </p:cNvPr>
          <p:cNvSpPr>
            <a:spLocks noChangeArrowheads="1"/>
          </p:cNvSpPr>
          <p:nvPr/>
        </p:nvSpPr>
        <p:spPr bwMode="auto">
          <a:xfrm>
            <a:off x="998538" y="3792538"/>
            <a:ext cx="809625" cy="400050"/>
          </a:xfrm>
          <a:prstGeom prst="rect">
            <a:avLst/>
          </a:prstGeom>
          <a:noFill/>
          <a:ln>
            <a:noFill/>
          </a:ln>
          <a:extLst>
            <a:ext uri="{909E8E84-426E-40DD-AFC4-6F175D3DCCD1}"/>
            <a:ext uri="{91240B29-F687-4F45-9708-019B960494DF}"/>
          </a:extLst>
        </p:spPr>
        <p:txBody>
          <a:bodyPr>
            <a:spAutoFit/>
          </a:bodyPr>
          <a:lstStyle/>
          <a:p>
            <a:pPr eaLnBrk="0" hangingPunct="0">
              <a:buFont typeface="Arial" panose="020B0604020202020204" pitchFamily="34" charset="0"/>
              <a:buNone/>
              <a:defRPr/>
            </a:pPr>
            <a:r>
              <a:rPr lang="zh-CN" altLang="en-US" sz="1000" b="1">
                <a:solidFill>
                  <a:srgbClr val="003366"/>
                </a:solidFill>
                <a:latin typeface="Arial" panose="020B0604020202020204" pitchFamily="34" charset="0"/>
                <a:ea typeface="微软雅黑" panose="020B0503020204020204" pitchFamily="34" charset="-122"/>
              </a:rPr>
              <a:t>查看全部</a:t>
            </a:r>
            <a:r>
              <a:rPr lang="en-US" altLang="zh-CN" sz="1000" b="1">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00" b="1">
              <a:solidFill>
                <a:srgbClr val="003366"/>
              </a:solidFill>
              <a:latin typeface="Arial" panose="020B0604020202020204" pitchFamily="34" charset="0"/>
              <a:ea typeface="微软雅黑" panose="020B0503020204020204" pitchFamily="34" charset="-122"/>
            </a:endParaRPr>
          </a:p>
        </p:txBody>
      </p:sp>
      <p:grpSp>
        <p:nvGrpSpPr>
          <p:cNvPr id="17426" name="Group 20"/>
          <p:cNvGrpSpPr>
            <a:grpSpLocks/>
          </p:cNvGrpSpPr>
          <p:nvPr/>
        </p:nvGrpSpPr>
        <p:grpSpPr bwMode="auto">
          <a:xfrm>
            <a:off x="998538" y="844550"/>
            <a:ext cx="3241675" cy="431800"/>
            <a:chOff x="0" y="0"/>
            <a:chExt cx="3402" cy="454"/>
          </a:xfrm>
        </p:grpSpPr>
        <p:pic>
          <p:nvPicPr>
            <p:cNvPr id="17427" name="Picture 12" descr="cc"/>
            <p:cNvPicPr>
              <a:picLocks noChangeAspect="1" noChangeArrowheads="1"/>
            </p:cNvPicPr>
            <p:nvPr/>
          </p:nvPicPr>
          <p:blipFill>
            <a:blip r:embed="rId21"/>
            <a:srcRect/>
            <a:stretch>
              <a:fillRect/>
            </a:stretch>
          </p:blipFill>
          <p:spPr bwMode="auto">
            <a:xfrm>
              <a:off x="1814" y="0"/>
              <a:ext cx="1588" cy="408"/>
            </a:xfrm>
            <a:prstGeom prst="rect">
              <a:avLst/>
            </a:prstGeom>
            <a:noFill/>
            <a:ln w="9525">
              <a:noFill/>
              <a:miter lim="800000"/>
              <a:headEnd/>
              <a:tailEnd/>
            </a:ln>
          </p:spPr>
        </p:pic>
        <p:pic>
          <p:nvPicPr>
            <p:cNvPr id="17428" name="Picture 9" descr="logo"/>
            <p:cNvPicPr>
              <a:picLocks noChangeAspect="1" noChangeArrowheads="1"/>
            </p:cNvPicPr>
            <p:nvPr/>
          </p:nvPicPr>
          <p:blipFill>
            <a:blip r:embed="rId22">
              <a:lum bright="-12000"/>
              <a:grayscl/>
            </a:blip>
            <a:srcRect/>
            <a:stretch>
              <a:fillRect/>
            </a:stretch>
          </p:blipFill>
          <p:spPr bwMode="auto">
            <a:xfrm>
              <a:off x="0" y="46"/>
              <a:ext cx="1361" cy="372"/>
            </a:xfrm>
            <a:prstGeom prst="rect">
              <a:avLst/>
            </a:prstGeom>
            <a:noFill/>
            <a:ln w="9525">
              <a:noFill/>
              <a:miter lim="800000"/>
              <a:headEnd/>
              <a:tailEnd/>
            </a:ln>
          </p:spPr>
        </p:pic>
        <p:sp>
          <p:nvSpPr>
            <p:cNvPr id="2071" name="Line 34"/>
            <p:cNvSpPr>
              <a:spLocks noChangeShapeType="1"/>
            </p:cNvSpPr>
            <p:nvPr/>
          </p:nvSpPr>
          <p:spPr bwMode="auto">
            <a:xfrm>
              <a:off x="1588" y="0"/>
              <a:ext cx="2" cy="454"/>
            </a:xfrm>
            <a:prstGeom prst="line">
              <a:avLst/>
            </a:prstGeom>
            <a:noFill/>
            <a:ln w="9525" cmpd="sng">
              <a:solidFill>
                <a:schemeClr val="bg2"/>
              </a:solidFill>
              <a:round/>
              <a:headEnd/>
              <a:tailEnd/>
            </a:ln>
            <a:extLst>
              <a:ext uri="{909E8E84-426E-40DD-AFC4-6F175D3DCCD1}"/>
            </a:extLst>
          </p:spPr>
          <p:txBody>
            <a:bodyPr/>
            <a:lstStyle/>
            <a:p>
              <a:pPr eaLnBrk="0" hangingPunct="0">
                <a:buFont typeface="Arial" panose="020B0604020202020204" pitchFamily="34" charset="0"/>
                <a:buNone/>
                <a:defRPr/>
              </a:pPr>
              <a:endParaRPr lang="zh-CN" altLang="zh-CN">
                <a:solidFill>
                  <a:srgbClr val="000000"/>
                </a:solidFill>
                <a:latin typeface="Arial" panose="020B0604020202020204" pitchFamily="34" charset="0"/>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sym typeface="Arial"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charset="0"/>
        </a:defRPr>
      </a:lvl5pPr>
      <a:lvl6pPr marL="457189"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377"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566"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754"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1313" indent="-341313" algn="l" defTabSz="0" rtl="0" eaLnBrk="0" fontAlgn="base" hangingPunct="0">
        <a:spcBef>
          <a:spcPct val="20000"/>
        </a:spcBef>
        <a:spcAft>
          <a:spcPct val="0"/>
        </a:spcAft>
        <a:buChar char="•"/>
        <a:defRPr sz="3200" kern="1200">
          <a:solidFill>
            <a:schemeClr val="tx1"/>
          </a:solidFill>
          <a:latin typeface="+mn-lt"/>
          <a:ea typeface="+mn-ea"/>
          <a:cs typeface="+mn-cs"/>
          <a:sym typeface="Arial" charset="0"/>
        </a:defRPr>
      </a:lvl1pPr>
      <a:lvl2pPr marL="741363" indent="-284163" algn="l" defTabSz="0" rtl="0" eaLnBrk="0" fontAlgn="base" hangingPunct="0">
        <a:spcBef>
          <a:spcPct val="20000"/>
        </a:spcBef>
        <a:spcAft>
          <a:spcPct val="0"/>
        </a:spcAft>
        <a:buChar char="–"/>
        <a:defRPr sz="2800" kern="1200">
          <a:solidFill>
            <a:schemeClr val="tx1"/>
          </a:solidFill>
          <a:latin typeface="+mn-lt"/>
          <a:ea typeface="+mn-ea"/>
          <a:cs typeface="+mn-cs"/>
          <a:sym typeface="Arial" charset="0"/>
        </a:defRPr>
      </a:lvl2pPr>
      <a:lvl3pPr marL="1141413" indent="-227013" algn="l" defTabSz="0" rtl="0" eaLnBrk="0" fontAlgn="base" hangingPunct="0">
        <a:spcBef>
          <a:spcPct val="20000"/>
        </a:spcBef>
        <a:spcAft>
          <a:spcPct val="0"/>
        </a:spcAft>
        <a:buChar char="•"/>
        <a:defRPr sz="2400" kern="1200">
          <a:solidFill>
            <a:schemeClr val="tx1"/>
          </a:solidFill>
          <a:latin typeface="+mn-lt"/>
          <a:ea typeface="+mn-ea"/>
          <a:cs typeface="+mn-cs"/>
          <a:sym typeface="Arial" charset="0"/>
        </a:defRPr>
      </a:lvl3pPr>
      <a:lvl4pPr marL="1598613" indent="-227013" algn="l" defTabSz="0" rtl="0" eaLnBrk="0" fontAlgn="base" hangingPunct="0">
        <a:spcBef>
          <a:spcPct val="20000"/>
        </a:spcBef>
        <a:spcAft>
          <a:spcPct val="0"/>
        </a:spcAft>
        <a:buChar char="–"/>
        <a:defRPr sz="2000" kern="1200">
          <a:solidFill>
            <a:schemeClr val="tx1"/>
          </a:solidFill>
          <a:latin typeface="+mn-lt"/>
          <a:ea typeface="+mn-ea"/>
          <a:cs typeface="+mn-cs"/>
          <a:sym typeface="Arial" charset="0"/>
        </a:defRPr>
      </a:lvl4pPr>
      <a:lvl5pPr marL="2055813" indent="-227013" algn="l" defTabSz="0" rtl="0" eaLnBrk="0" fontAlgn="base" hangingPunct="0">
        <a:spcBef>
          <a:spcPct val="20000"/>
        </a:spcBef>
        <a:spcAft>
          <a:spcPct val="0"/>
        </a:spcAft>
        <a:buChar char="»"/>
        <a:defRPr sz="2000" kern="1200">
          <a:solidFill>
            <a:schemeClr val="tx1"/>
          </a:solidFill>
          <a:latin typeface="+mn-lt"/>
          <a:ea typeface="+mn-ea"/>
          <a:cs typeface="+mn-cs"/>
          <a:sym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71488" y="274638"/>
            <a:ext cx="5915025"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3" name="Text Placeholder 2"/>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eaLnBrk="0" hangingPunct="0">
              <a:buFont typeface="Arial" panose="020B0604020202020204" pitchFamily="34" charset="0"/>
              <a:buNone/>
              <a:defRPr sz="900" dirty="0">
                <a:solidFill>
                  <a:schemeClr val="tx1">
                    <a:tint val="75000"/>
                  </a:schemeClr>
                </a:solidFill>
                <a:latin typeface="Arial" panose="020B0604020202020204" pitchFamily="34" charset="0"/>
                <a:ea typeface="宋体" panose="02010600030101010101" pitchFamily="2" charset="-122"/>
              </a:defRPr>
            </a:lvl1pPr>
          </a:lstStyle>
          <a:p>
            <a:pPr>
              <a:defRPr/>
            </a:pPr>
            <a:fld id="{742EDE13-EF56-408B-BC56-BDD9E7FA832C}" type="datetimeFigureOut">
              <a:rPr lang="en-US"/>
              <a:pPr>
                <a:defRPr/>
              </a:pPr>
              <a:t>9/21/2016</a:t>
            </a:fld>
            <a:endParaRPr lang="en-US"/>
          </a:p>
        </p:txBody>
      </p:sp>
      <p:sp>
        <p:nvSpPr>
          <p:cNvPr id="5" name="Footer Placeholder 4"/>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eaLnBrk="0" hangingPunct="0">
              <a:buFont typeface="Arial" panose="020B0604020202020204" pitchFamily="34" charset="0"/>
              <a:buNone/>
              <a:defRPr sz="900" dirty="0">
                <a:solidFill>
                  <a:schemeClr val="tx1">
                    <a:tint val="75000"/>
                  </a:schemeClr>
                </a:solidFill>
                <a:latin typeface="Arial" panose="020B0604020202020204" pitchFamily="34" charset="0"/>
                <a:ea typeface="宋体" panose="02010600030101010101" pitchFamily="2" charset="-122"/>
              </a:defRPr>
            </a:lvl1pPr>
          </a:lstStyle>
          <a:p>
            <a:pPr>
              <a:defRPr/>
            </a:pPr>
            <a:endParaRPr lang="en-US"/>
          </a:p>
        </p:txBody>
      </p:sp>
      <p:sp>
        <p:nvSpPr>
          <p:cNvPr id="6" name="Slide Number Placeholder 5"/>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eaLnBrk="0" hangingPunct="0">
              <a:buFont typeface="Arial" panose="020B0604020202020204" pitchFamily="34" charset="0"/>
              <a:buNone/>
              <a:defRPr sz="900" smtClean="0">
                <a:solidFill>
                  <a:schemeClr val="tx1">
                    <a:tint val="75000"/>
                  </a:schemeClr>
                </a:solidFill>
                <a:latin typeface="Arial" panose="020B0604020202020204" pitchFamily="34" charset="0"/>
                <a:ea typeface="宋体" panose="02010600030101010101" pitchFamily="2" charset="-122"/>
              </a:defRPr>
            </a:lvl1pPr>
          </a:lstStyle>
          <a:p>
            <a:pPr>
              <a:defRPr/>
            </a:pPr>
            <a:fld id="{25803D9F-54DD-4D1F-B14C-2E59B873CBC0}" type="slidenum">
              <a:rPr lang="zh-CN" altLang="en-US"/>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 id="2147483720" r:id="rId12"/>
    <p:sldLayoutId id="2147483721" r:id="rId13"/>
  </p:sldLayoutIdLst>
  <p:transition>
    <p:fade/>
  </p:transition>
  <p:timing>
    <p:tnLst>
      <p:par>
        <p:cTn id="1" dur="indefinite" restart="never" nodeType="tmRoot"/>
      </p:par>
    </p:tnLst>
  </p:timing>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a:ea typeface="宋体" charset="-122"/>
        </a:defRPr>
      </a:lvl2pPr>
      <a:lvl3pPr algn="l" defTabSz="685800" rtl="0" fontAlgn="base">
        <a:lnSpc>
          <a:spcPct val="90000"/>
        </a:lnSpc>
        <a:spcBef>
          <a:spcPct val="0"/>
        </a:spcBef>
        <a:spcAft>
          <a:spcPct val="0"/>
        </a:spcAft>
        <a:defRPr sz="3300">
          <a:solidFill>
            <a:schemeClr val="tx1"/>
          </a:solidFill>
          <a:latin typeface="Calibri Light"/>
          <a:ea typeface="宋体" charset="-122"/>
        </a:defRPr>
      </a:lvl3pPr>
      <a:lvl4pPr algn="l" defTabSz="685800" rtl="0" fontAlgn="base">
        <a:lnSpc>
          <a:spcPct val="90000"/>
        </a:lnSpc>
        <a:spcBef>
          <a:spcPct val="0"/>
        </a:spcBef>
        <a:spcAft>
          <a:spcPct val="0"/>
        </a:spcAft>
        <a:defRPr sz="3300">
          <a:solidFill>
            <a:schemeClr val="tx1"/>
          </a:solidFill>
          <a:latin typeface="Calibri Light"/>
          <a:ea typeface="宋体" charset="-122"/>
        </a:defRPr>
      </a:lvl4pPr>
      <a:lvl5pPr algn="l" defTabSz="685800" rtl="0" fontAlgn="base">
        <a:lnSpc>
          <a:spcPct val="90000"/>
        </a:lnSpc>
        <a:spcBef>
          <a:spcPct val="0"/>
        </a:spcBef>
        <a:spcAft>
          <a:spcPct val="0"/>
        </a:spcAft>
        <a:defRPr sz="3300">
          <a:solidFill>
            <a:schemeClr val="tx1"/>
          </a:solidFill>
          <a:latin typeface="Calibri Light"/>
          <a:ea typeface="宋体" charset="-122"/>
        </a:defRPr>
      </a:lvl5pPr>
      <a:lvl6pPr marL="457200" algn="l" defTabSz="685800" rtl="0" fontAlgn="base">
        <a:lnSpc>
          <a:spcPct val="90000"/>
        </a:lnSpc>
        <a:spcBef>
          <a:spcPct val="0"/>
        </a:spcBef>
        <a:spcAft>
          <a:spcPct val="0"/>
        </a:spcAft>
        <a:defRPr sz="3300">
          <a:solidFill>
            <a:schemeClr val="tx1"/>
          </a:solidFill>
          <a:latin typeface="Calibri Light"/>
          <a:ea typeface="宋体" charset="-122"/>
        </a:defRPr>
      </a:lvl6pPr>
      <a:lvl7pPr marL="914400" algn="l" defTabSz="685800" rtl="0" fontAlgn="base">
        <a:lnSpc>
          <a:spcPct val="90000"/>
        </a:lnSpc>
        <a:spcBef>
          <a:spcPct val="0"/>
        </a:spcBef>
        <a:spcAft>
          <a:spcPct val="0"/>
        </a:spcAft>
        <a:defRPr sz="3300">
          <a:solidFill>
            <a:schemeClr val="tx1"/>
          </a:solidFill>
          <a:latin typeface="Calibri Light"/>
          <a:ea typeface="宋体" charset="-122"/>
        </a:defRPr>
      </a:lvl7pPr>
      <a:lvl8pPr marL="1371600" algn="l" defTabSz="685800" rtl="0" fontAlgn="base">
        <a:lnSpc>
          <a:spcPct val="90000"/>
        </a:lnSpc>
        <a:spcBef>
          <a:spcPct val="0"/>
        </a:spcBef>
        <a:spcAft>
          <a:spcPct val="0"/>
        </a:spcAft>
        <a:defRPr sz="3300">
          <a:solidFill>
            <a:schemeClr val="tx1"/>
          </a:solidFill>
          <a:latin typeface="Calibri Light"/>
          <a:ea typeface="宋体" charset="-122"/>
        </a:defRPr>
      </a:lvl8pPr>
      <a:lvl9pPr marL="1828800" algn="l" defTabSz="685800" rtl="0" fontAlgn="base">
        <a:lnSpc>
          <a:spcPct val="90000"/>
        </a:lnSpc>
        <a:spcBef>
          <a:spcPct val="0"/>
        </a:spcBef>
        <a:spcAft>
          <a:spcPct val="0"/>
        </a:spcAft>
        <a:defRPr sz="3300">
          <a:solidFill>
            <a:schemeClr val="tx1"/>
          </a:solidFill>
          <a:latin typeface="Calibri Light"/>
          <a:ea typeface="宋体" charset="-122"/>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audio" Target="../media/audio2.wav"/></Relationships>
</file>

<file path=ppt/slides/_rels/slide1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3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7.xml"/><Relationship Id="rId4" Type="http://schemas.openxmlformats.org/officeDocument/2006/relationships/image" Target="../media/image54.gif"/></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5985ECA-59E7-4F1C-9CE0-9A00140DDB04}" type="slidenum">
              <a:rPr lang="zh-CN" altLang="en-US"/>
              <a:pPr>
                <a:defRPr/>
              </a:pPr>
              <a:t>1</a:t>
            </a:fld>
            <a:endParaRPr lang="zh-CN" altLang="en-US"/>
          </a:p>
        </p:txBody>
      </p:sp>
      <p:sp>
        <p:nvSpPr>
          <p:cNvPr id="46083" name="Rectangle 4"/>
          <p:cNvSpPr>
            <a:spLocks noChangeArrowheads="1"/>
          </p:cNvSpPr>
          <p:nvPr/>
        </p:nvSpPr>
        <p:spPr bwMode="auto">
          <a:xfrm>
            <a:off x="1341438" y="268288"/>
            <a:ext cx="5327650" cy="1673225"/>
          </a:xfrm>
          <a:prstGeom prst="rect">
            <a:avLst/>
          </a:prstGeom>
          <a:noFill/>
          <a:ln w="9525">
            <a:noFill/>
            <a:miter lim="800000"/>
            <a:headEnd/>
            <a:tailEnd/>
          </a:ln>
        </p:spPr>
        <p:txBody>
          <a:bodyPr lIns="68578" tIns="34289" rIns="68578" bIns="34289" anchor="ctr"/>
          <a:lstStyle/>
          <a:p>
            <a:pPr algn="ctr" eaLnBrk="0" hangingPunct="0">
              <a:lnSpc>
                <a:spcPct val="150000"/>
              </a:lnSpc>
              <a:buFont typeface="Arial" charset="0"/>
              <a:buNone/>
            </a:pPr>
            <a:r>
              <a:rPr lang="zh-CN" altLang="en-US" sz="3200" b="1" dirty="0" smtClean="0">
                <a:solidFill>
                  <a:srgbClr val="FF0000"/>
                </a:solidFill>
                <a:latin typeface="微软雅黑"/>
                <a:ea typeface="微软雅黑"/>
                <a:cs typeface="微软雅黑"/>
              </a:rPr>
              <a:t>卓越班组</a:t>
            </a:r>
            <a:r>
              <a:rPr lang="zh-CN" altLang="en-US" sz="3200" b="1" dirty="0" smtClean="0">
                <a:solidFill>
                  <a:srgbClr val="FF0000"/>
                </a:solidFill>
                <a:latin typeface="微软雅黑"/>
                <a:ea typeface="微软雅黑"/>
                <a:cs typeface="微软雅黑"/>
              </a:rPr>
              <a:t>建设</a:t>
            </a:r>
            <a:endParaRPr lang="en-US" altLang="zh-CN" sz="3200" b="1" dirty="0" smtClean="0">
              <a:solidFill>
                <a:srgbClr val="FF0000"/>
              </a:solidFill>
              <a:latin typeface="微软雅黑"/>
              <a:ea typeface="微软雅黑"/>
              <a:cs typeface="微软雅黑"/>
            </a:endParaRPr>
          </a:p>
          <a:p>
            <a:pPr algn="ctr" eaLnBrk="0" hangingPunct="0">
              <a:lnSpc>
                <a:spcPct val="150000"/>
              </a:lnSpc>
              <a:buFont typeface="Arial" charset="0"/>
              <a:buNone/>
            </a:pPr>
            <a:r>
              <a:rPr lang="en-US" altLang="zh-CN" sz="3200" b="1" dirty="0" smtClean="0">
                <a:solidFill>
                  <a:srgbClr val="FF0000"/>
                </a:solidFill>
                <a:latin typeface="微软雅黑"/>
                <a:ea typeface="微软雅黑"/>
                <a:cs typeface="微软雅黑"/>
              </a:rPr>
              <a:t>——</a:t>
            </a:r>
            <a:r>
              <a:rPr lang="zh-CN" altLang="en-US" sz="3200" b="1" dirty="0" smtClean="0">
                <a:solidFill>
                  <a:srgbClr val="FF0000"/>
                </a:solidFill>
                <a:latin typeface="微软雅黑"/>
                <a:ea typeface="微软雅黑"/>
                <a:cs typeface="微软雅黑"/>
              </a:rPr>
              <a:t>五型班组</a:t>
            </a:r>
            <a:r>
              <a:rPr lang="zh-CN" altLang="en-US" sz="3200" b="1" dirty="0" smtClean="0">
                <a:solidFill>
                  <a:srgbClr val="FF0000"/>
                </a:solidFill>
                <a:latin typeface="微软雅黑"/>
                <a:ea typeface="微软雅黑"/>
                <a:cs typeface="微软雅黑"/>
              </a:rPr>
              <a:t>模式</a:t>
            </a:r>
            <a:endParaRPr lang="zh-CN" altLang="en-US" sz="3200" b="1" dirty="0">
              <a:solidFill>
                <a:srgbClr val="FF0000"/>
              </a:solidFill>
              <a:latin typeface="微软雅黑"/>
              <a:ea typeface="微软雅黑"/>
              <a:cs typeface="微软雅黑"/>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00100" y="411163"/>
            <a:ext cx="5670550" cy="485775"/>
          </a:xfrm>
        </p:spPr>
        <p:txBody>
          <a:bodyPr lIns="68570" tIns="34284" rIns="68570" bIns="34284">
            <a:normAutofit fontScale="90000"/>
          </a:bodyPr>
          <a:lstStyle/>
          <a:p>
            <a:pPr eaLnBrk="1" hangingPunct="1">
              <a:lnSpc>
                <a:spcPct val="150000"/>
              </a:lnSpc>
              <a:defRPr/>
            </a:pPr>
            <a:r>
              <a:rPr lang="zh-CN" altLang="en-US" dirty="0">
                <a:solidFill>
                  <a:srgbClr val="FF0000"/>
                </a:solidFill>
                <a:latin typeface="微软雅黑" pitchFamily="34" charset="-122"/>
                <a:cs typeface="+mj-cs"/>
                <a:sym typeface="Arial" panose="020B0604020202020204" pitchFamily="34" charset="0"/>
              </a:rPr>
              <a:t>班组长的现状</a:t>
            </a:r>
          </a:p>
        </p:txBody>
      </p:sp>
      <p:sp>
        <p:nvSpPr>
          <p:cNvPr id="4" name="灯片编号占位符 3"/>
          <p:cNvSpPr>
            <a:spLocks noGrp="1"/>
          </p:cNvSpPr>
          <p:nvPr>
            <p:ph type="sldNum" sz="quarter" idx="10"/>
          </p:nvPr>
        </p:nvSpPr>
        <p:spPr>
          <a:xfrm>
            <a:off x="2835275" y="4786313"/>
            <a:ext cx="1600200" cy="273050"/>
          </a:xfrm>
        </p:spPr>
        <p:txBody>
          <a:bodyPr/>
          <a:lstStyle/>
          <a:p>
            <a:pPr>
              <a:defRPr/>
            </a:pPr>
            <a:fld id="{80EAC28B-D9B3-42C7-98F8-ED165C652F84}" type="slidenum">
              <a:rPr lang="zh-CN" altLang="en-US"/>
              <a:pPr>
                <a:defRPr/>
              </a:pPr>
              <a:t>10</a:t>
            </a:fld>
            <a:endParaRPr lang="zh-CN" altLang="en-US" dirty="0"/>
          </a:p>
        </p:txBody>
      </p:sp>
      <p:sp>
        <p:nvSpPr>
          <p:cNvPr id="60419" name="Text Box 23"/>
          <p:cNvSpPr txBox="1">
            <a:spLocks noChangeArrowheads="1"/>
          </p:cNvSpPr>
          <p:nvPr/>
        </p:nvSpPr>
        <p:spPr bwMode="auto">
          <a:xfrm>
            <a:off x="188913" y="1004888"/>
            <a:ext cx="3486150" cy="415925"/>
          </a:xfrm>
          <a:prstGeom prst="rect">
            <a:avLst/>
          </a:prstGeom>
          <a:noFill/>
          <a:ln w="9525" algn="ctr">
            <a:noFill/>
            <a:miter lim="800000"/>
            <a:headEnd/>
            <a:tailEnd/>
          </a:ln>
        </p:spPr>
        <p:txBody>
          <a:bodyPr>
            <a:spAutoFit/>
          </a:bodyPr>
          <a:lstStyle/>
          <a:p>
            <a:pPr eaLnBrk="0" hangingPunct="0">
              <a:spcBef>
                <a:spcPct val="40000"/>
              </a:spcBef>
              <a:buFont typeface="Arial" charset="0"/>
              <a:buNone/>
            </a:pPr>
            <a:r>
              <a:rPr lang="zh-CN" altLang="en-US" sz="2100" b="1">
                <a:solidFill>
                  <a:schemeClr val="tx2"/>
                </a:solidFill>
                <a:latin typeface="微软雅黑"/>
                <a:ea typeface="微软雅黑"/>
                <a:cs typeface="微软雅黑"/>
              </a:rPr>
              <a:t>期望和职责</a:t>
            </a:r>
          </a:p>
        </p:txBody>
      </p:sp>
      <p:sp>
        <p:nvSpPr>
          <p:cNvPr id="6" name="Text Box 24"/>
          <p:cNvSpPr txBox="1">
            <a:spLocks noChangeArrowheads="1"/>
          </p:cNvSpPr>
          <p:nvPr/>
        </p:nvSpPr>
        <p:spPr bwMode="auto">
          <a:xfrm>
            <a:off x="800100" y="1874838"/>
            <a:ext cx="1143000" cy="368300"/>
          </a:xfrm>
          <a:prstGeom prst="rect">
            <a:avLst/>
          </a:prstGeom>
          <a:noFill/>
          <a:ln w="9525" algn="ctr">
            <a:noFill/>
            <a:miter lim="800000"/>
            <a:headEnd/>
            <a:tailEnd/>
          </a:ln>
        </p:spPr>
        <p:txBody>
          <a:bodyPr>
            <a:spAutoFit/>
          </a:bodyPr>
          <a:lstStyle/>
          <a:p>
            <a:pPr eaLnBrk="0" hangingPunct="0">
              <a:spcBef>
                <a:spcPct val="40000"/>
              </a:spcBef>
              <a:buFont typeface="Arial" charset="0"/>
              <a:buNone/>
            </a:pPr>
            <a:r>
              <a:rPr lang="zh-CN" altLang="en-US" b="1">
                <a:solidFill>
                  <a:schemeClr val="tx2"/>
                </a:solidFill>
                <a:latin typeface="微软雅黑"/>
                <a:ea typeface="微软雅黑"/>
                <a:cs typeface="微软雅黑"/>
              </a:rPr>
              <a:t>下属期望</a:t>
            </a:r>
          </a:p>
        </p:txBody>
      </p:sp>
      <p:sp>
        <p:nvSpPr>
          <p:cNvPr id="60421" name="AutoShape 26"/>
          <p:cNvSpPr>
            <a:spLocks/>
          </p:cNvSpPr>
          <p:nvPr/>
        </p:nvSpPr>
        <p:spPr bwMode="auto">
          <a:xfrm>
            <a:off x="1943100" y="1703388"/>
            <a:ext cx="285750" cy="628650"/>
          </a:xfrm>
          <a:prstGeom prst="leftBrace">
            <a:avLst>
              <a:gd name="adj1" fmla="val 18333"/>
              <a:gd name="adj2" fmla="val 50000"/>
            </a:avLst>
          </a:prstGeom>
          <a:gradFill rotWithShape="1">
            <a:gsLst>
              <a:gs pos="0">
                <a:srgbClr val="0000FF">
                  <a:alpha val="67998"/>
                </a:srgbClr>
              </a:gs>
              <a:gs pos="100000">
                <a:srgbClr val="CCFFFF">
                  <a:alpha val="53998"/>
                </a:srgbClr>
              </a:gs>
            </a:gsLst>
            <a:lin ang="2700000" scaled="1"/>
          </a:gradFill>
          <a:ln w="12700">
            <a:solidFill>
              <a:schemeClr val="tx1"/>
            </a:solidFill>
            <a:round/>
            <a:headEnd/>
            <a:tailEnd/>
          </a:ln>
        </p:spPr>
        <p:txBody>
          <a:bodyPr wrap="none" anchor="ctr"/>
          <a:lstStyle/>
          <a:p>
            <a:pPr eaLnBrk="0" hangingPunct="0">
              <a:buFont typeface="Arial" charset="0"/>
              <a:buNone/>
            </a:pPr>
            <a:endParaRPr lang="zh-CN" altLang="en-US">
              <a:latin typeface="微软雅黑"/>
              <a:ea typeface="微软雅黑"/>
              <a:cs typeface="微软雅黑"/>
            </a:endParaRPr>
          </a:p>
        </p:txBody>
      </p:sp>
      <p:sp>
        <p:nvSpPr>
          <p:cNvPr id="11" name="Text Box 29"/>
          <p:cNvSpPr txBox="1">
            <a:spLocks noChangeArrowheads="1"/>
          </p:cNvSpPr>
          <p:nvPr/>
        </p:nvSpPr>
        <p:spPr bwMode="auto">
          <a:xfrm>
            <a:off x="800100" y="3475038"/>
            <a:ext cx="1143000" cy="368300"/>
          </a:xfrm>
          <a:prstGeom prst="rect">
            <a:avLst/>
          </a:prstGeom>
          <a:noFill/>
          <a:ln w="9525" algn="ctr">
            <a:noFill/>
            <a:miter lim="800000"/>
            <a:headEnd/>
            <a:tailEnd/>
          </a:ln>
        </p:spPr>
        <p:txBody>
          <a:bodyPr>
            <a:spAutoFit/>
          </a:bodyPr>
          <a:lstStyle/>
          <a:p>
            <a:pPr eaLnBrk="0" hangingPunct="0">
              <a:spcBef>
                <a:spcPct val="40000"/>
              </a:spcBef>
              <a:buFont typeface="Arial" charset="0"/>
              <a:buNone/>
            </a:pPr>
            <a:r>
              <a:rPr lang="zh-CN" altLang="en-US" b="1">
                <a:solidFill>
                  <a:schemeClr val="tx2"/>
                </a:solidFill>
                <a:latin typeface="微软雅黑"/>
                <a:ea typeface="微软雅黑"/>
                <a:cs typeface="微软雅黑"/>
              </a:rPr>
              <a:t>领导职责</a:t>
            </a:r>
          </a:p>
        </p:txBody>
      </p:sp>
      <p:sp>
        <p:nvSpPr>
          <p:cNvPr id="60423" name="AutoShape 31"/>
          <p:cNvSpPr>
            <a:spLocks/>
          </p:cNvSpPr>
          <p:nvPr/>
        </p:nvSpPr>
        <p:spPr bwMode="auto">
          <a:xfrm>
            <a:off x="1943100" y="3062288"/>
            <a:ext cx="285750" cy="1155700"/>
          </a:xfrm>
          <a:prstGeom prst="leftBrace">
            <a:avLst>
              <a:gd name="adj1" fmla="val 33704"/>
              <a:gd name="adj2" fmla="val 50000"/>
            </a:avLst>
          </a:prstGeom>
          <a:gradFill rotWithShape="1">
            <a:gsLst>
              <a:gs pos="0">
                <a:srgbClr val="0000FF">
                  <a:alpha val="67998"/>
                </a:srgbClr>
              </a:gs>
              <a:gs pos="100000">
                <a:srgbClr val="CCFFFF">
                  <a:alpha val="53998"/>
                </a:srgbClr>
              </a:gs>
            </a:gsLst>
            <a:lin ang="2700000" scaled="1"/>
          </a:gradFill>
          <a:ln w="12700">
            <a:solidFill>
              <a:schemeClr val="tx1"/>
            </a:solidFill>
            <a:round/>
            <a:headEnd/>
            <a:tailEnd/>
          </a:ln>
        </p:spPr>
        <p:txBody>
          <a:bodyPr wrap="none" anchor="ctr"/>
          <a:lstStyle/>
          <a:p>
            <a:pPr eaLnBrk="0" hangingPunct="0">
              <a:buFont typeface="Arial" charset="0"/>
              <a:buNone/>
            </a:pPr>
            <a:endParaRPr lang="zh-CN" altLang="en-US">
              <a:latin typeface="微软雅黑"/>
              <a:ea typeface="微软雅黑"/>
              <a:cs typeface="微软雅黑"/>
            </a:endParaRPr>
          </a:p>
        </p:txBody>
      </p:sp>
      <p:sp>
        <p:nvSpPr>
          <p:cNvPr id="60424" name="AutoShape 35"/>
          <p:cNvSpPr>
            <a:spLocks/>
          </p:cNvSpPr>
          <p:nvPr/>
        </p:nvSpPr>
        <p:spPr bwMode="auto">
          <a:xfrm>
            <a:off x="2914650" y="2732088"/>
            <a:ext cx="198438" cy="628650"/>
          </a:xfrm>
          <a:prstGeom prst="leftBrace">
            <a:avLst>
              <a:gd name="adj1" fmla="val 30653"/>
              <a:gd name="adj2" fmla="val 50000"/>
            </a:avLst>
          </a:prstGeom>
          <a:gradFill rotWithShape="1">
            <a:gsLst>
              <a:gs pos="0">
                <a:srgbClr val="0000FF">
                  <a:alpha val="67998"/>
                </a:srgbClr>
              </a:gs>
              <a:gs pos="100000">
                <a:srgbClr val="CCFFFF">
                  <a:alpha val="53998"/>
                </a:srgbClr>
              </a:gs>
            </a:gsLst>
            <a:lin ang="2700000" scaled="1"/>
          </a:gradFill>
          <a:ln w="12700">
            <a:solidFill>
              <a:schemeClr val="tx1"/>
            </a:solidFill>
            <a:round/>
            <a:headEnd/>
            <a:tailEnd/>
          </a:ln>
        </p:spPr>
        <p:txBody>
          <a:bodyPr wrap="none" anchor="ctr"/>
          <a:lstStyle/>
          <a:p>
            <a:pPr eaLnBrk="0" hangingPunct="0">
              <a:buFont typeface="Arial" charset="0"/>
              <a:buNone/>
            </a:pPr>
            <a:endParaRPr lang="zh-CN" altLang="en-US">
              <a:latin typeface="微软雅黑"/>
              <a:ea typeface="微软雅黑"/>
              <a:cs typeface="微软雅黑"/>
            </a:endParaRPr>
          </a:p>
        </p:txBody>
      </p:sp>
      <p:sp>
        <p:nvSpPr>
          <p:cNvPr id="60425" name="AutoShape 39"/>
          <p:cNvSpPr>
            <a:spLocks/>
          </p:cNvSpPr>
          <p:nvPr/>
        </p:nvSpPr>
        <p:spPr bwMode="auto">
          <a:xfrm>
            <a:off x="2914650" y="3875088"/>
            <a:ext cx="228600" cy="628650"/>
          </a:xfrm>
          <a:prstGeom prst="leftBrace">
            <a:avLst>
              <a:gd name="adj1" fmla="val 30657"/>
              <a:gd name="adj2" fmla="val 50000"/>
            </a:avLst>
          </a:prstGeom>
          <a:gradFill rotWithShape="1">
            <a:gsLst>
              <a:gs pos="0">
                <a:srgbClr val="0000FF">
                  <a:alpha val="67998"/>
                </a:srgbClr>
              </a:gs>
              <a:gs pos="100000">
                <a:srgbClr val="CCFFFF">
                  <a:alpha val="53998"/>
                </a:srgbClr>
              </a:gs>
            </a:gsLst>
            <a:lin ang="2700000" scaled="1"/>
          </a:gradFill>
          <a:ln w="12700">
            <a:solidFill>
              <a:schemeClr val="tx1"/>
            </a:solidFill>
            <a:round/>
            <a:headEnd/>
            <a:tailEnd/>
          </a:ln>
        </p:spPr>
        <p:txBody>
          <a:bodyPr wrap="none" anchor="ctr"/>
          <a:lstStyle/>
          <a:p>
            <a:pPr eaLnBrk="0" hangingPunct="0">
              <a:buFont typeface="Arial" charset="0"/>
              <a:buNone/>
            </a:pPr>
            <a:endParaRPr lang="zh-CN" altLang="en-US">
              <a:latin typeface="微软雅黑"/>
              <a:ea typeface="微软雅黑"/>
              <a:cs typeface="微软雅黑"/>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341313" y="465138"/>
            <a:ext cx="6175375" cy="377825"/>
          </a:xfrm>
        </p:spPr>
        <p:txBody>
          <a:bodyPr>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a:t>
            </a:r>
            <a:r>
              <a:rPr lang="zh-CN" altLang="en-US" dirty="0">
                <a:solidFill>
                  <a:srgbClr val="FF0000"/>
                </a:solidFill>
                <a:latin typeface="微软雅黑" pitchFamily="34" charset="-122"/>
                <a:cs typeface="+mj-cs"/>
                <a:sym typeface="Arial" panose="020B0604020202020204" pitchFamily="34" charset="0"/>
              </a:rPr>
              <a:t>工作中成本浪费现象</a:t>
            </a:r>
          </a:p>
        </p:txBody>
      </p:sp>
      <p:sp>
        <p:nvSpPr>
          <p:cNvPr id="305155" name="Rectangle 3"/>
          <p:cNvSpPr>
            <a:spLocks noGrp="1" noChangeArrowheads="1"/>
          </p:cNvSpPr>
          <p:nvPr>
            <p:ph idx="1"/>
          </p:nvPr>
        </p:nvSpPr>
        <p:spPr>
          <a:xfrm>
            <a:off x="350838" y="896938"/>
            <a:ext cx="6173787" cy="3835400"/>
          </a:xfrm>
        </p:spPr>
        <p:txBody>
          <a:bodyPr/>
          <a:lstStyle/>
          <a:p>
            <a:pPr marL="428625" indent="-428625" eaLnBrk="1" hangingPunct="1">
              <a:lnSpc>
                <a:spcPct val="150000"/>
              </a:lnSpc>
              <a:buFontTx/>
              <a:buAutoNum type="arabicPeriod" startAt="11"/>
            </a:pPr>
            <a:r>
              <a:rPr lang="zh-CN" altLang="en-US" sz="1500" b="1" smtClean="0">
                <a:latin typeface="微软雅黑"/>
              </a:rPr>
              <a:t>设备维护不当，降低设备寿命</a:t>
            </a:r>
          </a:p>
          <a:p>
            <a:pPr marL="428625" indent="-428625" eaLnBrk="1" hangingPunct="1">
              <a:lnSpc>
                <a:spcPct val="150000"/>
              </a:lnSpc>
              <a:buFontTx/>
              <a:buAutoNum type="arabicPeriod" startAt="11"/>
            </a:pPr>
            <a:r>
              <a:rPr lang="zh-CN" altLang="en-US" sz="1500" b="1" smtClean="0">
                <a:latin typeface="微软雅黑"/>
              </a:rPr>
              <a:t>产品质量过剩</a:t>
            </a:r>
          </a:p>
          <a:p>
            <a:pPr marL="428625" indent="-428625" eaLnBrk="1" hangingPunct="1">
              <a:lnSpc>
                <a:spcPct val="150000"/>
              </a:lnSpc>
              <a:buFontTx/>
              <a:buAutoNum type="arabicPeriod" startAt="11"/>
            </a:pPr>
            <a:r>
              <a:rPr lang="zh-CN" altLang="en-US" sz="1500" b="1" smtClean="0">
                <a:latin typeface="微软雅黑"/>
              </a:rPr>
              <a:t>产品质量不合格，返工或降价销售</a:t>
            </a:r>
          </a:p>
          <a:p>
            <a:pPr marL="428625" indent="-428625" eaLnBrk="1" hangingPunct="1">
              <a:lnSpc>
                <a:spcPct val="150000"/>
              </a:lnSpc>
              <a:buFontTx/>
              <a:buAutoNum type="arabicPeriod" startAt="11"/>
            </a:pPr>
            <a:r>
              <a:rPr lang="zh-CN" altLang="en-US" sz="1500" b="1" smtClean="0">
                <a:latin typeface="微软雅黑"/>
              </a:rPr>
              <a:t>工艺设计不当造成的浪费</a:t>
            </a:r>
          </a:p>
          <a:p>
            <a:pPr marL="428625" indent="-428625" eaLnBrk="1" hangingPunct="1">
              <a:lnSpc>
                <a:spcPct val="150000"/>
              </a:lnSpc>
              <a:buFontTx/>
              <a:buAutoNum type="arabicPeriod" startAt="11"/>
            </a:pPr>
            <a:r>
              <a:rPr lang="zh-CN" altLang="en-US" sz="1500" b="1" smtClean="0">
                <a:latin typeface="微软雅黑"/>
              </a:rPr>
              <a:t>员工工作量不饱满、人员安排不合理</a:t>
            </a:r>
          </a:p>
          <a:p>
            <a:pPr marL="428625" indent="-428625" eaLnBrk="1" hangingPunct="1">
              <a:lnSpc>
                <a:spcPct val="150000"/>
              </a:lnSpc>
              <a:buFontTx/>
              <a:buAutoNum type="arabicPeriod" startAt="11"/>
            </a:pPr>
            <a:r>
              <a:rPr lang="zh-CN" altLang="en-US" sz="1500" b="1" smtClean="0">
                <a:latin typeface="微软雅黑"/>
              </a:rPr>
              <a:t>物资、物料不必要的倒运成本的浪费</a:t>
            </a:r>
          </a:p>
          <a:p>
            <a:pPr marL="428625" indent="-428625" eaLnBrk="1" hangingPunct="1">
              <a:lnSpc>
                <a:spcPct val="150000"/>
              </a:lnSpc>
              <a:buFontTx/>
              <a:buAutoNum type="arabicPeriod" startAt="11"/>
            </a:pPr>
            <a:r>
              <a:rPr lang="zh-CN" altLang="en-US" sz="1500" b="1" smtClean="0">
                <a:latin typeface="微软雅黑"/>
              </a:rPr>
              <a:t>各类事故造成的停机、停产等浪费</a:t>
            </a:r>
          </a:p>
          <a:p>
            <a:pPr marL="428625" indent="-428625" eaLnBrk="1" hangingPunct="1">
              <a:lnSpc>
                <a:spcPct val="150000"/>
              </a:lnSpc>
              <a:buFontTx/>
              <a:buAutoNum type="arabicPeriod" startAt="11"/>
            </a:pPr>
            <a:r>
              <a:rPr lang="zh-CN" altLang="en-US" sz="1500" b="1" smtClean="0">
                <a:latin typeface="微软雅黑"/>
              </a:rPr>
              <a:t>自己能干的事情聘请外面的人来做</a:t>
            </a:r>
          </a:p>
          <a:p>
            <a:pPr marL="428625" indent="-428625" eaLnBrk="1" hangingPunct="1">
              <a:lnSpc>
                <a:spcPct val="150000"/>
              </a:lnSpc>
              <a:buFontTx/>
              <a:buAutoNum type="arabicPeriod" startAt="11"/>
            </a:pPr>
            <a:r>
              <a:rPr lang="zh-CN" altLang="en-US" sz="1500" b="1" smtClean="0">
                <a:latin typeface="微软雅黑"/>
              </a:rPr>
              <a:t>管理决策不当造成的浪费</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5155">
                                            <p:bg/>
                                          </p:spTgt>
                                        </p:tgtEl>
                                        <p:attrNameLst>
                                          <p:attrName>style.visibility</p:attrName>
                                        </p:attrNameLst>
                                      </p:cBhvr>
                                      <p:to>
                                        <p:strVal val="visible"/>
                                      </p:to>
                                    </p:set>
                                    <p:animEffect transition="in" filter="blinds(horizontal)">
                                      <p:cBhvr>
                                        <p:cTn id="7" dur="500"/>
                                        <p:tgtEl>
                                          <p:spTgt spid="30515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5155">
                                            <p:txEl>
                                              <p:pRg st="0" end="0"/>
                                            </p:txEl>
                                          </p:spTgt>
                                        </p:tgtEl>
                                        <p:attrNameLst>
                                          <p:attrName>style.visibility</p:attrName>
                                        </p:attrNameLst>
                                      </p:cBhvr>
                                      <p:to>
                                        <p:strVal val="visible"/>
                                      </p:to>
                                    </p:set>
                                    <p:animEffect transition="in" filter="blinds(horizontal)">
                                      <p:cBhvr>
                                        <p:cTn id="12" dur="500"/>
                                        <p:tgtEl>
                                          <p:spTgt spid="305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5155">
                                            <p:txEl>
                                              <p:pRg st="1" end="1"/>
                                            </p:txEl>
                                          </p:spTgt>
                                        </p:tgtEl>
                                        <p:attrNameLst>
                                          <p:attrName>style.visibility</p:attrName>
                                        </p:attrNameLst>
                                      </p:cBhvr>
                                      <p:to>
                                        <p:strVal val="visible"/>
                                      </p:to>
                                    </p:set>
                                    <p:animEffect transition="in" filter="blinds(horizontal)">
                                      <p:cBhvr>
                                        <p:cTn id="17" dur="500"/>
                                        <p:tgtEl>
                                          <p:spTgt spid="3051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5155">
                                            <p:txEl>
                                              <p:pRg st="2" end="2"/>
                                            </p:txEl>
                                          </p:spTgt>
                                        </p:tgtEl>
                                        <p:attrNameLst>
                                          <p:attrName>style.visibility</p:attrName>
                                        </p:attrNameLst>
                                      </p:cBhvr>
                                      <p:to>
                                        <p:strVal val="visible"/>
                                      </p:to>
                                    </p:set>
                                    <p:animEffect transition="in" filter="blinds(horizontal)">
                                      <p:cBhvr>
                                        <p:cTn id="22" dur="500"/>
                                        <p:tgtEl>
                                          <p:spTgt spid="3051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5155">
                                            <p:txEl>
                                              <p:pRg st="3" end="3"/>
                                            </p:txEl>
                                          </p:spTgt>
                                        </p:tgtEl>
                                        <p:attrNameLst>
                                          <p:attrName>style.visibility</p:attrName>
                                        </p:attrNameLst>
                                      </p:cBhvr>
                                      <p:to>
                                        <p:strVal val="visible"/>
                                      </p:to>
                                    </p:set>
                                    <p:animEffect transition="in" filter="blinds(horizontal)">
                                      <p:cBhvr>
                                        <p:cTn id="27" dur="500"/>
                                        <p:tgtEl>
                                          <p:spTgt spid="30515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5155">
                                            <p:txEl>
                                              <p:pRg st="4" end="4"/>
                                            </p:txEl>
                                          </p:spTgt>
                                        </p:tgtEl>
                                        <p:attrNameLst>
                                          <p:attrName>style.visibility</p:attrName>
                                        </p:attrNameLst>
                                      </p:cBhvr>
                                      <p:to>
                                        <p:strVal val="visible"/>
                                      </p:to>
                                    </p:set>
                                    <p:animEffect transition="in" filter="blinds(horizontal)">
                                      <p:cBhvr>
                                        <p:cTn id="32" dur="500"/>
                                        <p:tgtEl>
                                          <p:spTgt spid="30515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5155">
                                            <p:txEl>
                                              <p:pRg st="5" end="5"/>
                                            </p:txEl>
                                          </p:spTgt>
                                        </p:tgtEl>
                                        <p:attrNameLst>
                                          <p:attrName>style.visibility</p:attrName>
                                        </p:attrNameLst>
                                      </p:cBhvr>
                                      <p:to>
                                        <p:strVal val="visible"/>
                                      </p:to>
                                    </p:set>
                                    <p:animEffect transition="in" filter="blinds(horizontal)">
                                      <p:cBhvr>
                                        <p:cTn id="37" dur="500"/>
                                        <p:tgtEl>
                                          <p:spTgt spid="30515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5155">
                                            <p:txEl>
                                              <p:pRg st="6" end="6"/>
                                            </p:txEl>
                                          </p:spTgt>
                                        </p:tgtEl>
                                        <p:attrNameLst>
                                          <p:attrName>style.visibility</p:attrName>
                                        </p:attrNameLst>
                                      </p:cBhvr>
                                      <p:to>
                                        <p:strVal val="visible"/>
                                      </p:to>
                                    </p:set>
                                    <p:animEffect transition="in" filter="blinds(horizontal)">
                                      <p:cBhvr>
                                        <p:cTn id="42" dur="500"/>
                                        <p:tgtEl>
                                          <p:spTgt spid="30515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05155">
                                            <p:txEl>
                                              <p:pRg st="7" end="7"/>
                                            </p:txEl>
                                          </p:spTgt>
                                        </p:tgtEl>
                                        <p:attrNameLst>
                                          <p:attrName>style.visibility</p:attrName>
                                        </p:attrNameLst>
                                      </p:cBhvr>
                                      <p:to>
                                        <p:strVal val="visible"/>
                                      </p:to>
                                    </p:set>
                                    <p:animEffect transition="in" filter="blinds(horizontal)">
                                      <p:cBhvr>
                                        <p:cTn id="47" dur="500"/>
                                        <p:tgtEl>
                                          <p:spTgt spid="30515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05155">
                                            <p:txEl>
                                              <p:pRg st="8" end="8"/>
                                            </p:txEl>
                                          </p:spTgt>
                                        </p:tgtEl>
                                        <p:attrNameLst>
                                          <p:attrName>style.visibility</p:attrName>
                                        </p:attrNameLst>
                                      </p:cBhvr>
                                      <p:to>
                                        <p:strVal val="visible"/>
                                      </p:to>
                                    </p:set>
                                    <p:animEffect transition="in" filter="blinds(horizontal)">
                                      <p:cBhvr>
                                        <p:cTn id="52" dur="500"/>
                                        <p:tgtEl>
                                          <p:spTgt spid="3051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5175" y="484188"/>
            <a:ext cx="3078163" cy="434975"/>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成本的形式</a:t>
            </a:r>
          </a:p>
        </p:txBody>
      </p:sp>
      <p:sp>
        <p:nvSpPr>
          <p:cNvPr id="176130" name="内容占位符 2"/>
          <p:cNvSpPr>
            <a:spLocks noGrp="1"/>
          </p:cNvSpPr>
          <p:nvPr>
            <p:ph idx="1"/>
          </p:nvPr>
        </p:nvSpPr>
        <p:spPr>
          <a:xfrm>
            <a:off x="242888" y="1200150"/>
            <a:ext cx="6372225" cy="3586163"/>
          </a:xfrm>
        </p:spPr>
        <p:txBody>
          <a:bodyPr/>
          <a:lstStyle/>
          <a:p>
            <a:pPr eaLnBrk="1" hangingPunct="1">
              <a:buFontTx/>
              <a:buNone/>
            </a:pPr>
            <a:r>
              <a:rPr lang="zh-CN" altLang="en-US" sz="2100" b="1" smtClean="0">
                <a:latin typeface="微软雅黑"/>
              </a:rPr>
              <a:t>（</a:t>
            </a:r>
            <a:r>
              <a:rPr lang="en-US" altLang="zh-CN" sz="2100" b="1" smtClean="0">
                <a:latin typeface="微软雅黑"/>
              </a:rPr>
              <a:t>1</a:t>
            </a:r>
            <a:r>
              <a:rPr lang="zh-CN" altLang="en-US" sz="2100" b="1" smtClean="0">
                <a:latin typeface="微软雅黑"/>
              </a:rPr>
              <a:t>）成本中心型</a:t>
            </a:r>
            <a:endParaRPr lang="en-US" altLang="zh-CN" sz="2100" b="1" smtClean="0">
              <a:latin typeface="微软雅黑"/>
            </a:endParaRPr>
          </a:p>
          <a:p>
            <a:pPr eaLnBrk="1" hangingPunct="1">
              <a:buFontTx/>
              <a:buNone/>
            </a:pPr>
            <a:endParaRPr lang="en-US" altLang="zh-CN" smtClean="0"/>
          </a:p>
          <a:p>
            <a:pPr eaLnBrk="1" hangingPunct="1">
              <a:buFontTx/>
              <a:buNone/>
            </a:pPr>
            <a:endParaRPr lang="en-US" altLang="zh-CN" smtClean="0"/>
          </a:p>
          <a:p>
            <a:pPr eaLnBrk="1" hangingPunct="1">
              <a:buFontTx/>
              <a:buNone/>
            </a:pPr>
            <a:endParaRPr lang="en-US" altLang="zh-CN" smtClean="0"/>
          </a:p>
          <a:p>
            <a:pPr eaLnBrk="1" hangingPunct="1">
              <a:buFontTx/>
              <a:buNone/>
            </a:pPr>
            <a:endParaRPr lang="en-US" altLang="zh-CN" smtClean="0"/>
          </a:p>
          <a:p>
            <a:pPr eaLnBrk="1" hangingPunct="1">
              <a:buFontTx/>
              <a:buNone/>
            </a:pPr>
            <a:endParaRPr lang="zh-CN" altLang="en-US" smtClean="0"/>
          </a:p>
        </p:txBody>
      </p:sp>
      <p:sp>
        <p:nvSpPr>
          <p:cNvPr id="176131" name="Rectangle 9"/>
          <p:cNvSpPr>
            <a:spLocks noChangeArrowheads="1"/>
          </p:cNvSpPr>
          <p:nvPr/>
        </p:nvSpPr>
        <p:spPr bwMode="auto">
          <a:xfrm>
            <a:off x="566738" y="2841625"/>
            <a:ext cx="6048375" cy="1025525"/>
          </a:xfrm>
          <a:prstGeom prst="rect">
            <a:avLst/>
          </a:prstGeom>
          <a:solidFill>
            <a:srgbClr val="CCFFFF"/>
          </a:solidFill>
          <a:ln w="9525">
            <a:noFill/>
            <a:miter lim="800000"/>
            <a:headEnd/>
            <a:tailEnd/>
          </a:ln>
        </p:spPr>
        <p:txBody>
          <a:bodyPr wrap="none" anchor="ctr"/>
          <a:lstStyle/>
          <a:p>
            <a:pPr eaLnBrk="0" hangingPunct="0">
              <a:lnSpc>
                <a:spcPct val="150000"/>
              </a:lnSpc>
              <a:buFont typeface="Arial" charset="0"/>
              <a:buNone/>
            </a:pPr>
            <a:r>
              <a:rPr lang="zh-CN" altLang="en-US" b="1">
                <a:latin typeface="微软雅黑"/>
                <a:ea typeface="微软雅黑"/>
                <a:cs typeface="微软雅黑"/>
              </a:rPr>
              <a:t>以计算的成本或实际成本为中心，加上预先</a:t>
            </a:r>
            <a:endParaRPr lang="en-US" altLang="zh-CN" b="1">
              <a:latin typeface="微软雅黑"/>
              <a:ea typeface="微软雅黑"/>
              <a:cs typeface="微软雅黑"/>
            </a:endParaRPr>
          </a:p>
          <a:p>
            <a:pPr eaLnBrk="0" hangingPunct="0">
              <a:lnSpc>
                <a:spcPct val="150000"/>
              </a:lnSpc>
              <a:buFont typeface="Arial" charset="0"/>
              <a:buNone/>
            </a:pPr>
            <a:r>
              <a:rPr lang="zh-CN" altLang="en-US" b="1">
                <a:latin typeface="微软雅黑"/>
                <a:ea typeface="微软雅黑"/>
                <a:cs typeface="微软雅黑"/>
              </a:rPr>
              <a:t>设定的利润，得出为产品的售价。</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标题 1"/>
          <p:cNvSpPr>
            <a:spLocks noGrp="1"/>
          </p:cNvSpPr>
          <p:nvPr>
            <p:ph type="title"/>
          </p:nvPr>
        </p:nvSpPr>
        <p:spPr>
          <a:xfrm>
            <a:off x="242888" y="939800"/>
            <a:ext cx="6172200" cy="434975"/>
          </a:xfrm>
        </p:spPr>
        <p:txBody>
          <a:bodyPr/>
          <a:lstStyle/>
          <a:p>
            <a:pPr eaLnBrk="1" hangingPunct="1"/>
            <a:r>
              <a:rPr lang="zh-CN" altLang="en-US" sz="2100" smtClean="0">
                <a:latin typeface="微软雅黑"/>
              </a:rPr>
              <a:t>（</a:t>
            </a:r>
            <a:r>
              <a:rPr lang="en-US" altLang="zh-CN" sz="2100" smtClean="0">
                <a:latin typeface="微软雅黑"/>
              </a:rPr>
              <a:t>2</a:t>
            </a:r>
            <a:r>
              <a:rPr lang="zh-CN" altLang="en-US" sz="2100" smtClean="0">
                <a:latin typeface="微软雅黑"/>
              </a:rPr>
              <a:t>）售价中心型</a:t>
            </a:r>
          </a:p>
        </p:txBody>
      </p:sp>
      <p:sp>
        <p:nvSpPr>
          <p:cNvPr id="177154" name="Rectangle 10"/>
          <p:cNvSpPr>
            <a:spLocks noChangeArrowheads="1"/>
          </p:cNvSpPr>
          <p:nvPr/>
        </p:nvSpPr>
        <p:spPr bwMode="auto">
          <a:xfrm>
            <a:off x="242888" y="2301875"/>
            <a:ext cx="6426200" cy="463550"/>
          </a:xfrm>
          <a:prstGeom prst="rect">
            <a:avLst/>
          </a:prstGeom>
          <a:solidFill>
            <a:srgbClr val="CCFFFF"/>
          </a:solidFill>
          <a:ln w="9525">
            <a:noFill/>
            <a:miter lim="800000"/>
            <a:headEnd/>
            <a:tailEnd/>
          </a:ln>
        </p:spPr>
        <p:txBody>
          <a:bodyPr wrap="none" anchor="ctr"/>
          <a:lstStyle/>
          <a:p>
            <a:pPr eaLnBrk="0" hangingPunct="0">
              <a:buFont typeface="Arial" charset="0"/>
              <a:buNone/>
            </a:pPr>
            <a:r>
              <a:rPr lang="zh-CN" altLang="en-US" sz="1500" b="1">
                <a:latin typeface="微软雅黑"/>
                <a:ea typeface="微软雅黑"/>
                <a:cs typeface="微软雅黑"/>
              </a:rPr>
              <a:t>以售价为中心，当市场售价变动时，利润随着变动。</a:t>
            </a:r>
          </a:p>
        </p:txBody>
      </p:sp>
      <p:sp>
        <p:nvSpPr>
          <p:cNvPr id="177155" name="TextBox 13"/>
          <p:cNvSpPr txBox="1">
            <a:spLocks noChangeArrowheads="1"/>
          </p:cNvSpPr>
          <p:nvPr/>
        </p:nvSpPr>
        <p:spPr bwMode="auto">
          <a:xfrm>
            <a:off x="242888" y="2827338"/>
            <a:ext cx="6318250" cy="415925"/>
          </a:xfrm>
          <a:prstGeom prst="rect">
            <a:avLst/>
          </a:prstGeom>
          <a:noFill/>
          <a:ln w="9525">
            <a:noFill/>
            <a:miter lim="800000"/>
            <a:headEnd/>
            <a:tailEnd/>
          </a:ln>
        </p:spPr>
        <p:txBody>
          <a:bodyPr>
            <a:spAutoFit/>
          </a:bodyPr>
          <a:lstStyle/>
          <a:p>
            <a:pPr eaLnBrk="0" hangingPunct="0">
              <a:buFont typeface="Arial" charset="0"/>
              <a:buNone/>
            </a:pPr>
            <a:r>
              <a:rPr lang="zh-CN" altLang="en-US" sz="2100" b="1">
                <a:latin typeface="微软雅黑"/>
                <a:ea typeface="微软雅黑"/>
                <a:cs typeface="微软雅黑"/>
              </a:rPr>
              <a:t>（</a:t>
            </a:r>
            <a:r>
              <a:rPr lang="en-US" altLang="zh-CN" sz="2100" b="1">
                <a:latin typeface="微软雅黑"/>
                <a:ea typeface="微软雅黑"/>
                <a:cs typeface="微软雅黑"/>
              </a:rPr>
              <a:t>3</a:t>
            </a:r>
            <a:r>
              <a:rPr lang="zh-CN" altLang="en-US" sz="2100" b="1">
                <a:latin typeface="微软雅黑"/>
                <a:ea typeface="微软雅黑"/>
                <a:cs typeface="微软雅黑"/>
              </a:rPr>
              <a:t>）利润中心型</a:t>
            </a:r>
          </a:p>
        </p:txBody>
      </p:sp>
      <p:sp>
        <p:nvSpPr>
          <p:cNvPr id="177156" name="Rectangle 12"/>
          <p:cNvSpPr>
            <a:spLocks noChangeArrowheads="1"/>
          </p:cNvSpPr>
          <p:nvPr/>
        </p:nvSpPr>
        <p:spPr bwMode="auto">
          <a:xfrm>
            <a:off x="242888" y="4030663"/>
            <a:ext cx="6426200" cy="647700"/>
          </a:xfrm>
          <a:prstGeom prst="rect">
            <a:avLst/>
          </a:prstGeom>
          <a:solidFill>
            <a:srgbClr val="CCFFFF"/>
          </a:solidFill>
          <a:ln w="9525">
            <a:noFill/>
            <a:miter lim="800000"/>
            <a:headEnd/>
            <a:tailEnd/>
          </a:ln>
        </p:spPr>
        <p:txBody>
          <a:bodyPr wrap="none" anchor="ctr"/>
          <a:lstStyle/>
          <a:p>
            <a:pPr eaLnBrk="0" hangingPunct="0">
              <a:lnSpc>
                <a:spcPct val="150000"/>
              </a:lnSpc>
              <a:buFont typeface="Arial" charset="0"/>
              <a:buNone/>
            </a:pPr>
            <a:r>
              <a:rPr lang="zh-CN" altLang="en-US" sz="1500" b="1">
                <a:latin typeface="微软雅黑"/>
                <a:ea typeface="微软雅黑"/>
                <a:cs typeface="微软雅黑"/>
              </a:rPr>
              <a:t>以利润为中心，当市场售价降低时，成本也必须降低，</a:t>
            </a:r>
            <a:endParaRPr lang="en-US" altLang="zh-CN" sz="1500" b="1">
              <a:latin typeface="微软雅黑"/>
              <a:ea typeface="微软雅黑"/>
              <a:cs typeface="微软雅黑"/>
            </a:endParaRPr>
          </a:p>
          <a:p>
            <a:pPr eaLnBrk="0" hangingPunct="0">
              <a:lnSpc>
                <a:spcPct val="150000"/>
              </a:lnSpc>
              <a:buFont typeface="Arial" charset="0"/>
              <a:buNone/>
            </a:pPr>
            <a:r>
              <a:rPr lang="zh-CN" altLang="en-US" sz="1500" b="1">
                <a:latin typeface="微软雅黑"/>
                <a:ea typeface="微软雅黑"/>
                <a:cs typeface="微软雅黑"/>
              </a:rPr>
              <a:t>以便获得的利润（目标利润）不会减少。</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36613" y="423863"/>
            <a:ext cx="3455987" cy="476250"/>
          </a:xfrm>
          <a:prstGeom prst="rect">
            <a:avLst/>
          </a:prstGeom>
        </p:spPr>
        <p:txBody>
          <a:bodyPr lIns="68580" tIns="34290" rIns="68580" bIns="34290" anchor="ctr">
            <a:normAutofit/>
          </a:bodyPr>
          <a:lstStyle/>
          <a:p>
            <a:pPr defTabSz="685800" fontAlgn="auto">
              <a:spcAft>
                <a:spcPts val="0"/>
              </a:spcAft>
              <a:buFont typeface="Arial" panose="020B0604020202020204" pitchFamily="34" charset="0"/>
              <a:buNone/>
              <a:defRPr/>
            </a:pPr>
            <a:r>
              <a:rPr lang="zh-CN" altLang="en-US" sz="2400" b="1" dirty="0">
                <a:solidFill>
                  <a:srgbClr val="FF0000"/>
                </a:solidFill>
                <a:latin typeface="微软雅黑" pitchFamily="34" charset="-122"/>
                <a:ea typeface="微软雅黑" pitchFamily="34" charset="-122"/>
                <a:cs typeface="+mj-cs"/>
              </a:rPr>
              <a:t>市场环境的变化</a:t>
            </a:r>
          </a:p>
        </p:txBody>
      </p:sp>
      <p:sp>
        <p:nvSpPr>
          <p:cNvPr id="178178" name="Text Box 38"/>
          <p:cNvSpPr txBox="1">
            <a:spLocks noChangeArrowheads="1"/>
          </p:cNvSpPr>
          <p:nvPr/>
        </p:nvSpPr>
        <p:spPr bwMode="auto">
          <a:xfrm>
            <a:off x="296863" y="1112838"/>
            <a:ext cx="5657850" cy="1385887"/>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sz="2100" b="1">
                <a:latin typeface="微软雅黑"/>
                <a:ea typeface="微软雅黑"/>
                <a:cs typeface="微软雅黑"/>
              </a:rPr>
              <a:t>市场竞争的全球化</a:t>
            </a:r>
          </a:p>
          <a:p>
            <a:pPr eaLnBrk="0" hangingPunct="0">
              <a:spcBef>
                <a:spcPct val="50000"/>
              </a:spcBef>
              <a:buFont typeface="Arial" charset="0"/>
              <a:buNone/>
            </a:pPr>
            <a:r>
              <a:rPr lang="zh-CN" altLang="en-US" sz="2100" b="1">
                <a:latin typeface="微软雅黑"/>
                <a:ea typeface="微软雅黑"/>
                <a:cs typeface="微软雅黑"/>
              </a:rPr>
              <a:t>顾客和市场需求的多样化</a:t>
            </a:r>
          </a:p>
          <a:p>
            <a:pPr eaLnBrk="0" hangingPunct="0">
              <a:spcBef>
                <a:spcPct val="50000"/>
              </a:spcBef>
              <a:buFont typeface="Arial" charset="0"/>
              <a:buNone/>
            </a:pPr>
            <a:r>
              <a:rPr lang="zh-CN" altLang="en-US" sz="2100" b="1">
                <a:latin typeface="微软雅黑"/>
                <a:ea typeface="微软雅黑"/>
                <a:cs typeface="微软雅黑"/>
              </a:rPr>
              <a:t>顾客需求的个性化 </a:t>
            </a:r>
          </a:p>
        </p:txBody>
      </p:sp>
      <p:sp>
        <p:nvSpPr>
          <p:cNvPr id="178179" name="AutoShape 40"/>
          <p:cNvSpPr>
            <a:spLocks/>
          </p:cNvSpPr>
          <p:nvPr/>
        </p:nvSpPr>
        <p:spPr bwMode="auto">
          <a:xfrm>
            <a:off x="3482975" y="1222375"/>
            <a:ext cx="161925" cy="1187450"/>
          </a:xfrm>
          <a:prstGeom prst="rightBrace">
            <a:avLst>
              <a:gd name="adj1" fmla="val 47225"/>
              <a:gd name="adj2" fmla="val 50000"/>
            </a:avLst>
          </a:prstGeom>
          <a:noFill/>
          <a:ln w="9525">
            <a:solidFill>
              <a:schemeClr val="tx1"/>
            </a:solidFill>
            <a:round/>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7" name="Text Box 41"/>
          <p:cNvSpPr txBox="1">
            <a:spLocks noChangeArrowheads="1"/>
          </p:cNvSpPr>
          <p:nvPr/>
        </p:nvSpPr>
        <p:spPr bwMode="auto">
          <a:xfrm>
            <a:off x="4670425" y="1209675"/>
            <a:ext cx="1879600" cy="1222375"/>
          </a:xfrm>
          <a:prstGeom prst="rect">
            <a:avLst/>
          </a:prstGeom>
          <a:solidFill>
            <a:schemeClr val="bg1"/>
          </a:solidFill>
          <a:ln w="9525">
            <a:solidFill>
              <a:schemeClr val="folHlink"/>
            </a:solidFill>
            <a:miter lim="800000"/>
            <a:headEnd/>
            <a:tailEnd/>
          </a:ln>
          <a:effectLst>
            <a:outerShdw dist="107763" dir="2700000" algn="ctr" rotWithShape="0">
              <a:schemeClr val="bg2"/>
            </a:outerShdw>
          </a:effectLst>
        </p:spPr>
        <p:txBody>
          <a:bodyPr>
            <a:spAutoFit/>
          </a:bodyPr>
          <a:lstStyle/>
          <a:p>
            <a:pPr eaLnBrk="0" hangingPunct="0">
              <a:spcBef>
                <a:spcPct val="50000"/>
              </a:spcBef>
              <a:buFont typeface="Arial" panose="020B0604020202020204" pitchFamily="34" charset="0"/>
              <a:buNone/>
              <a:defRPr/>
            </a:pPr>
            <a:r>
              <a:rPr lang="zh-CN" altLang="en-US" sz="2100" b="1">
                <a:latin typeface="微软雅黑" pitchFamily="34" charset="-122"/>
                <a:ea typeface="微软雅黑" pitchFamily="34" charset="-122"/>
              </a:rPr>
              <a:t>产品寿命变短</a:t>
            </a:r>
          </a:p>
          <a:p>
            <a:pPr eaLnBrk="0" hangingPunct="0">
              <a:spcBef>
                <a:spcPct val="25000"/>
              </a:spcBef>
              <a:buFont typeface="Arial" panose="020B0604020202020204" pitchFamily="34" charset="0"/>
              <a:buNone/>
              <a:defRPr/>
            </a:pPr>
            <a:r>
              <a:rPr lang="zh-CN" altLang="en-US" sz="2100" b="1">
                <a:latin typeface="微软雅黑" pitchFamily="34" charset="-122"/>
                <a:ea typeface="微软雅黑" pitchFamily="34" charset="-122"/>
              </a:rPr>
              <a:t>产品批量变小</a:t>
            </a:r>
          </a:p>
          <a:p>
            <a:pPr eaLnBrk="0" hangingPunct="0">
              <a:spcBef>
                <a:spcPct val="25000"/>
              </a:spcBef>
              <a:buFont typeface="Arial" panose="020B0604020202020204" pitchFamily="34" charset="0"/>
              <a:buNone/>
              <a:defRPr/>
            </a:pPr>
            <a:r>
              <a:rPr lang="zh-CN" altLang="en-US" sz="2100" b="1">
                <a:latin typeface="微软雅黑" pitchFamily="34" charset="-122"/>
                <a:ea typeface="微软雅黑" pitchFamily="34" charset="-122"/>
              </a:rPr>
              <a:t>产品品种变多</a:t>
            </a:r>
          </a:p>
        </p:txBody>
      </p:sp>
      <p:sp>
        <p:nvSpPr>
          <p:cNvPr id="8" name="Text Box 45"/>
          <p:cNvSpPr txBox="1">
            <a:spLocks noChangeArrowheads="1"/>
          </p:cNvSpPr>
          <p:nvPr/>
        </p:nvSpPr>
        <p:spPr bwMode="auto">
          <a:xfrm>
            <a:off x="620713" y="3976688"/>
            <a:ext cx="5543550" cy="414337"/>
          </a:xfrm>
          <a:prstGeom prst="rect">
            <a:avLst/>
          </a:prstGeom>
          <a:solidFill>
            <a:schemeClr val="bg1"/>
          </a:solidFill>
          <a:ln w="9525">
            <a:solidFill>
              <a:schemeClr val="folHlink"/>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buFont typeface="Arial" panose="020B0604020202020204" pitchFamily="34" charset="0"/>
              <a:buNone/>
              <a:defRPr/>
            </a:pPr>
            <a:r>
              <a:rPr lang="zh-CN" altLang="en-US" sz="2100" b="1">
                <a:solidFill>
                  <a:srgbClr val="FF0000"/>
                </a:solidFill>
                <a:latin typeface="微软雅黑" pitchFamily="34" charset="-122"/>
                <a:ea typeface="微软雅黑" pitchFamily="34" charset="-122"/>
              </a:rPr>
              <a:t>在这种环境中，如何获得更多的利润？</a:t>
            </a:r>
          </a:p>
        </p:txBody>
      </p:sp>
      <p:sp>
        <p:nvSpPr>
          <p:cNvPr id="178182" name="AutoShape 47"/>
          <p:cNvSpPr>
            <a:spLocks noChangeArrowheads="1"/>
          </p:cNvSpPr>
          <p:nvPr/>
        </p:nvSpPr>
        <p:spPr bwMode="auto">
          <a:xfrm>
            <a:off x="3752850" y="1438275"/>
            <a:ext cx="809625" cy="769938"/>
          </a:xfrm>
          <a:prstGeom prst="rightArrow">
            <a:avLst>
              <a:gd name="adj1" fmla="val 50000"/>
              <a:gd name="adj2" fmla="val 25028"/>
            </a:avLst>
          </a:prstGeom>
          <a:solidFill>
            <a:srgbClr val="FFC000"/>
          </a:solidFill>
          <a:ln w="9525">
            <a:solidFill>
              <a:schemeClr val="tx1"/>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78183" name="AutoShape 48"/>
          <p:cNvSpPr>
            <a:spLocks noChangeArrowheads="1"/>
          </p:cNvSpPr>
          <p:nvPr/>
        </p:nvSpPr>
        <p:spPr bwMode="auto">
          <a:xfrm>
            <a:off x="2835275" y="3170238"/>
            <a:ext cx="1133475" cy="696912"/>
          </a:xfrm>
          <a:prstGeom prst="downArrow">
            <a:avLst>
              <a:gd name="adj1" fmla="val 50000"/>
              <a:gd name="adj2" fmla="val 25000"/>
            </a:avLst>
          </a:prstGeom>
          <a:solidFill>
            <a:srgbClr val="FFC000"/>
          </a:solidFill>
          <a:ln w="9525">
            <a:solidFill>
              <a:schemeClr val="folHlink"/>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78184" name="Text Box 4"/>
          <p:cNvSpPr txBox="1">
            <a:spLocks noChangeArrowheads="1"/>
          </p:cNvSpPr>
          <p:nvPr/>
        </p:nvSpPr>
        <p:spPr bwMode="auto">
          <a:xfrm>
            <a:off x="296863" y="2571750"/>
            <a:ext cx="2686050" cy="41592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sz="2100" b="1">
                <a:latin typeface="微软雅黑"/>
                <a:ea typeface="微软雅黑"/>
                <a:cs typeface="微软雅黑"/>
              </a:rPr>
              <a:t>价格竞争的加剧 </a:t>
            </a:r>
          </a:p>
        </p:txBody>
      </p:sp>
      <p:sp>
        <p:nvSpPr>
          <p:cNvPr id="12" name="Text Box 8"/>
          <p:cNvSpPr txBox="1">
            <a:spLocks noChangeArrowheads="1"/>
          </p:cNvSpPr>
          <p:nvPr/>
        </p:nvSpPr>
        <p:spPr bwMode="auto">
          <a:xfrm>
            <a:off x="4675188" y="2571750"/>
            <a:ext cx="1885950" cy="415925"/>
          </a:xfrm>
          <a:prstGeom prst="rect">
            <a:avLst/>
          </a:prstGeom>
          <a:solidFill>
            <a:schemeClr val="bg1"/>
          </a:solidFill>
          <a:ln w="9525">
            <a:solidFill>
              <a:schemeClr val="folHlink"/>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buFont typeface="Arial" panose="020B0604020202020204" pitchFamily="34" charset="0"/>
              <a:buNone/>
              <a:defRPr/>
            </a:pPr>
            <a:r>
              <a:rPr lang="zh-CN" altLang="en-US" sz="2100" b="1">
                <a:latin typeface="微软雅黑" pitchFamily="34" charset="-122"/>
                <a:ea typeface="微软雅黑" pitchFamily="34" charset="-122"/>
              </a:rPr>
              <a:t>降低生产成本</a:t>
            </a:r>
          </a:p>
        </p:txBody>
      </p:sp>
      <p:sp>
        <p:nvSpPr>
          <p:cNvPr id="178186" name="Line 12"/>
          <p:cNvSpPr>
            <a:spLocks noChangeShapeType="1"/>
          </p:cNvSpPr>
          <p:nvPr/>
        </p:nvSpPr>
        <p:spPr bwMode="auto">
          <a:xfrm>
            <a:off x="2835275" y="2787650"/>
            <a:ext cx="1619250" cy="0"/>
          </a:xfrm>
          <a:prstGeom prst="line">
            <a:avLst/>
          </a:prstGeom>
          <a:noFill/>
          <a:ln w="76200">
            <a:solidFill>
              <a:srgbClr val="FFC000"/>
            </a:solidFill>
            <a:round/>
            <a:headEnd/>
            <a:tailEnd type="triangle" w="med" len="med"/>
          </a:ln>
        </p:spPr>
        <p:txBody>
          <a:bodyPr/>
          <a:lstStyle/>
          <a:p>
            <a:endParaRPr lang="zh-CN" alt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AutoShape 4"/>
          <p:cNvSpPr>
            <a:spLocks noChangeArrowheads="1"/>
          </p:cNvSpPr>
          <p:nvPr/>
        </p:nvSpPr>
        <p:spPr bwMode="auto">
          <a:xfrm>
            <a:off x="242888" y="2640013"/>
            <a:ext cx="2686050" cy="1714500"/>
          </a:xfrm>
          <a:prstGeom prst="roundRect">
            <a:avLst>
              <a:gd name="adj" fmla="val 12250"/>
            </a:avLst>
          </a:prstGeom>
          <a:noFill/>
          <a:ln w="9525">
            <a:noFill/>
            <a:round/>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grpSp>
        <p:nvGrpSpPr>
          <p:cNvPr id="179202" name="Group 6"/>
          <p:cNvGrpSpPr>
            <a:grpSpLocks/>
          </p:cNvGrpSpPr>
          <p:nvPr/>
        </p:nvGrpSpPr>
        <p:grpSpPr bwMode="auto">
          <a:xfrm>
            <a:off x="550863" y="2895600"/>
            <a:ext cx="447675" cy="1257300"/>
            <a:chOff x="916" y="2260"/>
            <a:chExt cx="376" cy="808"/>
          </a:xfrm>
        </p:grpSpPr>
        <p:sp>
          <p:nvSpPr>
            <p:cNvPr id="6" name="Rectangle 7"/>
            <p:cNvSpPr>
              <a:spLocks noChangeArrowheads="1"/>
            </p:cNvSpPr>
            <p:nvPr/>
          </p:nvSpPr>
          <p:spPr bwMode="auto">
            <a:xfrm>
              <a:off x="916" y="2260"/>
              <a:ext cx="376" cy="808"/>
            </a:xfrm>
            <a:prstGeom prst="rect">
              <a:avLst/>
            </a:prstGeom>
            <a:solidFill>
              <a:schemeClr val="bg1">
                <a:lumMod val="75000"/>
              </a:schemeClr>
            </a:solidFill>
            <a:ln w="12700">
              <a:solidFill>
                <a:schemeClr val="tx1"/>
              </a:solidFill>
              <a:miter lim="800000"/>
              <a:headEnd/>
              <a:tailEnd/>
            </a:ln>
            <a:effectLst/>
          </p:spPr>
          <p:txBody>
            <a:bodyPr wrap="none" anchor="ctr"/>
            <a:lstStyle/>
            <a:p>
              <a:pPr eaLnBrk="0" hangingPunct="0">
                <a:buFont typeface="Arial" panose="020B0604020202020204" pitchFamily="34" charset="0"/>
                <a:buNone/>
                <a:defRPr/>
              </a:pPr>
              <a:endParaRPr lang="zh-CN" altLang="en-US" b="1">
                <a:latin typeface="微软雅黑" pitchFamily="34" charset="-122"/>
                <a:ea typeface="微软雅黑" pitchFamily="34" charset="-122"/>
              </a:endParaRPr>
            </a:p>
          </p:txBody>
        </p:sp>
        <p:sp>
          <p:nvSpPr>
            <p:cNvPr id="179236" name="Rectangle 8"/>
            <p:cNvSpPr>
              <a:spLocks noChangeArrowheads="1"/>
            </p:cNvSpPr>
            <p:nvPr/>
          </p:nvSpPr>
          <p:spPr bwMode="auto">
            <a:xfrm>
              <a:off x="916" y="2503"/>
              <a:ext cx="376" cy="565"/>
            </a:xfrm>
            <a:prstGeom prst="rect">
              <a:avLst/>
            </a:prstGeom>
            <a:solidFill>
              <a:srgbClr val="92D050"/>
            </a:solidFill>
            <a:ln w="12700">
              <a:solidFill>
                <a:schemeClr val="tx1"/>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grpSp>
      <p:sp>
        <p:nvSpPr>
          <p:cNvPr id="179203" name="Rectangle 11"/>
          <p:cNvSpPr>
            <a:spLocks noChangeArrowheads="1"/>
          </p:cNvSpPr>
          <p:nvPr/>
        </p:nvSpPr>
        <p:spPr bwMode="auto">
          <a:xfrm>
            <a:off x="242888" y="992188"/>
            <a:ext cx="6372225" cy="900112"/>
          </a:xfrm>
          <a:prstGeom prst="rect">
            <a:avLst/>
          </a:prstGeom>
          <a:noFill/>
          <a:ln w="9525">
            <a:noFill/>
            <a:miter lim="800000"/>
            <a:headEnd/>
            <a:tailEnd/>
          </a:ln>
        </p:spPr>
        <p:txBody>
          <a:bodyPr lIns="69056" tIns="34529" rIns="69056" bIns="34529">
            <a:spAutoFit/>
          </a:bodyPr>
          <a:lstStyle/>
          <a:p>
            <a:pPr defTabSz="571500" eaLnBrk="0" hangingPunct="0">
              <a:lnSpc>
                <a:spcPct val="150000"/>
              </a:lnSpc>
              <a:buFont typeface="Arial" charset="0"/>
              <a:buNone/>
            </a:pPr>
            <a:r>
              <a:rPr kumimoji="1" lang="zh-CN" altLang="en-US" b="1">
                <a:latin typeface="微软雅黑"/>
                <a:ea typeface="微软雅黑"/>
                <a:cs typeface="微软雅黑"/>
              </a:rPr>
              <a:t>除了垄断性的产品和新技术产品，一般商品的售价都是由市场和客户决定的</a:t>
            </a:r>
          </a:p>
        </p:txBody>
      </p:sp>
      <p:sp>
        <p:nvSpPr>
          <p:cNvPr id="11" name="Rectangle 29"/>
          <p:cNvSpPr>
            <a:spLocks noChangeArrowheads="1"/>
          </p:cNvSpPr>
          <p:nvPr/>
        </p:nvSpPr>
        <p:spPr bwMode="auto">
          <a:xfrm>
            <a:off x="1522413" y="2517775"/>
            <a:ext cx="447675" cy="1635125"/>
          </a:xfrm>
          <a:prstGeom prst="rect">
            <a:avLst/>
          </a:prstGeom>
          <a:solidFill>
            <a:schemeClr val="bg1">
              <a:lumMod val="75000"/>
            </a:schemeClr>
          </a:solidFill>
          <a:ln w="12700">
            <a:solidFill>
              <a:schemeClr val="tx1"/>
            </a:solidFill>
            <a:miter lim="800000"/>
            <a:headEnd/>
            <a:tailEnd/>
          </a:ln>
          <a:effectLst/>
        </p:spPr>
        <p:txBody>
          <a:bodyPr wrap="none" anchor="ctr"/>
          <a:lstStyle/>
          <a:p>
            <a:pPr eaLnBrk="0" hangingPunct="0">
              <a:buFont typeface="Arial" panose="020B0604020202020204" pitchFamily="34" charset="0"/>
              <a:buNone/>
              <a:defRPr/>
            </a:pPr>
            <a:endParaRPr lang="zh-CN" altLang="en-US" b="1">
              <a:latin typeface="微软雅黑" pitchFamily="34" charset="-122"/>
              <a:ea typeface="微软雅黑" pitchFamily="34" charset="-122"/>
            </a:endParaRPr>
          </a:p>
        </p:txBody>
      </p:sp>
      <p:sp>
        <p:nvSpPr>
          <p:cNvPr id="179205" name="Line 30"/>
          <p:cNvSpPr>
            <a:spLocks noChangeShapeType="1"/>
          </p:cNvSpPr>
          <p:nvPr/>
        </p:nvSpPr>
        <p:spPr bwMode="auto">
          <a:xfrm flipV="1">
            <a:off x="550863" y="4138613"/>
            <a:ext cx="2284412" cy="19050"/>
          </a:xfrm>
          <a:prstGeom prst="line">
            <a:avLst/>
          </a:prstGeom>
          <a:noFill/>
          <a:ln w="12700">
            <a:solidFill>
              <a:schemeClr val="tx1"/>
            </a:solidFill>
            <a:round/>
            <a:headEnd type="none" w="sm" len="sm"/>
            <a:tailEnd type="none" w="sm" len="sm"/>
          </a:ln>
        </p:spPr>
        <p:txBody>
          <a:bodyPr/>
          <a:lstStyle/>
          <a:p>
            <a:endParaRPr lang="zh-CN" altLang="en-US"/>
          </a:p>
        </p:txBody>
      </p:sp>
      <p:sp>
        <p:nvSpPr>
          <p:cNvPr id="179206" name="Line 31"/>
          <p:cNvSpPr>
            <a:spLocks noChangeShapeType="1"/>
          </p:cNvSpPr>
          <p:nvPr/>
        </p:nvSpPr>
        <p:spPr bwMode="auto">
          <a:xfrm>
            <a:off x="1538288" y="2517775"/>
            <a:ext cx="1296987" cy="0"/>
          </a:xfrm>
          <a:prstGeom prst="line">
            <a:avLst/>
          </a:prstGeom>
          <a:noFill/>
          <a:ln w="12700">
            <a:solidFill>
              <a:schemeClr val="tx1"/>
            </a:solidFill>
            <a:round/>
            <a:headEnd type="none" w="sm" len="sm"/>
            <a:tailEnd type="none" w="sm" len="sm"/>
          </a:ln>
        </p:spPr>
        <p:txBody>
          <a:bodyPr/>
          <a:lstStyle/>
          <a:p>
            <a:endParaRPr lang="zh-CN" altLang="en-US"/>
          </a:p>
        </p:txBody>
      </p:sp>
      <p:sp>
        <p:nvSpPr>
          <p:cNvPr id="179207" name="Rectangle 32"/>
          <p:cNvSpPr>
            <a:spLocks noChangeArrowheads="1"/>
          </p:cNvSpPr>
          <p:nvPr/>
        </p:nvSpPr>
        <p:spPr bwMode="auto">
          <a:xfrm>
            <a:off x="1592263" y="2625725"/>
            <a:ext cx="323850" cy="531813"/>
          </a:xfrm>
          <a:prstGeom prst="rect">
            <a:avLst/>
          </a:prstGeom>
          <a:noFill/>
          <a:ln w="9525">
            <a:noFill/>
            <a:miter lim="800000"/>
            <a:headEnd/>
            <a:tailEnd/>
          </a:ln>
        </p:spPr>
        <p:txBody>
          <a:bodyPr lIns="69056" tIns="34529" rIns="69056" bIns="34529">
            <a:spAutoFit/>
          </a:bodyPr>
          <a:lstStyle/>
          <a:p>
            <a:pPr defTabSz="571500" eaLnBrk="0" hangingPunct="0">
              <a:buFont typeface="Arial" charset="0"/>
              <a:buNone/>
            </a:pPr>
            <a:r>
              <a:rPr kumimoji="1" lang="ja-JP" altLang="en-US" sz="1500" b="1">
                <a:solidFill>
                  <a:srgbClr val="C00000"/>
                </a:solidFill>
                <a:latin typeface="微软雅黑"/>
                <a:ea typeface="微软雅黑"/>
                <a:cs typeface="微软雅黑"/>
              </a:rPr>
              <a:t>利</a:t>
            </a:r>
            <a:r>
              <a:rPr kumimoji="1" lang="zh-CN" altLang="en-US" sz="1500" b="1">
                <a:solidFill>
                  <a:srgbClr val="C00000"/>
                </a:solidFill>
                <a:latin typeface="微软雅黑"/>
                <a:ea typeface="微软雅黑"/>
                <a:cs typeface="微软雅黑"/>
              </a:rPr>
              <a:t>润</a:t>
            </a:r>
          </a:p>
        </p:txBody>
      </p:sp>
      <p:sp>
        <p:nvSpPr>
          <p:cNvPr id="179208" name="Rectangle 33"/>
          <p:cNvSpPr>
            <a:spLocks noChangeArrowheads="1"/>
          </p:cNvSpPr>
          <p:nvPr/>
        </p:nvSpPr>
        <p:spPr bwMode="auto">
          <a:xfrm>
            <a:off x="2109788" y="3273425"/>
            <a:ext cx="600075" cy="347663"/>
          </a:xfrm>
          <a:prstGeom prst="rect">
            <a:avLst/>
          </a:prstGeom>
          <a:solidFill>
            <a:srgbClr val="FFC000"/>
          </a:solidFill>
          <a:ln w="9525">
            <a:solidFill>
              <a:srgbClr val="C00000"/>
            </a:solidFill>
            <a:miter lim="800000"/>
            <a:headEnd/>
            <a:tailEnd/>
          </a:ln>
        </p:spPr>
        <p:txBody>
          <a:bodyPr wrap="none" lIns="69056" tIns="34529" rIns="69056" bIns="34529">
            <a:spAutoFit/>
          </a:bodyPr>
          <a:lstStyle/>
          <a:p>
            <a:pPr defTabSz="571500" eaLnBrk="0" hangingPunct="0">
              <a:buFont typeface="Arial" charset="0"/>
              <a:buNone/>
            </a:pPr>
            <a:r>
              <a:rPr kumimoji="1" lang="zh-CN" altLang="en-US" b="1">
                <a:latin typeface="微软雅黑"/>
                <a:ea typeface="微软雅黑"/>
                <a:cs typeface="微软雅黑"/>
              </a:rPr>
              <a:t>售价</a:t>
            </a:r>
          </a:p>
        </p:txBody>
      </p:sp>
      <p:sp>
        <p:nvSpPr>
          <p:cNvPr id="179209" name="Line 34"/>
          <p:cNvSpPr>
            <a:spLocks noChangeShapeType="1"/>
          </p:cNvSpPr>
          <p:nvPr/>
        </p:nvSpPr>
        <p:spPr bwMode="auto">
          <a:xfrm>
            <a:off x="2619375" y="2517775"/>
            <a:ext cx="0" cy="755650"/>
          </a:xfrm>
          <a:prstGeom prst="line">
            <a:avLst/>
          </a:prstGeom>
          <a:noFill/>
          <a:ln w="12700">
            <a:solidFill>
              <a:schemeClr val="tx1"/>
            </a:solidFill>
            <a:round/>
            <a:headEnd type="stealth" w="med" len="med"/>
            <a:tailEnd type="none" w="sm" len="sm"/>
          </a:ln>
        </p:spPr>
        <p:txBody>
          <a:bodyPr/>
          <a:lstStyle/>
          <a:p>
            <a:endParaRPr lang="zh-CN" altLang="en-US"/>
          </a:p>
        </p:txBody>
      </p:sp>
      <p:sp>
        <p:nvSpPr>
          <p:cNvPr id="179210" name="Line 35"/>
          <p:cNvSpPr>
            <a:spLocks noChangeShapeType="1"/>
          </p:cNvSpPr>
          <p:nvPr/>
        </p:nvSpPr>
        <p:spPr bwMode="auto">
          <a:xfrm>
            <a:off x="2619375" y="3651250"/>
            <a:ext cx="0" cy="487363"/>
          </a:xfrm>
          <a:prstGeom prst="line">
            <a:avLst/>
          </a:prstGeom>
          <a:noFill/>
          <a:ln w="12700">
            <a:solidFill>
              <a:schemeClr val="tx1"/>
            </a:solidFill>
            <a:round/>
            <a:headEnd type="none" w="sm" len="sm"/>
            <a:tailEnd type="stealth" w="med" len="med"/>
          </a:ln>
        </p:spPr>
        <p:txBody>
          <a:bodyPr/>
          <a:lstStyle/>
          <a:p>
            <a:endParaRPr lang="zh-CN" altLang="en-US"/>
          </a:p>
        </p:txBody>
      </p:sp>
      <p:sp>
        <p:nvSpPr>
          <p:cNvPr id="179211" name="Rectangle 36"/>
          <p:cNvSpPr>
            <a:spLocks noChangeArrowheads="1"/>
          </p:cNvSpPr>
          <p:nvPr/>
        </p:nvSpPr>
        <p:spPr bwMode="auto">
          <a:xfrm>
            <a:off x="1522413" y="3273425"/>
            <a:ext cx="447675" cy="879475"/>
          </a:xfrm>
          <a:prstGeom prst="rect">
            <a:avLst/>
          </a:prstGeom>
          <a:solidFill>
            <a:srgbClr val="92D050"/>
          </a:solidFill>
          <a:ln w="12700">
            <a:solidFill>
              <a:schemeClr val="tx1"/>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79212" name="Rectangle 39"/>
          <p:cNvSpPr>
            <a:spLocks noChangeArrowheads="1"/>
          </p:cNvSpPr>
          <p:nvPr/>
        </p:nvSpPr>
        <p:spPr bwMode="auto">
          <a:xfrm>
            <a:off x="620713" y="3435350"/>
            <a:ext cx="323850" cy="531813"/>
          </a:xfrm>
          <a:prstGeom prst="rect">
            <a:avLst/>
          </a:prstGeom>
          <a:solidFill>
            <a:schemeClr val="bg1"/>
          </a:solidFill>
          <a:ln w="9525">
            <a:noFill/>
            <a:miter lim="800000"/>
            <a:headEnd/>
            <a:tailEnd/>
          </a:ln>
        </p:spPr>
        <p:txBody>
          <a:bodyPr lIns="69056" tIns="34529" rIns="69056" bIns="34529">
            <a:spAutoFit/>
          </a:bodyPr>
          <a:lstStyle/>
          <a:p>
            <a:pPr defTabSz="571500" eaLnBrk="0" hangingPunct="0">
              <a:buFont typeface="Arial" charset="0"/>
              <a:buNone/>
            </a:pPr>
            <a:r>
              <a:rPr kumimoji="1" lang="zh-CN" altLang="en-US" sz="1500" b="1">
                <a:latin typeface="微软雅黑"/>
                <a:ea typeface="微软雅黑"/>
                <a:cs typeface="微软雅黑"/>
              </a:rPr>
              <a:t>成本</a:t>
            </a:r>
          </a:p>
        </p:txBody>
      </p:sp>
      <p:sp>
        <p:nvSpPr>
          <p:cNvPr id="23" name="Rectangle 41"/>
          <p:cNvSpPr>
            <a:spLocks noChangeArrowheads="1"/>
          </p:cNvSpPr>
          <p:nvPr/>
        </p:nvSpPr>
        <p:spPr bwMode="auto">
          <a:xfrm>
            <a:off x="3890963" y="2517775"/>
            <a:ext cx="447675" cy="1614488"/>
          </a:xfrm>
          <a:prstGeom prst="rect">
            <a:avLst/>
          </a:prstGeom>
          <a:solidFill>
            <a:schemeClr val="bg1">
              <a:lumMod val="75000"/>
            </a:schemeClr>
          </a:solidFill>
          <a:ln w="12700">
            <a:solidFill>
              <a:schemeClr val="tx1"/>
            </a:solidFill>
            <a:miter lim="800000"/>
            <a:headEnd/>
            <a:tailEnd/>
          </a:ln>
          <a:effectLst/>
        </p:spPr>
        <p:txBody>
          <a:bodyPr wrap="none" anchor="ctr"/>
          <a:lstStyle/>
          <a:p>
            <a:pPr eaLnBrk="0" hangingPunct="0">
              <a:buFont typeface="Arial" panose="020B0604020202020204" pitchFamily="34" charset="0"/>
              <a:buNone/>
              <a:defRPr/>
            </a:pPr>
            <a:endParaRPr lang="zh-CN" altLang="en-US" b="1">
              <a:latin typeface="微软雅黑" pitchFamily="34" charset="-122"/>
              <a:ea typeface="微软雅黑" pitchFamily="34" charset="-122"/>
            </a:endParaRPr>
          </a:p>
        </p:txBody>
      </p:sp>
      <p:sp>
        <p:nvSpPr>
          <p:cNvPr id="179214" name="Rectangle 42"/>
          <p:cNvSpPr>
            <a:spLocks noChangeArrowheads="1"/>
          </p:cNvSpPr>
          <p:nvPr/>
        </p:nvSpPr>
        <p:spPr bwMode="auto">
          <a:xfrm>
            <a:off x="3890963" y="3003550"/>
            <a:ext cx="447675" cy="1128713"/>
          </a:xfrm>
          <a:prstGeom prst="rect">
            <a:avLst/>
          </a:prstGeom>
          <a:solidFill>
            <a:srgbClr val="92D050"/>
          </a:solidFill>
          <a:ln w="12700">
            <a:solidFill>
              <a:schemeClr val="tx1"/>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79215" name="Line 43"/>
          <p:cNvSpPr>
            <a:spLocks noChangeShapeType="1"/>
          </p:cNvSpPr>
          <p:nvPr/>
        </p:nvSpPr>
        <p:spPr bwMode="auto">
          <a:xfrm>
            <a:off x="3890963" y="4137025"/>
            <a:ext cx="2454275" cy="1588"/>
          </a:xfrm>
          <a:prstGeom prst="line">
            <a:avLst/>
          </a:prstGeom>
          <a:noFill/>
          <a:ln w="12700">
            <a:solidFill>
              <a:schemeClr val="tx1"/>
            </a:solidFill>
            <a:round/>
            <a:headEnd type="none" w="sm" len="sm"/>
            <a:tailEnd type="none" w="sm" len="sm"/>
          </a:ln>
        </p:spPr>
        <p:txBody>
          <a:bodyPr/>
          <a:lstStyle/>
          <a:p>
            <a:endParaRPr lang="zh-CN" altLang="en-US"/>
          </a:p>
        </p:txBody>
      </p:sp>
      <p:sp>
        <p:nvSpPr>
          <p:cNvPr id="26" name="Rectangle 44"/>
          <p:cNvSpPr>
            <a:spLocks noChangeArrowheads="1"/>
          </p:cNvSpPr>
          <p:nvPr/>
        </p:nvSpPr>
        <p:spPr bwMode="auto">
          <a:xfrm>
            <a:off x="5103813" y="2517775"/>
            <a:ext cx="447675" cy="1614488"/>
          </a:xfrm>
          <a:prstGeom prst="rect">
            <a:avLst/>
          </a:prstGeom>
          <a:solidFill>
            <a:schemeClr val="bg1">
              <a:lumMod val="75000"/>
            </a:schemeClr>
          </a:solidFill>
          <a:ln w="12700">
            <a:solidFill>
              <a:schemeClr val="tx1"/>
            </a:solidFill>
            <a:miter lim="800000"/>
            <a:headEnd/>
            <a:tailEnd/>
          </a:ln>
          <a:effectLst/>
        </p:spPr>
        <p:txBody>
          <a:bodyPr wrap="none" anchor="ctr"/>
          <a:lstStyle/>
          <a:p>
            <a:pPr eaLnBrk="0" hangingPunct="0">
              <a:buFont typeface="Arial" panose="020B0604020202020204" pitchFamily="34" charset="0"/>
              <a:buNone/>
              <a:defRPr/>
            </a:pPr>
            <a:endParaRPr lang="zh-CN" altLang="en-US" b="1">
              <a:latin typeface="微软雅黑" pitchFamily="34" charset="-122"/>
              <a:ea typeface="微软雅黑" pitchFamily="34" charset="-122"/>
            </a:endParaRPr>
          </a:p>
        </p:txBody>
      </p:sp>
      <p:sp>
        <p:nvSpPr>
          <p:cNvPr id="179217" name="Rectangle 45"/>
          <p:cNvSpPr>
            <a:spLocks noChangeArrowheads="1"/>
          </p:cNvSpPr>
          <p:nvPr/>
        </p:nvSpPr>
        <p:spPr bwMode="auto">
          <a:xfrm>
            <a:off x="5103813" y="3327400"/>
            <a:ext cx="447675" cy="804863"/>
          </a:xfrm>
          <a:prstGeom prst="rect">
            <a:avLst/>
          </a:prstGeom>
          <a:solidFill>
            <a:srgbClr val="92D050"/>
          </a:solidFill>
          <a:ln w="12700">
            <a:solidFill>
              <a:schemeClr val="tx1"/>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79218" name="Line 47"/>
          <p:cNvSpPr>
            <a:spLocks noChangeShapeType="1"/>
          </p:cNvSpPr>
          <p:nvPr/>
        </p:nvSpPr>
        <p:spPr bwMode="auto">
          <a:xfrm>
            <a:off x="3914775" y="2517775"/>
            <a:ext cx="2430463" cy="0"/>
          </a:xfrm>
          <a:prstGeom prst="line">
            <a:avLst/>
          </a:prstGeom>
          <a:noFill/>
          <a:ln w="12700">
            <a:solidFill>
              <a:schemeClr val="tx1"/>
            </a:solidFill>
            <a:round/>
            <a:headEnd type="none" w="sm" len="sm"/>
            <a:tailEnd type="none" w="sm" len="sm"/>
          </a:ln>
        </p:spPr>
        <p:txBody>
          <a:bodyPr/>
          <a:lstStyle/>
          <a:p>
            <a:endParaRPr lang="zh-CN" altLang="en-US"/>
          </a:p>
        </p:txBody>
      </p:sp>
      <p:sp>
        <p:nvSpPr>
          <p:cNvPr id="179219" name="Rectangle 48"/>
          <p:cNvSpPr>
            <a:spLocks noChangeArrowheads="1"/>
          </p:cNvSpPr>
          <p:nvPr/>
        </p:nvSpPr>
        <p:spPr bwMode="auto">
          <a:xfrm>
            <a:off x="5803900" y="3273425"/>
            <a:ext cx="601663" cy="347663"/>
          </a:xfrm>
          <a:prstGeom prst="rect">
            <a:avLst/>
          </a:prstGeom>
          <a:solidFill>
            <a:srgbClr val="FFC000"/>
          </a:solidFill>
          <a:ln w="9525">
            <a:solidFill>
              <a:srgbClr val="C00000"/>
            </a:solidFill>
            <a:miter lim="800000"/>
            <a:headEnd/>
            <a:tailEnd/>
          </a:ln>
        </p:spPr>
        <p:txBody>
          <a:bodyPr wrap="none" lIns="69056" tIns="34529" rIns="69056" bIns="34529">
            <a:spAutoFit/>
          </a:bodyPr>
          <a:lstStyle/>
          <a:p>
            <a:pPr defTabSz="571500" eaLnBrk="0" hangingPunct="0">
              <a:buFont typeface="Arial" charset="0"/>
              <a:buNone/>
            </a:pPr>
            <a:r>
              <a:rPr kumimoji="1" lang="zh-CN" altLang="en-US" b="1">
                <a:latin typeface="微软雅黑"/>
                <a:ea typeface="微软雅黑"/>
                <a:cs typeface="微软雅黑"/>
              </a:rPr>
              <a:t>售价</a:t>
            </a:r>
          </a:p>
        </p:txBody>
      </p:sp>
      <p:sp>
        <p:nvSpPr>
          <p:cNvPr id="179220" name="Line 49"/>
          <p:cNvSpPr>
            <a:spLocks noChangeShapeType="1"/>
          </p:cNvSpPr>
          <p:nvPr/>
        </p:nvSpPr>
        <p:spPr bwMode="auto">
          <a:xfrm>
            <a:off x="6075363" y="2517775"/>
            <a:ext cx="0" cy="701675"/>
          </a:xfrm>
          <a:prstGeom prst="line">
            <a:avLst/>
          </a:prstGeom>
          <a:noFill/>
          <a:ln w="12700">
            <a:solidFill>
              <a:schemeClr val="tx1"/>
            </a:solidFill>
            <a:round/>
            <a:headEnd type="stealth" w="med" len="med"/>
            <a:tailEnd type="none" w="sm" len="sm"/>
          </a:ln>
        </p:spPr>
        <p:txBody>
          <a:bodyPr/>
          <a:lstStyle/>
          <a:p>
            <a:endParaRPr lang="zh-CN" altLang="en-US"/>
          </a:p>
        </p:txBody>
      </p:sp>
      <p:sp>
        <p:nvSpPr>
          <p:cNvPr id="179221" name="Line 50"/>
          <p:cNvSpPr>
            <a:spLocks noChangeShapeType="1"/>
          </p:cNvSpPr>
          <p:nvPr/>
        </p:nvSpPr>
        <p:spPr bwMode="auto">
          <a:xfrm>
            <a:off x="6075363" y="3651250"/>
            <a:ext cx="0" cy="496888"/>
          </a:xfrm>
          <a:prstGeom prst="line">
            <a:avLst/>
          </a:prstGeom>
          <a:noFill/>
          <a:ln w="12700">
            <a:solidFill>
              <a:schemeClr val="tx1"/>
            </a:solidFill>
            <a:round/>
            <a:headEnd type="none" w="sm" len="sm"/>
            <a:tailEnd type="stealth" w="med" len="med"/>
          </a:ln>
        </p:spPr>
        <p:txBody>
          <a:bodyPr/>
          <a:lstStyle/>
          <a:p>
            <a:endParaRPr lang="zh-CN" altLang="en-US"/>
          </a:p>
        </p:txBody>
      </p:sp>
      <p:sp>
        <p:nvSpPr>
          <p:cNvPr id="179222" name="Rectangle 53"/>
          <p:cNvSpPr>
            <a:spLocks noChangeArrowheads="1"/>
          </p:cNvSpPr>
          <p:nvPr/>
        </p:nvSpPr>
        <p:spPr bwMode="auto">
          <a:xfrm>
            <a:off x="5167313" y="3489325"/>
            <a:ext cx="323850" cy="531813"/>
          </a:xfrm>
          <a:prstGeom prst="rect">
            <a:avLst/>
          </a:prstGeom>
          <a:solidFill>
            <a:schemeClr val="bg1"/>
          </a:solidFill>
          <a:ln w="9525">
            <a:noFill/>
            <a:miter lim="800000"/>
            <a:headEnd/>
            <a:tailEnd/>
          </a:ln>
        </p:spPr>
        <p:txBody>
          <a:bodyPr lIns="69056" tIns="34529" rIns="69056" bIns="34529">
            <a:spAutoFit/>
          </a:bodyPr>
          <a:lstStyle/>
          <a:p>
            <a:pPr defTabSz="571500" eaLnBrk="0" hangingPunct="0">
              <a:buFont typeface="Arial" charset="0"/>
              <a:buNone/>
            </a:pPr>
            <a:r>
              <a:rPr kumimoji="1" lang="zh-CN" altLang="en-US" sz="1500" b="1">
                <a:latin typeface="微软雅黑"/>
                <a:ea typeface="微软雅黑"/>
                <a:cs typeface="微软雅黑"/>
              </a:rPr>
              <a:t>成本</a:t>
            </a:r>
          </a:p>
        </p:txBody>
      </p:sp>
      <p:sp>
        <p:nvSpPr>
          <p:cNvPr id="179223" name="Rectangle 54"/>
          <p:cNvSpPr>
            <a:spLocks noChangeArrowheads="1"/>
          </p:cNvSpPr>
          <p:nvPr/>
        </p:nvSpPr>
        <p:spPr bwMode="auto">
          <a:xfrm>
            <a:off x="5160963" y="2625725"/>
            <a:ext cx="323850" cy="531813"/>
          </a:xfrm>
          <a:prstGeom prst="rect">
            <a:avLst/>
          </a:prstGeom>
          <a:noFill/>
          <a:ln w="9525">
            <a:noFill/>
            <a:miter lim="800000"/>
            <a:headEnd/>
            <a:tailEnd/>
          </a:ln>
        </p:spPr>
        <p:txBody>
          <a:bodyPr lIns="69056" tIns="34529" rIns="69056" bIns="34529">
            <a:spAutoFit/>
          </a:bodyPr>
          <a:lstStyle/>
          <a:p>
            <a:pPr defTabSz="571500" eaLnBrk="0" hangingPunct="0">
              <a:buFont typeface="Arial" charset="0"/>
              <a:buNone/>
            </a:pPr>
            <a:r>
              <a:rPr kumimoji="1" lang="ja-JP" altLang="en-US" sz="1500" b="1">
                <a:solidFill>
                  <a:srgbClr val="C00000"/>
                </a:solidFill>
                <a:latin typeface="微软雅黑"/>
                <a:ea typeface="微软雅黑"/>
                <a:cs typeface="微软雅黑"/>
              </a:rPr>
              <a:t>利</a:t>
            </a:r>
            <a:r>
              <a:rPr kumimoji="1" lang="zh-CN" altLang="en-US" sz="1500" b="1">
                <a:solidFill>
                  <a:srgbClr val="C00000"/>
                </a:solidFill>
                <a:latin typeface="微软雅黑"/>
                <a:ea typeface="微软雅黑"/>
                <a:cs typeface="微软雅黑"/>
              </a:rPr>
              <a:t>润</a:t>
            </a:r>
          </a:p>
        </p:txBody>
      </p:sp>
      <p:sp>
        <p:nvSpPr>
          <p:cNvPr id="179224" name="Line 55"/>
          <p:cNvSpPr>
            <a:spLocks noChangeShapeType="1"/>
          </p:cNvSpPr>
          <p:nvPr/>
        </p:nvSpPr>
        <p:spPr bwMode="auto">
          <a:xfrm>
            <a:off x="4995863" y="2517775"/>
            <a:ext cx="0" cy="809625"/>
          </a:xfrm>
          <a:prstGeom prst="line">
            <a:avLst/>
          </a:prstGeom>
          <a:noFill/>
          <a:ln w="12700">
            <a:solidFill>
              <a:schemeClr val="tx1"/>
            </a:solidFill>
            <a:round/>
            <a:headEnd type="stealth" w="med" len="med"/>
            <a:tailEnd type="stealth" w="med" len="med"/>
          </a:ln>
        </p:spPr>
        <p:txBody>
          <a:bodyPr/>
          <a:lstStyle/>
          <a:p>
            <a:endParaRPr lang="zh-CN" altLang="en-US"/>
          </a:p>
        </p:txBody>
      </p:sp>
      <p:sp>
        <p:nvSpPr>
          <p:cNvPr id="179225" name="TextBox 42"/>
          <p:cNvSpPr txBox="1">
            <a:spLocks noChangeArrowheads="1"/>
          </p:cNvSpPr>
          <p:nvPr/>
        </p:nvSpPr>
        <p:spPr bwMode="auto">
          <a:xfrm>
            <a:off x="458788" y="1909763"/>
            <a:ext cx="2165350" cy="414337"/>
          </a:xfrm>
          <a:prstGeom prst="rect">
            <a:avLst/>
          </a:prstGeom>
          <a:noFill/>
          <a:ln w="9525">
            <a:noFill/>
            <a:miter lim="800000"/>
            <a:headEnd/>
            <a:tailEnd/>
          </a:ln>
        </p:spPr>
        <p:txBody>
          <a:bodyPr wrap="none">
            <a:spAutoFit/>
          </a:bodyPr>
          <a:lstStyle/>
          <a:p>
            <a:pPr eaLnBrk="0" hangingPunct="0">
              <a:buFont typeface="Arial" charset="0"/>
              <a:buNone/>
            </a:pPr>
            <a:r>
              <a:rPr lang="zh-CN" altLang="en-US" sz="2100" b="1">
                <a:latin typeface="微软雅黑"/>
                <a:ea typeface="微软雅黑"/>
                <a:cs typeface="微软雅黑"/>
              </a:rPr>
              <a:t>在需求 </a:t>
            </a:r>
            <a:r>
              <a:rPr lang="en-US" altLang="zh-CN" sz="2100" b="1">
                <a:latin typeface="微软雅黑"/>
                <a:ea typeface="微软雅黑"/>
                <a:cs typeface="微软雅黑"/>
              </a:rPr>
              <a:t>&gt; </a:t>
            </a:r>
            <a:r>
              <a:rPr lang="zh-CN" altLang="en-US" sz="2100" b="1">
                <a:latin typeface="微软雅黑"/>
                <a:ea typeface="微软雅黑"/>
                <a:cs typeface="微软雅黑"/>
              </a:rPr>
              <a:t>供给时</a:t>
            </a:r>
          </a:p>
        </p:txBody>
      </p:sp>
      <p:sp>
        <p:nvSpPr>
          <p:cNvPr id="179226" name="TextBox 43"/>
          <p:cNvSpPr txBox="1">
            <a:spLocks noChangeArrowheads="1"/>
          </p:cNvSpPr>
          <p:nvPr/>
        </p:nvSpPr>
        <p:spPr bwMode="auto">
          <a:xfrm>
            <a:off x="3914775" y="1909763"/>
            <a:ext cx="2166938" cy="414337"/>
          </a:xfrm>
          <a:prstGeom prst="rect">
            <a:avLst/>
          </a:prstGeom>
          <a:noFill/>
          <a:ln w="9525">
            <a:noFill/>
            <a:miter lim="800000"/>
            <a:headEnd/>
            <a:tailEnd/>
          </a:ln>
        </p:spPr>
        <p:txBody>
          <a:bodyPr wrap="none">
            <a:spAutoFit/>
          </a:bodyPr>
          <a:lstStyle/>
          <a:p>
            <a:pPr eaLnBrk="0" hangingPunct="0">
              <a:buFont typeface="Arial" charset="0"/>
              <a:buNone/>
            </a:pPr>
            <a:r>
              <a:rPr lang="zh-CN" altLang="en-US" sz="2100" b="1">
                <a:latin typeface="微软雅黑"/>
                <a:ea typeface="微软雅黑"/>
                <a:cs typeface="微软雅黑"/>
              </a:rPr>
              <a:t>在需求 ≤ 供给时</a:t>
            </a:r>
          </a:p>
        </p:txBody>
      </p:sp>
      <p:cxnSp>
        <p:nvCxnSpPr>
          <p:cNvPr id="46" name="直接连接符 45"/>
          <p:cNvCxnSpPr/>
          <p:nvPr/>
        </p:nvCxnSpPr>
        <p:spPr>
          <a:xfrm>
            <a:off x="998538" y="3273425"/>
            <a:ext cx="5397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944563" y="2517775"/>
            <a:ext cx="593725" cy="3778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052513" y="2895600"/>
            <a:ext cx="140493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9230" name="Line 35"/>
          <p:cNvSpPr>
            <a:spLocks noChangeShapeType="1"/>
          </p:cNvSpPr>
          <p:nvPr/>
        </p:nvSpPr>
        <p:spPr bwMode="auto">
          <a:xfrm>
            <a:off x="2187575" y="3651250"/>
            <a:ext cx="0" cy="487363"/>
          </a:xfrm>
          <a:prstGeom prst="line">
            <a:avLst/>
          </a:prstGeom>
          <a:noFill/>
          <a:ln w="12700">
            <a:solidFill>
              <a:schemeClr val="tx1"/>
            </a:solidFill>
            <a:round/>
            <a:headEnd type="none" w="sm" len="sm"/>
            <a:tailEnd type="stealth" w="med" len="med"/>
          </a:ln>
        </p:spPr>
        <p:txBody>
          <a:bodyPr/>
          <a:lstStyle/>
          <a:p>
            <a:endParaRPr lang="zh-CN" altLang="en-US"/>
          </a:p>
        </p:txBody>
      </p:sp>
      <p:sp>
        <p:nvSpPr>
          <p:cNvPr id="179231" name="Line 34"/>
          <p:cNvSpPr>
            <a:spLocks noChangeShapeType="1"/>
          </p:cNvSpPr>
          <p:nvPr/>
        </p:nvSpPr>
        <p:spPr bwMode="auto">
          <a:xfrm>
            <a:off x="2187575" y="2895600"/>
            <a:ext cx="0" cy="377825"/>
          </a:xfrm>
          <a:prstGeom prst="line">
            <a:avLst/>
          </a:prstGeom>
          <a:noFill/>
          <a:ln w="12700">
            <a:solidFill>
              <a:schemeClr val="tx1"/>
            </a:solidFill>
            <a:round/>
            <a:headEnd type="stealth" w="med" len="med"/>
            <a:tailEnd type="none" w="sm" len="sm"/>
          </a:ln>
        </p:spPr>
        <p:txBody>
          <a:bodyPr/>
          <a:lstStyle/>
          <a:p>
            <a:endParaRPr lang="zh-CN" altLang="en-US"/>
          </a:p>
        </p:txBody>
      </p:sp>
      <p:sp>
        <p:nvSpPr>
          <p:cNvPr id="179232" name="Line 57"/>
          <p:cNvSpPr>
            <a:spLocks noChangeShapeType="1"/>
          </p:cNvSpPr>
          <p:nvPr/>
        </p:nvSpPr>
        <p:spPr bwMode="auto">
          <a:xfrm>
            <a:off x="4333875" y="3048000"/>
            <a:ext cx="755650" cy="323850"/>
          </a:xfrm>
          <a:prstGeom prst="line">
            <a:avLst/>
          </a:prstGeom>
          <a:noFill/>
          <a:ln w="12700">
            <a:solidFill>
              <a:schemeClr val="tx1"/>
            </a:solidFill>
            <a:prstDash val="dash"/>
            <a:round/>
            <a:headEnd type="none" w="sm" len="sm"/>
            <a:tailEnd type="none" w="sm" len="sm"/>
          </a:ln>
        </p:spPr>
        <p:txBody>
          <a:bodyPr/>
          <a:lstStyle/>
          <a:p>
            <a:endParaRPr lang="zh-CN" altLang="en-US"/>
          </a:p>
        </p:txBody>
      </p:sp>
      <p:sp>
        <p:nvSpPr>
          <p:cNvPr id="179233" name="TextBox 37"/>
          <p:cNvSpPr txBox="1">
            <a:spLocks noChangeArrowheads="1"/>
          </p:cNvSpPr>
          <p:nvPr/>
        </p:nvSpPr>
        <p:spPr bwMode="auto">
          <a:xfrm>
            <a:off x="4616450" y="4246563"/>
            <a:ext cx="1262063" cy="414337"/>
          </a:xfrm>
          <a:prstGeom prst="rect">
            <a:avLst/>
          </a:prstGeom>
          <a:noFill/>
          <a:ln w="9525">
            <a:noFill/>
            <a:miter lim="800000"/>
            <a:headEnd/>
            <a:tailEnd/>
          </a:ln>
        </p:spPr>
        <p:txBody>
          <a:bodyPr wrap="none">
            <a:spAutoFit/>
          </a:bodyPr>
          <a:lstStyle/>
          <a:p>
            <a:pPr eaLnBrk="0" hangingPunct="0">
              <a:buFont typeface="Arial" charset="0"/>
              <a:buNone/>
            </a:pPr>
            <a:r>
              <a:rPr lang="zh-CN" altLang="en-US" sz="2100" b="1">
                <a:latin typeface="微软雅黑"/>
                <a:ea typeface="微软雅黑"/>
                <a:cs typeface="微软雅黑"/>
              </a:rPr>
              <a:t>降低成本</a:t>
            </a:r>
          </a:p>
        </p:txBody>
      </p:sp>
      <p:sp>
        <p:nvSpPr>
          <p:cNvPr id="179234" name="矩形 38"/>
          <p:cNvSpPr>
            <a:spLocks noChangeArrowheads="1"/>
          </p:cNvSpPr>
          <p:nvPr/>
        </p:nvSpPr>
        <p:spPr bwMode="auto">
          <a:xfrm>
            <a:off x="1052513" y="4246563"/>
            <a:ext cx="1262062" cy="414337"/>
          </a:xfrm>
          <a:prstGeom prst="rect">
            <a:avLst/>
          </a:prstGeom>
          <a:noFill/>
          <a:ln w="9525">
            <a:noFill/>
            <a:miter lim="800000"/>
            <a:headEnd/>
            <a:tailEnd/>
          </a:ln>
        </p:spPr>
        <p:txBody>
          <a:bodyPr wrap="none">
            <a:spAutoFit/>
          </a:bodyPr>
          <a:lstStyle/>
          <a:p>
            <a:pPr eaLnBrk="0" hangingPunct="0">
              <a:buFont typeface="Arial" charset="0"/>
              <a:buNone/>
            </a:pPr>
            <a:r>
              <a:rPr lang="zh-CN" altLang="en-US" sz="2100" b="1">
                <a:solidFill>
                  <a:srgbClr val="000000"/>
                </a:solidFill>
                <a:latin typeface="微软雅黑"/>
                <a:ea typeface="微软雅黑"/>
                <a:cs typeface="微软雅黑"/>
              </a:rPr>
              <a:t>提高售价</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6"/>
          <p:cNvSpPr>
            <a:spLocks noChangeArrowheads="1"/>
          </p:cNvSpPr>
          <p:nvPr/>
        </p:nvSpPr>
        <p:spPr bwMode="auto">
          <a:xfrm>
            <a:off x="5148263" y="1317625"/>
            <a:ext cx="954087" cy="1016000"/>
          </a:xfrm>
          <a:prstGeom prst="rect">
            <a:avLst/>
          </a:prstGeom>
          <a:noFill/>
          <a:ln w="9525">
            <a:noFill/>
            <a:miter lim="800000"/>
            <a:headEnd/>
            <a:tailEnd/>
          </a:ln>
        </p:spPr>
        <p:txBody>
          <a:bodyPr wrap="none">
            <a:spAutoFit/>
          </a:bodyPr>
          <a:lstStyle/>
          <a:p>
            <a:pPr algn="ctr" eaLnBrk="0" hangingPunct="0">
              <a:buFont typeface="Arial" charset="0"/>
              <a:buNone/>
            </a:pPr>
            <a:r>
              <a:rPr lang="zh-CN" altLang="en-US" sz="6000" b="1">
                <a:solidFill>
                  <a:srgbClr val="FF0000"/>
                </a:solidFill>
                <a:latin typeface="微软雅黑"/>
                <a:ea typeface="微软雅黑"/>
                <a:cs typeface="微软雅黑"/>
              </a:rPr>
              <a:t>？</a:t>
            </a:r>
          </a:p>
        </p:txBody>
      </p:sp>
      <p:sp>
        <p:nvSpPr>
          <p:cNvPr id="180226" name="WordArt 8"/>
          <p:cNvSpPr>
            <a:spLocks noChangeArrowheads="1" noChangeShapeType="1" noTextEdit="1"/>
          </p:cNvSpPr>
          <p:nvPr/>
        </p:nvSpPr>
        <p:spPr bwMode="auto">
          <a:xfrm>
            <a:off x="3338513" y="1546225"/>
            <a:ext cx="1943100" cy="501650"/>
          </a:xfrm>
          <a:prstGeom prst="rect">
            <a:avLst/>
          </a:prstGeom>
        </p:spPr>
        <p:txBody>
          <a:bodyPr wrap="none" fromWordArt="1">
            <a:prstTxWarp prst="textSlantUp">
              <a:avLst>
                <a:gd name="adj" fmla="val 0"/>
              </a:avLst>
            </a:prstTxWarp>
          </a:bodyPr>
          <a:lstStyle/>
          <a:p>
            <a:pPr algn="ctr"/>
            <a:r>
              <a:rPr lang="zh-CN" altLang="en-US" sz="2700" b="1" kern="10">
                <a:ln w="3175">
                  <a:noFill/>
                  <a:round/>
                  <a:headEnd/>
                  <a:tailEnd/>
                </a:ln>
                <a:solidFill>
                  <a:srgbClr val="800000"/>
                </a:solidFill>
                <a:ea typeface="微软雅黑"/>
              </a:rPr>
              <a:t>如何降低成本</a:t>
            </a:r>
          </a:p>
        </p:txBody>
      </p:sp>
      <p:sp>
        <p:nvSpPr>
          <p:cNvPr id="180227" name="AutoShape 9"/>
          <p:cNvSpPr>
            <a:spLocks noChangeArrowheads="1"/>
          </p:cNvSpPr>
          <p:nvPr/>
        </p:nvSpPr>
        <p:spPr bwMode="auto">
          <a:xfrm>
            <a:off x="350838" y="2543175"/>
            <a:ext cx="6229350" cy="838200"/>
          </a:xfrm>
          <a:prstGeom prst="ribbon2">
            <a:avLst>
              <a:gd name="adj1" fmla="val 12500"/>
              <a:gd name="adj2" fmla="val 75000"/>
            </a:avLst>
          </a:prstGeom>
          <a:gradFill rotWithShape="0">
            <a:gsLst>
              <a:gs pos="0">
                <a:srgbClr val="FFCCFF"/>
              </a:gs>
              <a:gs pos="50000">
                <a:srgbClr val="FFFFFF"/>
              </a:gs>
              <a:gs pos="100000">
                <a:srgbClr val="FFCCFF"/>
              </a:gs>
            </a:gsLst>
            <a:lin ang="5400000" scaled="1"/>
          </a:gradFill>
          <a:ln w="9525">
            <a:solidFill>
              <a:schemeClr val="tx1"/>
            </a:solidFill>
            <a:round/>
            <a:headEnd/>
            <a:tailEnd/>
          </a:ln>
        </p:spPr>
        <p:txBody>
          <a:bodyPr wrap="none" anchor="ctr"/>
          <a:lstStyle/>
          <a:p>
            <a:pPr algn="ctr" eaLnBrk="0" hangingPunct="0">
              <a:buFont typeface="Arial" charset="0"/>
              <a:buNone/>
            </a:pPr>
            <a:endParaRPr lang="zh-CN" altLang="zh-CN" b="1">
              <a:latin typeface="微软雅黑"/>
              <a:ea typeface="微软雅黑"/>
              <a:cs typeface="微软雅黑"/>
            </a:endParaRPr>
          </a:p>
        </p:txBody>
      </p:sp>
      <p:sp>
        <p:nvSpPr>
          <p:cNvPr id="180228" name="WordArt 10"/>
          <p:cNvSpPr>
            <a:spLocks noChangeArrowheads="1" noChangeShapeType="1" noTextEdit="1"/>
          </p:cNvSpPr>
          <p:nvPr/>
        </p:nvSpPr>
        <p:spPr bwMode="auto">
          <a:xfrm>
            <a:off x="2179638" y="2625725"/>
            <a:ext cx="2609850" cy="647700"/>
          </a:xfrm>
          <a:prstGeom prst="rect">
            <a:avLst/>
          </a:prstGeom>
        </p:spPr>
        <p:txBody>
          <a:bodyPr wrap="none" fromWordArt="1">
            <a:prstTxWarp prst="textPlain">
              <a:avLst>
                <a:gd name="adj" fmla="val 50000"/>
              </a:avLst>
            </a:prstTxWarp>
          </a:bodyPr>
          <a:lstStyle/>
          <a:p>
            <a:pPr algn="ctr"/>
            <a:r>
              <a:rPr lang="zh-CN" altLang="en-US" sz="2700" b="1" kern="10">
                <a:ln w="12700">
                  <a:solidFill>
                    <a:srgbClr val="FF0000"/>
                  </a:solidFill>
                  <a:round/>
                  <a:headEnd/>
                  <a:tailEnd/>
                </a:ln>
                <a:solidFill>
                  <a:srgbClr val="FF0000"/>
                </a:solidFill>
                <a:effectLst>
                  <a:outerShdw dist="45791" dir="2021404" algn="ctr" rotWithShape="0">
                    <a:srgbClr val="9999FF"/>
                  </a:outerShdw>
                </a:effectLst>
                <a:ea typeface="微软雅黑"/>
              </a:rPr>
              <a:t>消除浪费！</a:t>
            </a:r>
          </a:p>
        </p:txBody>
      </p:sp>
      <p:sp>
        <p:nvSpPr>
          <p:cNvPr id="12" name="AutoShape 12"/>
          <p:cNvSpPr>
            <a:spLocks noChangeArrowheads="1"/>
          </p:cNvSpPr>
          <p:nvPr/>
        </p:nvSpPr>
        <p:spPr bwMode="auto">
          <a:xfrm rot="5400000" flipH="1" flipV="1">
            <a:off x="4131469" y="1167606"/>
            <a:ext cx="485775" cy="2214563"/>
          </a:xfrm>
          <a:custGeom>
            <a:avLst/>
            <a:gdLst>
              <a:gd name="G0" fmla="+- 9843 0 0"/>
              <a:gd name="G1" fmla="+- 5113 0 0"/>
              <a:gd name="G2" fmla="+- 21600 0 5113"/>
              <a:gd name="G3" fmla="+- 10800 0 5113"/>
              <a:gd name="G4" fmla="+- 21600 0 9843"/>
              <a:gd name="G5" fmla="*/ G4 G3 10800"/>
              <a:gd name="G6" fmla="+- 21600 0 G5"/>
              <a:gd name="T0" fmla="*/ 9843 w 21600"/>
              <a:gd name="T1" fmla="*/ 0 h 21600"/>
              <a:gd name="T2" fmla="*/ 0 w 21600"/>
              <a:gd name="T3" fmla="*/ 10800 h 21600"/>
              <a:gd name="T4" fmla="*/ 984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9843" y="0"/>
                </a:moveTo>
                <a:lnTo>
                  <a:pt x="9843" y="5113"/>
                </a:lnTo>
                <a:lnTo>
                  <a:pt x="3375" y="5113"/>
                </a:lnTo>
                <a:lnTo>
                  <a:pt x="3375" y="16487"/>
                </a:lnTo>
                <a:lnTo>
                  <a:pt x="9843" y="16487"/>
                </a:lnTo>
                <a:lnTo>
                  <a:pt x="9843" y="21600"/>
                </a:lnTo>
                <a:lnTo>
                  <a:pt x="21600" y="10800"/>
                </a:lnTo>
                <a:close/>
              </a:path>
              <a:path w="21600" h="21600">
                <a:moveTo>
                  <a:pt x="1350" y="5113"/>
                </a:moveTo>
                <a:lnTo>
                  <a:pt x="1350" y="16487"/>
                </a:lnTo>
                <a:lnTo>
                  <a:pt x="2700" y="16487"/>
                </a:lnTo>
                <a:lnTo>
                  <a:pt x="2700" y="5113"/>
                </a:lnTo>
                <a:close/>
              </a:path>
              <a:path w="21600" h="21600">
                <a:moveTo>
                  <a:pt x="0" y="5113"/>
                </a:moveTo>
                <a:lnTo>
                  <a:pt x="0" y="16487"/>
                </a:lnTo>
                <a:lnTo>
                  <a:pt x="675" y="16487"/>
                </a:lnTo>
                <a:lnTo>
                  <a:pt x="675" y="5113"/>
                </a:lnTo>
                <a:close/>
              </a:path>
            </a:pathLst>
          </a:custGeom>
          <a:solidFill>
            <a:schemeClr val="accent1">
              <a:lumMod val="60000"/>
              <a:lumOff val="40000"/>
            </a:schemeClr>
          </a:solidFill>
          <a:ln w="9525">
            <a:noFill/>
            <a:miter lim="800000"/>
            <a:headEnd/>
            <a:tailEnd/>
          </a:ln>
          <a:effectLst/>
        </p:spPr>
        <p:txBody>
          <a:bodyPr wrap="none" anchor="ctr"/>
          <a:lstStyle/>
          <a:p>
            <a:pPr eaLnBrk="0" hangingPunct="0">
              <a:buFont typeface="Arial" panose="020B0604020202020204" pitchFamily="34" charset="0"/>
              <a:buNone/>
              <a:defRPr/>
            </a:pPr>
            <a:endParaRPr lang="zh-CN" altLang="en-US" b="1">
              <a:latin typeface="微软雅黑" pitchFamily="34" charset="-122"/>
              <a:ea typeface="微软雅黑" pitchFamily="34" charset="-122"/>
            </a:endParaRPr>
          </a:p>
        </p:txBody>
      </p:sp>
      <p:sp>
        <p:nvSpPr>
          <p:cNvPr id="13" name="AutoShape 12"/>
          <p:cNvSpPr>
            <a:spLocks noChangeArrowheads="1"/>
          </p:cNvSpPr>
          <p:nvPr/>
        </p:nvSpPr>
        <p:spPr bwMode="auto">
          <a:xfrm rot="16200000" flipH="1" flipV="1">
            <a:off x="4094163" y="141288"/>
            <a:ext cx="487362" cy="2214562"/>
          </a:xfrm>
          <a:custGeom>
            <a:avLst/>
            <a:gdLst>
              <a:gd name="G0" fmla="+- 9843 0 0"/>
              <a:gd name="G1" fmla="+- 5113 0 0"/>
              <a:gd name="G2" fmla="+- 21600 0 5113"/>
              <a:gd name="G3" fmla="+- 10800 0 5113"/>
              <a:gd name="G4" fmla="+- 21600 0 9843"/>
              <a:gd name="G5" fmla="*/ G4 G3 10800"/>
              <a:gd name="G6" fmla="+- 21600 0 G5"/>
              <a:gd name="T0" fmla="*/ 9843 w 21600"/>
              <a:gd name="T1" fmla="*/ 0 h 21600"/>
              <a:gd name="T2" fmla="*/ 0 w 21600"/>
              <a:gd name="T3" fmla="*/ 10800 h 21600"/>
              <a:gd name="T4" fmla="*/ 984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9843" y="0"/>
                </a:moveTo>
                <a:lnTo>
                  <a:pt x="9843" y="5113"/>
                </a:lnTo>
                <a:lnTo>
                  <a:pt x="3375" y="5113"/>
                </a:lnTo>
                <a:lnTo>
                  <a:pt x="3375" y="16487"/>
                </a:lnTo>
                <a:lnTo>
                  <a:pt x="9843" y="16487"/>
                </a:lnTo>
                <a:lnTo>
                  <a:pt x="9843" y="21600"/>
                </a:lnTo>
                <a:lnTo>
                  <a:pt x="21600" y="10800"/>
                </a:lnTo>
                <a:close/>
              </a:path>
              <a:path w="21600" h="21600">
                <a:moveTo>
                  <a:pt x="1350" y="5113"/>
                </a:moveTo>
                <a:lnTo>
                  <a:pt x="1350" y="16487"/>
                </a:lnTo>
                <a:lnTo>
                  <a:pt x="2700" y="16487"/>
                </a:lnTo>
                <a:lnTo>
                  <a:pt x="2700" y="5113"/>
                </a:lnTo>
                <a:close/>
              </a:path>
              <a:path w="21600" h="21600">
                <a:moveTo>
                  <a:pt x="0" y="5113"/>
                </a:moveTo>
                <a:lnTo>
                  <a:pt x="0" y="16487"/>
                </a:lnTo>
                <a:lnTo>
                  <a:pt x="675" y="16487"/>
                </a:lnTo>
                <a:lnTo>
                  <a:pt x="675" y="5113"/>
                </a:lnTo>
                <a:close/>
              </a:path>
            </a:pathLst>
          </a:custGeom>
          <a:solidFill>
            <a:schemeClr val="accent1">
              <a:lumMod val="60000"/>
              <a:lumOff val="40000"/>
            </a:schemeClr>
          </a:solidFill>
          <a:ln w="9525">
            <a:noFill/>
            <a:miter lim="800000"/>
            <a:headEnd/>
            <a:tailEnd/>
          </a:ln>
          <a:effectLst/>
        </p:spPr>
        <p:txBody>
          <a:bodyPr wrap="none" anchor="ctr"/>
          <a:lstStyle/>
          <a:p>
            <a:pPr eaLnBrk="0" hangingPunct="0">
              <a:buFont typeface="Arial" panose="020B0604020202020204" pitchFamily="34" charset="0"/>
              <a:buNone/>
              <a:defRPr/>
            </a:pPr>
            <a:endParaRPr lang="zh-CN" altLang="en-US" b="1">
              <a:latin typeface="微软雅黑" pitchFamily="34" charset="-122"/>
              <a:ea typeface="微软雅黑" pitchFamily="34" charset="-122"/>
            </a:endParaRPr>
          </a:p>
        </p:txBody>
      </p:sp>
      <p:sp>
        <p:nvSpPr>
          <p:cNvPr id="180231" name="TextBox 13"/>
          <p:cNvSpPr txBox="1">
            <a:spLocks noChangeArrowheads="1"/>
          </p:cNvSpPr>
          <p:nvPr/>
        </p:nvSpPr>
        <p:spPr bwMode="auto">
          <a:xfrm>
            <a:off x="620713" y="3381375"/>
            <a:ext cx="3509962" cy="1385888"/>
          </a:xfrm>
          <a:prstGeom prst="rect">
            <a:avLst/>
          </a:prstGeom>
          <a:noFill/>
          <a:ln w="9525">
            <a:noFill/>
            <a:miter lim="800000"/>
            <a:headEnd/>
            <a:tailEnd/>
          </a:ln>
        </p:spPr>
        <p:txBody>
          <a:bodyPr>
            <a:spAutoFit/>
          </a:bodyPr>
          <a:lstStyle/>
          <a:p>
            <a:pPr eaLnBrk="0" hangingPunct="0">
              <a:lnSpc>
                <a:spcPct val="150000"/>
              </a:lnSpc>
              <a:buFont typeface="Arial" charset="0"/>
              <a:buNone/>
            </a:pPr>
            <a:r>
              <a:rPr lang="zh-CN" altLang="en-US" sz="2100" b="1">
                <a:solidFill>
                  <a:srgbClr val="0070C0"/>
                </a:solidFill>
                <a:latin typeface="微软雅黑"/>
                <a:ea typeface="微软雅黑"/>
                <a:cs typeface="微软雅黑"/>
              </a:rPr>
              <a:t>“减少一成的浪费就等于增加一倍销售额”</a:t>
            </a:r>
            <a:endParaRPr lang="en-US" altLang="zh-CN" sz="2100" b="1">
              <a:solidFill>
                <a:srgbClr val="0070C0"/>
              </a:solidFill>
              <a:latin typeface="微软雅黑"/>
              <a:ea typeface="微软雅黑"/>
              <a:cs typeface="微软雅黑"/>
            </a:endParaRPr>
          </a:p>
          <a:p>
            <a:pPr eaLnBrk="0" hangingPunct="0">
              <a:buFont typeface="Arial" charset="0"/>
              <a:buNone/>
            </a:pPr>
            <a:r>
              <a:rPr lang="en-US" altLang="zh-CN" sz="2100" b="1">
                <a:solidFill>
                  <a:srgbClr val="0070C0"/>
                </a:solidFill>
                <a:latin typeface="微软雅黑"/>
                <a:ea typeface="微软雅黑"/>
                <a:cs typeface="微软雅黑"/>
              </a:rPr>
              <a:t>                       </a:t>
            </a:r>
            <a:r>
              <a:rPr lang="en-US" altLang="zh-CN" b="1">
                <a:solidFill>
                  <a:srgbClr val="0070C0"/>
                </a:solidFill>
                <a:latin typeface="微软雅黑"/>
                <a:ea typeface="微软雅黑"/>
                <a:cs typeface="微软雅黑"/>
              </a:rPr>
              <a:t>—— </a:t>
            </a:r>
            <a:r>
              <a:rPr lang="zh-CN" altLang="en-US" b="1">
                <a:solidFill>
                  <a:srgbClr val="0070C0"/>
                </a:solidFill>
                <a:latin typeface="微软雅黑"/>
                <a:ea typeface="微软雅黑"/>
                <a:cs typeface="微软雅黑"/>
              </a:rPr>
              <a:t>大野耐一</a:t>
            </a:r>
          </a:p>
        </p:txBody>
      </p:sp>
      <p:sp>
        <p:nvSpPr>
          <p:cNvPr id="180232" name="TextBox 14"/>
          <p:cNvSpPr txBox="1">
            <a:spLocks noChangeArrowheads="1"/>
          </p:cNvSpPr>
          <p:nvPr/>
        </p:nvSpPr>
        <p:spPr bwMode="auto">
          <a:xfrm>
            <a:off x="242888" y="1004888"/>
            <a:ext cx="2608262" cy="415925"/>
          </a:xfrm>
          <a:prstGeom prst="rect">
            <a:avLst/>
          </a:prstGeom>
          <a:noFill/>
          <a:ln w="9525">
            <a:noFill/>
            <a:miter lim="800000"/>
            <a:headEnd/>
            <a:tailEnd/>
          </a:ln>
        </p:spPr>
        <p:txBody>
          <a:bodyPr wrap="none">
            <a:spAutoFit/>
          </a:bodyPr>
          <a:lstStyle/>
          <a:p>
            <a:pPr eaLnBrk="0" hangingPunct="0">
              <a:buFont typeface="Arial" charset="0"/>
              <a:buNone/>
            </a:pPr>
            <a:r>
              <a:rPr lang="zh-CN" altLang="en-US" sz="2100" b="1">
                <a:latin typeface="微软雅黑"/>
                <a:ea typeface="微软雅黑"/>
                <a:cs typeface="微软雅黑"/>
              </a:rPr>
              <a:t>在市场竞争的条件下</a:t>
            </a:r>
          </a:p>
        </p:txBody>
      </p:sp>
      <p:pic>
        <p:nvPicPr>
          <p:cNvPr id="180233" name="Picture 2"/>
          <p:cNvPicPr>
            <a:picLocks noChangeAspect="1" noChangeArrowheads="1"/>
          </p:cNvPicPr>
          <p:nvPr/>
        </p:nvPicPr>
        <p:blipFill>
          <a:blip r:embed="rId2"/>
          <a:srcRect/>
          <a:stretch>
            <a:fillRect/>
          </a:stretch>
        </p:blipFill>
        <p:spPr bwMode="auto">
          <a:xfrm>
            <a:off x="5319713" y="3219450"/>
            <a:ext cx="1244600" cy="1477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idx="4294967295"/>
          </p:nvPr>
        </p:nvSpPr>
        <p:spPr>
          <a:xfrm>
            <a:off x="871538" y="393700"/>
            <a:ext cx="3186112" cy="465138"/>
          </a:xfrm>
        </p:spPr>
        <p:txBody>
          <a:bodyPr lIns="68580" tIns="34290" rIns="68580" bIns="34290"/>
          <a:lstStyle/>
          <a:p>
            <a:pPr eaLnBrk="1" hangingPunct="1"/>
            <a:r>
              <a:rPr lang="zh-CN" altLang="en-US" smtClean="0">
                <a:solidFill>
                  <a:srgbClr val="FF0000"/>
                </a:solidFill>
                <a:latin typeface="微软雅黑"/>
              </a:rPr>
              <a:t>大野耐一环：现场观察</a:t>
            </a:r>
          </a:p>
        </p:txBody>
      </p:sp>
      <p:sp>
        <p:nvSpPr>
          <p:cNvPr id="181250" name="Rectangle 3"/>
          <p:cNvSpPr>
            <a:spLocks noChangeArrowheads="1"/>
          </p:cNvSpPr>
          <p:nvPr/>
        </p:nvSpPr>
        <p:spPr bwMode="auto">
          <a:xfrm>
            <a:off x="188913" y="2722563"/>
            <a:ext cx="6426200" cy="2147887"/>
          </a:xfrm>
          <a:prstGeom prst="rect">
            <a:avLst/>
          </a:prstGeom>
          <a:noFill/>
          <a:ln w="9525" algn="ctr">
            <a:noFill/>
            <a:miter lim="800000"/>
            <a:headEnd/>
            <a:tailEnd/>
          </a:ln>
        </p:spPr>
        <p:txBody>
          <a:bodyPr lIns="69056" tIns="34529" rIns="69056" bIns="34529" anchor="ctr">
            <a:spAutoFit/>
          </a:bodyPr>
          <a:lstStyle/>
          <a:p>
            <a:pPr eaLnBrk="0" hangingPunct="0">
              <a:lnSpc>
                <a:spcPct val="150000"/>
              </a:lnSpc>
              <a:buFont typeface="Arial" charset="0"/>
              <a:buNone/>
            </a:pPr>
            <a:r>
              <a:rPr lang="zh-CN" altLang="en-US" sz="1500" b="1">
                <a:latin typeface="微软雅黑"/>
                <a:ea typeface="微软雅黑"/>
                <a:cs typeface="微软雅黑"/>
              </a:rPr>
              <a:t>大野耐一环源自于丰田生产系统奠基人大野耐一训练其部下的方法，即用粉笔在车间地板上画一圈，让训练者站立其中数小时训练其观察现场能力。</a:t>
            </a:r>
          </a:p>
          <a:p>
            <a:pPr eaLnBrk="0" hangingPunct="0">
              <a:lnSpc>
                <a:spcPct val="150000"/>
              </a:lnSpc>
              <a:buFont typeface="Arial" charset="0"/>
              <a:buNone/>
            </a:pPr>
            <a:endParaRPr lang="zh-CN" altLang="en-US" sz="1500" b="1">
              <a:latin typeface="微软雅黑"/>
              <a:ea typeface="微软雅黑"/>
              <a:cs typeface="微软雅黑"/>
            </a:endParaRPr>
          </a:p>
          <a:p>
            <a:pPr eaLnBrk="0" hangingPunct="0">
              <a:lnSpc>
                <a:spcPct val="150000"/>
              </a:lnSpc>
              <a:buFont typeface="Arial" charset="0"/>
              <a:buNone/>
            </a:pPr>
            <a:r>
              <a:rPr lang="zh-CN" altLang="en-US" sz="1500" b="1">
                <a:latin typeface="微软雅黑"/>
                <a:ea typeface="微软雅黑"/>
                <a:cs typeface="微软雅黑"/>
              </a:rPr>
              <a:t>大野耐一会随时返回检查其部下现场观察后所得，对于那些回答说现场没有问题的现场管理者，他们一定会被要求在环内站更多的时间来学习发现问题。</a:t>
            </a:r>
          </a:p>
        </p:txBody>
      </p:sp>
      <p:pic>
        <p:nvPicPr>
          <p:cNvPr id="181251" name="Picture 4" descr="Workplace%20Management%20Cover%20xsm"/>
          <p:cNvPicPr>
            <a:picLocks noChangeAspect="1" noChangeArrowheads="1"/>
          </p:cNvPicPr>
          <p:nvPr/>
        </p:nvPicPr>
        <p:blipFill>
          <a:blip r:embed="rId2"/>
          <a:srcRect/>
          <a:stretch>
            <a:fillRect/>
          </a:stretch>
        </p:blipFill>
        <p:spPr bwMode="auto">
          <a:xfrm>
            <a:off x="674688" y="1058863"/>
            <a:ext cx="1150937" cy="1766887"/>
          </a:xfrm>
          <a:prstGeom prst="rect">
            <a:avLst/>
          </a:prstGeom>
          <a:noFill/>
          <a:ln w="9525">
            <a:noFill/>
            <a:miter lim="800000"/>
            <a:headEnd/>
            <a:tailEnd/>
          </a:ln>
        </p:spPr>
      </p:pic>
      <p:pic>
        <p:nvPicPr>
          <p:cNvPr id="181252" name="Picture 5"/>
          <p:cNvPicPr>
            <a:picLocks noChangeAspect="1" noChangeArrowheads="1"/>
          </p:cNvPicPr>
          <p:nvPr/>
        </p:nvPicPr>
        <p:blipFill>
          <a:blip r:embed="rId3"/>
          <a:srcRect/>
          <a:stretch>
            <a:fillRect/>
          </a:stretch>
        </p:blipFill>
        <p:spPr bwMode="auto">
          <a:xfrm>
            <a:off x="3429000" y="1166813"/>
            <a:ext cx="2743200" cy="1585912"/>
          </a:xfrm>
          <a:prstGeom prst="rect">
            <a:avLst/>
          </a:prstGeom>
          <a:noFill/>
          <a:ln w="9525" algn="ctr">
            <a:noFill/>
            <a:miter lim="800000"/>
            <a:headEnd/>
            <a:tailEnd/>
          </a:ln>
        </p:spPr>
      </p:pic>
      <p:grpSp>
        <p:nvGrpSpPr>
          <p:cNvPr id="181253" name="Group 6"/>
          <p:cNvGrpSpPr>
            <a:grpSpLocks/>
          </p:cNvGrpSpPr>
          <p:nvPr/>
        </p:nvGrpSpPr>
        <p:grpSpPr bwMode="auto">
          <a:xfrm>
            <a:off x="2673350" y="1274763"/>
            <a:ext cx="1400175" cy="1357312"/>
            <a:chOff x="2299" y="546"/>
            <a:chExt cx="1175" cy="1139"/>
          </a:xfrm>
        </p:grpSpPr>
        <p:sp>
          <p:nvSpPr>
            <p:cNvPr id="181254" name="Oval 7"/>
            <p:cNvSpPr>
              <a:spLocks noChangeArrowheads="1"/>
            </p:cNvSpPr>
            <p:nvPr/>
          </p:nvSpPr>
          <p:spPr bwMode="auto">
            <a:xfrm>
              <a:off x="2299" y="546"/>
              <a:ext cx="1175" cy="1139"/>
            </a:xfrm>
            <a:prstGeom prst="ellipse">
              <a:avLst/>
            </a:prstGeom>
            <a:solidFill>
              <a:schemeClr val="bg1"/>
            </a:solidFill>
            <a:ln w="76200">
              <a:solidFill>
                <a:schemeClr val="tx1"/>
              </a:solidFill>
              <a:round/>
              <a:headEnd/>
              <a:tailEnd/>
            </a:ln>
          </p:spPr>
          <p:txBody>
            <a:bodyPr wrap="none" anchor="ctr"/>
            <a:lstStyle/>
            <a:p>
              <a:pPr eaLnBrk="0" hangingPunct="0">
                <a:buFont typeface="Arial" charset="0"/>
                <a:buNone/>
              </a:pPr>
              <a:endParaRPr lang="zh-CN" altLang="zh-CN"/>
            </a:p>
          </p:txBody>
        </p:sp>
        <p:sp>
          <p:nvSpPr>
            <p:cNvPr id="181255" name="Rectangle 8"/>
            <p:cNvSpPr>
              <a:spLocks noChangeArrowheads="1"/>
            </p:cNvSpPr>
            <p:nvPr/>
          </p:nvSpPr>
          <p:spPr bwMode="auto">
            <a:xfrm>
              <a:off x="2452" y="799"/>
              <a:ext cx="908" cy="310"/>
            </a:xfrm>
            <a:prstGeom prst="rect">
              <a:avLst/>
            </a:prstGeom>
            <a:noFill/>
            <a:ln w="9525">
              <a:noFill/>
              <a:miter lim="800000"/>
              <a:headEnd/>
              <a:tailEnd/>
            </a:ln>
          </p:spPr>
          <p:txBody>
            <a:bodyPr wrap="none">
              <a:spAutoFit/>
            </a:bodyPr>
            <a:lstStyle/>
            <a:p>
              <a:pPr eaLnBrk="0" hangingPunct="0">
                <a:buFont typeface="Arial" charset="0"/>
                <a:buNone/>
              </a:pPr>
              <a:r>
                <a:rPr lang="en-US" altLang="zh-CN" b="1"/>
                <a:t>30/30/30</a:t>
              </a:r>
            </a:p>
          </p:txBody>
        </p:sp>
        <p:grpSp>
          <p:nvGrpSpPr>
            <p:cNvPr id="181256" name="Group 9"/>
            <p:cNvGrpSpPr>
              <a:grpSpLocks/>
            </p:cNvGrpSpPr>
            <p:nvPr/>
          </p:nvGrpSpPr>
          <p:grpSpPr bwMode="auto">
            <a:xfrm>
              <a:off x="2630" y="1117"/>
              <a:ext cx="499" cy="468"/>
              <a:chOff x="1474" y="876"/>
              <a:chExt cx="374" cy="299"/>
            </a:xfrm>
          </p:grpSpPr>
          <p:sp>
            <p:nvSpPr>
              <p:cNvPr id="181257" name="Freeform 10"/>
              <p:cNvSpPr>
                <a:spLocks/>
              </p:cNvSpPr>
              <p:nvPr/>
            </p:nvSpPr>
            <p:spPr bwMode="auto">
              <a:xfrm>
                <a:off x="1714" y="876"/>
                <a:ext cx="134" cy="207"/>
              </a:xfrm>
              <a:custGeom>
                <a:avLst/>
                <a:gdLst>
                  <a:gd name="T0" fmla="*/ 0 w 269"/>
                  <a:gd name="T1" fmla="*/ 48 h 414"/>
                  <a:gd name="T2" fmla="*/ 17 w 269"/>
                  <a:gd name="T3" fmla="*/ 52 h 414"/>
                  <a:gd name="T4" fmla="*/ 17 w 269"/>
                  <a:gd name="T5" fmla="*/ 52 h 414"/>
                  <a:gd name="T6" fmla="*/ 18 w 269"/>
                  <a:gd name="T7" fmla="*/ 51 h 414"/>
                  <a:gd name="T8" fmla="*/ 19 w 269"/>
                  <a:gd name="T9" fmla="*/ 50 h 414"/>
                  <a:gd name="T10" fmla="*/ 21 w 269"/>
                  <a:gd name="T11" fmla="*/ 48 h 414"/>
                  <a:gd name="T12" fmla="*/ 22 w 269"/>
                  <a:gd name="T13" fmla="*/ 46 h 414"/>
                  <a:gd name="T14" fmla="*/ 24 w 269"/>
                  <a:gd name="T15" fmla="*/ 44 h 414"/>
                  <a:gd name="T16" fmla="*/ 25 w 269"/>
                  <a:gd name="T17" fmla="*/ 41 h 414"/>
                  <a:gd name="T18" fmla="*/ 27 w 269"/>
                  <a:gd name="T19" fmla="*/ 38 h 414"/>
                  <a:gd name="T20" fmla="*/ 29 w 269"/>
                  <a:gd name="T21" fmla="*/ 35 h 414"/>
                  <a:gd name="T22" fmla="*/ 30 w 269"/>
                  <a:gd name="T23" fmla="*/ 31 h 414"/>
                  <a:gd name="T24" fmla="*/ 31 w 269"/>
                  <a:gd name="T25" fmla="*/ 28 h 414"/>
                  <a:gd name="T26" fmla="*/ 32 w 269"/>
                  <a:gd name="T27" fmla="*/ 26 h 414"/>
                  <a:gd name="T28" fmla="*/ 33 w 269"/>
                  <a:gd name="T29" fmla="*/ 22 h 414"/>
                  <a:gd name="T30" fmla="*/ 33 w 269"/>
                  <a:gd name="T31" fmla="*/ 19 h 414"/>
                  <a:gd name="T32" fmla="*/ 33 w 269"/>
                  <a:gd name="T33" fmla="*/ 14 h 414"/>
                  <a:gd name="T34" fmla="*/ 32 w 269"/>
                  <a:gd name="T35" fmla="*/ 12 h 414"/>
                  <a:gd name="T36" fmla="*/ 30 w 269"/>
                  <a:gd name="T37" fmla="*/ 9 h 414"/>
                  <a:gd name="T38" fmla="*/ 28 w 269"/>
                  <a:gd name="T39" fmla="*/ 6 h 414"/>
                  <a:gd name="T40" fmla="*/ 26 w 269"/>
                  <a:gd name="T41" fmla="*/ 4 h 414"/>
                  <a:gd name="T42" fmla="*/ 24 w 269"/>
                  <a:gd name="T43" fmla="*/ 3 h 414"/>
                  <a:gd name="T44" fmla="*/ 22 w 269"/>
                  <a:gd name="T45" fmla="*/ 2 h 414"/>
                  <a:gd name="T46" fmla="*/ 20 w 269"/>
                  <a:gd name="T47" fmla="*/ 1 h 414"/>
                  <a:gd name="T48" fmla="*/ 18 w 269"/>
                  <a:gd name="T49" fmla="*/ 0 h 414"/>
                  <a:gd name="T50" fmla="*/ 16 w 269"/>
                  <a:gd name="T51" fmla="*/ 0 h 414"/>
                  <a:gd name="T52" fmla="*/ 13 w 269"/>
                  <a:gd name="T53" fmla="*/ 0 h 414"/>
                  <a:gd name="T54" fmla="*/ 11 w 269"/>
                  <a:gd name="T55" fmla="*/ 1 h 414"/>
                  <a:gd name="T56" fmla="*/ 9 w 269"/>
                  <a:gd name="T57" fmla="*/ 2 h 414"/>
                  <a:gd name="T58" fmla="*/ 7 w 269"/>
                  <a:gd name="T59" fmla="*/ 3 h 414"/>
                  <a:gd name="T60" fmla="*/ 5 w 269"/>
                  <a:gd name="T61" fmla="*/ 3 h 414"/>
                  <a:gd name="T62" fmla="*/ 4 w 269"/>
                  <a:gd name="T63" fmla="*/ 5 h 414"/>
                  <a:gd name="T64" fmla="*/ 3 w 269"/>
                  <a:gd name="T65" fmla="*/ 6 h 414"/>
                  <a:gd name="T66" fmla="*/ 2 w 269"/>
                  <a:gd name="T67" fmla="*/ 9 h 414"/>
                  <a:gd name="T68" fmla="*/ 1 w 269"/>
                  <a:gd name="T69" fmla="*/ 11 h 414"/>
                  <a:gd name="T70" fmla="*/ 1 w 269"/>
                  <a:gd name="T71" fmla="*/ 13 h 414"/>
                  <a:gd name="T72" fmla="*/ 1 w 269"/>
                  <a:gd name="T73" fmla="*/ 14 h 414"/>
                  <a:gd name="T74" fmla="*/ 1 w 269"/>
                  <a:gd name="T75" fmla="*/ 17 h 414"/>
                  <a:gd name="T76" fmla="*/ 0 w 269"/>
                  <a:gd name="T77" fmla="*/ 19 h 414"/>
                  <a:gd name="T78" fmla="*/ 1 w 269"/>
                  <a:gd name="T79" fmla="*/ 20 h 414"/>
                  <a:gd name="T80" fmla="*/ 1 w 269"/>
                  <a:gd name="T81" fmla="*/ 22 h 414"/>
                  <a:gd name="T82" fmla="*/ 1 w 269"/>
                  <a:gd name="T83" fmla="*/ 23 h 414"/>
                  <a:gd name="T84" fmla="*/ 1 w 269"/>
                  <a:gd name="T85" fmla="*/ 25 h 414"/>
                  <a:gd name="T86" fmla="*/ 1 w 269"/>
                  <a:gd name="T87" fmla="*/ 26 h 414"/>
                  <a:gd name="T88" fmla="*/ 2 w 269"/>
                  <a:gd name="T89" fmla="*/ 26 h 414"/>
                  <a:gd name="T90" fmla="*/ 2 w 269"/>
                  <a:gd name="T91" fmla="*/ 27 h 414"/>
                  <a:gd name="T92" fmla="*/ 2 w 269"/>
                  <a:gd name="T93" fmla="*/ 27 h 414"/>
                  <a:gd name="T94" fmla="*/ 2 w 269"/>
                  <a:gd name="T95" fmla="*/ 28 h 414"/>
                  <a:gd name="T96" fmla="*/ 2 w 269"/>
                  <a:gd name="T97" fmla="*/ 28 h 414"/>
                  <a:gd name="T98" fmla="*/ 2 w 269"/>
                  <a:gd name="T99" fmla="*/ 29 h 414"/>
                  <a:gd name="T100" fmla="*/ 0 w 269"/>
                  <a:gd name="T101" fmla="*/ 48 h 414"/>
                  <a:gd name="T102" fmla="*/ 0 w 269"/>
                  <a:gd name="T103" fmla="*/ 48 h 4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9"/>
                  <a:gd name="T157" fmla="*/ 0 h 414"/>
                  <a:gd name="T158" fmla="*/ 269 w 269"/>
                  <a:gd name="T159" fmla="*/ 414 h 4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9" h="414">
                    <a:moveTo>
                      <a:pt x="0" y="378"/>
                    </a:moveTo>
                    <a:lnTo>
                      <a:pt x="141" y="414"/>
                    </a:lnTo>
                    <a:lnTo>
                      <a:pt x="143" y="410"/>
                    </a:lnTo>
                    <a:lnTo>
                      <a:pt x="149" y="405"/>
                    </a:lnTo>
                    <a:lnTo>
                      <a:pt x="156" y="395"/>
                    </a:lnTo>
                    <a:lnTo>
                      <a:pt x="168" y="382"/>
                    </a:lnTo>
                    <a:lnTo>
                      <a:pt x="179" y="367"/>
                    </a:lnTo>
                    <a:lnTo>
                      <a:pt x="192" y="348"/>
                    </a:lnTo>
                    <a:lnTo>
                      <a:pt x="206" y="327"/>
                    </a:lnTo>
                    <a:lnTo>
                      <a:pt x="221" y="304"/>
                    </a:lnTo>
                    <a:lnTo>
                      <a:pt x="232" y="279"/>
                    </a:lnTo>
                    <a:lnTo>
                      <a:pt x="244" y="254"/>
                    </a:lnTo>
                    <a:lnTo>
                      <a:pt x="255" y="228"/>
                    </a:lnTo>
                    <a:lnTo>
                      <a:pt x="263" y="201"/>
                    </a:lnTo>
                    <a:lnTo>
                      <a:pt x="267" y="173"/>
                    </a:lnTo>
                    <a:lnTo>
                      <a:pt x="269" y="146"/>
                    </a:lnTo>
                    <a:lnTo>
                      <a:pt x="265" y="119"/>
                    </a:lnTo>
                    <a:lnTo>
                      <a:pt x="257" y="95"/>
                    </a:lnTo>
                    <a:lnTo>
                      <a:pt x="244" y="70"/>
                    </a:lnTo>
                    <a:lnTo>
                      <a:pt x="231" y="49"/>
                    </a:lnTo>
                    <a:lnTo>
                      <a:pt x="213" y="32"/>
                    </a:lnTo>
                    <a:lnTo>
                      <a:pt x="198" y="21"/>
                    </a:lnTo>
                    <a:lnTo>
                      <a:pt x="181" y="9"/>
                    </a:lnTo>
                    <a:lnTo>
                      <a:pt x="162" y="4"/>
                    </a:lnTo>
                    <a:lnTo>
                      <a:pt x="145" y="0"/>
                    </a:lnTo>
                    <a:lnTo>
                      <a:pt x="128" y="0"/>
                    </a:lnTo>
                    <a:lnTo>
                      <a:pt x="109" y="0"/>
                    </a:lnTo>
                    <a:lnTo>
                      <a:pt x="92" y="4"/>
                    </a:lnTo>
                    <a:lnTo>
                      <a:pt x="75" y="9"/>
                    </a:lnTo>
                    <a:lnTo>
                      <a:pt x="59" y="17"/>
                    </a:lnTo>
                    <a:lnTo>
                      <a:pt x="46" y="28"/>
                    </a:lnTo>
                    <a:lnTo>
                      <a:pt x="35" y="40"/>
                    </a:lnTo>
                    <a:lnTo>
                      <a:pt x="27" y="55"/>
                    </a:lnTo>
                    <a:lnTo>
                      <a:pt x="19" y="72"/>
                    </a:lnTo>
                    <a:lnTo>
                      <a:pt x="14" y="87"/>
                    </a:lnTo>
                    <a:lnTo>
                      <a:pt x="10" y="102"/>
                    </a:lnTo>
                    <a:lnTo>
                      <a:pt x="8" y="118"/>
                    </a:lnTo>
                    <a:lnTo>
                      <a:pt x="8" y="133"/>
                    </a:lnTo>
                    <a:lnTo>
                      <a:pt x="6" y="146"/>
                    </a:lnTo>
                    <a:lnTo>
                      <a:pt x="8" y="159"/>
                    </a:lnTo>
                    <a:lnTo>
                      <a:pt x="8" y="171"/>
                    </a:lnTo>
                    <a:lnTo>
                      <a:pt x="10" y="184"/>
                    </a:lnTo>
                    <a:lnTo>
                      <a:pt x="12" y="194"/>
                    </a:lnTo>
                    <a:lnTo>
                      <a:pt x="14" y="201"/>
                    </a:lnTo>
                    <a:lnTo>
                      <a:pt x="16" y="211"/>
                    </a:lnTo>
                    <a:lnTo>
                      <a:pt x="19" y="218"/>
                    </a:lnTo>
                    <a:lnTo>
                      <a:pt x="19" y="222"/>
                    </a:lnTo>
                    <a:lnTo>
                      <a:pt x="21" y="228"/>
                    </a:lnTo>
                    <a:lnTo>
                      <a:pt x="23" y="230"/>
                    </a:lnTo>
                    <a:lnTo>
                      <a:pt x="23" y="232"/>
                    </a:lnTo>
                    <a:lnTo>
                      <a:pt x="0" y="378"/>
                    </a:lnTo>
                    <a:close/>
                  </a:path>
                </a:pathLst>
              </a:custGeom>
              <a:solidFill>
                <a:srgbClr val="000000"/>
              </a:solidFill>
              <a:ln w="9525">
                <a:noFill/>
                <a:round/>
                <a:headEnd/>
                <a:tailEnd/>
              </a:ln>
            </p:spPr>
            <p:txBody>
              <a:bodyPr/>
              <a:lstStyle/>
              <a:p>
                <a:pPr eaLnBrk="0" hangingPunct="0">
                  <a:buFont typeface="Arial" charset="0"/>
                  <a:buNone/>
                </a:pPr>
                <a:endParaRPr lang="zh-CN" altLang="zh-CN"/>
              </a:p>
            </p:txBody>
          </p:sp>
          <p:sp>
            <p:nvSpPr>
              <p:cNvPr id="181258" name="Freeform 11"/>
              <p:cNvSpPr>
                <a:spLocks/>
              </p:cNvSpPr>
              <p:nvPr/>
            </p:nvSpPr>
            <p:spPr bwMode="auto">
              <a:xfrm>
                <a:off x="1697" y="1072"/>
                <a:ext cx="79" cy="102"/>
              </a:xfrm>
              <a:custGeom>
                <a:avLst/>
                <a:gdLst>
                  <a:gd name="T0" fmla="*/ 2 w 158"/>
                  <a:gd name="T1" fmla="*/ 0 h 206"/>
                  <a:gd name="T2" fmla="*/ 20 w 158"/>
                  <a:gd name="T3" fmla="*/ 8 h 206"/>
                  <a:gd name="T4" fmla="*/ 20 w 158"/>
                  <a:gd name="T5" fmla="*/ 8 h 206"/>
                  <a:gd name="T6" fmla="*/ 20 w 158"/>
                  <a:gd name="T7" fmla="*/ 9 h 206"/>
                  <a:gd name="T8" fmla="*/ 20 w 158"/>
                  <a:gd name="T9" fmla="*/ 10 h 206"/>
                  <a:gd name="T10" fmla="*/ 20 w 158"/>
                  <a:gd name="T11" fmla="*/ 11 h 206"/>
                  <a:gd name="T12" fmla="*/ 19 w 158"/>
                  <a:gd name="T13" fmla="*/ 12 h 206"/>
                  <a:gd name="T14" fmla="*/ 19 w 158"/>
                  <a:gd name="T15" fmla="*/ 14 h 206"/>
                  <a:gd name="T16" fmla="*/ 19 w 158"/>
                  <a:gd name="T17" fmla="*/ 15 h 206"/>
                  <a:gd name="T18" fmla="*/ 18 w 158"/>
                  <a:gd name="T19" fmla="*/ 17 h 206"/>
                  <a:gd name="T20" fmla="*/ 17 w 158"/>
                  <a:gd name="T21" fmla="*/ 18 h 206"/>
                  <a:gd name="T22" fmla="*/ 17 w 158"/>
                  <a:gd name="T23" fmla="*/ 20 h 206"/>
                  <a:gd name="T24" fmla="*/ 15 w 158"/>
                  <a:gd name="T25" fmla="*/ 21 h 206"/>
                  <a:gd name="T26" fmla="*/ 14 w 158"/>
                  <a:gd name="T27" fmla="*/ 23 h 206"/>
                  <a:gd name="T28" fmla="*/ 13 w 158"/>
                  <a:gd name="T29" fmla="*/ 24 h 206"/>
                  <a:gd name="T30" fmla="*/ 12 w 158"/>
                  <a:gd name="T31" fmla="*/ 24 h 206"/>
                  <a:gd name="T32" fmla="*/ 10 w 158"/>
                  <a:gd name="T33" fmla="*/ 25 h 206"/>
                  <a:gd name="T34" fmla="*/ 10 w 158"/>
                  <a:gd name="T35" fmla="*/ 25 h 206"/>
                  <a:gd name="T36" fmla="*/ 7 w 158"/>
                  <a:gd name="T37" fmla="*/ 25 h 206"/>
                  <a:gd name="T38" fmla="*/ 6 w 158"/>
                  <a:gd name="T39" fmla="*/ 24 h 206"/>
                  <a:gd name="T40" fmla="*/ 5 w 158"/>
                  <a:gd name="T41" fmla="*/ 24 h 206"/>
                  <a:gd name="T42" fmla="*/ 5 w 158"/>
                  <a:gd name="T43" fmla="*/ 23 h 206"/>
                  <a:gd name="T44" fmla="*/ 3 w 158"/>
                  <a:gd name="T45" fmla="*/ 22 h 206"/>
                  <a:gd name="T46" fmla="*/ 2 w 158"/>
                  <a:gd name="T47" fmla="*/ 21 h 206"/>
                  <a:gd name="T48" fmla="*/ 1 w 158"/>
                  <a:gd name="T49" fmla="*/ 20 h 206"/>
                  <a:gd name="T50" fmla="*/ 1 w 158"/>
                  <a:gd name="T51" fmla="*/ 19 h 206"/>
                  <a:gd name="T52" fmla="*/ 1 w 158"/>
                  <a:gd name="T53" fmla="*/ 18 h 206"/>
                  <a:gd name="T54" fmla="*/ 1 w 158"/>
                  <a:gd name="T55" fmla="*/ 17 h 206"/>
                  <a:gd name="T56" fmla="*/ 1 w 158"/>
                  <a:gd name="T57" fmla="*/ 15 h 206"/>
                  <a:gd name="T58" fmla="*/ 0 w 158"/>
                  <a:gd name="T59" fmla="*/ 15 h 206"/>
                  <a:gd name="T60" fmla="*/ 0 w 158"/>
                  <a:gd name="T61" fmla="*/ 14 h 206"/>
                  <a:gd name="T62" fmla="*/ 0 w 158"/>
                  <a:gd name="T63" fmla="*/ 13 h 206"/>
                  <a:gd name="T64" fmla="*/ 0 w 158"/>
                  <a:gd name="T65" fmla="*/ 13 h 206"/>
                  <a:gd name="T66" fmla="*/ 2 w 158"/>
                  <a:gd name="T67" fmla="*/ 0 h 206"/>
                  <a:gd name="T68" fmla="*/ 2 w 158"/>
                  <a:gd name="T69" fmla="*/ 0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206"/>
                  <a:gd name="T107" fmla="*/ 158 w 158"/>
                  <a:gd name="T108" fmla="*/ 206 h 2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206">
                    <a:moveTo>
                      <a:pt x="23" y="0"/>
                    </a:moveTo>
                    <a:lnTo>
                      <a:pt x="158" y="71"/>
                    </a:lnTo>
                    <a:lnTo>
                      <a:pt x="156" y="71"/>
                    </a:lnTo>
                    <a:lnTo>
                      <a:pt x="156" y="75"/>
                    </a:lnTo>
                    <a:lnTo>
                      <a:pt x="156" y="82"/>
                    </a:lnTo>
                    <a:lnTo>
                      <a:pt x="154" y="92"/>
                    </a:lnTo>
                    <a:lnTo>
                      <a:pt x="150" y="101"/>
                    </a:lnTo>
                    <a:lnTo>
                      <a:pt x="149" y="113"/>
                    </a:lnTo>
                    <a:lnTo>
                      <a:pt x="145" y="126"/>
                    </a:lnTo>
                    <a:lnTo>
                      <a:pt x="143" y="139"/>
                    </a:lnTo>
                    <a:lnTo>
                      <a:pt x="135" y="151"/>
                    </a:lnTo>
                    <a:lnTo>
                      <a:pt x="129" y="164"/>
                    </a:lnTo>
                    <a:lnTo>
                      <a:pt x="124" y="173"/>
                    </a:lnTo>
                    <a:lnTo>
                      <a:pt x="116" y="185"/>
                    </a:lnTo>
                    <a:lnTo>
                      <a:pt x="107" y="194"/>
                    </a:lnTo>
                    <a:lnTo>
                      <a:pt x="97" y="200"/>
                    </a:lnTo>
                    <a:lnTo>
                      <a:pt x="86" y="204"/>
                    </a:lnTo>
                    <a:lnTo>
                      <a:pt x="74" y="206"/>
                    </a:lnTo>
                    <a:lnTo>
                      <a:pt x="61" y="204"/>
                    </a:lnTo>
                    <a:lnTo>
                      <a:pt x="52" y="200"/>
                    </a:lnTo>
                    <a:lnTo>
                      <a:pt x="40" y="194"/>
                    </a:lnTo>
                    <a:lnTo>
                      <a:pt x="33" y="189"/>
                    </a:lnTo>
                    <a:lnTo>
                      <a:pt x="25" y="181"/>
                    </a:lnTo>
                    <a:lnTo>
                      <a:pt x="19" y="173"/>
                    </a:lnTo>
                    <a:lnTo>
                      <a:pt x="14" y="164"/>
                    </a:lnTo>
                    <a:lnTo>
                      <a:pt x="10" y="154"/>
                    </a:lnTo>
                    <a:lnTo>
                      <a:pt x="6" y="147"/>
                    </a:lnTo>
                    <a:lnTo>
                      <a:pt x="4" y="137"/>
                    </a:lnTo>
                    <a:lnTo>
                      <a:pt x="2" y="128"/>
                    </a:lnTo>
                    <a:lnTo>
                      <a:pt x="0" y="122"/>
                    </a:lnTo>
                    <a:lnTo>
                      <a:pt x="0" y="114"/>
                    </a:lnTo>
                    <a:lnTo>
                      <a:pt x="0" y="111"/>
                    </a:lnTo>
                    <a:lnTo>
                      <a:pt x="0" y="107"/>
                    </a:lnTo>
                    <a:lnTo>
                      <a:pt x="23" y="0"/>
                    </a:lnTo>
                    <a:close/>
                  </a:path>
                </a:pathLst>
              </a:custGeom>
              <a:solidFill>
                <a:srgbClr val="000000"/>
              </a:solidFill>
              <a:ln w="9525">
                <a:noFill/>
                <a:round/>
                <a:headEnd/>
                <a:tailEnd/>
              </a:ln>
            </p:spPr>
            <p:txBody>
              <a:bodyPr/>
              <a:lstStyle/>
              <a:p>
                <a:pPr eaLnBrk="0" hangingPunct="0">
                  <a:buFont typeface="Arial" charset="0"/>
                  <a:buNone/>
                </a:pPr>
                <a:endParaRPr lang="zh-CN" altLang="zh-CN"/>
              </a:p>
            </p:txBody>
          </p:sp>
          <p:sp>
            <p:nvSpPr>
              <p:cNvPr id="181259" name="Freeform 12"/>
              <p:cNvSpPr>
                <a:spLocks/>
              </p:cNvSpPr>
              <p:nvPr/>
            </p:nvSpPr>
            <p:spPr bwMode="auto">
              <a:xfrm>
                <a:off x="1474" y="890"/>
                <a:ext cx="122" cy="197"/>
              </a:xfrm>
              <a:custGeom>
                <a:avLst/>
                <a:gdLst>
                  <a:gd name="T0" fmla="*/ 30 w 243"/>
                  <a:gd name="T1" fmla="*/ 47 h 396"/>
                  <a:gd name="T2" fmla="*/ 30 w 243"/>
                  <a:gd name="T3" fmla="*/ 46 h 396"/>
                  <a:gd name="T4" fmla="*/ 30 w 243"/>
                  <a:gd name="T5" fmla="*/ 45 h 396"/>
                  <a:gd name="T6" fmla="*/ 29 w 243"/>
                  <a:gd name="T7" fmla="*/ 43 h 396"/>
                  <a:gd name="T8" fmla="*/ 29 w 243"/>
                  <a:gd name="T9" fmla="*/ 40 h 396"/>
                  <a:gd name="T10" fmla="*/ 28 w 243"/>
                  <a:gd name="T11" fmla="*/ 37 h 396"/>
                  <a:gd name="T12" fmla="*/ 28 w 243"/>
                  <a:gd name="T13" fmla="*/ 34 h 396"/>
                  <a:gd name="T14" fmla="*/ 28 w 243"/>
                  <a:gd name="T15" fmla="*/ 31 h 396"/>
                  <a:gd name="T16" fmla="*/ 27 w 243"/>
                  <a:gd name="T17" fmla="*/ 28 h 396"/>
                  <a:gd name="T18" fmla="*/ 27 w 243"/>
                  <a:gd name="T19" fmla="*/ 27 h 396"/>
                  <a:gd name="T20" fmla="*/ 28 w 243"/>
                  <a:gd name="T21" fmla="*/ 24 h 396"/>
                  <a:gd name="T22" fmla="*/ 30 w 243"/>
                  <a:gd name="T23" fmla="*/ 21 h 396"/>
                  <a:gd name="T24" fmla="*/ 31 w 243"/>
                  <a:gd name="T25" fmla="*/ 17 h 396"/>
                  <a:gd name="T26" fmla="*/ 31 w 243"/>
                  <a:gd name="T27" fmla="*/ 13 h 396"/>
                  <a:gd name="T28" fmla="*/ 30 w 243"/>
                  <a:gd name="T29" fmla="*/ 8 h 396"/>
                  <a:gd name="T30" fmla="*/ 27 w 243"/>
                  <a:gd name="T31" fmla="*/ 4 h 396"/>
                  <a:gd name="T32" fmla="*/ 23 w 243"/>
                  <a:gd name="T33" fmla="*/ 2 h 396"/>
                  <a:gd name="T34" fmla="*/ 16 w 243"/>
                  <a:gd name="T35" fmla="*/ 0 h 396"/>
                  <a:gd name="T36" fmla="*/ 11 w 243"/>
                  <a:gd name="T37" fmla="*/ 1 h 396"/>
                  <a:gd name="T38" fmla="*/ 6 w 243"/>
                  <a:gd name="T39" fmla="*/ 4 h 396"/>
                  <a:gd name="T40" fmla="*/ 3 w 243"/>
                  <a:gd name="T41" fmla="*/ 8 h 396"/>
                  <a:gd name="T42" fmla="*/ 1 w 243"/>
                  <a:gd name="T43" fmla="*/ 14 h 396"/>
                  <a:gd name="T44" fmla="*/ 0 w 243"/>
                  <a:gd name="T45" fmla="*/ 20 h 396"/>
                  <a:gd name="T46" fmla="*/ 1 w 243"/>
                  <a:gd name="T47" fmla="*/ 26 h 396"/>
                  <a:gd name="T48" fmla="*/ 2 w 243"/>
                  <a:gd name="T49" fmla="*/ 32 h 396"/>
                  <a:gd name="T50" fmla="*/ 3 w 243"/>
                  <a:gd name="T51" fmla="*/ 37 h 396"/>
                  <a:gd name="T52" fmla="*/ 5 w 243"/>
                  <a:gd name="T53" fmla="*/ 41 h 396"/>
                  <a:gd name="T54" fmla="*/ 6 w 243"/>
                  <a:gd name="T55" fmla="*/ 44 h 396"/>
                  <a:gd name="T56" fmla="*/ 8 w 243"/>
                  <a:gd name="T57" fmla="*/ 46 h 396"/>
                  <a:gd name="T58" fmla="*/ 8 w 243"/>
                  <a:gd name="T59" fmla="*/ 47 h 396"/>
                  <a:gd name="T60" fmla="*/ 9 w 243"/>
                  <a:gd name="T61" fmla="*/ 48 h 396"/>
                  <a:gd name="T62" fmla="*/ 10 w 243"/>
                  <a:gd name="T63" fmla="*/ 49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3"/>
                  <a:gd name="T97" fmla="*/ 0 h 396"/>
                  <a:gd name="T98" fmla="*/ 243 w 243"/>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3" h="396">
                    <a:moveTo>
                      <a:pt x="78" y="396"/>
                    </a:moveTo>
                    <a:lnTo>
                      <a:pt x="235" y="379"/>
                    </a:lnTo>
                    <a:lnTo>
                      <a:pt x="233" y="377"/>
                    </a:lnTo>
                    <a:lnTo>
                      <a:pt x="233" y="373"/>
                    </a:lnTo>
                    <a:lnTo>
                      <a:pt x="233" y="369"/>
                    </a:lnTo>
                    <a:lnTo>
                      <a:pt x="233" y="364"/>
                    </a:lnTo>
                    <a:lnTo>
                      <a:pt x="232" y="356"/>
                    </a:lnTo>
                    <a:lnTo>
                      <a:pt x="232" y="346"/>
                    </a:lnTo>
                    <a:lnTo>
                      <a:pt x="228" y="337"/>
                    </a:lnTo>
                    <a:lnTo>
                      <a:pt x="228" y="327"/>
                    </a:lnTo>
                    <a:lnTo>
                      <a:pt x="226" y="314"/>
                    </a:lnTo>
                    <a:lnTo>
                      <a:pt x="224" y="303"/>
                    </a:lnTo>
                    <a:lnTo>
                      <a:pt x="222" y="291"/>
                    </a:lnTo>
                    <a:lnTo>
                      <a:pt x="222" y="278"/>
                    </a:lnTo>
                    <a:lnTo>
                      <a:pt x="218" y="265"/>
                    </a:lnTo>
                    <a:lnTo>
                      <a:pt x="218" y="251"/>
                    </a:lnTo>
                    <a:lnTo>
                      <a:pt x="214" y="240"/>
                    </a:lnTo>
                    <a:lnTo>
                      <a:pt x="213" y="227"/>
                    </a:lnTo>
                    <a:lnTo>
                      <a:pt x="213" y="225"/>
                    </a:lnTo>
                    <a:lnTo>
                      <a:pt x="216" y="219"/>
                    </a:lnTo>
                    <a:lnTo>
                      <a:pt x="220" y="210"/>
                    </a:lnTo>
                    <a:lnTo>
                      <a:pt x="224" y="200"/>
                    </a:lnTo>
                    <a:lnTo>
                      <a:pt x="228" y="187"/>
                    </a:lnTo>
                    <a:lnTo>
                      <a:pt x="233" y="173"/>
                    </a:lnTo>
                    <a:lnTo>
                      <a:pt x="237" y="156"/>
                    </a:lnTo>
                    <a:lnTo>
                      <a:pt x="241" y="141"/>
                    </a:lnTo>
                    <a:lnTo>
                      <a:pt x="243" y="122"/>
                    </a:lnTo>
                    <a:lnTo>
                      <a:pt x="243" y="105"/>
                    </a:lnTo>
                    <a:lnTo>
                      <a:pt x="239" y="86"/>
                    </a:lnTo>
                    <a:lnTo>
                      <a:pt x="235" y="71"/>
                    </a:lnTo>
                    <a:lnTo>
                      <a:pt x="226" y="54"/>
                    </a:lnTo>
                    <a:lnTo>
                      <a:pt x="214" y="38"/>
                    </a:lnTo>
                    <a:lnTo>
                      <a:pt x="199" y="25"/>
                    </a:lnTo>
                    <a:lnTo>
                      <a:pt x="178" y="16"/>
                    </a:lnTo>
                    <a:lnTo>
                      <a:pt x="150" y="4"/>
                    </a:lnTo>
                    <a:lnTo>
                      <a:pt x="125" y="0"/>
                    </a:lnTo>
                    <a:lnTo>
                      <a:pt x="100" y="2"/>
                    </a:lnTo>
                    <a:lnTo>
                      <a:pt x="81" y="8"/>
                    </a:lnTo>
                    <a:lnTo>
                      <a:pt x="62" y="18"/>
                    </a:lnTo>
                    <a:lnTo>
                      <a:pt x="47" y="33"/>
                    </a:lnTo>
                    <a:lnTo>
                      <a:pt x="34" y="50"/>
                    </a:lnTo>
                    <a:lnTo>
                      <a:pt x="24" y="71"/>
                    </a:lnTo>
                    <a:lnTo>
                      <a:pt x="13" y="92"/>
                    </a:lnTo>
                    <a:lnTo>
                      <a:pt x="7" y="115"/>
                    </a:lnTo>
                    <a:lnTo>
                      <a:pt x="2" y="139"/>
                    </a:lnTo>
                    <a:lnTo>
                      <a:pt x="0" y="164"/>
                    </a:lnTo>
                    <a:lnTo>
                      <a:pt x="0" y="189"/>
                    </a:lnTo>
                    <a:lnTo>
                      <a:pt x="2" y="213"/>
                    </a:lnTo>
                    <a:lnTo>
                      <a:pt x="3" y="238"/>
                    </a:lnTo>
                    <a:lnTo>
                      <a:pt x="11" y="263"/>
                    </a:lnTo>
                    <a:lnTo>
                      <a:pt x="17" y="280"/>
                    </a:lnTo>
                    <a:lnTo>
                      <a:pt x="24" y="299"/>
                    </a:lnTo>
                    <a:lnTo>
                      <a:pt x="30" y="314"/>
                    </a:lnTo>
                    <a:lnTo>
                      <a:pt x="36" y="331"/>
                    </a:lnTo>
                    <a:lnTo>
                      <a:pt x="41" y="343"/>
                    </a:lnTo>
                    <a:lnTo>
                      <a:pt x="47" y="354"/>
                    </a:lnTo>
                    <a:lnTo>
                      <a:pt x="51" y="364"/>
                    </a:lnTo>
                    <a:lnTo>
                      <a:pt x="57" y="371"/>
                    </a:lnTo>
                    <a:lnTo>
                      <a:pt x="60" y="377"/>
                    </a:lnTo>
                    <a:lnTo>
                      <a:pt x="64" y="383"/>
                    </a:lnTo>
                    <a:lnTo>
                      <a:pt x="68" y="386"/>
                    </a:lnTo>
                    <a:lnTo>
                      <a:pt x="72" y="392"/>
                    </a:lnTo>
                    <a:lnTo>
                      <a:pt x="76" y="394"/>
                    </a:lnTo>
                    <a:lnTo>
                      <a:pt x="78" y="396"/>
                    </a:lnTo>
                    <a:close/>
                  </a:path>
                </a:pathLst>
              </a:custGeom>
              <a:solidFill>
                <a:srgbClr val="000000"/>
              </a:solidFill>
              <a:ln w="9525">
                <a:noFill/>
                <a:round/>
                <a:headEnd/>
                <a:tailEnd/>
              </a:ln>
            </p:spPr>
            <p:txBody>
              <a:bodyPr/>
              <a:lstStyle/>
              <a:p>
                <a:pPr eaLnBrk="0" hangingPunct="0">
                  <a:buFont typeface="Arial" charset="0"/>
                  <a:buNone/>
                </a:pPr>
                <a:endParaRPr lang="zh-CN" altLang="zh-CN"/>
              </a:p>
            </p:txBody>
          </p:sp>
          <p:sp>
            <p:nvSpPr>
              <p:cNvPr id="181260" name="Freeform 13"/>
              <p:cNvSpPr>
                <a:spLocks/>
              </p:cNvSpPr>
              <p:nvPr/>
            </p:nvSpPr>
            <p:spPr bwMode="auto">
              <a:xfrm>
                <a:off x="1519" y="1087"/>
                <a:ext cx="109" cy="88"/>
              </a:xfrm>
              <a:custGeom>
                <a:avLst/>
                <a:gdLst>
                  <a:gd name="T0" fmla="*/ 0 w 219"/>
                  <a:gd name="T1" fmla="*/ 8 h 177"/>
                  <a:gd name="T2" fmla="*/ 18 w 219"/>
                  <a:gd name="T3" fmla="*/ 0 h 177"/>
                  <a:gd name="T4" fmla="*/ 18 w 219"/>
                  <a:gd name="T5" fmla="*/ 0 h 177"/>
                  <a:gd name="T6" fmla="*/ 18 w 219"/>
                  <a:gd name="T7" fmla="*/ 0 h 177"/>
                  <a:gd name="T8" fmla="*/ 19 w 219"/>
                  <a:gd name="T9" fmla="*/ 1 h 177"/>
                  <a:gd name="T10" fmla="*/ 20 w 219"/>
                  <a:gd name="T11" fmla="*/ 2 h 177"/>
                  <a:gd name="T12" fmla="*/ 21 w 219"/>
                  <a:gd name="T13" fmla="*/ 3 h 177"/>
                  <a:gd name="T14" fmla="*/ 22 w 219"/>
                  <a:gd name="T15" fmla="*/ 4 h 177"/>
                  <a:gd name="T16" fmla="*/ 23 w 219"/>
                  <a:gd name="T17" fmla="*/ 5 h 177"/>
                  <a:gd name="T18" fmla="*/ 24 w 219"/>
                  <a:gd name="T19" fmla="*/ 6 h 177"/>
                  <a:gd name="T20" fmla="*/ 25 w 219"/>
                  <a:gd name="T21" fmla="*/ 8 h 177"/>
                  <a:gd name="T22" fmla="*/ 26 w 219"/>
                  <a:gd name="T23" fmla="*/ 9 h 177"/>
                  <a:gd name="T24" fmla="*/ 26 w 219"/>
                  <a:gd name="T25" fmla="*/ 11 h 177"/>
                  <a:gd name="T26" fmla="*/ 27 w 219"/>
                  <a:gd name="T27" fmla="*/ 12 h 177"/>
                  <a:gd name="T28" fmla="*/ 27 w 219"/>
                  <a:gd name="T29" fmla="*/ 14 h 177"/>
                  <a:gd name="T30" fmla="*/ 27 w 219"/>
                  <a:gd name="T31" fmla="*/ 15 h 177"/>
                  <a:gd name="T32" fmla="*/ 26 w 219"/>
                  <a:gd name="T33" fmla="*/ 16 h 177"/>
                  <a:gd name="T34" fmla="*/ 25 w 219"/>
                  <a:gd name="T35" fmla="*/ 17 h 177"/>
                  <a:gd name="T36" fmla="*/ 25 w 219"/>
                  <a:gd name="T37" fmla="*/ 18 h 177"/>
                  <a:gd name="T38" fmla="*/ 24 w 219"/>
                  <a:gd name="T39" fmla="*/ 19 h 177"/>
                  <a:gd name="T40" fmla="*/ 23 w 219"/>
                  <a:gd name="T41" fmla="*/ 20 h 177"/>
                  <a:gd name="T42" fmla="*/ 22 w 219"/>
                  <a:gd name="T43" fmla="*/ 20 h 177"/>
                  <a:gd name="T44" fmla="*/ 20 w 219"/>
                  <a:gd name="T45" fmla="*/ 21 h 177"/>
                  <a:gd name="T46" fmla="*/ 20 w 219"/>
                  <a:gd name="T47" fmla="*/ 21 h 177"/>
                  <a:gd name="T48" fmla="*/ 18 w 219"/>
                  <a:gd name="T49" fmla="*/ 21 h 177"/>
                  <a:gd name="T50" fmla="*/ 17 w 219"/>
                  <a:gd name="T51" fmla="*/ 21 h 177"/>
                  <a:gd name="T52" fmla="*/ 16 w 219"/>
                  <a:gd name="T53" fmla="*/ 21 h 177"/>
                  <a:gd name="T54" fmla="*/ 15 w 219"/>
                  <a:gd name="T55" fmla="*/ 21 h 177"/>
                  <a:gd name="T56" fmla="*/ 15 w 219"/>
                  <a:gd name="T57" fmla="*/ 22 h 177"/>
                  <a:gd name="T58" fmla="*/ 14 w 219"/>
                  <a:gd name="T59" fmla="*/ 21 h 177"/>
                  <a:gd name="T60" fmla="*/ 13 w 219"/>
                  <a:gd name="T61" fmla="*/ 21 h 177"/>
                  <a:gd name="T62" fmla="*/ 4 w 219"/>
                  <a:gd name="T63" fmla="*/ 14 h 177"/>
                  <a:gd name="T64" fmla="*/ 0 w 219"/>
                  <a:gd name="T65" fmla="*/ 8 h 177"/>
                  <a:gd name="T66" fmla="*/ 0 w 219"/>
                  <a:gd name="T67" fmla="*/ 8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9"/>
                  <a:gd name="T103" fmla="*/ 0 h 177"/>
                  <a:gd name="T104" fmla="*/ 219 w 219"/>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9" h="177">
                    <a:moveTo>
                      <a:pt x="0" y="65"/>
                    </a:moveTo>
                    <a:lnTo>
                      <a:pt x="144" y="0"/>
                    </a:lnTo>
                    <a:lnTo>
                      <a:pt x="146" y="2"/>
                    </a:lnTo>
                    <a:lnTo>
                      <a:pt x="150" y="6"/>
                    </a:lnTo>
                    <a:lnTo>
                      <a:pt x="158" y="11"/>
                    </a:lnTo>
                    <a:lnTo>
                      <a:pt x="164" y="19"/>
                    </a:lnTo>
                    <a:lnTo>
                      <a:pt x="171" y="27"/>
                    </a:lnTo>
                    <a:lnTo>
                      <a:pt x="181" y="36"/>
                    </a:lnTo>
                    <a:lnTo>
                      <a:pt x="190" y="46"/>
                    </a:lnTo>
                    <a:lnTo>
                      <a:pt x="196" y="55"/>
                    </a:lnTo>
                    <a:lnTo>
                      <a:pt x="203" y="67"/>
                    </a:lnTo>
                    <a:lnTo>
                      <a:pt x="209" y="78"/>
                    </a:lnTo>
                    <a:lnTo>
                      <a:pt x="215" y="89"/>
                    </a:lnTo>
                    <a:lnTo>
                      <a:pt x="217" y="101"/>
                    </a:lnTo>
                    <a:lnTo>
                      <a:pt x="219" y="112"/>
                    </a:lnTo>
                    <a:lnTo>
                      <a:pt x="217" y="124"/>
                    </a:lnTo>
                    <a:lnTo>
                      <a:pt x="215" y="135"/>
                    </a:lnTo>
                    <a:lnTo>
                      <a:pt x="207" y="143"/>
                    </a:lnTo>
                    <a:lnTo>
                      <a:pt x="202" y="150"/>
                    </a:lnTo>
                    <a:lnTo>
                      <a:pt x="192" y="158"/>
                    </a:lnTo>
                    <a:lnTo>
                      <a:pt x="184" y="164"/>
                    </a:lnTo>
                    <a:lnTo>
                      <a:pt x="177" y="167"/>
                    </a:lnTo>
                    <a:lnTo>
                      <a:pt x="167" y="171"/>
                    </a:lnTo>
                    <a:lnTo>
                      <a:pt x="160" y="173"/>
                    </a:lnTo>
                    <a:lnTo>
                      <a:pt x="150" y="175"/>
                    </a:lnTo>
                    <a:lnTo>
                      <a:pt x="143" y="175"/>
                    </a:lnTo>
                    <a:lnTo>
                      <a:pt x="135" y="175"/>
                    </a:lnTo>
                    <a:lnTo>
                      <a:pt x="127" y="175"/>
                    </a:lnTo>
                    <a:lnTo>
                      <a:pt x="122" y="177"/>
                    </a:lnTo>
                    <a:lnTo>
                      <a:pt x="112" y="175"/>
                    </a:lnTo>
                    <a:lnTo>
                      <a:pt x="110" y="175"/>
                    </a:lnTo>
                    <a:lnTo>
                      <a:pt x="36" y="118"/>
                    </a:lnTo>
                    <a:lnTo>
                      <a:pt x="0" y="65"/>
                    </a:lnTo>
                    <a:close/>
                  </a:path>
                </a:pathLst>
              </a:custGeom>
              <a:solidFill>
                <a:srgbClr val="000000"/>
              </a:solidFill>
              <a:ln w="9525">
                <a:noFill/>
                <a:round/>
                <a:headEnd/>
                <a:tailEnd/>
              </a:ln>
            </p:spPr>
            <p:txBody>
              <a:bodyPr/>
              <a:lstStyle/>
              <a:p>
                <a:pPr eaLnBrk="0" hangingPunct="0">
                  <a:buFont typeface="Arial" charset="0"/>
                  <a:buNone/>
                </a:pPr>
                <a:endParaRPr lang="zh-CN" altLang="zh-CN"/>
              </a:p>
            </p:txBody>
          </p:sp>
        </p:grpSp>
      </p:gr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2"/>
          <p:cNvSpPr txBox="1">
            <a:spLocks noChangeArrowheads="1"/>
          </p:cNvSpPr>
          <p:nvPr/>
        </p:nvSpPr>
        <p:spPr bwMode="auto">
          <a:xfrm>
            <a:off x="836613" y="430213"/>
            <a:ext cx="2376487" cy="461962"/>
          </a:xfrm>
          <a:prstGeom prst="rect">
            <a:avLst/>
          </a:prstGeom>
          <a:noFill/>
          <a:ln w="9525">
            <a:noFill/>
            <a:miter lim="800000"/>
            <a:headEnd/>
            <a:tailEnd/>
          </a:ln>
        </p:spPr>
        <p:txBody>
          <a:bodyPr>
            <a:spAutoFit/>
          </a:bodyPr>
          <a:lstStyle/>
          <a:p>
            <a:pPr eaLnBrk="0" latinLnBrk="1" hangingPunct="0">
              <a:spcBef>
                <a:spcPct val="50000"/>
              </a:spcBef>
              <a:buFont typeface="Wingdings" pitchFamily="2" charset="2"/>
              <a:buNone/>
            </a:pPr>
            <a:r>
              <a:rPr kumimoji="1" lang="zh-CN" altLang="en-US" sz="2400" b="1">
                <a:solidFill>
                  <a:srgbClr val="FF0000"/>
                </a:solidFill>
                <a:latin typeface="微软雅黑"/>
                <a:ea typeface="微软雅黑"/>
                <a:cs typeface="微软雅黑"/>
              </a:rPr>
              <a:t>浪费的概念</a:t>
            </a:r>
          </a:p>
        </p:txBody>
      </p:sp>
      <p:sp>
        <p:nvSpPr>
          <p:cNvPr id="182274" name="Text Box 3"/>
          <p:cNvSpPr txBox="1">
            <a:spLocks noChangeArrowheads="1"/>
          </p:cNvSpPr>
          <p:nvPr/>
        </p:nvSpPr>
        <p:spPr bwMode="auto">
          <a:xfrm>
            <a:off x="242888" y="1058863"/>
            <a:ext cx="6372225" cy="73977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sz="2100" b="1">
                <a:latin typeface="微软雅黑"/>
                <a:ea typeface="微软雅黑"/>
                <a:cs typeface="微软雅黑"/>
              </a:rPr>
              <a:t>在制造、生产活动中，不能给产品带来附加价值的所有行为</a:t>
            </a:r>
          </a:p>
        </p:txBody>
      </p:sp>
      <p:sp>
        <p:nvSpPr>
          <p:cNvPr id="182275" name="Text Box 4"/>
          <p:cNvSpPr txBox="1">
            <a:spLocks noChangeArrowheads="1"/>
          </p:cNvSpPr>
          <p:nvPr/>
        </p:nvSpPr>
        <p:spPr bwMode="auto">
          <a:xfrm>
            <a:off x="350838" y="1870075"/>
            <a:ext cx="6210300" cy="461963"/>
          </a:xfrm>
          <a:prstGeom prst="rect">
            <a:avLst/>
          </a:prstGeom>
          <a:solidFill>
            <a:srgbClr val="FFCC99"/>
          </a:solidFill>
          <a:ln w="9525">
            <a:noFill/>
            <a:miter lim="800000"/>
            <a:headEnd/>
            <a:tailEnd/>
          </a:ln>
        </p:spPr>
        <p:txBody>
          <a:bodyPr>
            <a:spAutoFit/>
          </a:bodyPr>
          <a:lstStyle/>
          <a:p>
            <a:pPr algn="ctr" eaLnBrk="0" hangingPunct="0">
              <a:spcBef>
                <a:spcPct val="50000"/>
              </a:spcBef>
              <a:buFont typeface="Arial" charset="0"/>
              <a:buNone/>
            </a:pPr>
            <a:r>
              <a:rPr lang="zh-CN" altLang="en-US" sz="2400" b="1">
                <a:latin typeface="微软雅黑"/>
                <a:ea typeface="微软雅黑"/>
                <a:cs typeface="微软雅黑"/>
              </a:rPr>
              <a:t>浪费 ＝ 重复动作 ＋ 非效率的工作</a:t>
            </a:r>
          </a:p>
        </p:txBody>
      </p:sp>
      <p:sp>
        <p:nvSpPr>
          <p:cNvPr id="182276" name="Text Box 5"/>
          <p:cNvSpPr txBox="1">
            <a:spLocks noChangeArrowheads="1"/>
          </p:cNvSpPr>
          <p:nvPr/>
        </p:nvSpPr>
        <p:spPr bwMode="auto">
          <a:xfrm>
            <a:off x="350838" y="2517775"/>
            <a:ext cx="2430462" cy="2032000"/>
          </a:xfrm>
          <a:prstGeom prst="rect">
            <a:avLst/>
          </a:prstGeom>
          <a:noFill/>
          <a:ln w="9525">
            <a:solidFill>
              <a:schemeClr val="tx1"/>
            </a:solidFill>
            <a:miter lim="800000"/>
            <a:headEnd/>
            <a:tailEnd/>
          </a:ln>
        </p:spPr>
        <p:txBody>
          <a:bodyPr>
            <a:spAutoFit/>
          </a:bodyPr>
          <a:lstStyle/>
          <a:p>
            <a:pPr eaLnBrk="0" hangingPunct="0">
              <a:lnSpc>
                <a:spcPct val="150000"/>
              </a:lnSpc>
              <a:spcBef>
                <a:spcPct val="50000"/>
              </a:spcBef>
              <a:buFont typeface="Arial" charset="0"/>
              <a:buNone/>
            </a:pPr>
            <a:r>
              <a:rPr lang="zh-CN" altLang="en-US" sz="2100" b="1">
                <a:latin typeface="微软雅黑"/>
                <a:ea typeface="微软雅黑"/>
                <a:cs typeface="微软雅黑"/>
              </a:rPr>
              <a:t>即使认为是必要的动作，只要不能给产品创造附加价值，即视为浪费</a:t>
            </a:r>
          </a:p>
        </p:txBody>
      </p:sp>
      <p:grpSp>
        <p:nvGrpSpPr>
          <p:cNvPr id="182277" name="Group 8"/>
          <p:cNvGrpSpPr>
            <a:grpSpLocks/>
          </p:cNvGrpSpPr>
          <p:nvPr/>
        </p:nvGrpSpPr>
        <p:grpSpPr bwMode="auto">
          <a:xfrm>
            <a:off x="4178300" y="2459038"/>
            <a:ext cx="2274888" cy="2165350"/>
            <a:chOff x="532" y="1296"/>
            <a:chExt cx="2637" cy="2691"/>
          </a:xfrm>
        </p:grpSpPr>
        <p:grpSp>
          <p:nvGrpSpPr>
            <p:cNvPr id="182339" name="Group 9"/>
            <p:cNvGrpSpPr>
              <a:grpSpLocks/>
            </p:cNvGrpSpPr>
            <p:nvPr/>
          </p:nvGrpSpPr>
          <p:grpSpPr bwMode="auto">
            <a:xfrm>
              <a:off x="532" y="1307"/>
              <a:ext cx="2632" cy="2680"/>
              <a:chOff x="532" y="1307"/>
              <a:chExt cx="2632" cy="2680"/>
            </a:xfrm>
          </p:grpSpPr>
          <p:sp>
            <p:nvSpPr>
              <p:cNvPr id="182351" name="Oval 10"/>
              <p:cNvSpPr>
                <a:spLocks noChangeArrowheads="1"/>
              </p:cNvSpPr>
              <p:nvPr/>
            </p:nvSpPr>
            <p:spPr bwMode="auto">
              <a:xfrm>
                <a:off x="532" y="1307"/>
                <a:ext cx="2632" cy="2680"/>
              </a:xfrm>
              <a:prstGeom prst="ellipse">
                <a:avLst/>
              </a:prstGeom>
              <a:solidFill>
                <a:srgbClr val="FFCCFF"/>
              </a:solidFill>
              <a:ln w="12700">
                <a:solidFill>
                  <a:schemeClr val="tx1"/>
                </a:solidFill>
                <a:round/>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82352" name="Rectangle 11"/>
              <p:cNvSpPr>
                <a:spLocks noChangeArrowheads="1"/>
              </p:cNvSpPr>
              <p:nvPr/>
            </p:nvSpPr>
            <p:spPr bwMode="auto">
              <a:xfrm>
                <a:off x="1260" y="3248"/>
                <a:ext cx="1409" cy="661"/>
              </a:xfrm>
              <a:prstGeom prst="rect">
                <a:avLst/>
              </a:prstGeom>
              <a:noFill/>
              <a:ln w="9525">
                <a:noFill/>
                <a:miter lim="800000"/>
                <a:headEnd/>
                <a:tailEnd/>
              </a:ln>
            </p:spPr>
            <p:txBody>
              <a:bodyPr lIns="69056" tIns="34529" rIns="69056" bIns="34529">
                <a:spAutoFit/>
              </a:bodyPr>
              <a:lstStyle/>
              <a:p>
                <a:pPr defTabSz="571500" eaLnBrk="0" hangingPunct="0">
                  <a:buFont typeface="Arial" charset="0"/>
                  <a:buNone/>
                </a:pPr>
                <a:r>
                  <a:rPr kumimoji="1" lang="en-US" altLang="zh-CN" sz="1500" b="1">
                    <a:latin typeface="微软雅黑"/>
                    <a:ea typeface="微软雅黑"/>
                    <a:cs typeface="微软雅黑"/>
                  </a:rPr>
                  <a:t>[B] </a:t>
                </a:r>
                <a:r>
                  <a:rPr kumimoji="1" lang="zh-CN" altLang="en-US" sz="1500" b="1">
                    <a:latin typeface="微软雅黑"/>
                    <a:ea typeface="微软雅黑"/>
                    <a:cs typeface="微软雅黑"/>
                  </a:rPr>
                  <a:t>无附加价值的作业</a:t>
                </a:r>
                <a:endParaRPr kumimoji="1" lang="en-US" altLang="ja-JP" sz="1500" b="1">
                  <a:latin typeface="微软雅黑"/>
                  <a:ea typeface="微软雅黑"/>
                  <a:cs typeface="微软雅黑"/>
                </a:endParaRPr>
              </a:p>
            </p:txBody>
          </p:sp>
        </p:grpSp>
        <p:grpSp>
          <p:nvGrpSpPr>
            <p:cNvPr id="182340" name="Group 12"/>
            <p:cNvGrpSpPr>
              <a:grpSpLocks/>
            </p:cNvGrpSpPr>
            <p:nvPr/>
          </p:nvGrpSpPr>
          <p:grpSpPr bwMode="auto">
            <a:xfrm>
              <a:off x="850" y="1307"/>
              <a:ext cx="996" cy="1440"/>
              <a:chOff x="850" y="1307"/>
              <a:chExt cx="996" cy="1440"/>
            </a:xfrm>
          </p:grpSpPr>
          <p:sp>
            <p:nvSpPr>
              <p:cNvPr id="182348" name="Arc 13"/>
              <p:cNvSpPr>
                <a:spLocks/>
              </p:cNvSpPr>
              <p:nvPr/>
            </p:nvSpPr>
            <p:spPr bwMode="auto">
              <a:xfrm>
                <a:off x="850" y="1307"/>
                <a:ext cx="980" cy="1440"/>
              </a:xfrm>
              <a:custGeom>
                <a:avLst/>
                <a:gdLst>
                  <a:gd name="T0" fmla="*/ 0 w 15779"/>
                  <a:gd name="T1" fmla="*/ 457 h 21600"/>
                  <a:gd name="T2" fmla="*/ 979 w 15779"/>
                  <a:gd name="T3" fmla="*/ 0 h 21600"/>
                  <a:gd name="T4" fmla="*/ 980 w 15779"/>
                  <a:gd name="T5" fmla="*/ 1440 h 21600"/>
                  <a:gd name="T6" fmla="*/ 0 60000 65536"/>
                  <a:gd name="T7" fmla="*/ 0 60000 65536"/>
                  <a:gd name="T8" fmla="*/ 0 60000 65536"/>
                  <a:gd name="T9" fmla="*/ 0 w 15779"/>
                  <a:gd name="T10" fmla="*/ 0 h 21600"/>
                  <a:gd name="T11" fmla="*/ 15779 w 15779"/>
                  <a:gd name="T12" fmla="*/ 21600 h 21600"/>
                </a:gdLst>
                <a:ahLst/>
                <a:cxnLst>
                  <a:cxn ang="T6">
                    <a:pos x="T0" y="T1"/>
                  </a:cxn>
                  <a:cxn ang="T7">
                    <a:pos x="T2" y="T3"/>
                  </a:cxn>
                  <a:cxn ang="T8">
                    <a:pos x="T4" y="T5"/>
                  </a:cxn>
                </a:cxnLst>
                <a:rect l="T9" t="T10" r="T11" b="T12"/>
                <a:pathLst>
                  <a:path w="15779" h="21600" fill="none" extrusionOk="0">
                    <a:moveTo>
                      <a:pt x="-1" y="6849"/>
                    </a:moveTo>
                    <a:cubicBezTo>
                      <a:pt x="4080" y="2484"/>
                      <a:pt x="9787" y="4"/>
                      <a:pt x="15763" y="0"/>
                    </a:cubicBezTo>
                  </a:path>
                  <a:path w="15779" h="21600" stroke="0" extrusionOk="0">
                    <a:moveTo>
                      <a:pt x="-1" y="6849"/>
                    </a:moveTo>
                    <a:cubicBezTo>
                      <a:pt x="4080" y="2484"/>
                      <a:pt x="9787" y="4"/>
                      <a:pt x="15763" y="0"/>
                    </a:cubicBezTo>
                    <a:lnTo>
                      <a:pt x="15779" y="21600"/>
                    </a:lnTo>
                    <a:close/>
                  </a:path>
                </a:pathLst>
              </a:custGeom>
              <a:solidFill>
                <a:srgbClr val="F62121">
                  <a:alpha val="50195"/>
                </a:srgbClr>
              </a:solidFill>
              <a:ln w="12700" cap="rnd">
                <a:solidFill>
                  <a:schemeClr val="tx1"/>
                </a:solidFill>
                <a:round/>
                <a:headEnd/>
                <a:tailEnd/>
              </a:ln>
            </p:spPr>
            <p:txBody>
              <a:bodyPr/>
              <a:lstStyle/>
              <a:p>
                <a:pPr eaLnBrk="0" hangingPunct="0">
                  <a:buFont typeface="Arial" charset="0"/>
                  <a:buNone/>
                </a:pPr>
                <a:endParaRPr lang="zh-CN" altLang="en-US" b="1">
                  <a:latin typeface="微软雅黑"/>
                  <a:ea typeface="微软雅黑"/>
                  <a:cs typeface="微软雅黑"/>
                </a:endParaRPr>
              </a:p>
            </p:txBody>
          </p:sp>
          <p:sp>
            <p:nvSpPr>
              <p:cNvPr id="182349" name="Rectangle 14"/>
              <p:cNvSpPr>
                <a:spLocks noChangeArrowheads="1"/>
              </p:cNvSpPr>
              <p:nvPr/>
            </p:nvSpPr>
            <p:spPr bwMode="auto">
              <a:xfrm>
                <a:off x="913" y="1570"/>
                <a:ext cx="933" cy="374"/>
              </a:xfrm>
              <a:prstGeom prst="rect">
                <a:avLst/>
              </a:prstGeom>
              <a:noFill/>
              <a:ln w="9525">
                <a:noFill/>
                <a:miter lim="800000"/>
                <a:headEnd/>
                <a:tailEnd/>
              </a:ln>
            </p:spPr>
            <p:txBody>
              <a:bodyPr wrap="none" lIns="69056" tIns="34529" rIns="69056" bIns="34529">
                <a:spAutoFit/>
              </a:bodyPr>
              <a:lstStyle/>
              <a:p>
                <a:pPr defTabSz="571500" eaLnBrk="0" hangingPunct="0">
                  <a:buFont typeface="Arial" charset="0"/>
                  <a:buNone/>
                </a:pPr>
                <a:r>
                  <a:rPr kumimoji="1" lang="en-US" altLang="zh-CN" sz="1500" b="1">
                    <a:latin typeface="微软雅黑"/>
                    <a:ea typeface="微软雅黑"/>
                    <a:cs typeface="微软雅黑"/>
                  </a:rPr>
                  <a:t>[C]</a:t>
                </a:r>
                <a:r>
                  <a:rPr kumimoji="1" lang="zh-CN" altLang="en-US" sz="1500" b="1">
                    <a:latin typeface="微软雅黑"/>
                    <a:ea typeface="微软雅黑"/>
                    <a:cs typeface="微软雅黑"/>
                  </a:rPr>
                  <a:t>工作</a:t>
                </a:r>
                <a:endParaRPr kumimoji="1" lang="en-US" altLang="ja-JP" sz="1500" b="1">
                  <a:latin typeface="微软雅黑"/>
                  <a:ea typeface="微软雅黑"/>
                  <a:cs typeface="微软雅黑"/>
                </a:endParaRPr>
              </a:p>
            </p:txBody>
          </p:sp>
          <p:sp>
            <p:nvSpPr>
              <p:cNvPr id="182350" name="Line 15"/>
              <p:cNvSpPr>
                <a:spLocks noChangeShapeType="1"/>
              </p:cNvSpPr>
              <p:nvPr/>
            </p:nvSpPr>
            <p:spPr bwMode="auto">
              <a:xfrm>
                <a:off x="850" y="1761"/>
                <a:ext cx="499" cy="499"/>
              </a:xfrm>
              <a:prstGeom prst="line">
                <a:avLst/>
              </a:prstGeom>
              <a:noFill/>
              <a:ln w="12700">
                <a:solidFill>
                  <a:schemeClr val="tx1"/>
                </a:solidFill>
                <a:round/>
                <a:headEnd type="none" w="sm" len="sm"/>
                <a:tailEnd type="none" w="sm" len="sm"/>
              </a:ln>
            </p:spPr>
            <p:txBody>
              <a:bodyPr/>
              <a:lstStyle/>
              <a:p>
                <a:endParaRPr lang="zh-CN" altLang="en-US"/>
              </a:p>
            </p:txBody>
          </p:sp>
        </p:grpSp>
        <p:grpSp>
          <p:nvGrpSpPr>
            <p:cNvPr id="182341" name="Group 23"/>
            <p:cNvGrpSpPr>
              <a:grpSpLocks/>
            </p:cNvGrpSpPr>
            <p:nvPr/>
          </p:nvGrpSpPr>
          <p:grpSpPr bwMode="auto">
            <a:xfrm>
              <a:off x="1824" y="1296"/>
              <a:ext cx="1345" cy="1355"/>
              <a:chOff x="1824" y="1296"/>
              <a:chExt cx="1345" cy="1355"/>
            </a:xfrm>
          </p:grpSpPr>
          <p:grpSp>
            <p:nvGrpSpPr>
              <p:cNvPr id="182343" name="Group 24"/>
              <p:cNvGrpSpPr>
                <a:grpSpLocks/>
              </p:cNvGrpSpPr>
              <p:nvPr/>
            </p:nvGrpSpPr>
            <p:grpSpPr bwMode="auto">
              <a:xfrm>
                <a:off x="1825" y="1307"/>
                <a:ext cx="1344" cy="1344"/>
                <a:chOff x="1825" y="1307"/>
                <a:chExt cx="1344" cy="1344"/>
              </a:xfrm>
            </p:grpSpPr>
            <p:sp>
              <p:nvSpPr>
                <p:cNvPr id="182346" name="Arc 25"/>
                <p:cNvSpPr>
                  <a:spLocks/>
                </p:cNvSpPr>
                <p:nvPr/>
              </p:nvSpPr>
              <p:spPr bwMode="auto">
                <a:xfrm>
                  <a:off x="1825" y="1307"/>
                  <a:ext cx="1344" cy="1344"/>
                </a:xfrm>
                <a:custGeom>
                  <a:avLst/>
                  <a:gdLst>
                    <a:gd name="T0" fmla="*/ 1 w 21600"/>
                    <a:gd name="T1" fmla="*/ 0 h 21600"/>
                    <a:gd name="T2" fmla="*/ 1344 w 21600"/>
                    <a:gd name="T3" fmla="*/ 1344 h 21600"/>
                    <a:gd name="T4" fmla="*/ 0 w 21600"/>
                    <a:gd name="T5" fmla="*/ 13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5" y="0"/>
                      </a:moveTo>
                      <a:cubicBezTo>
                        <a:pt x="11939" y="8"/>
                        <a:pt x="21600" y="9676"/>
                        <a:pt x="21600" y="21600"/>
                      </a:cubicBezTo>
                    </a:path>
                    <a:path w="21600" h="21600" stroke="0" extrusionOk="0">
                      <a:moveTo>
                        <a:pt x="15" y="0"/>
                      </a:moveTo>
                      <a:cubicBezTo>
                        <a:pt x="11939" y="8"/>
                        <a:pt x="21600" y="9676"/>
                        <a:pt x="21600" y="21600"/>
                      </a:cubicBezTo>
                      <a:lnTo>
                        <a:pt x="0" y="21600"/>
                      </a:lnTo>
                      <a:close/>
                    </a:path>
                  </a:pathLst>
                </a:custGeom>
                <a:solidFill>
                  <a:srgbClr val="FFFF99"/>
                </a:solidFill>
                <a:ln w="12700" cap="rnd">
                  <a:solidFill>
                    <a:schemeClr val="tx1"/>
                  </a:solidFill>
                  <a:round/>
                  <a:headEnd/>
                  <a:tailEnd/>
                </a:ln>
              </p:spPr>
              <p:txBody>
                <a:bodyPr/>
                <a:lstStyle/>
                <a:p>
                  <a:pPr eaLnBrk="0" hangingPunct="0">
                    <a:buFont typeface="Arial" charset="0"/>
                    <a:buNone/>
                  </a:pPr>
                  <a:endParaRPr lang="zh-CN" altLang="en-US" b="1">
                    <a:latin typeface="微软雅黑"/>
                    <a:ea typeface="微软雅黑"/>
                    <a:cs typeface="微软雅黑"/>
                  </a:endParaRPr>
                </a:p>
              </p:txBody>
            </p:sp>
            <p:sp>
              <p:nvSpPr>
                <p:cNvPr id="182347" name="Rectangle 26"/>
                <p:cNvSpPr>
                  <a:spLocks noChangeArrowheads="1"/>
                </p:cNvSpPr>
                <p:nvPr/>
              </p:nvSpPr>
              <p:spPr bwMode="auto">
                <a:xfrm>
                  <a:off x="1855" y="1734"/>
                  <a:ext cx="1016" cy="374"/>
                </a:xfrm>
                <a:prstGeom prst="rect">
                  <a:avLst/>
                </a:prstGeom>
                <a:noFill/>
                <a:ln w="9525">
                  <a:noFill/>
                  <a:miter lim="800000"/>
                  <a:headEnd/>
                  <a:tailEnd/>
                </a:ln>
              </p:spPr>
              <p:txBody>
                <a:bodyPr wrap="none" lIns="69056" tIns="34529" rIns="69056" bIns="34529">
                  <a:spAutoFit/>
                </a:bodyPr>
                <a:lstStyle/>
                <a:p>
                  <a:pPr defTabSz="571500" eaLnBrk="0" hangingPunct="0">
                    <a:buFont typeface="Arial" charset="0"/>
                    <a:buNone/>
                  </a:pPr>
                  <a:r>
                    <a:rPr kumimoji="1" lang="en-US" altLang="zh-CN" sz="1500" b="1">
                      <a:latin typeface="微软雅黑"/>
                      <a:ea typeface="微软雅黑"/>
                      <a:cs typeface="微软雅黑"/>
                    </a:rPr>
                    <a:t>[A] </a:t>
                  </a:r>
                  <a:r>
                    <a:rPr kumimoji="1" lang="zh-CN" altLang="en-US" sz="1500" b="1">
                      <a:latin typeface="微软雅黑"/>
                      <a:ea typeface="微软雅黑"/>
                      <a:cs typeface="微软雅黑"/>
                    </a:rPr>
                    <a:t>浪费</a:t>
                  </a:r>
                  <a:endParaRPr kumimoji="1" lang="en-US" altLang="ja-JP" sz="1500" b="1">
                    <a:latin typeface="微软雅黑"/>
                    <a:ea typeface="微软雅黑"/>
                    <a:cs typeface="微软雅黑"/>
                  </a:endParaRPr>
                </a:p>
              </p:txBody>
            </p:sp>
          </p:grpSp>
          <p:sp>
            <p:nvSpPr>
              <p:cNvPr id="182344" name="Line 27"/>
              <p:cNvSpPr>
                <a:spLocks noChangeShapeType="1"/>
              </p:cNvSpPr>
              <p:nvPr/>
            </p:nvSpPr>
            <p:spPr bwMode="auto">
              <a:xfrm>
                <a:off x="1824" y="1296"/>
                <a:ext cx="0" cy="768"/>
              </a:xfrm>
              <a:prstGeom prst="line">
                <a:avLst/>
              </a:prstGeom>
              <a:noFill/>
              <a:ln w="12700">
                <a:solidFill>
                  <a:schemeClr val="tx1"/>
                </a:solidFill>
                <a:round/>
                <a:headEnd type="none" w="sm" len="sm"/>
                <a:tailEnd type="none" w="sm" len="sm"/>
              </a:ln>
            </p:spPr>
            <p:txBody>
              <a:bodyPr/>
              <a:lstStyle/>
              <a:p>
                <a:endParaRPr lang="zh-CN" altLang="en-US"/>
              </a:p>
            </p:txBody>
          </p:sp>
          <p:sp>
            <p:nvSpPr>
              <p:cNvPr id="182345" name="Line 28"/>
              <p:cNvSpPr>
                <a:spLocks noChangeShapeType="1"/>
              </p:cNvSpPr>
              <p:nvPr/>
            </p:nvSpPr>
            <p:spPr bwMode="auto">
              <a:xfrm>
                <a:off x="2448" y="2640"/>
                <a:ext cx="720" cy="0"/>
              </a:xfrm>
              <a:prstGeom prst="line">
                <a:avLst/>
              </a:prstGeom>
              <a:noFill/>
              <a:ln w="12700">
                <a:solidFill>
                  <a:schemeClr val="tx1"/>
                </a:solidFill>
                <a:round/>
                <a:headEnd type="none" w="sm" len="sm"/>
                <a:tailEnd type="none" w="sm" len="sm"/>
              </a:ln>
            </p:spPr>
            <p:txBody>
              <a:bodyPr/>
              <a:lstStyle/>
              <a:p>
                <a:endParaRPr lang="zh-CN" altLang="en-US"/>
              </a:p>
            </p:txBody>
          </p:sp>
        </p:grpSp>
        <p:sp>
          <p:nvSpPr>
            <p:cNvPr id="182342" name="Oval 29"/>
            <p:cNvSpPr>
              <a:spLocks noChangeArrowheads="1"/>
            </p:cNvSpPr>
            <p:nvPr/>
          </p:nvSpPr>
          <p:spPr bwMode="auto">
            <a:xfrm>
              <a:off x="1218" y="2044"/>
              <a:ext cx="1226" cy="1192"/>
            </a:xfrm>
            <a:prstGeom prst="ellipse">
              <a:avLst/>
            </a:prstGeom>
            <a:pattFill prst="pct10">
              <a:fgClr>
                <a:schemeClr val="bg2"/>
              </a:fgClr>
              <a:bgClr>
                <a:schemeClr val="bg1"/>
              </a:bgClr>
            </a:pattFill>
            <a:ln w="12700">
              <a:solidFill>
                <a:schemeClr val="tx1"/>
              </a:solidFill>
              <a:round/>
              <a:headEnd/>
              <a:tailEnd/>
            </a:ln>
          </p:spPr>
          <p:txBody>
            <a:bodyPr wrap="none" lIns="69056" tIns="34529" rIns="69056" bIns="34529" anchor="ctr"/>
            <a:lstStyle/>
            <a:p>
              <a:pPr algn="ctr" defTabSz="571500" eaLnBrk="0" hangingPunct="0">
                <a:buFont typeface="Arial" charset="0"/>
                <a:buNone/>
              </a:pPr>
              <a:r>
                <a:rPr kumimoji="1" lang="zh-CN" altLang="en-US" b="1">
                  <a:latin typeface="微软雅黑"/>
                  <a:ea typeface="微软雅黑"/>
                  <a:cs typeface="微软雅黑"/>
                </a:rPr>
                <a:t>作业者动作</a:t>
              </a:r>
            </a:p>
          </p:txBody>
        </p:sp>
      </p:grpSp>
      <p:grpSp>
        <p:nvGrpSpPr>
          <p:cNvPr id="182278" name="Group 35"/>
          <p:cNvGrpSpPr>
            <a:grpSpLocks/>
          </p:cNvGrpSpPr>
          <p:nvPr/>
        </p:nvGrpSpPr>
        <p:grpSpPr bwMode="auto">
          <a:xfrm>
            <a:off x="3644900" y="3489325"/>
            <a:ext cx="860425" cy="998538"/>
            <a:chOff x="350" y="2050"/>
            <a:chExt cx="791" cy="853"/>
          </a:xfrm>
        </p:grpSpPr>
        <p:grpSp>
          <p:nvGrpSpPr>
            <p:cNvPr id="182279" name="Group 36"/>
            <p:cNvGrpSpPr>
              <a:grpSpLocks/>
            </p:cNvGrpSpPr>
            <p:nvPr/>
          </p:nvGrpSpPr>
          <p:grpSpPr bwMode="auto">
            <a:xfrm>
              <a:off x="777" y="2253"/>
              <a:ext cx="364" cy="243"/>
              <a:chOff x="777" y="2253"/>
              <a:chExt cx="364" cy="243"/>
            </a:xfrm>
          </p:grpSpPr>
          <p:grpSp>
            <p:nvGrpSpPr>
              <p:cNvPr id="182324" name="Group 37"/>
              <p:cNvGrpSpPr>
                <a:grpSpLocks/>
              </p:cNvGrpSpPr>
              <p:nvPr/>
            </p:nvGrpSpPr>
            <p:grpSpPr bwMode="auto">
              <a:xfrm>
                <a:off x="777" y="2350"/>
                <a:ext cx="169" cy="146"/>
                <a:chOff x="777" y="2350"/>
                <a:chExt cx="169" cy="146"/>
              </a:xfrm>
            </p:grpSpPr>
            <p:sp>
              <p:nvSpPr>
                <p:cNvPr id="182336" name="Freeform 38"/>
                <p:cNvSpPr>
                  <a:spLocks/>
                </p:cNvSpPr>
                <p:nvPr/>
              </p:nvSpPr>
              <p:spPr bwMode="auto">
                <a:xfrm>
                  <a:off x="777" y="2350"/>
                  <a:ext cx="169" cy="146"/>
                </a:xfrm>
                <a:custGeom>
                  <a:avLst/>
                  <a:gdLst>
                    <a:gd name="T0" fmla="*/ 70 w 169"/>
                    <a:gd name="T1" fmla="*/ 0 h 146"/>
                    <a:gd name="T2" fmla="*/ 126 w 169"/>
                    <a:gd name="T3" fmla="*/ 25 h 146"/>
                    <a:gd name="T4" fmla="*/ 152 w 169"/>
                    <a:gd name="T5" fmla="*/ 40 h 146"/>
                    <a:gd name="T6" fmla="*/ 164 w 169"/>
                    <a:gd name="T7" fmla="*/ 53 h 146"/>
                    <a:gd name="T8" fmla="*/ 168 w 169"/>
                    <a:gd name="T9" fmla="*/ 75 h 146"/>
                    <a:gd name="T10" fmla="*/ 165 w 169"/>
                    <a:gd name="T11" fmla="*/ 98 h 146"/>
                    <a:gd name="T12" fmla="*/ 154 w 169"/>
                    <a:gd name="T13" fmla="*/ 120 h 146"/>
                    <a:gd name="T14" fmla="*/ 136 w 169"/>
                    <a:gd name="T15" fmla="*/ 134 h 146"/>
                    <a:gd name="T16" fmla="*/ 128 w 169"/>
                    <a:gd name="T17" fmla="*/ 145 h 146"/>
                    <a:gd name="T18" fmla="*/ 100 w 169"/>
                    <a:gd name="T19" fmla="*/ 130 h 146"/>
                    <a:gd name="T20" fmla="*/ 78 w 169"/>
                    <a:gd name="T21" fmla="*/ 122 h 146"/>
                    <a:gd name="T22" fmla="*/ 59 w 169"/>
                    <a:gd name="T23" fmla="*/ 110 h 146"/>
                    <a:gd name="T24" fmla="*/ 41 w 169"/>
                    <a:gd name="T25" fmla="*/ 95 h 146"/>
                    <a:gd name="T26" fmla="*/ 25 w 169"/>
                    <a:gd name="T27" fmla="*/ 81 h 146"/>
                    <a:gd name="T28" fmla="*/ 13 w 169"/>
                    <a:gd name="T29" fmla="*/ 65 h 146"/>
                    <a:gd name="T30" fmla="*/ 0 w 169"/>
                    <a:gd name="T31" fmla="*/ 50 h 146"/>
                    <a:gd name="T32" fmla="*/ 43 w 169"/>
                    <a:gd name="T33" fmla="*/ 25 h 146"/>
                    <a:gd name="T34" fmla="*/ 70 w 169"/>
                    <a:gd name="T35" fmla="*/ 0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6"/>
                    <a:gd name="T56" fmla="*/ 169 w 169"/>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6">
                      <a:moveTo>
                        <a:pt x="70" y="0"/>
                      </a:moveTo>
                      <a:lnTo>
                        <a:pt x="126" y="25"/>
                      </a:lnTo>
                      <a:lnTo>
                        <a:pt x="152" y="40"/>
                      </a:lnTo>
                      <a:lnTo>
                        <a:pt x="164" y="53"/>
                      </a:lnTo>
                      <a:lnTo>
                        <a:pt x="168" y="75"/>
                      </a:lnTo>
                      <a:lnTo>
                        <a:pt x="165" y="98"/>
                      </a:lnTo>
                      <a:lnTo>
                        <a:pt x="154" y="120"/>
                      </a:lnTo>
                      <a:lnTo>
                        <a:pt x="136" y="134"/>
                      </a:lnTo>
                      <a:lnTo>
                        <a:pt x="128" y="145"/>
                      </a:lnTo>
                      <a:lnTo>
                        <a:pt x="100" y="130"/>
                      </a:lnTo>
                      <a:lnTo>
                        <a:pt x="78" y="122"/>
                      </a:lnTo>
                      <a:lnTo>
                        <a:pt x="59" y="110"/>
                      </a:lnTo>
                      <a:lnTo>
                        <a:pt x="41" y="95"/>
                      </a:lnTo>
                      <a:lnTo>
                        <a:pt x="25" y="81"/>
                      </a:lnTo>
                      <a:lnTo>
                        <a:pt x="13" y="65"/>
                      </a:lnTo>
                      <a:lnTo>
                        <a:pt x="0" y="50"/>
                      </a:lnTo>
                      <a:lnTo>
                        <a:pt x="43" y="25"/>
                      </a:lnTo>
                      <a:lnTo>
                        <a:pt x="70" y="0"/>
                      </a:lnTo>
                    </a:path>
                  </a:pathLst>
                </a:custGeom>
                <a:solidFill>
                  <a:srgbClr val="0000FF"/>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37" name="Freeform 39"/>
                <p:cNvSpPr>
                  <a:spLocks/>
                </p:cNvSpPr>
                <p:nvPr/>
              </p:nvSpPr>
              <p:spPr bwMode="auto">
                <a:xfrm>
                  <a:off x="895" y="2404"/>
                  <a:ext cx="48" cy="74"/>
                </a:xfrm>
                <a:custGeom>
                  <a:avLst/>
                  <a:gdLst>
                    <a:gd name="T0" fmla="*/ 20 w 48"/>
                    <a:gd name="T1" fmla="*/ 10 h 74"/>
                    <a:gd name="T2" fmla="*/ 31 w 48"/>
                    <a:gd name="T3" fmla="*/ 1 h 74"/>
                    <a:gd name="T4" fmla="*/ 41 w 48"/>
                    <a:gd name="T5" fmla="*/ 0 h 74"/>
                    <a:gd name="T6" fmla="*/ 47 w 48"/>
                    <a:gd name="T7" fmla="*/ 2 h 74"/>
                    <a:gd name="T8" fmla="*/ 35 w 48"/>
                    <a:gd name="T9" fmla="*/ 16 h 74"/>
                    <a:gd name="T10" fmla="*/ 29 w 48"/>
                    <a:gd name="T11" fmla="*/ 29 h 74"/>
                    <a:gd name="T12" fmla="*/ 26 w 48"/>
                    <a:gd name="T13" fmla="*/ 44 h 74"/>
                    <a:gd name="T14" fmla="*/ 28 w 48"/>
                    <a:gd name="T15" fmla="*/ 51 h 74"/>
                    <a:gd name="T16" fmla="*/ 37 w 48"/>
                    <a:gd name="T17" fmla="*/ 61 h 74"/>
                    <a:gd name="T18" fmla="*/ 25 w 48"/>
                    <a:gd name="T19" fmla="*/ 68 h 74"/>
                    <a:gd name="T20" fmla="*/ 14 w 48"/>
                    <a:gd name="T21" fmla="*/ 68 h 74"/>
                    <a:gd name="T22" fmla="*/ 2 w 48"/>
                    <a:gd name="T23" fmla="*/ 73 h 74"/>
                    <a:gd name="T24" fmla="*/ 0 w 48"/>
                    <a:gd name="T25" fmla="*/ 57 h 74"/>
                    <a:gd name="T26" fmla="*/ 3 w 48"/>
                    <a:gd name="T27" fmla="*/ 43 h 74"/>
                    <a:gd name="T28" fmla="*/ 11 w 48"/>
                    <a:gd name="T29" fmla="*/ 24 h 74"/>
                    <a:gd name="T30" fmla="*/ 20 w 48"/>
                    <a:gd name="T31" fmla="*/ 10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74"/>
                    <a:gd name="T50" fmla="*/ 48 w 48"/>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74">
                      <a:moveTo>
                        <a:pt x="20" y="10"/>
                      </a:moveTo>
                      <a:lnTo>
                        <a:pt x="31" y="1"/>
                      </a:lnTo>
                      <a:lnTo>
                        <a:pt x="41" y="0"/>
                      </a:lnTo>
                      <a:lnTo>
                        <a:pt x="47" y="2"/>
                      </a:lnTo>
                      <a:lnTo>
                        <a:pt x="35" y="16"/>
                      </a:lnTo>
                      <a:lnTo>
                        <a:pt x="29" y="29"/>
                      </a:lnTo>
                      <a:lnTo>
                        <a:pt x="26" y="44"/>
                      </a:lnTo>
                      <a:lnTo>
                        <a:pt x="28" y="51"/>
                      </a:lnTo>
                      <a:lnTo>
                        <a:pt x="37" y="61"/>
                      </a:lnTo>
                      <a:lnTo>
                        <a:pt x="25" y="68"/>
                      </a:lnTo>
                      <a:lnTo>
                        <a:pt x="14" y="68"/>
                      </a:lnTo>
                      <a:lnTo>
                        <a:pt x="2" y="73"/>
                      </a:lnTo>
                      <a:lnTo>
                        <a:pt x="0" y="57"/>
                      </a:lnTo>
                      <a:lnTo>
                        <a:pt x="3" y="43"/>
                      </a:lnTo>
                      <a:lnTo>
                        <a:pt x="11" y="24"/>
                      </a:lnTo>
                      <a:lnTo>
                        <a:pt x="20" y="10"/>
                      </a:lnTo>
                    </a:path>
                  </a:pathLst>
                </a:custGeom>
                <a:solidFill>
                  <a:srgbClr val="E0E0FF"/>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38" name="Freeform 40"/>
                <p:cNvSpPr>
                  <a:spLocks/>
                </p:cNvSpPr>
                <p:nvPr/>
              </p:nvSpPr>
              <p:spPr bwMode="auto">
                <a:xfrm>
                  <a:off x="894" y="2402"/>
                  <a:ext cx="48" cy="94"/>
                </a:xfrm>
                <a:custGeom>
                  <a:avLst/>
                  <a:gdLst>
                    <a:gd name="T0" fmla="*/ 11 w 48"/>
                    <a:gd name="T1" fmla="*/ 93 h 94"/>
                    <a:gd name="T2" fmla="*/ 4 w 48"/>
                    <a:gd name="T3" fmla="*/ 83 h 94"/>
                    <a:gd name="T4" fmla="*/ 0 w 48"/>
                    <a:gd name="T5" fmla="*/ 65 h 94"/>
                    <a:gd name="T6" fmla="*/ 3 w 48"/>
                    <a:gd name="T7" fmla="*/ 45 h 94"/>
                    <a:gd name="T8" fmla="*/ 11 w 48"/>
                    <a:gd name="T9" fmla="*/ 25 h 94"/>
                    <a:gd name="T10" fmla="*/ 22 w 48"/>
                    <a:gd name="T11" fmla="*/ 10 h 94"/>
                    <a:gd name="T12" fmla="*/ 34 w 48"/>
                    <a:gd name="T13" fmla="*/ 2 h 94"/>
                    <a:gd name="T14" fmla="*/ 47 w 48"/>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4"/>
                    <a:gd name="T26" fmla="*/ 48 w 48"/>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4">
                      <a:moveTo>
                        <a:pt x="11" y="93"/>
                      </a:moveTo>
                      <a:lnTo>
                        <a:pt x="4" y="83"/>
                      </a:lnTo>
                      <a:lnTo>
                        <a:pt x="0" y="65"/>
                      </a:lnTo>
                      <a:lnTo>
                        <a:pt x="3" y="45"/>
                      </a:lnTo>
                      <a:lnTo>
                        <a:pt x="11" y="25"/>
                      </a:lnTo>
                      <a:lnTo>
                        <a:pt x="22" y="10"/>
                      </a:lnTo>
                      <a:lnTo>
                        <a:pt x="34" y="2"/>
                      </a:lnTo>
                      <a:lnTo>
                        <a:pt x="47"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grpSp>
            <p:nvGrpSpPr>
              <p:cNvPr id="182325" name="Group 41"/>
              <p:cNvGrpSpPr>
                <a:grpSpLocks/>
              </p:cNvGrpSpPr>
              <p:nvPr/>
            </p:nvGrpSpPr>
            <p:grpSpPr bwMode="auto">
              <a:xfrm>
                <a:off x="918" y="2253"/>
                <a:ext cx="223" cy="230"/>
                <a:chOff x="918" y="2253"/>
                <a:chExt cx="223" cy="230"/>
              </a:xfrm>
            </p:grpSpPr>
            <p:sp>
              <p:nvSpPr>
                <p:cNvPr id="182326" name="Freeform 42"/>
                <p:cNvSpPr>
                  <a:spLocks/>
                </p:cNvSpPr>
                <p:nvPr/>
              </p:nvSpPr>
              <p:spPr bwMode="auto">
                <a:xfrm>
                  <a:off x="918" y="2345"/>
                  <a:ext cx="101" cy="130"/>
                </a:xfrm>
                <a:custGeom>
                  <a:avLst/>
                  <a:gdLst>
                    <a:gd name="T0" fmla="*/ 4 w 101"/>
                    <a:gd name="T1" fmla="*/ 84 h 130"/>
                    <a:gd name="T2" fmla="*/ 8 w 101"/>
                    <a:gd name="T3" fmla="*/ 76 h 130"/>
                    <a:gd name="T4" fmla="*/ 11 w 101"/>
                    <a:gd name="T5" fmla="*/ 70 h 130"/>
                    <a:gd name="T6" fmla="*/ 16 w 101"/>
                    <a:gd name="T7" fmla="*/ 67 h 130"/>
                    <a:gd name="T8" fmla="*/ 24 w 101"/>
                    <a:gd name="T9" fmla="*/ 62 h 130"/>
                    <a:gd name="T10" fmla="*/ 29 w 101"/>
                    <a:gd name="T11" fmla="*/ 57 h 130"/>
                    <a:gd name="T12" fmla="*/ 34 w 101"/>
                    <a:gd name="T13" fmla="*/ 52 h 130"/>
                    <a:gd name="T14" fmla="*/ 38 w 101"/>
                    <a:gd name="T15" fmla="*/ 46 h 130"/>
                    <a:gd name="T16" fmla="*/ 44 w 101"/>
                    <a:gd name="T17" fmla="*/ 42 h 130"/>
                    <a:gd name="T18" fmla="*/ 52 w 101"/>
                    <a:gd name="T19" fmla="*/ 38 h 130"/>
                    <a:gd name="T20" fmla="*/ 59 w 101"/>
                    <a:gd name="T21" fmla="*/ 33 h 130"/>
                    <a:gd name="T22" fmla="*/ 62 w 101"/>
                    <a:gd name="T23" fmla="*/ 24 h 130"/>
                    <a:gd name="T24" fmla="*/ 67 w 101"/>
                    <a:gd name="T25" fmla="*/ 17 h 130"/>
                    <a:gd name="T26" fmla="*/ 75 w 101"/>
                    <a:gd name="T27" fmla="*/ 1 h 130"/>
                    <a:gd name="T28" fmla="*/ 80 w 101"/>
                    <a:gd name="T29" fmla="*/ 0 h 130"/>
                    <a:gd name="T30" fmla="*/ 85 w 101"/>
                    <a:gd name="T31" fmla="*/ 3 h 130"/>
                    <a:gd name="T32" fmla="*/ 87 w 101"/>
                    <a:gd name="T33" fmla="*/ 7 h 130"/>
                    <a:gd name="T34" fmla="*/ 88 w 101"/>
                    <a:gd name="T35" fmla="*/ 14 h 130"/>
                    <a:gd name="T36" fmla="*/ 85 w 101"/>
                    <a:gd name="T37" fmla="*/ 24 h 130"/>
                    <a:gd name="T38" fmla="*/ 81 w 101"/>
                    <a:gd name="T39" fmla="*/ 28 h 130"/>
                    <a:gd name="T40" fmla="*/ 78 w 101"/>
                    <a:gd name="T41" fmla="*/ 33 h 130"/>
                    <a:gd name="T42" fmla="*/ 74 w 101"/>
                    <a:gd name="T43" fmla="*/ 42 h 130"/>
                    <a:gd name="T44" fmla="*/ 79 w 101"/>
                    <a:gd name="T45" fmla="*/ 40 h 130"/>
                    <a:gd name="T46" fmla="*/ 86 w 101"/>
                    <a:gd name="T47" fmla="*/ 40 h 130"/>
                    <a:gd name="T48" fmla="*/ 89 w 101"/>
                    <a:gd name="T49" fmla="*/ 42 h 130"/>
                    <a:gd name="T50" fmla="*/ 97 w 101"/>
                    <a:gd name="T51" fmla="*/ 47 h 130"/>
                    <a:gd name="T52" fmla="*/ 99 w 101"/>
                    <a:gd name="T53" fmla="*/ 55 h 130"/>
                    <a:gd name="T54" fmla="*/ 100 w 101"/>
                    <a:gd name="T55" fmla="*/ 67 h 130"/>
                    <a:gd name="T56" fmla="*/ 98 w 101"/>
                    <a:gd name="T57" fmla="*/ 82 h 130"/>
                    <a:gd name="T58" fmla="*/ 93 w 101"/>
                    <a:gd name="T59" fmla="*/ 91 h 130"/>
                    <a:gd name="T60" fmla="*/ 88 w 101"/>
                    <a:gd name="T61" fmla="*/ 104 h 130"/>
                    <a:gd name="T62" fmla="*/ 80 w 101"/>
                    <a:gd name="T63" fmla="*/ 117 h 130"/>
                    <a:gd name="T64" fmla="*/ 75 w 101"/>
                    <a:gd name="T65" fmla="*/ 124 h 130"/>
                    <a:gd name="T66" fmla="*/ 69 w 101"/>
                    <a:gd name="T67" fmla="*/ 128 h 130"/>
                    <a:gd name="T68" fmla="*/ 62 w 101"/>
                    <a:gd name="T69" fmla="*/ 129 h 130"/>
                    <a:gd name="T70" fmla="*/ 53 w 101"/>
                    <a:gd name="T71" fmla="*/ 128 h 130"/>
                    <a:gd name="T72" fmla="*/ 46 w 101"/>
                    <a:gd name="T73" fmla="*/ 125 h 130"/>
                    <a:gd name="T74" fmla="*/ 42 w 101"/>
                    <a:gd name="T75" fmla="*/ 122 h 130"/>
                    <a:gd name="T76" fmla="*/ 37 w 101"/>
                    <a:gd name="T77" fmla="*/ 119 h 130"/>
                    <a:gd name="T78" fmla="*/ 33 w 101"/>
                    <a:gd name="T79" fmla="*/ 121 h 130"/>
                    <a:gd name="T80" fmla="*/ 27 w 101"/>
                    <a:gd name="T81" fmla="*/ 122 h 130"/>
                    <a:gd name="T82" fmla="*/ 21 w 101"/>
                    <a:gd name="T83" fmla="*/ 123 h 130"/>
                    <a:gd name="T84" fmla="*/ 12 w 101"/>
                    <a:gd name="T85" fmla="*/ 121 h 130"/>
                    <a:gd name="T86" fmla="*/ 7 w 101"/>
                    <a:gd name="T87" fmla="*/ 117 h 130"/>
                    <a:gd name="T88" fmla="*/ 2 w 101"/>
                    <a:gd name="T89" fmla="*/ 109 h 130"/>
                    <a:gd name="T90" fmla="*/ 0 w 101"/>
                    <a:gd name="T91" fmla="*/ 98 h 130"/>
                    <a:gd name="T92" fmla="*/ 2 w 101"/>
                    <a:gd name="T93" fmla="*/ 86 h 130"/>
                    <a:gd name="T94" fmla="*/ 4 w 101"/>
                    <a:gd name="T95" fmla="*/ 84 h 1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1"/>
                    <a:gd name="T145" fmla="*/ 0 h 130"/>
                    <a:gd name="T146" fmla="*/ 101 w 101"/>
                    <a:gd name="T147" fmla="*/ 130 h 1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1" h="130">
                      <a:moveTo>
                        <a:pt x="4" y="84"/>
                      </a:moveTo>
                      <a:lnTo>
                        <a:pt x="8" y="76"/>
                      </a:lnTo>
                      <a:lnTo>
                        <a:pt x="11" y="70"/>
                      </a:lnTo>
                      <a:lnTo>
                        <a:pt x="16" y="67"/>
                      </a:lnTo>
                      <a:lnTo>
                        <a:pt x="24" y="62"/>
                      </a:lnTo>
                      <a:lnTo>
                        <a:pt x="29" y="57"/>
                      </a:lnTo>
                      <a:lnTo>
                        <a:pt x="34" y="52"/>
                      </a:lnTo>
                      <a:lnTo>
                        <a:pt x="38" y="46"/>
                      </a:lnTo>
                      <a:lnTo>
                        <a:pt x="44" y="42"/>
                      </a:lnTo>
                      <a:lnTo>
                        <a:pt x="52" y="38"/>
                      </a:lnTo>
                      <a:lnTo>
                        <a:pt x="59" y="33"/>
                      </a:lnTo>
                      <a:lnTo>
                        <a:pt x="62" y="24"/>
                      </a:lnTo>
                      <a:lnTo>
                        <a:pt x="67" y="17"/>
                      </a:lnTo>
                      <a:lnTo>
                        <a:pt x="75" y="1"/>
                      </a:lnTo>
                      <a:lnTo>
                        <a:pt x="80" y="0"/>
                      </a:lnTo>
                      <a:lnTo>
                        <a:pt x="85" y="3"/>
                      </a:lnTo>
                      <a:lnTo>
                        <a:pt x="87" y="7"/>
                      </a:lnTo>
                      <a:lnTo>
                        <a:pt x="88" y="14"/>
                      </a:lnTo>
                      <a:lnTo>
                        <a:pt x="85" y="24"/>
                      </a:lnTo>
                      <a:lnTo>
                        <a:pt x="81" y="28"/>
                      </a:lnTo>
                      <a:lnTo>
                        <a:pt x="78" y="33"/>
                      </a:lnTo>
                      <a:lnTo>
                        <a:pt x="74" y="42"/>
                      </a:lnTo>
                      <a:lnTo>
                        <a:pt x="79" y="40"/>
                      </a:lnTo>
                      <a:lnTo>
                        <a:pt x="86" y="40"/>
                      </a:lnTo>
                      <a:lnTo>
                        <a:pt x="89" y="42"/>
                      </a:lnTo>
                      <a:lnTo>
                        <a:pt x="97" y="47"/>
                      </a:lnTo>
                      <a:lnTo>
                        <a:pt x="99" y="55"/>
                      </a:lnTo>
                      <a:lnTo>
                        <a:pt x="100" y="67"/>
                      </a:lnTo>
                      <a:lnTo>
                        <a:pt x="98" y="82"/>
                      </a:lnTo>
                      <a:lnTo>
                        <a:pt x="93" y="91"/>
                      </a:lnTo>
                      <a:lnTo>
                        <a:pt x="88" y="104"/>
                      </a:lnTo>
                      <a:lnTo>
                        <a:pt x="80" y="117"/>
                      </a:lnTo>
                      <a:lnTo>
                        <a:pt x="75" y="124"/>
                      </a:lnTo>
                      <a:lnTo>
                        <a:pt x="69" y="128"/>
                      </a:lnTo>
                      <a:lnTo>
                        <a:pt x="62" y="129"/>
                      </a:lnTo>
                      <a:lnTo>
                        <a:pt x="53" y="128"/>
                      </a:lnTo>
                      <a:lnTo>
                        <a:pt x="46" y="125"/>
                      </a:lnTo>
                      <a:lnTo>
                        <a:pt x="42" y="122"/>
                      </a:lnTo>
                      <a:lnTo>
                        <a:pt x="37" y="119"/>
                      </a:lnTo>
                      <a:lnTo>
                        <a:pt x="33" y="121"/>
                      </a:lnTo>
                      <a:lnTo>
                        <a:pt x="27" y="122"/>
                      </a:lnTo>
                      <a:lnTo>
                        <a:pt x="21" y="123"/>
                      </a:lnTo>
                      <a:lnTo>
                        <a:pt x="12" y="121"/>
                      </a:lnTo>
                      <a:lnTo>
                        <a:pt x="7" y="117"/>
                      </a:lnTo>
                      <a:lnTo>
                        <a:pt x="2" y="109"/>
                      </a:lnTo>
                      <a:lnTo>
                        <a:pt x="0" y="98"/>
                      </a:lnTo>
                      <a:lnTo>
                        <a:pt x="2" y="86"/>
                      </a:lnTo>
                      <a:lnTo>
                        <a:pt x="4" y="84"/>
                      </a:lnTo>
                    </a:path>
                  </a:pathLst>
                </a:custGeom>
                <a:solidFill>
                  <a:srgbClr val="E0A08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nvGrpSpPr>
                <p:cNvPr id="182327" name="Group 43"/>
                <p:cNvGrpSpPr>
                  <a:grpSpLocks/>
                </p:cNvGrpSpPr>
                <p:nvPr/>
              </p:nvGrpSpPr>
              <p:grpSpPr bwMode="auto">
                <a:xfrm>
                  <a:off x="940" y="2253"/>
                  <a:ext cx="201" cy="230"/>
                  <a:chOff x="940" y="2253"/>
                  <a:chExt cx="201" cy="230"/>
                </a:xfrm>
              </p:grpSpPr>
              <p:grpSp>
                <p:nvGrpSpPr>
                  <p:cNvPr id="182328" name="Group 44"/>
                  <p:cNvGrpSpPr>
                    <a:grpSpLocks/>
                  </p:cNvGrpSpPr>
                  <p:nvPr/>
                </p:nvGrpSpPr>
                <p:grpSpPr bwMode="auto">
                  <a:xfrm>
                    <a:off x="940" y="2253"/>
                    <a:ext cx="201" cy="201"/>
                    <a:chOff x="940" y="2253"/>
                    <a:chExt cx="201" cy="201"/>
                  </a:xfrm>
                </p:grpSpPr>
                <p:sp>
                  <p:nvSpPr>
                    <p:cNvPr id="182334" name="Freeform 45"/>
                    <p:cNvSpPr>
                      <a:spLocks/>
                    </p:cNvSpPr>
                    <p:nvPr/>
                  </p:nvSpPr>
                  <p:spPr bwMode="auto">
                    <a:xfrm>
                      <a:off x="940" y="2253"/>
                      <a:ext cx="201" cy="201"/>
                    </a:xfrm>
                    <a:custGeom>
                      <a:avLst/>
                      <a:gdLst>
                        <a:gd name="T0" fmla="*/ 3 w 201"/>
                        <a:gd name="T1" fmla="*/ 178 h 201"/>
                        <a:gd name="T2" fmla="*/ 13 w 201"/>
                        <a:gd name="T3" fmla="*/ 164 h 201"/>
                        <a:gd name="T4" fmla="*/ 28 w 201"/>
                        <a:gd name="T5" fmla="*/ 146 h 201"/>
                        <a:gd name="T6" fmla="*/ 46 w 201"/>
                        <a:gd name="T7" fmla="*/ 128 h 201"/>
                        <a:gd name="T8" fmla="*/ 60 w 201"/>
                        <a:gd name="T9" fmla="*/ 117 h 201"/>
                        <a:gd name="T10" fmla="*/ 71 w 201"/>
                        <a:gd name="T11" fmla="*/ 113 h 201"/>
                        <a:gd name="T12" fmla="*/ 78 w 201"/>
                        <a:gd name="T13" fmla="*/ 111 h 201"/>
                        <a:gd name="T14" fmla="*/ 83 w 201"/>
                        <a:gd name="T15" fmla="*/ 106 h 201"/>
                        <a:gd name="T16" fmla="*/ 81 w 201"/>
                        <a:gd name="T17" fmla="*/ 93 h 201"/>
                        <a:gd name="T18" fmla="*/ 84 w 201"/>
                        <a:gd name="T19" fmla="*/ 79 h 201"/>
                        <a:gd name="T20" fmla="*/ 92 w 201"/>
                        <a:gd name="T21" fmla="*/ 66 h 201"/>
                        <a:gd name="T22" fmla="*/ 102 w 201"/>
                        <a:gd name="T23" fmla="*/ 51 h 201"/>
                        <a:gd name="T24" fmla="*/ 118 w 201"/>
                        <a:gd name="T25" fmla="*/ 36 h 201"/>
                        <a:gd name="T26" fmla="*/ 135 w 201"/>
                        <a:gd name="T27" fmla="*/ 21 h 201"/>
                        <a:gd name="T28" fmla="*/ 151 w 201"/>
                        <a:gd name="T29" fmla="*/ 10 h 201"/>
                        <a:gd name="T30" fmla="*/ 168 w 201"/>
                        <a:gd name="T31" fmla="*/ 2 h 201"/>
                        <a:gd name="T32" fmla="*/ 180 w 201"/>
                        <a:gd name="T33" fmla="*/ 0 h 201"/>
                        <a:gd name="T34" fmla="*/ 191 w 201"/>
                        <a:gd name="T35" fmla="*/ 3 h 201"/>
                        <a:gd name="T36" fmla="*/ 197 w 201"/>
                        <a:gd name="T37" fmla="*/ 10 h 201"/>
                        <a:gd name="T38" fmla="*/ 200 w 201"/>
                        <a:gd name="T39" fmla="*/ 20 h 201"/>
                        <a:gd name="T40" fmla="*/ 199 w 201"/>
                        <a:gd name="T41" fmla="*/ 34 h 201"/>
                        <a:gd name="T42" fmla="*/ 194 w 201"/>
                        <a:gd name="T43" fmla="*/ 49 h 201"/>
                        <a:gd name="T44" fmla="*/ 187 w 201"/>
                        <a:gd name="T45" fmla="*/ 62 h 201"/>
                        <a:gd name="T46" fmla="*/ 176 w 201"/>
                        <a:gd name="T47" fmla="*/ 76 h 201"/>
                        <a:gd name="T48" fmla="*/ 164 w 201"/>
                        <a:gd name="T49" fmla="*/ 88 h 201"/>
                        <a:gd name="T50" fmla="*/ 148 w 201"/>
                        <a:gd name="T51" fmla="*/ 101 h 201"/>
                        <a:gd name="T52" fmla="*/ 133 w 201"/>
                        <a:gd name="T53" fmla="*/ 112 h 201"/>
                        <a:gd name="T54" fmla="*/ 120 w 201"/>
                        <a:gd name="T55" fmla="*/ 119 h 201"/>
                        <a:gd name="T56" fmla="*/ 108 w 201"/>
                        <a:gd name="T57" fmla="*/ 119 h 201"/>
                        <a:gd name="T58" fmla="*/ 97 w 201"/>
                        <a:gd name="T59" fmla="*/ 118 h 201"/>
                        <a:gd name="T60" fmla="*/ 90 w 201"/>
                        <a:gd name="T61" fmla="*/ 121 h 201"/>
                        <a:gd name="T62" fmla="*/ 86 w 201"/>
                        <a:gd name="T63" fmla="*/ 127 h 201"/>
                        <a:gd name="T64" fmla="*/ 82 w 201"/>
                        <a:gd name="T65" fmla="*/ 139 h 201"/>
                        <a:gd name="T66" fmla="*/ 72 w 201"/>
                        <a:gd name="T67" fmla="*/ 152 h 201"/>
                        <a:gd name="T68" fmla="*/ 58 w 201"/>
                        <a:gd name="T69" fmla="*/ 166 h 201"/>
                        <a:gd name="T70" fmla="*/ 46 w 201"/>
                        <a:gd name="T71" fmla="*/ 178 h 201"/>
                        <a:gd name="T72" fmla="*/ 36 w 201"/>
                        <a:gd name="T73" fmla="*/ 189 h 201"/>
                        <a:gd name="T74" fmla="*/ 27 w 201"/>
                        <a:gd name="T75" fmla="*/ 196 h 201"/>
                        <a:gd name="T76" fmla="*/ 17 w 201"/>
                        <a:gd name="T77" fmla="*/ 199 h 201"/>
                        <a:gd name="T78" fmla="*/ 8 w 201"/>
                        <a:gd name="T79" fmla="*/ 200 h 201"/>
                        <a:gd name="T80" fmla="*/ 1 w 201"/>
                        <a:gd name="T81" fmla="*/ 196 h 201"/>
                        <a:gd name="T82" fmla="*/ 0 w 201"/>
                        <a:gd name="T83" fmla="*/ 187 h 201"/>
                        <a:gd name="T84" fmla="*/ 3 w 201"/>
                        <a:gd name="T85" fmla="*/ 178 h 2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1"/>
                        <a:gd name="T130" fmla="*/ 0 h 201"/>
                        <a:gd name="T131" fmla="*/ 201 w 201"/>
                        <a:gd name="T132" fmla="*/ 201 h 2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1" h="201">
                          <a:moveTo>
                            <a:pt x="3" y="178"/>
                          </a:moveTo>
                          <a:lnTo>
                            <a:pt x="13" y="164"/>
                          </a:lnTo>
                          <a:lnTo>
                            <a:pt x="28" y="146"/>
                          </a:lnTo>
                          <a:lnTo>
                            <a:pt x="46" y="128"/>
                          </a:lnTo>
                          <a:lnTo>
                            <a:pt x="60" y="117"/>
                          </a:lnTo>
                          <a:lnTo>
                            <a:pt x="71" y="113"/>
                          </a:lnTo>
                          <a:lnTo>
                            <a:pt x="78" y="111"/>
                          </a:lnTo>
                          <a:lnTo>
                            <a:pt x="83" y="106"/>
                          </a:lnTo>
                          <a:lnTo>
                            <a:pt x="81" y="93"/>
                          </a:lnTo>
                          <a:lnTo>
                            <a:pt x="84" y="79"/>
                          </a:lnTo>
                          <a:lnTo>
                            <a:pt x="92" y="66"/>
                          </a:lnTo>
                          <a:lnTo>
                            <a:pt x="102" y="51"/>
                          </a:lnTo>
                          <a:lnTo>
                            <a:pt x="118" y="36"/>
                          </a:lnTo>
                          <a:lnTo>
                            <a:pt x="135" y="21"/>
                          </a:lnTo>
                          <a:lnTo>
                            <a:pt x="151" y="10"/>
                          </a:lnTo>
                          <a:lnTo>
                            <a:pt x="168" y="2"/>
                          </a:lnTo>
                          <a:lnTo>
                            <a:pt x="180" y="0"/>
                          </a:lnTo>
                          <a:lnTo>
                            <a:pt x="191" y="3"/>
                          </a:lnTo>
                          <a:lnTo>
                            <a:pt x="197" y="10"/>
                          </a:lnTo>
                          <a:lnTo>
                            <a:pt x="200" y="20"/>
                          </a:lnTo>
                          <a:lnTo>
                            <a:pt x="199" y="34"/>
                          </a:lnTo>
                          <a:lnTo>
                            <a:pt x="194" y="49"/>
                          </a:lnTo>
                          <a:lnTo>
                            <a:pt x="187" y="62"/>
                          </a:lnTo>
                          <a:lnTo>
                            <a:pt x="176" y="76"/>
                          </a:lnTo>
                          <a:lnTo>
                            <a:pt x="164" y="88"/>
                          </a:lnTo>
                          <a:lnTo>
                            <a:pt x="148" y="101"/>
                          </a:lnTo>
                          <a:lnTo>
                            <a:pt x="133" y="112"/>
                          </a:lnTo>
                          <a:lnTo>
                            <a:pt x="120" y="119"/>
                          </a:lnTo>
                          <a:lnTo>
                            <a:pt x="108" y="119"/>
                          </a:lnTo>
                          <a:lnTo>
                            <a:pt x="97" y="118"/>
                          </a:lnTo>
                          <a:lnTo>
                            <a:pt x="90" y="121"/>
                          </a:lnTo>
                          <a:lnTo>
                            <a:pt x="86" y="127"/>
                          </a:lnTo>
                          <a:lnTo>
                            <a:pt x="82" y="139"/>
                          </a:lnTo>
                          <a:lnTo>
                            <a:pt x="72" y="152"/>
                          </a:lnTo>
                          <a:lnTo>
                            <a:pt x="58" y="166"/>
                          </a:lnTo>
                          <a:lnTo>
                            <a:pt x="46" y="178"/>
                          </a:lnTo>
                          <a:lnTo>
                            <a:pt x="36" y="189"/>
                          </a:lnTo>
                          <a:lnTo>
                            <a:pt x="27" y="196"/>
                          </a:lnTo>
                          <a:lnTo>
                            <a:pt x="17" y="199"/>
                          </a:lnTo>
                          <a:lnTo>
                            <a:pt x="8" y="200"/>
                          </a:lnTo>
                          <a:lnTo>
                            <a:pt x="1" y="196"/>
                          </a:lnTo>
                          <a:lnTo>
                            <a:pt x="0" y="187"/>
                          </a:lnTo>
                          <a:lnTo>
                            <a:pt x="3" y="178"/>
                          </a:lnTo>
                        </a:path>
                      </a:pathLst>
                    </a:custGeom>
                    <a:solidFill>
                      <a:srgbClr val="A0A0C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35" name="Freeform 46"/>
                    <p:cNvSpPr>
                      <a:spLocks/>
                    </p:cNvSpPr>
                    <p:nvPr/>
                  </p:nvSpPr>
                  <p:spPr bwMode="auto">
                    <a:xfrm>
                      <a:off x="1034" y="2265"/>
                      <a:ext cx="97" cy="97"/>
                    </a:xfrm>
                    <a:custGeom>
                      <a:avLst/>
                      <a:gdLst>
                        <a:gd name="T0" fmla="*/ 0 w 97"/>
                        <a:gd name="T1" fmla="*/ 78 h 97"/>
                        <a:gd name="T2" fmla="*/ 3 w 97"/>
                        <a:gd name="T3" fmla="*/ 66 h 97"/>
                        <a:gd name="T4" fmla="*/ 10 w 97"/>
                        <a:gd name="T5" fmla="*/ 56 h 97"/>
                        <a:gd name="T6" fmla="*/ 22 w 97"/>
                        <a:gd name="T7" fmla="*/ 41 h 97"/>
                        <a:gd name="T8" fmla="*/ 34 w 97"/>
                        <a:gd name="T9" fmla="*/ 29 h 97"/>
                        <a:gd name="T10" fmla="*/ 49 w 97"/>
                        <a:gd name="T11" fmla="*/ 18 h 97"/>
                        <a:gd name="T12" fmla="*/ 64 w 97"/>
                        <a:gd name="T13" fmla="*/ 8 h 97"/>
                        <a:gd name="T14" fmla="*/ 76 w 97"/>
                        <a:gd name="T15" fmla="*/ 1 h 97"/>
                        <a:gd name="T16" fmla="*/ 86 w 97"/>
                        <a:gd name="T17" fmla="*/ 0 h 97"/>
                        <a:gd name="T18" fmla="*/ 93 w 97"/>
                        <a:gd name="T19" fmla="*/ 3 h 97"/>
                        <a:gd name="T20" fmla="*/ 96 w 97"/>
                        <a:gd name="T21" fmla="*/ 13 h 97"/>
                        <a:gd name="T22" fmla="*/ 92 w 97"/>
                        <a:gd name="T23" fmla="*/ 24 h 97"/>
                        <a:gd name="T24" fmla="*/ 86 w 97"/>
                        <a:gd name="T25" fmla="*/ 36 h 97"/>
                        <a:gd name="T26" fmla="*/ 74 w 97"/>
                        <a:gd name="T27" fmla="*/ 52 h 97"/>
                        <a:gd name="T28" fmla="*/ 62 w 97"/>
                        <a:gd name="T29" fmla="*/ 64 h 97"/>
                        <a:gd name="T30" fmla="*/ 49 w 97"/>
                        <a:gd name="T31" fmla="*/ 75 h 97"/>
                        <a:gd name="T32" fmla="*/ 36 w 97"/>
                        <a:gd name="T33" fmla="*/ 86 h 97"/>
                        <a:gd name="T34" fmla="*/ 18 w 97"/>
                        <a:gd name="T35" fmla="*/ 96 h 97"/>
                        <a:gd name="T36" fmla="*/ 7 w 97"/>
                        <a:gd name="T37" fmla="*/ 94 h 97"/>
                        <a:gd name="T38" fmla="*/ 1 w 97"/>
                        <a:gd name="T39" fmla="*/ 89 h 97"/>
                        <a:gd name="T40" fmla="*/ 0 w 97"/>
                        <a:gd name="T41" fmla="*/ 78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97"/>
                        <a:gd name="T65" fmla="*/ 97 w 97"/>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97">
                          <a:moveTo>
                            <a:pt x="0" y="78"/>
                          </a:moveTo>
                          <a:lnTo>
                            <a:pt x="3" y="66"/>
                          </a:lnTo>
                          <a:lnTo>
                            <a:pt x="10" y="56"/>
                          </a:lnTo>
                          <a:lnTo>
                            <a:pt x="22" y="41"/>
                          </a:lnTo>
                          <a:lnTo>
                            <a:pt x="34" y="29"/>
                          </a:lnTo>
                          <a:lnTo>
                            <a:pt x="49" y="18"/>
                          </a:lnTo>
                          <a:lnTo>
                            <a:pt x="64" y="8"/>
                          </a:lnTo>
                          <a:lnTo>
                            <a:pt x="76" y="1"/>
                          </a:lnTo>
                          <a:lnTo>
                            <a:pt x="86" y="0"/>
                          </a:lnTo>
                          <a:lnTo>
                            <a:pt x="93" y="3"/>
                          </a:lnTo>
                          <a:lnTo>
                            <a:pt x="96" y="13"/>
                          </a:lnTo>
                          <a:lnTo>
                            <a:pt x="92" y="24"/>
                          </a:lnTo>
                          <a:lnTo>
                            <a:pt x="86" y="36"/>
                          </a:lnTo>
                          <a:lnTo>
                            <a:pt x="74" y="52"/>
                          </a:lnTo>
                          <a:lnTo>
                            <a:pt x="62" y="64"/>
                          </a:lnTo>
                          <a:lnTo>
                            <a:pt x="49" y="75"/>
                          </a:lnTo>
                          <a:lnTo>
                            <a:pt x="36" y="86"/>
                          </a:lnTo>
                          <a:lnTo>
                            <a:pt x="18" y="96"/>
                          </a:lnTo>
                          <a:lnTo>
                            <a:pt x="7" y="94"/>
                          </a:lnTo>
                          <a:lnTo>
                            <a:pt x="1" y="89"/>
                          </a:lnTo>
                          <a:lnTo>
                            <a:pt x="0" y="78"/>
                          </a:lnTo>
                        </a:path>
                      </a:pathLst>
                    </a:custGeom>
                    <a:solidFill>
                      <a:srgbClr val="E0E0FF"/>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sp>
                <p:nvSpPr>
                  <p:cNvPr id="182329" name="Freeform 47"/>
                  <p:cNvSpPr>
                    <a:spLocks/>
                  </p:cNvSpPr>
                  <p:nvPr/>
                </p:nvSpPr>
                <p:spPr bwMode="auto">
                  <a:xfrm>
                    <a:off x="969" y="2396"/>
                    <a:ext cx="66" cy="87"/>
                  </a:xfrm>
                  <a:custGeom>
                    <a:avLst/>
                    <a:gdLst>
                      <a:gd name="T0" fmla="*/ 49 w 66"/>
                      <a:gd name="T1" fmla="*/ 0 h 87"/>
                      <a:gd name="T2" fmla="*/ 55 w 66"/>
                      <a:gd name="T3" fmla="*/ 2 h 87"/>
                      <a:gd name="T4" fmla="*/ 59 w 66"/>
                      <a:gd name="T5" fmla="*/ 7 h 87"/>
                      <a:gd name="T6" fmla="*/ 59 w 66"/>
                      <a:gd name="T7" fmla="*/ 12 h 87"/>
                      <a:gd name="T8" fmla="*/ 57 w 66"/>
                      <a:gd name="T9" fmla="*/ 16 h 87"/>
                      <a:gd name="T10" fmla="*/ 60 w 66"/>
                      <a:gd name="T11" fmla="*/ 18 h 87"/>
                      <a:gd name="T12" fmla="*/ 64 w 66"/>
                      <a:gd name="T13" fmla="*/ 24 h 87"/>
                      <a:gd name="T14" fmla="*/ 65 w 66"/>
                      <a:gd name="T15" fmla="*/ 30 h 87"/>
                      <a:gd name="T16" fmla="*/ 61 w 66"/>
                      <a:gd name="T17" fmla="*/ 34 h 87"/>
                      <a:gd name="T18" fmla="*/ 55 w 66"/>
                      <a:gd name="T19" fmla="*/ 37 h 87"/>
                      <a:gd name="T20" fmla="*/ 59 w 66"/>
                      <a:gd name="T21" fmla="*/ 43 h 87"/>
                      <a:gd name="T22" fmla="*/ 59 w 66"/>
                      <a:gd name="T23" fmla="*/ 50 h 87"/>
                      <a:gd name="T24" fmla="*/ 55 w 66"/>
                      <a:gd name="T25" fmla="*/ 56 h 87"/>
                      <a:gd name="T26" fmla="*/ 48 w 66"/>
                      <a:gd name="T27" fmla="*/ 58 h 87"/>
                      <a:gd name="T28" fmla="*/ 36 w 66"/>
                      <a:gd name="T29" fmla="*/ 57 h 87"/>
                      <a:gd name="T30" fmla="*/ 37 w 66"/>
                      <a:gd name="T31" fmla="*/ 63 h 87"/>
                      <a:gd name="T32" fmla="*/ 36 w 66"/>
                      <a:gd name="T33" fmla="*/ 71 h 87"/>
                      <a:gd name="T34" fmla="*/ 34 w 66"/>
                      <a:gd name="T35" fmla="*/ 78 h 87"/>
                      <a:gd name="T36" fmla="*/ 31 w 66"/>
                      <a:gd name="T37" fmla="*/ 83 h 87"/>
                      <a:gd name="T38" fmla="*/ 26 w 66"/>
                      <a:gd name="T39" fmla="*/ 86 h 87"/>
                      <a:gd name="T40" fmla="*/ 19 w 66"/>
                      <a:gd name="T41" fmla="*/ 86 h 87"/>
                      <a:gd name="T42" fmla="*/ 11 w 66"/>
                      <a:gd name="T43" fmla="*/ 83 h 87"/>
                      <a:gd name="T44" fmla="*/ 7 w 66"/>
                      <a:gd name="T45" fmla="*/ 78 h 87"/>
                      <a:gd name="T46" fmla="*/ 1 w 66"/>
                      <a:gd name="T47" fmla="*/ 68 h 87"/>
                      <a:gd name="T48" fmla="*/ 0 w 66"/>
                      <a:gd name="T49" fmla="*/ 61 h 87"/>
                      <a:gd name="T50" fmla="*/ 3 w 66"/>
                      <a:gd name="T51" fmla="*/ 57 h 87"/>
                      <a:gd name="T52" fmla="*/ 7 w 66"/>
                      <a:gd name="T53" fmla="*/ 55 h 87"/>
                      <a:gd name="T54" fmla="*/ 10 w 66"/>
                      <a:gd name="T55" fmla="*/ 54 h 87"/>
                      <a:gd name="T56" fmla="*/ 9 w 66"/>
                      <a:gd name="T57" fmla="*/ 49 h 87"/>
                      <a:gd name="T58" fmla="*/ 4 w 66"/>
                      <a:gd name="T59" fmla="*/ 45 h 87"/>
                      <a:gd name="T60" fmla="*/ 3 w 66"/>
                      <a:gd name="T61" fmla="*/ 40 h 87"/>
                      <a:gd name="T62" fmla="*/ 5 w 66"/>
                      <a:gd name="T63" fmla="*/ 35 h 87"/>
                      <a:gd name="T64" fmla="*/ 11 w 66"/>
                      <a:gd name="T65" fmla="*/ 32 h 87"/>
                      <a:gd name="T66" fmla="*/ 8 w 66"/>
                      <a:gd name="T67" fmla="*/ 29 h 87"/>
                      <a:gd name="T68" fmla="*/ 8 w 66"/>
                      <a:gd name="T69" fmla="*/ 23 h 87"/>
                      <a:gd name="T70" fmla="*/ 13 w 66"/>
                      <a:gd name="T71" fmla="*/ 20 h 87"/>
                      <a:gd name="T72" fmla="*/ 11 w 66"/>
                      <a:gd name="T73" fmla="*/ 15 h 87"/>
                      <a:gd name="T74" fmla="*/ 14 w 66"/>
                      <a:gd name="T75" fmla="*/ 9 h 87"/>
                      <a:gd name="T76" fmla="*/ 18 w 66"/>
                      <a:gd name="T77" fmla="*/ 7 h 87"/>
                      <a:gd name="T78" fmla="*/ 24 w 66"/>
                      <a:gd name="T79" fmla="*/ 6 h 87"/>
                      <a:gd name="T80" fmla="*/ 28 w 66"/>
                      <a:gd name="T81" fmla="*/ 7 h 87"/>
                      <a:gd name="T82" fmla="*/ 32 w 66"/>
                      <a:gd name="T83" fmla="*/ 7 h 87"/>
                      <a:gd name="T84" fmla="*/ 38 w 66"/>
                      <a:gd name="T85" fmla="*/ 4 h 87"/>
                      <a:gd name="T86" fmla="*/ 49 w 66"/>
                      <a:gd name="T87" fmla="*/ 0 h 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87"/>
                      <a:gd name="T134" fmla="*/ 66 w 66"/>
                      <a:gd name="T135" fmla="*/ 87 h 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87">
                        <a:moveTo>
                          <a:pt x="49" y="0"/>
                        </a:moveTo>
                        <a:lnTo>
                          <a:pt x="55" y="2"/>
                        </a:lnTo>
                        <a:lnTo>
                          <a:pt x="59" y="7"/>
                        </a:lnTo>
                        <a:lnTo>
                          <a:pt x="59" y="12"/>
                        </a:lnTo>
                        <a:lnTo>
                          <a:pt x="57" y="16"/>
                        </a:lnTo>
                        <a:lnTo>
                          <a:pt x="60" y="18"/>
                        </a:lnTo>
                        <a:lnTo>
                          <a:pt x="64" y="24"/>
                        </a:lnTo>
                        <a:lnTo>
                          <a:pt x="65" y="30"/>
                        </a:lnTo>
                        <a:lnTo>
                          <a:pt x="61" y="34"/>
                        </a:lnTo>
                        <a:lnTo>
                          <a:pt x="55" y="37"/>
                        </a:lnTo>
                        <a:lnTo>
                          <a:pt x="59" y="43"/>
                        </a:lnTo>
                        <a:lnTo>
                          <a:pt x="59" y="50"/>
                        </a:lnTo>
                        <a:lnTo>
                          <a:pt x="55" y="56"/>
                        </a:lnTo>
                        <a:lnTo>
                          <a:pt x="48" y="58"/>
                        </a:lnTo>
                        <a:lnTo>
                          <a:pt x="36" y="57"/>
                        </a:lnTo>
                        <a:lnTo>
                          <a:pt x="37" y="63"/>
                        </a:lnTo>
                        <a:lnTo>
                          <a:pt x="36" y="71"/>
                        </a:lnTo>
                        <a:lnTo>
                          <a:pt x="34" y="78"/>
                        </a:lnTo>
                        <a:lnTo>
                          <a:pt x="31" y="83"/>
                        </a:lnTo>
                        <a:lnTo>
                          <a:pt x="26" y="86"/>
                        </a:lnTo>
                        <a:lnTo>
                          <a:pt x="19" y="86"/>
                        </a:lnTo>
                        <a:lnTo>
                          <a:pt x="11" y="83"/>
                        </a:lnTo>
                        <a:lnTo>
                          <a:pt x="7" y="78"/>
                        </a:lnTo>
                        <a:lnTo>
                          <a:pt x="1" y="68"/>
                        </a:lnTo>
                        <a:lnTo>
                          <a:pt x="0" y="61"/>
                        </a:lnTo>
                        <a:lnTo>
                          <a:pt x="3" y="57"/>
                        </a:lnTo>
                        <a:lnTo>
                          <a:pt x="7" y="55"/>
                        </a:lnTo>
                        <a:lnTo>
                          <a:pt x="10" y="54"/>
                        </a:lnTo>
                        <a:lnTo>
                          <a:pt x="9" y="49"/>
                        </a:lnTo>
                        <a:lnTo>
                          <a:pt x="4" y="45"/>
                        </a:lnTo>
                        <a:lnTo>
                          <a:pt x="3" y="40"/>
                        </a:lnTo>
                        <a:lnTo>
                          <a:pt x="5" y="35"/>
                        </a:lnTo>
                        <a:lnTo>
                          <a:pt x="11" y="32"/>
                        </a:lnTo>
                        <a:lnTo>
                          <a:pt x="8" y="29"/>
                        </a:lnTo>
                        <a:lnTo>
                          <a:pt x="8" y="23"/>
                        </a:lnTo>
                        <a:lnTo>
                          <a:pt x="13" y="20"/>
                        </a:lnTo>
                        <a:lnTo>
                          <a:pt x="11" y="15"/>
                        </a:lnTo>
                        <a:lnTo>
                          <a:pt x="14" y="9"/>
                        </a:lnTo>
                        <a:lnTo>
                          <a:pt x="18" y="7"/>
                        </a:lnTo>
                        <a:lnTo>
                          <a:pt x="24" y="6"/>
                        </a:lnTo>
                        <a:lnTo>
                          <a:pt x="28" y="7"/>
                        </a:lnTo>
                        <a:lnTo>
                          <a:pt x="32" y="7"/>
                        </a:lnTo>
                        <a:lnTo>
                          <a:pt x="38" y="4"/>
                        </a:lnTo>
                        <a:lnTo>
                          <a:pt x="49" y="0"/>
                        </a:lnTo>
                      </a:path>
                    </a:pathLst>
                  </a:custGeom>
                  <a:solidFill>
                    <a:srgbClr val="E0A08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30" name="Freeform 48"/>
                  <p:cNvSpPr>
                    <a:spLocks/>
                  </p:cNvSpPr>
                  <p:nvPr/>
                </p:nvSpPr>
                <p:spPr bwMode="auto">
                  <a:xfrm>
                    <a:off x="992" y="2432"/>
                    <a:ext cx="33" cy="17"/>
                  </a:xfrm>
                  <a:custGeom>
                    <a:avLst/>
                    <a:gdLst>
                      <a:gd name="T0" fmla="*/ 0 w 33"/>
                      <a:gd name="T1" fmla="*/ 2 h 17"/>
                      <a:gd name="T2" fmla="*/ 5 w 33"/>
                      <a:gd name="T3" fmla="*/ 10 h 17"/>
                      <a:gd name="T4" fmla="*/ 13 w 33"/>
                      <a:gd name="T5" fmla="*/ 16 h 17"/>
                      <a:gd name="T6" fmla="*/ 20 w 33"/>
                      <a:gd name="T7" fmla="*/ 13 h 17"/>
                      <a:gd name="T8" fmla="*/ 28 w 33"/>
                      <a:gd name="T9" fmla="*/ 8 h 17"/>
                      <a:gd name="T10" fmla="*/ 32 w 33"/>
                      <a:gd name="T11" fmla="*/ 0 h 17"/>
                      <a:gd name="T12" fmla="*/ 0 60000 65536"/>
                      <a:gd name="T13" fmla="*/ 0 60000 65536"/>
                      <a:gd name="T14" fmla="*/ 0 60000 65536"/>
                      <a:gd name="T15" fmla="*/ 0 60000 65536"/>
                      <a:gd name="T16" fmla="*/ 0 60000 65536"/>
                      <a:gd name="T17" fmla="*/ 0 60000 65536"/>
                      <a:gd name="T18" fmla="*/ 0 w 33"/>
                      <a:gd name="T19" fmla="*/ 0 h 17"/>
                      <a:gd name="T20" fmla="*/ 33 w 3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3" h="17">
                        <a:moveTo>
                          <a:pt x="0" y="2"/>
                        </a:moveTo>
                        <a:lnTo>
                          <a:pt x="5" y="10"/>
                        </a:lnTo>
                        <a:lnTo>
                          <a:pt x="13" y="16"/>
                        </a:lnTo>
                        <a:lnTo>
                          <a:pt x="20" y="13"/>
                        </a:lnTo>
                        <a:lnTo>
                          <a:pt x="28" y="8"/>
                        </a:lnTo>
                        <a:lnTo>
                          <a:pt x="32"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31" name="Freeform 49"/>
                  <p:cNvSpPr>
                    <a:spLocks/>
                  </p:cNvSpPr>
                  <p:nvPr/>
                </p:nvSpPr>
                <p:spPr bwMode="auto">
                  <a:xfrm>
                    <a:off x="985" y="2447"/>
                    <a:ext cx="21" cy="17"/>
                  </a:xfrm>
                  <a:custGeom>
                    <a:avLst/>
                    <a:gdLst>
                      <a:gd name="T0" fmla="*/ 20 w 21"/>
                      <a:gd name="T1" fmla="*/ 16 h 17"/>
                      <a:gd name="T2" fmla="*/ 14 w 21"/>
                      <a:gd name="T3" fmla="*/ 16 h 17"/>
                      <a:gd name="T4" fmla="*/ 8 w 21"/>
                      <a:gd name="T5" fmla="*/ 10 h 17"/>
                      <a:gd name="T6" fmla="*/ 0 w 21"/>
                      <a:gd name="T7" fmla="*/ 0 h 17"/>
                      <a:gd name="T8" fmla="*/ 0 60000 65536"/>
                      <a:gd name="T9" fmla="*/ 0 60000 65536"/>
                      <a:gd name="T10" fmla="*/ 0 60000 65536"/>
                      <a:gd name="T11" fmla="*/ 0 60000 65536"/>
                      <a:gd name="T12" fmla="*/ 0 w 21"/>
                      <a:gd name="T13" fmla="*/ 0 h 17"/>
                      <a:gd name="T14" fmla="*/ 21 w 21"/>
                      <a:gd name="T15" fmla="*/ 17 h 17"/>
                    </a:gdLst>
                    <a:ahLst/>
                    <a:cxnLst>
                      <a:cxn ang="T8">
                        <a:pos x="T0" y="T1"/>
                      </a:cxn>
                      <a:cxn ang="T9">
                        <a:pos x="T2" y="T3"/>
                      </a:cxn>
                      <a:cxn ang="T10">
                        <a:pos x="T4" y="T5"/>
                      </a:cxn>
                      <a:cxn ang="T11">
                        <a:pos x="T6" y="T7"/>
                      </a:cxn>
                    </a:cxnLst>
                    <a:rect l="T12" t="T13" r="T14" b="T15"/>
                    <a:pathLst>
                      <a:path w="21" h="17">
                        <a:moveTo>
                          <a:pt x="20" y="16"/>
                        </a:moveTo>
                        <a:lnTo>
                          <a:pt x="14" y="16"/>
                        </a:lnTo>
                        <a:lnTo>
                          <a:pt x="8" y="10"/>
                        </a:lnTo>
                        <a:lnTo>
                          <a:pt x="0"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32" name="Freeform 50"/>
                  <p:cNvSpPr>
                    <a:spLocks/>
                  </p:cNvSpPr>
                  <p:nvPr/>
                </p:nvSpPr>
                <p:spPr bwMode="auto">
                  <a:xfrm>
                    <a:off x="984" y="2454"/>
                    <a:ext cx="19" cy="17"/>
                  </a:xfrm>
                  <a:custGeom>
                    <a:avLst/>
                    <a:gdLst>
                      <a:gd name="T0" fmla="*/ 18 w 19"/>
                      <a:gd name="T1" fmla="*/ 16 h 17"/>
                      <a:gd name="T2" fmla="*/ 13 w 19"/>
                      <a:gd name="T3" fmla="*/ 12 h 17"/>
                      <a:gd name="T4" fmla="*/ 8 w 19"/>
                      <a:gd name="T5" fmla="*/ 12 h 17"/>
                      <a:gd name="T6" fmla="*/ 4 w 19"/>
                      <a:gd name="T7" fmla="*/ 16 h 17"/>
                      <a:gd name="T8" fmla="*/ 2 w 19"/>
                      <a:gd name="T9" fmla="*/ 8 h 17"/>
                      <a:gd name="T10" fmla="*/ 0 w 19"/>
                      <a:gd name="T11" fmla="*/ 0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6"/>
                        </a:moveTo>
                        <a:lnTo>
                          <a:pt x="13" y="12"/>
                        </a:lnTo>
                        <a:lnTo>
                          <a:pt x="8" y="12"/>
                        </a:lnTo>
                        <a:lnTo>
                          <a:pt x="4" y="16"/>
                        </a:lnTo>
                        <a:lnTo>
                          <a:pt x="2" y="8"/>
                        </a:lnTo>
                        <a:lnTo>
                          <a:pt x="0"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33" name="Freeform 51"/>
                  <p:cNvSpPr>
                    <a:spLocks/>
                  </p:cNvSpPr>
                  <p:nvPr/>
                </p:nvSpPr>
                <p:spPr bwMode="auto">
                  <a:xfrm>
                    <a:off x="992" y="2413"/>
                    <a:ext cx="34" cy="17"/>
                  </a:xfrm>
                  <a:custGeom>
                    <a:avLst/>
                    <a:gdLst>
                      <a:gd name="T0" fmla="*/ 33 w 34"/>
                      <a:gd name="T1" fmla="*/ 0 h 17"/>
                      <a:gd name="T2" fmla="*/ 28 w 34"/>
                      <a:gd name="T3" fmla="*/ 4 h 17"/>
                      <a:gd name="T4" fmla="*/ 24 w 34"/>
                      <a:gd name="T5" fmla="*/ 6 h 17"/>
                      <a:gd name="T6" fmla="*/ 20 w 34"/>
                      <a:gd name="T7" fmla="*/ 10 h 17"/>
                      <a:gd name="T8" fmla="*/ 17 w 34"/>
                      <a:gd name="T9" fmla="*/ 14 h 17"/>
                      <a:gd name="T10" fmla="*/ 12 w 34"/>
                      <a:gd name="T11" fmla="*/ 16 h 17"/>
                      <a:gd name="T12" fmla="*/ 8 w 34"/>
                      <a:gd name="T13" fmla="*/ 14 h 17"/>
                      <a:gd name="T14" fmla="*/ 4 w 34"/>
                      <a:gd name="T15" fmla="*/ 10 h 17"/>
                      <a:gd name="T16" fmla="*/ 0 w 34"/>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7"/>
                      <a:gd name="T29" fmla="*/ 34 w 3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7">
                        <a:moveTo>
                          <a:pt x="33" y="0"/>
                        </a:moveTo>
                        <a:lnTo>
                          <a:pt x="28" y="4"/>
                        </a:lnTo>
                        <a:lnTo>
                          <a:pt x="24" y="6"/>
                        </a:lnTo>
                        <a:lnTo>
                          <a:pt x="20" y="10"/>
                        </a:lnTo>
                        <a:lnTo>
                          <a:pt x="17" y="14"/>
                        </a:lnTo>
                        <a:lnTo>
                          <a:pt x="12" y="16"/>
                        </a:lnTo>
                        <a:lnTo>
                          <a:pt x="8" y="14"/>
                        </a:lnTo>
                        <a:lnTo>
                          <a:pt x="4" y="10"/>
                        </a:lnTo>
                        <a:lnTo>
                          <a:pt x="0" y="8"/>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grpSp>
        </p:grpSp>
        <p:grpSp>
          <p:nvGrpSpPr>
            <p:cNvPr id="182280" name="Group 52"/>
            <p:cNvGrpSpPr>
              <a:grpSpLocks/>
            </p:cNvGrpSpPr>
            <p:nvPr/>
          </p:nvGrpSpPr>
          <p:grpSpPr bwMode="auto">
            <a:xfrm>
              <a:off x="911" y="2113"/>
              <a:ext cx="160" cy="262"/>
              <a:chOff x="911" y="2113"/>
              <a:chExt cx="160" cy="262"/>
            </a:xfrm>
          </p:grpSpPr>
          <p:grpSp>
            <p:nvGrpSpPr>
              <p:cNvPr id="182311" name="Group 53"/>
              <p:cNvGrpSpPr>
                <a:grpSpLocks/>
              </p:cNvGrpSpPr>
              <p:nvPr/>
            </p:nvGrpSpPr>
            <p:grpSpPr bwMode="auto">
              <a:xfrm>
                <a:off x="911" y="2154"/>
                <a:ext cx="136" cy="221"/>
                <a:chOff x="911" y="2154"/>
                <a:chExt cx="136" cy="221"/>
              </a:xfrm>
            </p:grpSpPr>
            <p:sp>
              <p:nvSpPr>
                <p:cNvPr id="182313" name="Freeform 54"/>
                <p:cNvSpPr>
                  <a:spLocks/>
                </p:cNvSpPr>
                <p:nvPr/>
              </p:nvSpPr>
              <p:spPr bwMode="auto">
                <a:xfrm>
                  <a:off x="911" y="2154"/>
                  <a:ext cx="136" cy="221"/>
                </a:xfrm>
                <a:custGeom>
                  <a:avLst/>
                  <a:gdLst>
                    <a:gd name="T0" fmla="*/ 4 w 136"/>
                    <a:gd name="T1" fmla="*/ 60 h 221"/>
                    <a:gd name="T2" fmla="*/ 1 w 136"/>
                    <a:gd name="T3" fmla="*/ 73 h 221"/>
                    <a:gd name="T4" fmla="*/ 0 w 136"/>
                    <a:gd name="T5" fmla="*/ 86 h 221"/>
                    <a:gd name="T6" fmla="*/ 3 w 136"/>
                    <a:gd name="T7" fmla="*/ 116 h 221"/>
                    <a:gd name="T8" fmla="*/ 6 w 136"/>
                    <a:gd name="T9" fmla="*/ 142 h 221"/>
                    <a:gd name="T10" fmla="*/ 12 w 136"/>
                    <a:gd name="T11" fmla="*/ 157 h 221"/>
                    <a:gd name="T12" fmla="*/ 19 w 136"/>
                    <a:gd name="T13" fmla="*/ 176 h 221"/>
                    <a:gd name="T14" fmla="*/ 23 w 136"/>
                    <a:gd name="T15" fmla="*/ 186 h 221"/>
                    <a:gd name="T16" fmla="*/ 28 w 136"/>
                    <a:gd name="T17" fmla="*/ 198 h 221"/>
                    <a:gd name="T18" fmla="*/ 33 w 136"/>
                    <a:gd name="T19" fmla="*/ 208 h 221"/>
                    <a:gd name="T20" fmla="*/ 37 w 136"/>
                    <a:gd name="T21" fmla="*/ 215 h 221"/>
                    <a:gd name="T22" fmla="*/ 41 w 136"/>
                    <a:gd name="T23" fmla="*/ 219 h 221"/>
                    <a:gd name="T24" fmla="*/ 46 w 136"/>
                    <a:gd name="T25" fmla="*/ 220 h 221"/>
                    <a:gd name="T26" fmla="*/ 51 w 136"/>
                    <a:gd name="T27" fmla="*/ 218 h 221"/>
                    <a:gd name="T28" fmla="*/ 55 w 136"/>
                    <a:gd name="T29" fmla="*/ 218 h 221"/>
                    <a:gd name="T30" fmla="*/ 58 w 136"/>
                    <a:gd name="T31" fmla="*/ 217 h 221"/>
                    <a:gd name="T32" fmla="*/ 62 w 136"/>
                    <a:gd name="T33" fmla="*/ 211 h 221"/>
                    <a:gd name="T34" fmla="*/ 68 w 136"/>
                    <a:gd name="T35" fmla="*/ 199 h 221"/>
                    <a:gd name="T36" fmla="*/ 73 w 136"/>
                    <a:gd name="T37" fmla="*/ 184 h 221"/>
                    <a:gd name="T38" fmla="*/ 77 w 136"/>
                    <a:gd name="T39" fmla="*/ 170 h 221"/>
                    <a:gd name="T40" fmla="*/ 79 w 136"/>
                    <a:gd name="T41" fmla="*/ 158 h 221"/>
                    <a:gd name="T42" fmla="*/ 82 w 136"/>
                    <a:gd name="T43" fmla="*/ 149 h 221"/>
                    <a:gd name="T44" fmla="*/ 87 w 136"/>
                    <a:gd name="T45" fmla="*/ 138 h 221"/>
                    <a:gd name="T46" fmla="*/ 92 w 136"/>
                    <a:gd name="T47" fmla="*/ 130 h 221"/>
                    <a:gd name="T48" fmla="*/ 87 w 136"/>
                    <a:gd name="T49" fmla="*/ 125 h 221"/>
                    <a:gd name="T50" fmla="*/ 81 w 136"/>
                    <a:gd name="T51" fmla="*/ 122 h 221"/>
                    <a:gd name="T52" fmla="*/ 86 w 136"/>
                    <a:gd name="T53" fmla="*/ 116 h 221"/>
                    <a:gd name="T54" fmla="*/ 87 w 136"/>
                    <a:gd name="T55" fmla="*/ 109 h 221"/>
                    <a:gd name="T56" fmla="*/ 88 w 136"/>
                    <a:gd name="T57" fmla="*/ 105 h 221"/>
                    <a:gd name="T58" fmla="*/ 92 w 136"/>
                    <a:gd name="T59" fmla="*/ 101 h 221"/>
                    <a:gd name="T60" fmla="*/ 94 w 136"/>
                    <a:gd name="T61" fmla="*/ 103 h 221"/>
                    <a:gd name="T62" fmla="*/ 97 w 136"/>
                    <a:gd name="T63" fmla="*/ 104 h 221"/>
                    <a:gd name="T64" fmla="*/ 100 w 136"/>
                    <a:gd name="T65" fmla="*/ 109 h 221"/>
                    <a:gd name="T66" fmla="*/ 101 w 136"/>
                    <a:gd name="T67" fmla="*/ 115 h 221"/>
                    <a:gd name="T68" fmla="*/ 103 w 136"/>
                    <a:gd name="T69" fmla="*/ 117 h 221"/>
                    <a:gd name="T70" fmla="*/ 108 w 136"/>
                    <a:gd name="T71" fmla="*/ 117 h 221"/>
                    <a:gd name="T72" fmla="*/ 110 w 136"/>
                    <a:gd name="T73" fmla="*/ 115 h 221"/>
                    <a:gd name="T74" fmla="*/ 113 w 136"/>
                    <a:gd name="T75" fmla="*/ 111 h 221"/>
                    <a:gd name="T76" fmla="*/ 116 w 136"/>
                    <a:gd name="T77" fmla="*/ 99 h 221"/>
                    <a:gd name="T78" fmla="*/ 121 w 136"/>
                    <a:gd name="T79" fmla="*/ 91 h 221"/>
                    <a:gd name="T80" fmla="*/ 125 w 136"/>
                    <a:gd name="T81" fmla="*/ 87 h 221"/>
                    <a:gd name="T82" fmla="*/ 126 w 136"/>
                    <a:gd name="T83" fmla="*/ 81 h 221"/>
                    <a:gd name="T84" fmla="*/ 123 w 136"/>
                    <a:gd name="T85" fmla="*/ 70 h 221"/>
                    <a:gd name="T86" fmla="*/ 121 w 136"/>
                    <a:gd name="T87" fmla="*/ 63 h 221"/>
                    <a:gd name="T88" fmla="*/ 123 w 136"/>
                    <a:gd name="T89" fmla="*/ 55 h 221"/>
                    <a:gd name="T90" fmla="*/ 130 w 136"/>
                    <a:gd name="T91" fmla="*/ 48 h 221"/>
                    <a:gd name="T92" fmla="*/ 135 w 136"/>
                    <a:gd name="T93" fmla="*/ 42 h 221"/>
                    <a:gd name="T94" fmla="*/ 131 w 136"/>
                    <a:gd name="T95" fmla="*/ 27 h 221"/>
                    <a:gd name="T96" fmla="*/ 124 w 136"/>
                    <a:gd name="T97" fmla="*/ 15 h 221"/>
                    <a:gd name="T98" fmla="*/ 105 w 136"/>
                    <a:gd name="T99" fmla="*/ 5 h 221"/>
                    <a:gd name="T100" fmla="*/ 86 w 136"/>
                    <a:gd name="T101" fmla="*/ 0 h 221"/>
                    <a:gd name="T102" fmla="*/ 67 w 136"/>
                    <a:gd name="T103" fmla="*/ 2 h 221"/>
                    <a:gd name="T104" fmla="*/ 45 w 136"/>
                    <a:gd name="T105" fmla="*/ 9 h 221"/>
                    <a:gd name="T106" fmla="*/ 38 w 136"/>
                    <a:gd name="T107" fmla="*/ 17 h 221"/>
                    <a:gd name="T108" fmla="*/ 35 w 136"/>
                    <a:gd name="T109" fmla="*/ 24 h 221"/>
                    <a:gd name="T110" fmla="*/ 32 w 136"/>
                    <a:gd name="T111" fmla="*/ 35 h 221"/>
                    <a:gd name="T112" fmla="*/ 29 w 136"/>
                    <a:gd name="T113" fmla="*/ 40 h 221"/>
                    <a:gd name="T114" fmla="*/ 15 w 136"/>
                    <a:gd name="T115" fmla="*/ 48 h 221"/>
                    <a:gd name="T116" fmla="*/ 8 w 136"/>
                    <a:gd name="T117" fmla="*/ 54 h 221"/>
                    <a:gd name="T118" fmla="*/ 4 w 136"/>
                    <a:gd name="T119" fmla="*/ 60 h 2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
                    <a:gd name="T181" fmla="*/ 0 h 221"/>
                    <a:gd name="T182" fmla="*/ 136 w 136"/>
                    <a:gd name="T183" fmla="*/ 221 h 2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 h="221">
                      <a:moveTo>
                        <a:pt x="4" y="60"/>
                      </a:moveTo>
                      <a:lnTo>
                        <a:pt x="1" y="73"/>
                      </a:lnTo>
                      <a:lnTo>
                        <a:pt x="0" y="86"/>
                      </a:lnTo>
                      <a:lnTo>
                        <a:pt x="3" y="116"/>
                      </a:lnTo>
                      <a:lnTo>
                        <a:pt x="6" y="142"/>
                      </a:lnTo>
                      <a:lnTo>
                        <a:pt x="12" y="157"/>
                      </a:lnTo>
                      <a:lnTo>
                        <a:pt x="19" y="176"/>
                      </a:lnTo>
                      <a:lnTo>
                        <a:pt x="23" y="186"/>
                      </a:lnTo>
                      <a:lnTo>
                        <a:pt x="28" y="198"/>
                      </a:lnTo>
                      <a:lnTo>
                        <a:pt x="33" y="208"/>
                      </a:lnTo>
                      <a:lnTo>
                        <a:pt x="37" y="215"/>
                      </a:lnTo>
                      <a:lnTo>
                        <a:pt x="41" y="219"/>
                      </a:lnTo>
                      <a:lnTo>
                        <a:pt x="46" y="220"/>
                      </a:lnTo>
                      <a:lnTo>
                        <a:pt x="51" y="218"/>
                      </a:lnTo>
                      <a:lnTo>
                        <a:pt x="55" y="218"/>
                      </a:lnTo>
                      <a:lnTo>
                        <a:pt x="58" y="217"/>
                      </a:lnTo>
                      <a:lnTo>
                        <a:pt x="62" y="211"/>
                      </a:lnTo>
                      <a:lnTo>
                        <a:pt x="68" y="199"/>
                      </a:lnTo>
                      <a:lnTo>
                        <a:pt x="73" y="184"/>
                      </a:lnTo>
                      <a:lnTo>
                        <a:pt x="77" y="170"/>
                      </a:lnTo>
                      <a:lnTo>
                        <a:pt x="79" y="158"/>
                      </a:lnTo>
                      <a:lnTo>
                        <a:pt x="82" y="149"/>
                      </a:lnTo>
                      <a:lnTo>
                        <a:pt x="87" y="138"/>
                      </a:lnTo>
                      <a:lnTo>
                        <a:pt x="92" y="130"/>
                      </a:lnTo>
                      <a:lnTo>
                        <a:pt x="87" y="125"/>
                      </a:lnTo>
                      <a:lnTo>
                        <a:pt x="81" y="122"/>
                      </a:lnTo>
                      <a:lnTo>
                        <a:pt x="86" y="116"/>
                      </a:lnTo>
                      <a:lnTo>
                        <a:pt x="87" y="109"/>
                      </a:lnTo>
                      <a:lnTo>
                        <a:pt x="88" y="105"/>
                      </a:lnTo>
                      <a:lnTo>
                        <a:pt x="92" y="101"/>
                      </a:lnTo>
                      <a:lnTo>
                        <a:pt x="94" y="103"/>
                      </a:lnTo>
                      <a:lnTo>
                        <a:pt x="97" y="104"/>
                      </a:lnTo>
                      <a:lnTo>
                        <a:pt x="100" y="109"/>
                      </a:lnTo>
                      <a:lnTo>
                        <a:pt x="101" y="115"/>
                      </a:lnTo>
                      <a:lnTo>
                        <a:pt x="103" y="117"/>
                      </a:lnTo>
                      <a:lnTo>
                        <a:pt x="108" y="117"/>
                      </a:lnTo>
                      <a:lnTo>
                        <a:pt x="110" y="115"/>
                      </a:lnTo>
                      <a:lnTo>
                        <a:pt x="113" y="111"/>
                      </a:lnTo>
                      <a:lnTo>
                        <a:pt x="116" y="99"/>
                      </a:lnTo>
                      <a:lnTo>
                        <a:pt x="121" y="91"/>
                      </a:lnTo>
                      <a:lnTo>
                        <a:pt x="125" y="87"/>
                      </a:lnTo>
                      <a:lnTo>
                        <a:pt x="126" y="81"/>
                      </a:lnTo>
                      <a:lnTo>
                        <a:pt x="123" y="70"/>
                      </a:lnTo>
                      <a:lnTo>
                        <a:pt x="121" y="63"/>
                      </a:lnTo>
                      <a:lnTo>
                        <a:pt x="123" y="55"/>
                      </a:lnTo>
                      <a:lnTo>
                        <a:pt x="130" y="48"/>
                      </a:lnTo>
                      <a:lnTo>
                        <a:pt x="135" y="42"/>
                      </a:lnTo>
                      <a:lnTo>
                        <a:pt x="131" y="27"/>
                      </a:lnTo>
                      <a:lnTo>
                        <a:pt x="124" y="15"/>
                      </a:lnTo>
                      <a:lnTo>
                        <a:pt x="105" y="5"/>
                      </a:lnTo>
                      <a:lnTo>
                        <a:pt x="86" y="0"/>
                      </a:lnTo>
                      <a:lnTo>
                        <a:pt x="67" y="2"/>
                      </a:lnTo>
                      <a:lnTo>
                        <a:pt x="45" y="9"/>
                      </a:lnTo>
                      <a:lnTo>
                        <a:pt x="38" y="17"/>
                      </a:lnTo>
                      <a:lnTo>
                        <a:pt x="35" y="24"/>
                      </a:lnTo>
                      <a:lnTo>
                        <a:pt x="32" y="35"/>
                      </a:lnTo>
                      <a:lnTo>
                        <a:pt x="29" y="40"/>
                      </a:lnTo>
                      <a:lnTo>
                        <a:pt x="15" y="48"/>
                      </a:lnTo>
                      <a:lnTo>
                        <a:pt x="8" y="54"/>
                      </a:lnTo>
                      <a:lnTo>
                        <a:pt x="4" y="60"/>
                      </a:lnTo>
                    </a:path>
                  </a:pathLst>
                </a:custGeom>
                <a:solidFill>
                  <a:srgbClr val="E0A08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nvGrpSpPr>
                <p:cNvPr id="182314" name="Group 55"/>
                <p:cNvGrpSpPr>
                  <a:grpSpLocks/>
                </p:cNvGrpSpPr>
                <p:nvPr/>
              </p:nvGrpSpPr>
              <p:grpSpPr bwMode="auto">
                <a:xfrm>
                  <a:off x="927" y="2187"/>
                  <a:ext cx="106" cy="117"/>
                  <a:chOff x="927" y="2187"/>
                  <a:chExt cx="106" cy="117"/>
                </a:xfrm>
              </p:grpSpPr>
              <p:grpSp>
                <p:nvGrpSpPr>
                  <p:cNvPr id="182315" name="Group 56"/>
                  <p:cNvGrpSpPr>
                    <a:grpSpLocks/>
                  </p:cNvGrpSpPr>
                  <p:nvPr/>
                </p:nvGrpSpPr>
                <p:grpSpPr bwMode="auto">
                  <a:xfrm>
                    <a:off x="927" y="2187"/>
                    <a:ext cx="106" cy="117"/>
                    <a:chOff x="927" y="2187"/>
                    <a:chExt cx="106" cy="117"/>
                  </a:xfrm>
                </p:grpSpPr>
                <p:sp>
                  <p:nvSpPr>
                    <p:cNvPr id="182317" name="Freeform 57"/>
                    <p:cNvSpPr>
                      <a:spLocks/>
                    </p:cNvSpPr>
                    <p:nvPr/>
                  </p:nvSpPr>
                  <p:spPr bwMode="auto">
                    <a:xfrm>
                      <a:off x="927" y="2199"/>
                      <a:ext cx="32" cy="105"/>
                    </a:xfrm>
                    <a:custGeom>
                      <a:avLst/>
                      <a:gdLst>
                        <a:gd name="T0" fmla="*/ 1 w 32"/>
                        <a:gd name="T1" fmla="*/ 104 h 105"/>
                        <a:gd name="T2" fmla="*/ 5 w 32"/>
                        <a:gd name="T3" fmla="*/ 94 h 105"/>
                        <a:gd name="T4" fmla="*/ 7 w 32"/>
                        <a:gd name="T5" fmla="*/ 87 h 105"/>
                        <a:gd name="T6" fmla="*/ 6 w 32"/>
                        <a:gd name="T7" fmla="*/ 75 h 105"/>
                        <a:gd name="T8" fmla="*/ 2 w 32"/>
                        <a:gd name="T9" fmla="*/ 63 h 105"/>
                        <a:gd name="T10" fmla="*/ 0 w 32"/>
                        <a:gd name="T11" fmla="*/ 50 h 105"/>
                        <a:gd name="T12" fmla="*/ 1 w 32"/>
                        <a:gd name="T13" fmla="*/ 40 h 105"/>
                        <a:gd name="T14" fmla="*/ 7 w 32"/>
                        <a:gd name="T15" fmla="*/ 29 h 105"/>
                        <a:gd name="T16" fmla="*/ 13 w 32"/>
                        <a:gd name="T17" fmla="*/ 22 h 105"/>
                        <a:gd name="T18" fmla="*/ 22 w 32"/>
                        <a:gd name="T19" fmla="*/ 15 h 105"/>
                        <a:gd name="T20" fmla="*/ 31 w 32"/>
                        <a:gd name="T21" fmla="*/ 12 h 105"/>
                        <a:gd name="T22" fmla="*/ 26 w 32"/>
                        <a:gd name="T23" fmla="*/ 11 h 105"/>
                        <a:gd name="T24" fmla="*/ 23 w 32"/>
                        <a:gd name="T25" fmla="*/ 10 h 105"/>
                        <a:gd name="T26" fmla="*/ 21 w 32"/>
                        <a:gd name="T27" fmla="*/ 8 h 105"/>
                        <a:gd name="T28" fmla="*/ 19 w 32"/>
                        <a:gd name="T29" fmla="*/ 3 h 105"/>
                        <a:gd name="T30" fmla="*/ 20 w 32"/>
                        <a:gd name="T31" fmla="*/ 0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05"/>
                        <a:gd name="T50" fmla="*/ 32 w 32"/>
                        <a:gd name="T51" fmla="*/ 105 h 1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05">
                          <a:moveTo>
                            <a:pt x="1" y="104"/>
                          </a:moveTo>
                          <a:lnTo>
                            <a:pt x="5" y="94"/>
                          </a:lnTo>
                          <a:lnTo>
                            <a:pt x="7" y="87"/>
                          </a:lnTo>
                          <a:lnTo>
                            <a:pt x="6" y="75"/>
                          </a:lnTo>
                          <a:lnTo>
                            <a:pt x="2" y="63"/>
                          </a:lnTo>
                          <a:lnTo>
                            <a:pt x="0" y="50"/>
                          </a:lnTo>
                          <a:lnTo>
                            <a:pt x="1" y="40"/>
                          </a:lnTo>
                          <a:lnTo>
                            <a:pt x="7" y="29"/>
                          </a:lnTo>
                          <a:lnTo>
                            <a:pt x="13" y="22"/>
                          </a:lnTo>
                          <a:lnTo>
                            <a:pt x="22" y="15"/>
                          </a:lnTo>
                          <a:lnTo>
                            <a:pt x="31" y="12"/>
                          </a:lnTo>
                          <a:lnTo>
                            <a:pt x="26" y="11"/>
                          </a:lnTo>
                          <a:lnTo>
                            <a:pt x="23" y="10"/>
                          </a:lnTo>
                          <a:lnTo>
                            <a:pt x="21" y="8"/>
                          </a:lnTo>
                          <a:lnTo>
                            <a:pt x="19" y="3"/>
                          </a:lnTo>
                          <a:lnTo>
                            <a:pt x="20"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18" name="Freeform 58"/>
                    <p:cNvSpPr>
                      <a:spLocks/>
                    </p:cNvSpPr>
                    <p:nvPr/>
                  </p:nvSpPr>
                  <p:spPr bwMode="auto">
                    <a:xfrm>
                      <a:off x="971" y="2216"/>
                      <a:ext cx="38" cy="17"/>
                    </a:xfrm>
                    <a:custGeom>
                      <a:avLst/>
                      <a:gdLst>
                        <a:gd name="T0" fmla="*/ 0 w 38"/>
                        <a:gd name="T1" fmla="*/ 8 h 17"/>
                        <a:gd name="T2" fmla="*/ 7 w 38"/>
                        <a:gd name="T3" fmla="*/ 12 h 17"/>
                        <a:gd name="T4" fmla="*/ 14 w 38"/>
                        <a:gd name="T5" fmla="*/ 14 h 17"/>
                        <a:gd name="T6" fmla="*/ 22 w 38"/>
                        <a:gd name="T7" fmla="*/ 16 h 17"/>
                        <a:gd name="T8" fmla="*/ 28 w 38"/>
                        <a:gd name="T9" fmla="*/ 14 h 17"/>
                        <a:gd name="T10" fmla="*/ 34 w 38"/>
                        <a:gd name="T11" fmla="*/ 13 h 17"/>
                        <a:gd name="T12" fmla="*/ 37 w 38"/>
                        <a:gd name="T13" fmla="*/ 9 h 17"/>
                        <a:gd name="T14" fmla="*/ 37 w 38"/>
                        <a:gd name="T15" fmla="*/ 4 h 17"/>
                        <a:gd name="T16" fmla="*/ 33 w 38"/>
                        <a:gd name="T17" fmla="*/ 1 h 17"/>
                        <a:gd name="T18" fmla="*/ 28 w 38"/>
                        <a:gd name="T19" fmla="*/ 0 h 17"/>
                        <a:gd name="T20" fmla="*/ 21 w 38"/>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7"/>
                        <a:gd name="T35" fmla="*/ 38 w 3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7">
                          <a:moveTo>
                            <a:pt x="0" y="8"/>
                          </a:moveTo>
                          <a:lnTo>
                            <a:pt x="7" y="12"/>
                          </a:lnTo>
                          <a:lnTo>
                            <a:pt x="14" y="14"/>
                          </a:lnTo>
                          <a:lnTo>
                            <a:pt x="22" y="16"/>
                          </a:lnTo>
                          <a:lnTo>
                            <a:pt x="28" y="14"/>
                          </a:lnTo>
                          <a:lnTo>
                            <a:pt x="34" y="13"/>
                          </a:lnTo>
                          <a:lnTo>
                            <a:pt x="37" y="9"/>
                          </a:lnTo>
                          <a:lnTo>
                            <a:pt x="37" y="4"/>
                          </a:lnTo>
                          <a:lnTo>
                            <a:pt x="33" y="1"/>
                          </a:lnTo>
                          <a:lnTo>
                            <a:pt x="28" y="0"/>
                          </a:lnTo>
                          <a:lnTo>
                            <a:pt x="21" y="2"/>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19" name="Freeform 59"/>
                    <p:cNvSpPr>
                      <a:spLocks/>
                    </p:cNvSpPr>
                    <p:nvPr/>
                  </p:nvSpPr>
                  <p:spPr bwMode="auto">
                    <a:xfrm>
                      <a:off x="962" y="2249"/>
                      <a:ext cx="18" cy="23"/>
                    </a:xfrm>
                    <a:custGeom>
                      <a:avLst/>
                      <a:gdLst>
                        <a:gd name="T0" fmla="*/ 17 w 18"/>
                        <a:gd name="T1" fmla="*/ 0 h 23"/>
                        <a:gd name="T2" fmla="*/ 10 w 18"/>
                        <a:gd name="T3" fmla="*/ 3 h 23"/>
                        <a:gd name="T4" fmla="*/ 5 w 18"/>
                        <a:gd name="T5" fmla="*/ 8 h 23"/>
                        <a:gd name="T6" fmla="*/ 1 w 18"/>
                        <a:gd name="T7" fmla="*/ 15 h 23"/>
                        <a:gd name="T8" fmla="*/ 0 w 18"/>
                        <a:gd name="T9" fmla="*/ 22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17" y="0"/>
                          </a:moveTo>
                          <a:lnTo>
                            <a:pt x="10" y="3"/>
                          </a:lnTo>
                          <a:lnTo>
                            <a:pt x="5" y="8"/>
                          </a:lnTo>
                          <a:lnTo>
                            <a:pt x="1" y="15"/>
                          </a:lnTo>
                          <a:lnTo>
                            <a:pt x="0" y="22"/>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20" name="Freeform 60"/>
                    <p:cNvSpPr>
                      <a:spLocks/>
                    </p:cNvSpPr>
                    <p:nvPr/>
                  </p:nvSpPr>
                  <p:spPr bwMode="auto">
                    <a:xfrm>
                      <a:off x="999" y="2196"/>
                      <a:ext cx="17" cy="18"/>
                    </a:xfrm>
                    <a:custGeom>
                      <a:avLst/>
                      <a:gdLst>
                        <a:gd name="T0" fmla="*/ 0 w 17"/>
                        <a:gd name="T1" fmla="*/ 0 h 18"/>
                        <a:gd name="T2" fmla="*/ 8 w 17"/>
                        <a:gd name="T3" fmla="*/ 17 h 18"/>
                        <a:gd name="T4" fmla="*/ 8 w 17"/>
                        <a:gd name="T5" fmla="*/ 13 h 18"/>
                        <a:gd name="T6" fmla="*/ 11 w 17"/>
                        <a:gd name="T7" fmla="*/ 10 h 18"/>
                        <a:gd name="T8" fmla="*/ 16 w 17"/>
                        <a:gd name="T9" fmla="*/ 11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8" y="17"/>
                          </a:lnTo>
                          <a:lnTo>
                            <a:pt x="8" y="13"/>
                          </a:lnTo>
                          <a:lnTo>
                            <a:pt x="11" y="10"/>
                          </a:lnTo>
                          <a:lnTo>
                            <a:pt x="16" y="11"/>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21" name="Freeform 61"/>
                    <p:cNvSpPr>
                      <a:spLocks/>
                    </p:cNvSpPr>
                    <p:nvPr/>
                  </p:nvSpPr>
                  <p:spPr bwMode="auto">
                    <a:xfrm>
                      <a:off x="1009" y="2210"/>
                      <a:ext cx="17" cy="17"/>
                    </a:xfrm>
                    <a:custGeom>
                      <a:avLst/>
                      <a:gdLst>
                        <a:gd name="T0" fmla="*/ 6 w 17"/>
                        <a:gd name="T1" fmla="*/ 13 h 17"/>
                        <a:gd name="T2" fmla="*/ 2 w 17"/>
                        <a:gd name="T3" fmla="*/ 10 h 17"/>
                        <a:gd name="T4" fmla="*/ 0 w 17"/>
                        <a:gd name="T5" fmla="*/ 8 h 17"/>
                        <a:gd name="T6" fmla="*/ 0 w 17"/>
                        <a:gd name="T7" fmla="*/ 2 h 17"/>
                        <a:gd name="T8" fmla="*/ 4 w 17"/>
                        <a:gd name="T9" fmla="*/ 0 h 17"/>
                        <a:gd name="T10" fmla="*/ 6 w 17"/>
                        <a:gd name="T11" fmla="*/ 0 h 17"/>
                        <a:gd name="T12" fmla="*/ 11 w 17"/>
                        <a:gd name="T13" fmla="*/ 2 h 17"/>
                        <a:gd name="T14" fmla="*/ 13 w 17"/>
                        <a:gd name="T15" fmla="*/ 5 h 17"/>
                        <a:gd name="T16" fmla="*/ 13 w 17"/>
                        <a:gd name="T17" fmla="*/ 10 h 17"/>
                        <a:gd name="T18" fmla="*/ 13 w 17"/>
                        <a:gd name="T19" fmla="*/ 13 h 17"/>
                        <a:gd name="T20" fmla="*/ 16 w 17"/>
                        <a:gd name="T21" fmla="*/ 16 h 17"/>
                        <a:gd name="T22" fmla="*/ 11 w 17"/>
                        <a:gd name="T23" fmla="*/ 16 h 17"/>
                        <a:gd name="T24" fmla="*/ 6 w 17"/>
                        <a:gd name="T25" fmla="*/ 1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6" y="13"/>
                          </a:moveTo>
                          <a:lnTo>
                            <a:pt x="2" y="10"/>
                          </a:lnTo>
                          <a:lnTo>
                            <a:pt x="0" y="8"/>
                          </a:lnTo>
                          <a:lnTo>
                            <a:pt x="0" y="2"/>
                          </a:lnTo>
                          <a:lnTo>
                            <a:pt x="4" y="0"/>
                          </a:lnTo>
                          <a:lnTo>
                            <a:pt x="6" y="0"/>
                          </a:lnTo>
                          <a:lnTo>
                            <a:pt x="11" y="2"/>
                          </a:lnTo>
                          <a:lnTo>
                            <a:pt x="13" y="5"/>
                          </a:lnTo>
                          <a:lnTo>
                            <a:pt x="13" y="10"/>
                          </a:lnTo>
                          <a:lnTo>
                            <a:pt x="13" y="13"/>
                          </a:lnTo>
                          <a:lnTo>
                            <a:pt x="16" y="16"/>
                          </a:lnTo>
                          <a:lnTo>
                            <a:pt x="11" y="16"/>
                          </a:lnTo>
                          <a:lnTo>
                            <a:pt x="6" y="13"/>
                          </a:lnTo>
                        </a:path>
                      </a:pathLst>
                    </a:custGeom>
                    <a:solidFill>
                      <a:srgbClr val="C0804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22" name="Freeform 62"/>
                    <p:cNvSpPr>
                      <a:spLocks/>
                    </p:cNvSpPr>
                    <p:nvPr/>
                  </p:nvSpPr>
                  <p:spPr bwMode="auto">
                    <a:xfrm>
                      <a:off x="1014" y="2187"/>
                      <a:ext cx="19" cy="30"/>
                    </a:xfrm>
                    <a:custGeom>
                      <a:avLst/>
                      <a:gdLst>
                        <a:gd name="T0" fmla="*/ 18 w 19"/>
                        <a:gd name="T1" fmla="*/ 29 h 30"/>
                        <a:gd name="T2" fmla="*/ 17 w 19"/>
                        <a:gd name="T3" fmla="*/ 20 h 30"/>
                        <a:gd name="T4" fmla="*/ 14 w 19"/>
                        <a:gd name="T5" fmla="*/ 12 h 30"/>
                        <a:gd name="T6" fmla="*/ 7 w 19"/>
                        <a:gd name="T7" fmla="*/ 9 h 30"/>
                        <a:gd name="T8" fmla="*/ 0 w 19"/>
                        <a:gd name="T9" fmla="*/ 5 h 30"/>
                        <a:gd name="T10" fmla="*/ 0 w 19"/>
                        <a:gd name="T11" fmla="*/ 0 h 30"/>
                        <a:gd name="T12" fmla="*/ 0 60000 65536"/>
                        <a:gd name="T13" fmla="*/ 0 60000 65536"/>
                        <a:gd name="T14" fmla="*/ 0 60000 65536"/>
                        <a:gd name="T15" fmla="*/ 0 60000 65536"/>
                        <a:gd name="T16" fmla="*/ 0 60000 65536"/>
                        <a:gd name="T17" fmla="*/ 0 60000 65536"/>
                        <a:gd name="T18" fmla="*/ 0 w 19"/>
                        <a:gd name="T19" fmla="*/ 0 h 30"/>
                        <a:gd name="T20" fmla="*/ 19 w 1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9" h="30">
                          <a:moveTo>
                            <a:pt x="18" y="29"/>
                          </a:moveTo>
                          <a:lnTo>
                            <a:pt x="17" y="20"/>
                          </a:lnTo>
                          <a:lnTo>
                            <a:pt x="14" y="12"/>
                          </a:lnTo>
                          <a:lnTo>
                            <a:pt x="7" y="9"/>
                          </a:lnTo>
                          <a:lnTo>
                            <a:pt x="0" y="5"/>
                          </a:lnTo>
                          <a:lnTo>
                            <a:pt x="0"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23" name="Freeform 63"/>
                    <p:cNvSpPr>
                      <a:spLocks/>
                    </p:cNvSpPr>
                    <p:nvPr/>
                  </p:nvSpPr>
                  <p:spPr bwMode="auto">
                    <a:xfrm>
                      <a:off x="990" y="2228"/>
                      <a:ext cx="25" cy="29"/>
                    </a:xfrm>
                    <a:custGeom>
                      <a:avLst/>
                      <a:gdLst>
                        <a:gd name="T0" fmla="*/ 12 w 25"/>
                        <a:gd name="T1" fmla="*/ 27 h 29"/>
                        <a:gd name="T2" fmla="*/ 7 w 25"/>
                        <a:gd name="T3" fmla="*/ 28 h 29"/>
                        <a:gd name="T4" fmla="*/ 3 w 25"/>
                        <a:gd name="T5" fmla="*/ 28 h 29"/>
                        <a:gd name="T6" fmla="*/ 0 w 25"/>
                        <a:gd name="T7" fmla="*/ 24 h 29"/>
                        <a:gd name="T8" fmla="*/ 0 w 25"/>
                        <a:gd name="T9" fmla="*/ 19 h 29"/>
                        <a:gd name="T10" fmla="*/ 4 w 25"/>
                        <a:gd name="T11" fmla="*/ 15 h 29"/>
                        <a:gd name="T12" fmla="*/ 11 w 25"/>
                        <a:gd name="T13" fmla="*/ 12 h 29"/>
                        <a:gd name="T14" fmla="*/ 17 w 25"/>
                        <a:gd name="T15" fmla="*/ 8 h 29"/>
                        <a:gd name="T16" fmla="*/ 21 w 25"/>
                        <a:gd name="T17" fmla="*/ 5 h 29"/>
                        <a:gd name="T18" fmla="*/ 24 w 25"/>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9"/>
                        <a:gd name="T32" fmla="*/ 25 w 2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9">
                          <a:moveTo>
                            <a:pt x="12" y="27"/>
                          </a:moveTo>
                          <a:lnTo>
                            <a:pt x="7" y="28"/>
                          </a:lnTo>
                          <a:lnTo>
                            <a:pt x="3" y="28"/>
                          </a:lnTo>
                          <a:lnTo>
                            <a:pt x="0" y="24"/>
                          </a:lnTo>
                          <a:lnTo>
                            <a:pt x="0" y="19"/>
                          </a:lnTo>
                          <a:lnTo>
                            <a:pt x="4" y="15"/>
                          </a:lnTo>
                          <a:lnTo>
                            <a:pt x="11" y="12"/>
                          </a:lnTo>
                          <a:lnTo>
                            <a:pt x="17" y="8"/>
                          </a:lnTo>
                          <a:lnTo>
                            <a:pt x="21" y="5"/>
                          </a:lnTo>
                          <a:lnTo>
                            <a:pt x="24"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sp>
                <p:nvSpPr>
                  <p:cNvPr id="182316" name="Line 64"/>
                  <p:cNvSpPr>
                    <a:spLocks noChangeShapeType="1"/>
                  </p:cNvSpPr>
                  <p:nvPr/>
                </p:nvSpPr>
                <p:spPr bwMode="auto">
                  <a:xfrm flipH="1" flipV="1">
                    <a:off x="944" y="2258"/>
                    <a:ext cx="27" cy="20"/>
                  </a:xfrm>
                  <a:prstGeom prst="line">
                    <a:avLst/>
                  </a:prstGeom>
                  <a:noFill/>
                  <a:ln w="12700">
                    <a:solidFill>
                      <a:srgbClr val="000000"/>
                    </a:solidFill>
                    <a:round/>
                    <a:headEnd type="none" w="sm" len="sm"/>
                    <a:tailEnd type="none" w="sm" len="sm"/>
                  </a:ln>
                </p:spPr>
                <p:txBody>
                  <a:bodyPr/>
                  <a:lstStyle/>
                  <a:p>
                    <a:endParaRPr lang="zh-CN" altLang="en-US"/>
                  </a:p>
                </p:txBody>
              </p:sp>
            </p:grpSp>
          </p:grpSp>
          <p:sp>
            <p:nvSpPr>
              <p:cNvPr id="182312" name="Freeform 65"/>
              <p:cNvSpPr>
                <a:spLocks/>
              </p:cNvSpPr>
              <p:nvPr/>
            </p:nvSpPr>
            <p:spPr bwMode="auto">
              <a:xfrm>
                <a:off x="926" y="2113"/>
                <a:ext cx="145" cy="94"/>
              </a:xfrm>
              <a:custGeom>
                <a:avLst/>
                <a:gdLst>
                  <a:gd name="T0" fmla="*/ 5 w 145"/>
                  <a:gd name="T1" fmla="*/ 93 h 94"/>
                  <a:gd name="T2" fmla="*/ 14 w 145"/>
                  <a:gd name="T3" fmla="*/ 88 h 94"/>
                  <a:gd name="T4" fmla="*/ 20 w 145"/>
                  <a:gd name="T5" fmla="*/ 81 h 94"/>
                  <a:gd name="T6" fmla="*/ 23 w 145"/>
                  <a:gd name="T7" fmla="*/ 71 h 94"/>
                  <a:gd name="T8" fmla="*/ 25 w 145"/>
                  <a:gd name="T9" fmla="*/ 63 h 94"/>
                  <a:gd name="T10" fmla="*/ 29 w 145"/>
                  <a:gd name="T11" fmla="*/ 56 h 94"/>
                  <a:gd name="T12" fmla="*/ 34 w 145"/>
                  <a:gd name="T13" fmla="*/ 52 h 94"/>
                  <a:gd name="T14" fmla="*/ 41 w 145"/>
                  <a:gd name="T15" fmla="*/ 50 h 94"/>
                  <a:gd name="T16" fmla="*/ 47 w 145"/>
                  <a:gd name="T17" fmla="*/ 51 h 94"/>
                  <a:gd name="T18" fmla="*/ 52 w 145"/>
                  <a:gd name="T19" fmla="*/ 56 h 94"/>
                  <a:gd name="T20" fmla="*/ 56 w 145"/>
                  <a:gd name="T21" fmla="*/ 63 h 94"/>
                  <a:gd name="T22" fmla="*/ 54 w 145"/>
                  <a:gd name="T23" fmla="*/ 72 h 94"/>
                  <a:gd name="T24" fmla="*/ 49 w 145"/>
                  <a:gd name="T25" fmla="*/ 83 h 94"/>
                  <a:gd name="T26" fmla="*/ 60 w 145"/>
                  <a:gd name="T27" fmla="*/ 86 h 94"/>
                  <a:gd name="T28" fmla="*/ 61 w 145"/>
                  <a:gd name="T29" fmla="*/ 81 h 94"/>
                  <a:gd name="T30" fmla="*/ 67 w 145"/>
                  <a:gd name="T31" fmla="*/ 76 h 94"/>
                  <a:gd name="T32" fmla="*/ 72 w 145"/>
                  <a:gd name="T33" fmla="*/ 70 h 94"/>
                  <a:gd name="T34" fmla="*/ 74 w 145"/>
                  <a:gd name="T35" fmla="*/ 65 h 94"/>
                  <a:gd name="T36" fmla="*/ 75 w 145"/>
                  <a:gd name="T37" fmla="*/ 60 h 94"/>
                  <a:gd name="T38" fmla="*/ 79 w 145"/>
                  <a:gd name="T39" fmla="*/ 63 h 94"/>
                  <a:gd name="T40" fmla="*/ 84 w 145"/>
                  <a:gd name="T41" fmla="*/ 64 h 94"/>
                  <a:gd name="T42" fmla="*/ 89 w 145"/>
                  <a:gd name="T43" fmla="*/ 65 h 94"/>
                  <a:gd name="T44" fmla="*/ 93 w 145"/>
                  <a:gd name="T45" fmla="*/ 64 h 94"/>
                  <a:gd name="T46" fmla="*/ 97 w 145"/>
                  <a:gd name="T47" fmla="*/ 63 h 94"/>
                  <a:gd name="T48" fmla="*/ 100 w 145"/>
                  <a:gd name="T49" fmla="*/ 68 h 94"/>
                  <a:gd name="T50" fmla="*/ 105 w 145"/>
                  <a:gd name="T51" fmla="*/ 74 h 94"/>
                  <a:gd name="T52" fmla="*/ 111 w 145"/>
                  <a:gd name="T53" fmla="*/ 80 h 94"/>
                  <a:gd name="T54" fmla="*/ 117 w 145"/>
                  <a:gd name="T55" fmla="*/ 83 h 94"/>
                  <a:gd name="T56" fmla="*/ 124 w 145"/>
                  <a:gd name="T57" fmla="*/ 86 h 94"/>
                  <a:gd name="T58" fmla="*/ 132 w 145"/>
                  <a:gd name="T59" fmla="*/ 87 h 94"/>
                  <a:gd name="T60" fmla="*/ 138 w 145"/>
                  <a:gd name="T61" fmla="*/ 85 h 94"/>
                  <a:gd name="T62" fmla="*/ 143 w 145"/>
                  <a:gd name="T63" fmla="*/ 79 h 94"/>
                  <a:gd name="T64" fmla="*/ 144 w 145"/>
                  <a:gd name="T65" fmla="*/ 72 h 94"/>
                  <a:gd name="T66" fmla="*/ 142 w 145"/>
                  <a:gd name="T67" fmla="*/ 66 h 94"/>
                  <a:gd name="T68" fmla="*/ 139 w 145"/>
                  <a:gd name="T69" fmla="*/ 58 h 94"/>
                  <a:gd name="T70" fmla="*/ 137 w 145"/>
                  <a:gd name="T71" fmla="*/ 50 h 94"/>
                  <a:gd name="T72" fmla="*/ 134 w 145"/>
                  <a:gd name="T73" fmla="*/ 45 h 94"/>
                  <a:gd name="T74" fmla="*/ 127 w 145"/>
                  <a:gd name="T75" fmla="*/ 39 h 94"/>
                  <a:gd name="T76" fmla="*/ 121 w 145"/>
                  <a:gd name="T77" fmla="*/ 37 h 94"/>
                  <a:gd name="T78" fmla="*/ 115 w 145"/>
                  <a:gd name="T79" fmla="*/ 36 h 94"/>
                  <a:gd name="T80" fmla="*/ 111 w 145"/>
                  <a:gd name="T81" fmla="*/ 37 h 94"/>
                  <a:gd name="T82" fmla="*/ 106 w 145"/>
                  <a:gd name="T83" fmla="*/ 27 h 94"/>
                  <a:gd name="T84" fmla="*/ 98 w 145"/>
                  <a:gd name="T85" fmla="*/ 19 h 94"/>
                  <a:gd name="T86" fmla="*/ 85 w 145"/>
                  <a:gd name="T87" fmla="*/ 11 h 94"/>
                  <a:gd name="T88" fmla="*/ 69 w 145"/>
                  <a:gd name="T89" fmla="*/ 4 h 94"/>
                  <a:gd name="T90" fmla="*/ 53 w 145"/>
                  <a:gd name="T91" fmla="*/ 0 h 94"/>
                  <a:gd name="T92" fmla="*/ 41 w 145"/>
                  <a:gd name="T93" fmla="*/ 2 h 94"/>
                  <a:gd name="T94" fmla="*/ 39 w 145"/>
                  <a:gd name="T95" fmla="*/ 6 h 94"/>
                  <a:gd name="T96" fmla="*/ 36 w 145"/>
                  <a:gd name="T97" fmla="*/ 9 h 94"/>
                  <a:gd name="T98" fmla="*/ 30 w 145"/>
                  <a:gd name="T99" fmla="*/ 13 h 94"/>
                  <a:gd name="T100" fmla="*/ 22 w 145"/>
                  <a:gd name="T101" fmla="*/ 17 h 94"/>
                  <a:gd name="T102" fmla="*/ 16 w 145"/>
                  <a:gd name="T103" fmla="*/ 20 h 94"/>
                  <a:gd name="T104" fmla="*/ 12 w 145"/>
                  <a:gd name="T105" fmla="*/ 24 h 94"/>
                  <a:gd name="T106" fmla="*/ 8 w 145"/>
                  <a:gd name="T107" fmla="*/ 30 h 94"/>
                  <a:gd name="T108" fmla="*/ 5 w 145"/>
                  <a:gd name="T109" fmla="*/ 37 h 94"/>
                  <a:gd name="T110" fmla="*/ 5 w 145"/>
                  <a:gd name="T111" fmla="*/ 43 h 94"/>
                  <a:gd name="T112" fmla="*/ 3 w 145"/>
                  <a:gd name="T113" fmla="*/ 51 h 94"/>
                  <a:gd name="T114" fmla="*/ 0 w 145"/>
                  <a:gd name="T115" fmla="*/ 60 h 94"/>
                  <a:gd name="T116" fmla="*/ 0 w 145"/>
                  <a:gd name="T117" fmla="*/ 71 h 94"/>
                  <a:gd name="T118" fmla="*/ 0 w 145"/>
                  <a:gd name="T119" fmla="*/ 78 h 94"/>
                  <a:gd name="T120" fmla="*/ 2 w 145"/>
                  <a:gd name="T121" fmla="*/ 86 h 94"/>
                  <a:gd name="T122" fmla="*/ 5 w 145"/>
                  <a:gd name="T123" fmla="*/ 93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
                  <a:gd name="T187" fmla="*/ 0 h 94"/>
                  <a:gd name="T188" fmla="*/ 145 w 145"/>
                  <a:gd name="T189" fmla="*/ 94 h 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 h="94">
                    <a:moveTo>
                      <a:pt x="5" y="93"/>
                    </a:moveTo>
                    <a:lnTo>
                      <a:pt x="14" y="88"/>
                    </a:lnTo>
                    <a:lnTo>
                      <a:pt x="20" y="81"/>
                    </a:lnTo>
                    <a:lnTo>
                      <a:pt x="23" y="71"/>
                    </a:lnTo>
                    <a:lnTo>
                      <a:pt x="25" y="63"/>
                    </a:lnTo>
                    <a:lnTo>
                      <a:pt x="29" y="56"/>
                    </a:lnTo>
                    <a:lnTo>
                      <a:pt x="34" y="52"/>
                    </a:lnTo>
                    <a:lnTo>
                      <a:pt x="41" y="50"/>
                    </a:lnTo>
                    <a:lnTo>
                      <a:pt x="47" y="51"/>
                    </a:lnTo>
                    <a:lnTo>
                      <a:pt x="52" y="56"/>
                    </a:lnTo>
                    <a:lnTo>
                      <a:pt x="56" y="63"/>
                    </a:lnTo>
                    <a:lnTo>
                      <a:pt x="54" y="72"/>
                    </a:lnTo>
                    <a:lnTo>
                      <a:pt x="49" y="83"/>
                    </a:lnTo>
                    <a:lnTo>
                      <a:pt x="60" y="86"/>
                    </a:lnTo>
                    <a:lnTo>
                      <a:pt x="61" y="81"/>
                    </a:lnTo>
                    <a:lnTo>
                      <a:pt x="67" y="76"/>
                    </a:lnTo>
                    <a:lnTo>
                      <a:pt x="72" y="70"/>
                    </a:lnTo>
                    <a:lnTo>
                      <a:pt x="74" y="65"/>
                    </a:lnTo>
                    <a:lnTo>
                      <a:pt x="75" y="60"/>
                    </a:lnTo>
                    <a:lnTo>
                      <a:pt x="79" y="63"/>
                    </a:lnTo>
                    <a:lnTo>
                      <a:pt x="84" y="64"/>
                    </a:lnTo>
                    <a:lnTo>
                      <a:pt x="89" y="65"/>
                    </a:lnTo>
                    <a:lnTo>
                      <a:pt x="93" y="64"/>
                    </a:lnTo>
                    <a:lnTo>
                      <a:pt x="97" y="63"/>
                    </a:lnTo>
                    <a:lnTo>
                      <a:pt x="100" y="68"/>
                    </a:lnTo>
                    <a:lnTo>
                      <a:pt x="105" y="74"/>
                    </a:lnTo>
                    <a:lnTo>
                      <a:pt x="111" y="80"/>
                    </a:lnTo>
                    <a:lnTo>
                      <a:pt x="117" y="83"/>
                    </a:lnTo>
                    <a:lnTo>
                      <a:pt x="124" y="86"/>
                    </a:lnTo>
                    <a:lnTo>
                      <a:pt x="132" y="87"/>
                    </a:lnTo>
                    <a:lnTo>
                      <a:pt x="138" y="85"/>
                    </a:lnTo>
                    <a:lnTo>
                      <a:pt x="143" y="79"/>
                    </a:lnTo>
                    <a:lnTo>
                      <a:pt x="144" y="72"/>
                    </a:lnTo>
                    <a:lnTo>
                      <a:pt x="142" y="66"/>
                    </a:lnTo>
                    <a:lnTo>
                      <a:pt x="139" y="58"/>
                    </a:lnTo>
                    <a:lnTo>
                      <a:pt x="137" y="50"/>
                    </a:lnTo>
                    <a:lnTo>
                      <a:pt x="134" y="45"/>
                    </a:lnTo>
                    <a:lnTo>
                      <a:pt x="127" y="39"/>
                    </a:lnTo>
                    <a:lnTo>
                      <a:pt x="121" y="37"/>
                    </a:lnTo>
                    <a:lnTo>
                      <a:pt x="115" y="36"/>
                    </a:lnTo>
                    <a:lnTo>
                      <a:pt x="111" y="37"/>
                    </a:lnTo>
                    <a:lnTo>
                      <a:pt x="106" y="27"/>
                    </a:lnTo>
                    <a:lnTo>
                      <a:pt x="98" y="19"/>
                    </a:lnTo>
                    <a:lnTo>
                      <a:pt x="85" y="11"/>
                    </a:lnTo>
                    <a:lnTo>
                      <a:pt x="69" y="4"/>
                    </a:lnTo>
                    <a:lnTo>
                      <a:pt x="53" y="0"/>
                    </a:lnTo>
                    <a:lnTo>
                      <a:pt x="41" y="2"/>
                    </a:lnTo>
                    <a:lnTo>
                      <a:pt x="39" y="6"/>
                    </a:lnTo>
                    <a:lnTo>
                      <a:pt x="36" y="9"/>
                    </a:lnTo>
                    <a:lnTo>
                      <a:pt x="30" y="13"/>
                    </a:lnTo>
                    <a:lnTo>
                      <a:pt x="22" y="17"/>
                    </a:lnTo>
                    <a:lnTo>
                      <a:pt x="16" y="20"/>
                    </a:lnTo>
                    <a:lnTo>
                      <a:pt x="12" y="24"/>
                    </a:lnTo>
                    <a:lnTo>
                      <a:pt x="8" y="30"/>
                    </a:lnTo>
                    <a:lnTo>
                      <a:pt x="5" y="37"/>
                    </a:lnTo>
                    <a:lnTo>
                      <a:pt x="5" y="43"/>
                    </a:lnTo>
                    <a:lnTo>
                      <a:pt x="3" y="51"/>
                    </a:lnTo>
                    <a:lnTo>
                      <a:pt x="0" y="60"/>
                    </a:lnTo>
                    <a:lnTo>
                      <a:pt x="0" y="71"/>
                    </a:lnTo>
                    <a:lnTo>
                      <a:pt x="0" y="78"/>
                    </a:lnTo>
                    <a:lnTo>
                      <a:pt x="2" y="86"/>
                    </a:lnTo>
                    <a:lnTo>
                      <a:pt x="5" y="93"/>
                    </a:lnTo>
                  </a:path>
                </a:pathLst>
              </a:custGeom>
              <a:solidFill>
                <a:srgbClr val="A0A0A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grpSp>
          <p:nvGrpSpPr>
            <p:cNvPr id="182281" name="Group 66"/>
            <p:cNvGrpSpPr>
              <a:grpSpLocks/>
            </p:cNvGrpSpPr>
            <p:nvPr/>
          </p:nvGrpSpPr>
          <p:grpSpPr bwMode="auto">
            <a:xfrm>
              <a:off x="427" y="2820"/>
              <a:ext cx="270" cy="83"/>
              <a:chOff x="427" y="2820"/>
              <a:chExt cx="270" cy="83"/>
            </a:xfrm>
          </p:grpSpPr>
          <p:sp>
            <p:nvSpPr>
              <p:cNvPr id="182309" name="Freeform 67"/>
              <p:cNvSpPr>
                <a:spLocks/>
              </p:cNvSpPr>
              <p:nvPr/>
            </p:nvSpPr>
            <p:spPr bwMode="auto">
              <a:xfrm>
                <a:off x="427" y="2820"/>
                <a:ext cx="267" cy="63"/>
              </a:xfrm>
              <a:custGeom>
                <a:avLst/>
                <a:gdLst>
                  <a:gd name="T0" fmla="*/ 127 w 267"/>
                  <a:gd name="T1" fmla="*/ 0 h 63"/>
                  <a:gd name="T2" fmla="*/ 144 w 267"/>
                  <a:gd name="T3" fmla="*/ 2 h 63"/>
                  <a:gd name="T4" fmla="*/ 158 w 267"/>
                  <a:gd name="T5" fmla="*/ 7 h 63"/>
                  <a:gd name="T6" fmla="*/ 172 w 267"/>
                  <a:gd name="T7" fmla="*/ 13 h 63"/>
                  <a:gd name="T8" fmla="*/ 194 w 267"/>
                  <a:gd name="T9" fmla="*/ 20 h 63"/>
                  <a:gd name="T10" fmla="*/ 209 w 267"/>
                  <a:gd name="T11" fmla="*/ 20 h 63"/>
                  <a:gd name="T12" fmla="*/ 229 w 267"/>
                  <a:gd name="T13" fmla="*/ 24 h 63"/>
                  <a:gd name="T14" fmla="*/ 247 w 267"/>
                  <a:gd name="T15" fmla="*/ 29 h 63"/>
                  <a:gd name="T16" fmla="*/ 265 w 267"/>
                  <a:gd name="T17" fmla="*/ 36 h 63"/>
                  <a:gd name="T18" fmla="*/ 266 w 267"/>
                  <a:gd name="T19" fmla="*/ 45 h 63"/>
                  <a:gd name="T20" fmla="*/ 258 w 267"/>
                  <a:gd name="T21" fmla="*/ 54 h 63"/>
                  <a:gd name="T22" fmla="*/ 243 w 267"/>
                  <a:gd name="T23" fmla="*/ 61 h 63"/>
                  <a:gd name="T24" fmla="*/ 224 w 267"/>
                  <a:gd name="T25" fmla="*/ 62 h 63"/>
                  <a:gd name="T26" fmla="*/ 159 w 267"/>
                  <a:gd name="T27" fmla="*/ 62 h 63"/>
                  <a:gd name="T28" fmla="*/ 134 w 267"/>
                  <a:gd name="T29" fmla="*/ 61 h 63"/>
                  <a:gd name="T30" fmla="*/ 110 w 267"/>
                  <a:gd name="T31" fmla="*/ 59 h 63"/>
                  <a:gd name="T32" fmla="*/ 88 w 267"/>
                  <a:gd name="T33" fmla="*/ 52 h 63"/>
                  <a:gd name="T34" fmla="*/ 75 w 267"/>
                  <a:gd name="T35" fmla="*/ 49 h 63"/>
                  <a:gd name="T36" fmla="*/ 75 w 267"/>
                  <a:gd name="T37" fmla="*/ 57 h 63"/>
                  <a:gd name="T38" fmla="*/ 16 w 267"/>
                  <a:gd name="T39" fmla="*/ 58 h 63"/>
                  <a:gd name="T40" fmla="*/ 7 w 267"/>
                  <a:gd name="T41" fmla="*/ 50 h 63"/>
                  <a:gd name="T42" fmla="*/ 1 w 267"/>
                  <a:gd name="T43" fmla="*/ 36 h 63"/>
                  <a:gd name="T44" fmla="*/ 0 w 267"/>
                  <a:gd name="T45" fmla="*/ 26 h 63"/>
                  <a:gd name="T46" fmla="*/ 1 w 267"/>
                  <a:gd name="T47" fmla="*/ 12 h 63"/>
                  <a:gd name="T48" fmla="*/ 3 w 267"/>
                  <a:gd name="T49" fmla="*/ 2 h 63"/>
                  <a:gd name="T50" fmla="*/ 18 w 267"/>
                  <a:gd name="T51" fmla="*/ 2 h 63"/>
                  <a:gd name="T52" fmla="*/ 36 w 267"/>
                  <a:gd name="T53" fmla="*/ 8 h 63"/>
                  <a:gd name="T54" fmla="*/ 56 w 267"/>
                  <a:gd name="T55" fmla="*/ 15 h 63"/>
                  <a:gd name="T56" fmla="*/ 70 w 267"/>
                  <a:gd name="T57" fmla="*/ 15 h 63"/>
                  <a:gd name="T58" fmla="*/ 85 w 267"/>
                  <a:gd name="T59" fmla="*/ 12 h 63"/>
                  <a:gd name="T60" fmla="*/ 103 w 267"/>
                  <a:gd name="T61" fmla="*/ 8 h 63"/>
                  <a:gd name="T62" fmla="*/ 135 w 267"/>
                  <a:gd name="T63" fmla="*/ 13 h 63"/>
                  <a:gd name="T64" fmla="*/ 127 w 267"/>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7"/>
                  <a:gd name="T100" fmla="*/ 0 h 63"/>
                  <a:gd name="T101" fmla="*/ 267 w 267"/>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7" h="63">
                    <a:moveTo>
                      <a:pt x="127" y="0"/>
                    </a:moveTo>
                    <a:lnTo>
                      <a:pt x="144" y="2"/>
                    </a:lnTo>
                    <a:lnTo>
                      <a:pt x="158" y="7"/>
                    </a:lnTo>
                    <a:lnTo>
                      <a:pt x="172" y="13"/>
                    </a:lnTo>
                    <a:lnTo>
                      <a:pt x="194" y="20"/>
                    </a:lnTo>
                    <a:lnTo>
                      <a:pt x="209" y="20"/>
                    </a:lnTo>
                    <a:lnTo>
                      <a:pt x="229" y="24"/>
                    </a:lnTo>
                    <a:lnTo>
                      <a:pt x="247" y="29"/>
                    </a:lnTo>
                    <a:lnTo>
                      <a:pt x="265" y="36"/>
                    </a:lnTo>
                    <a:lnTo>
                      <a:pt x="266" y="45"/>
                    </a:lnTo>
                    <a:lnTo>
                      <a:pt x="258" y="54"/>
                    </a:lnTo>
                    <a:lnTo>
                      <a:pt x="243" y="61"/>
                    </a:lnTo>
                    <a:lnTo>
                      <a:pt x="224" y="62"/>
                    </a:lnTo>
                    <a:lnTo>
                      <a:pt x="159" y="62"/>
                    </a:lnTo>
                    <a:lnTo>
                      <a:pt x="134" y="61"/>
                    </a:lnTo>
                    <a:lnTo>
                      <a:pt x="110" y="59"/>
                    </a:lnTo>
                    <a:lnTo>
                      <a:pt x="88" y="52"/>
                    </a:lnTo>
                    <a:lnTo>
                      <a:pt x="75" y="49"/>
                    </a:lnTo>
                    <a:lnTo>
                      <a:pt x="75" y="57"/>
                    </a:lnTo>
                    <a:lnTo>
                      <a:pt x="16" y="58"/>
                    </a:lnTo>
                    <a:lnTo>
                      <a:pt x="7" y="50"/>
                    </a:lnTo>
                    <a:lnTo>
                      <a:pt x="1" y="36"/>
                    </a:lnTo>
                    <a:lnTo>
                      <a:pt x="0" y="26"/>
                    </a:lnTo>
                    <a:lnTo>
                      <a:pt x="1" y="12"/>
                    </a:lnTo>
                    <a:lnTo>
                      <a:pt x="3" y="2"/>
                    </a:lnTo>
                    <a:lnTo>
                      <a:pt x="18" y="2"/>
                    </a:lnTo>
                    <a:lnTo>
                      <a:pt x="36" y="8"/>
                    </a:lnTo>
                    <a:lnTo>
                      <a:pt x="56" y="15"/>
                    </a:lnTo>
                    <a:lnTo>
                      <a:pt x="70" y="15"/>
                    </a:lnTo>
                    <a:lnTo>
                      <a:pt x="85" y="12"/>
                    </a:lnTo>
                    <a:lnTo>
                      <a:pt x="103" y="8"/>
                    </a:lnTo>
                    <a:lnTo>
                      <a:pt x="135" y="13"/>
                    </a:lnTo>
                    <a:lnTo>
                      <a:pt x="127" y="0"/>
                    </a:lnTo>
                  </a:path>
                </a:pathLst>
              </a:custGeom>
              <a:solidFill>
                <a:srgbClr val="60606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10" name="Freeform 68"/>
              <p:cNvSpPr>
                <a:spLocks/>
              </p:cNvSpPr>
              <p:nvPr/>
            </p:nvSpPr>
            <p:spPr bwMode="auto">
              <a:xfrm>
                <a:off x="430" y="2839"/>
                <a:ext cx="267" cy="64"/>
              </a:xfrm>
              <a:custGeom>
                <a:avLst/>
                <a:gdLst>
                  <a:gd name="T0" fmla="*/ 127 w 267"/>
                  <a:gd name="T1" fmla="*/ 0 h 64"/>
                  <a:gd name="T2" fmla="*/ 144 w 267"/>
                  <a:gd name="T3" fmla="*/ 3 h 64"/>
                  <a:gd name="T4" fmla="*/ 158 w 267"/>
                  <a:gd name="T5" fmla="*/ 8 h 64"/>
                  <a:gd name="T6" fmla="*/ 173 w 267"/>
                  <a:gd name="T7" fmla="*/ 14 h 64"/>
                  <a:gd name="T8" fmla="*/ 194 w 267"/>
                  <a:gd name="T9" fmla="*/ 20 h 64"/>
                  <a:gd name="T10" fmla="*/ 209 w 267"/>
                  <a:gd name="T11" fmla="*/ 20 h 64"/>
                  <a:gd name="T12" fmla="*/ 230 w 267"/>
                  <a:gd name="T13" fmla="*/ 25 h 64"/>
                  <a:gd name="T14" fmla="*/ 247 w 267"/>
                  <a:gd name="T15" fmla="*/ 30 h 64"/>
                  <a:gd name="T16" fmla="*/ 265 w 267"/>
                  <a:gd name="T17" fmla="*/ 37 h 64"/>
                  <a:gd name="T18" fmla="*/ 266 w 267"/>
                  <a:gd name="T19" fmla="*/ 45 h 64"/>
                  <a:gd name="T20" fmla="*/ 259 w 267"/>
                  <a:gd name="T21" fmla="*/ 55 h 64"/>
                  <a:gd name="T22" fmla="*/ 243 w 267"/>
                  <a:gd name="T23" fmla="*/ 61 h 64"/>
                  <a:gd name="T24" fmla="*/ 224 w 267"/>
                  <a:gd name="T25" fmla="*/ 62 h 64"/>
                  <a:gd name="T26" fmla="*/ 159 w 267"/>
                  <a:gd name="T27" fmla="*/ 63 h 64"/>
                  <a:gd name="T28" fmla="*/ 134 w 267"/>
                  <a:gd name="T29" fmla="*/ 61 h 64"/>
                  <a:gd name="T30" fmla="*/ 111 w 267"/>
                  <a:gd name="T31" fmla="*/ 58 h 64"/>
                  <a:gd name="T32" fmla="*/ 89 w 267"/>
                  <a:gd name="T33" fmla="*/ 53 h 64"/>
                  <a:gd name="T34" fmla="*/ 76 w 267"/>
                  <a:gd name="T35" fmla="*/ 50 h 64"/>
                  <a:gd name="T36" fmla="*/ 76 w 267"/>
                  <a:gd name="T37" fmla="*/ 57 h 64"/>
                  <a:gd name="T38" fmla="*/ 16 w 267"/>
                  <a:gd name="T39" fmla="*/ 58 h 64"/>
                  <a:gd name="T40" fmla="*/ 7 w 267"/>
                  <a:gd name="T41" fmla="*/ 50 h 64"/>
                  <a:gd name="T42" fmla="*/ 2 w 267"/>
                  <a:gd name="T43" fmla="*/ 37 h 64"/>
                  <a:gd name="T44" fmla="*/ 0 w 267"/>
                  <a:gd name="T45" fmla="*/ 27 h 64"/>
                  <a:gd name="T46" fmla="*/ 2 w 267"/>
                  <a:gd name="T47" fmla="*/ 13 h 64"/>
                  <a:gd name="T48" fmla="*/ 4 w 267"/>
                  <a:gd name="T49" fmla="*/ 2 h 64"/>
                  <a:gd name="T50" fmla="*/ 18 w 267"/>
                  <a:gd name="T51" fmla="*/ 2 h 64"/>
                  <a:gd name="T52" fmla="*/ 36 w 267"/>
                  <a:gd name="T53" fmla="*/ 9 h 64"/>
                  <a:gd name="T54" fmla="*/ 56 w 267"/>
                  <a:gd name="T55" fmla="*/ 15 h 64"/>
                  <a:gd name="T56" fmla="*/ 70 w 267"/>
                  <a:gd name="T57" fmla="*/ 16 h 64"/>
                  <a:gd name="T58" fmla="*/ 86 w 267"/>
                  <a:gd name="T59" fmla="*/ 13 h 64"/>
                  <a:gd name="T60" fmla="*/ 103 w 267"/>
                  <a:gd name="T61" fmla="*/ 9 h 64"/>
                  <a:gd name="T62" fmla="*/ 135 w 267"/>
                  <a:gd name="T63" fmla="*/ 14 h 64"/>
                  <a:gd name="T64" fmla="*/ 127 w 267"/>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7"/>
                  <a:gd name="T100" fmla="*/ 0 h 64"/>
                  <a:gd name="T101" fmla="*/ 267 w 267"/>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7" h="64">
                    <a:moveTo>
                      <a:pt x="127" y="0"/>
                    </a:moveTo>
                    <a:lnTo>
                      <a:pt x="144" y="3"/>
                    </a:lnTo>
                    <a:lnTo>
                      <a:pt x="158" y="8"/>
                    </a:lnTo>
                    <a:lnTo>
                      <a:pt x="173" y="14"/>
                    </a:lnTo>
                    <a:lnTo>
                      <a:pt x="194" y="20"/>
                    </a:lnTo>
                    <a:lnTo>
                      <a:pt x="209" y="20"/>
                    </a:lnTo>
                    <a:lnTo>
                      <a:pt x="230" y="25"/>
                    </a:lnTo>
                    <a:lnTo>
                      <a:pt x="247" y="30"/>
                    </a:lnTo>
                    <a:lnTo>
                      <a:pt x="265" y="37"/>
                    </a:lnTo>
                    <a:lnTo>
                      <a:pt x="266" y="45"/>
                    </a:lnTo>
                    <a:lnTo>
                      <a:pt x="259" y="55"/>
                    </a:lnTo>
                    <a:lnTo>
                      <a:pt x="243" y="61"/>
                    </a:lnTo>
                    <a:lnTo>
                      <a:pt x="224" y="62"/>
                    </a:lnTo>
                    <a:lnTo>
                      <a:pt x="159" y="63"/>
                    </a:lnTo>
                    <a:lnTo>
                      <a:pt x="134" y="61"/>
                    </a:lnTo>
                    <a:lnTo>
                      <a:pt x="111" y="58"/>
                    </a:lnTo>
                    <a:lnTo>
                      <a:pt x="89" y="53"/>
                    </a:lnTo>
                    <a:lnTo>
                      <a:pt x="76" y="50"/>
                    </a:lnTo>
                    <a:lnTo>
                      <a:pt x="76" y="57"/>
                    </a:lnTo>
                    <a:lnTo>
                      <a:pt x="16" y="58"/>
                    </a:lnTo>
                    <a:lnTo>
                      <a:pt x="7" y="50"/>
                    </a:lnTo>
                    <a:lnTo>
                      <a:pt x="2" y="37"/>
                    </a:lnTo>
                    <a:lnTo>
                      <a:pt x="0" y="27"/>
                    </a:lnTo>
                    <a:lnTo>
                      <a:pt x="2" y="13"/>
                    </a:lnTo>
                    <a:lnTo>
                      <a:pt x="4" y="2"/>
                    </a:lnTo>
                    <a:lnTo>
                      <a:pt x="18" y="2"/>
                    </a:lnTo>
                    <a:lnTo>
                      <a:pt x="36" y="9"/>
                    </a:lnTo>
                    <a:lnTo>
                      <a:pt x="56" y="15"/>
                    </a:lnTo>
                    <a:lnTo>
                      <a:pt x="70" y="16"/>
                    </a:lnTo>
                    <a:lnTo>
                      <a:pt x="86" y="13"/>
                    </a:lnTo>
                    <a:lnTo>
                      <a:pt x="103" y="9"/>
                    </a:lnTo>
                    <a:lnTo>
                      <a:pt x="135" y="14"/>
                    </a:lnTo>
                    <a:lnTo>
                      <a:pt x="127" y="0"/>
                    </a:lnTo>
                  </a:path>
                </a:pathLst>
              </a:custGeom>
              <a:solidFill>
                <a:srgbClr val="80808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grpSp>
          <p:nvGrpSpPr>
            <p:cNvPr id="182282" name="Group 69"/>
            <p:cNvGrpSpPr>
              <a:grpSpLocks/>
            </p:cNvGrpSpPr>
            <p:nvPr/>
          </p:nvGrpSpPr>
          <p:grpSpPr bwMode="auto">
            <a:xfrm>
              <a:off x="350" y="2093"/>
              <a:ext cx="212" cy="769"/>
              <a:chOff x="350" y="2093"/>
              <a:chExt cx="212" cy="769"/>
            </a:xfrm>
          </p:grpSpPr>
          <p:sp>
            <p:nvSpPr>
              <p:cNvPr id="182307" name="Freeform 70"/>
              <p:cNvSpPr>
                <a:spLocks/>
              </p:cNvSpPr>
              <p:nvPr/>
            </p:nvSpPr>
            <p:spPr bwMode="auto">
              <a:xfrm>
                <a:off x="350" y="2093"/>
                <a:ext cx="212" cy="769"/>
              </a:xfrm>
              <a:custGeom>
                <a:avLst/>
                <a:gdLst>
                  <a:gd name="T0" fmla="*/ 60 w 212"/>
                  <a:gd name="T1" fmla="*/ 0 h 769"/>
                  <a:gd name="T2" fmla="*/ 82 w 212"/>
                  <a:gd name="T3" fmla="*/ 32 h 769"/>
                  <a:gd name="T4" fmla="*/ 99 w 212"/>
                  <a:gd name="T5" fmla="*/ 62 h 769"/>
                  <a:gd name="T6" fmla="*/ 107 w 212"/>
                  <a:gd name="T7" fmla="*/ 85 h 769"/>
                  <a:gd name="T8" fmla="*/ 151 w 212"/>
                  <a:gd name="T9" fmla="*/ 180 h 769"/>
                  <a:gd name="T10" fmla="*/ 169 w 212"/>
                  <a:gd name="T11" fmla="*/ 237 h 769"/>
                  <a:gd name="T12" fmla="*/ 171 w 212"/>
                  <a:gd name="T13" fmla="*/ 292 h 769"/>
                  <a:gd name="T14" fmla="*/ 174 w 212"/>
                  <a:gd name="T15" fmla="*/ 370 h 769"/>
                  <a:gd name="T16" fmla="*/ 176 w 212"/>
                  <a:gd name="T17" fmla="*/ 413 h 769"/>
                  <a:gd name="T18" fmla="*/ 185 w 212"/>
                  <a:gd name="T19" fmla="*/ 446 h 769"/>
                  <a:gd name="T20" fmla="*/ 190 w 212"/>
                  <a:gd name="T21" fmla="*/ 475 h 769"/>
                  <a:gd name="T22" fmla="*/ 189 w 212"/>
                  <a:gd name="T23" fmla="*/ 503 h 769"/>
                  <a:gd name="T24" fmla="*/ 182 w 212"/>
                  <a:gd name="T25" fmla="*/ 523 h 769"/>
                  <a:gd name="T26" fmla="*/ 179 w 212"/>
                  <a:gd name="T27" fmla="*/ 548 h 769"/>
                  <a:gd name="T28" fmla="*/ 181 w 212"/>
                  <a:gd name="T29" fmla="*/ 588 h 769"/>
                  <a:gd name="T30" fmla="*/ 182 w 212"/>
                  <a:gd name="T31" fmla="*/ 656 h 769"/>
                  <a:gd name="T32" fmla="*/ 186 w 212"/>
                  <a:gd name="T33" fmla="*/ 688 h 769"/>
                  <a:gd name="T34" fmla="*/ 197 w 212"/>
                  <a:gd name="T35" fmla="*/ 718 h 769"/>
                  <a:gd name="T36" fmla="*/ 211 w 212"/>
                  <a:gd name="T37" fmla="*/ 748 h 769"/>
                  <a:gd name="T38" fmla="*/ 184 w 212"/>
                  <a:gd name="T39" fmla="*/ 758 h 769"/>
                  <a:gd name="T40" fmla="*/ 154 w 212"/>
                  <a:gd name="T41" fmla="*/ 768 h 769"/>
                  <a:gd name="T42" fmla="*/ 131 w 212"/>
                  <a:gd name="T43" fmla="*/ 766 h 769"/>
                  <a:gd name="T44" fmla="*/ 86 w 212"/>
                  <a:gd name="T45" fmla="*/ 755 h 769"/>
                  <a:gd name="T46" fmla="*/ 81 w 212"/>
                  <a:gd name="T47" fmla="*/ 719 h 769"/>
                  <a:gd name="T48" fmla="*/ 77 w 212"/>
                  <a:gd name="T49" fmla="*/ 688 h 769"/>
                  <a:gd name="T50" fmla="*/ 79 w 212"/>
                  <a:gd name="T51" fmla="*/ 666 h 769"/>
                  <a:gd name="T52" fmla="*/ 83 w 212"/>
                  <a:gd name="T53" fmla="*/ 636 h 769"/>
                  <a:gd name="T54" fmla="*/ 79 w 212"/>
                  <a:gd name="T55" fmla="*/ 608 h 769"/>
                  <a:gd name="T56" fmla="*/ 69 w 212"/>
                  <a:gd name="T57" fmla="*/ 580 h 769"/>
                  <a:gd name="T58" fmla="*/ 62 w 212"/>
                  <a:gd name="T59" fmla="*/ 560 h 769"/>
                  <a:gd name="T60" fmla="*/ 60 w 212"/>
                  <a:gd name="T61" fmla="*/ 528 h 769"/>
                  <a:gd name="T62" fmla="*/ 55 w 212"/>
                  <a:gd name="T63" fmla="*/ 511 h 769"/>
                  <a:gd name="T64" fmla="*/ 50 w 212"/>
                  <a:gd name="T65" fmla="*/ 448 h 769"/>
                  <a:gd name="T66" fmla="*/ 42 w 212"/>
                  <a:gd name="T67" fmla="*/ 398 h 769"/>
                  <a:gd name="T68" fmla="*/ 37 w 212"/>
                  <a:gd name="T69" fmla="*/ 360 h 769"/>
                  <a:gd name="T70" fmla="*/ 30 w 212"/>
                  <a:gd name="T71" fmla="*/ 345 h 769"/>
                  <a:gd name="T72" fmla="*/ 22 w 212"/>
                  <a:gd name="T73" fmla="*/ 304 h 769"/>
                  <a:gd name="T74" fmla="*/ 16 w 212"/>
                  <a:gd name="T75" fmla="*/ 255 h 769"/>
                  <a:gd name="T76" fmla="*/ 18 w 212"/>
                  <a:gd name="T77" fmla="*/ 212 h 769"/>
                  <a:gd name="T78" fmla="*/ 17 w 212"/>
                  <a:gd name="T79" fmla="*/ 185 h 769"/>
                  <a:gd name="T80" fmla="*/ 10 w 212"/>
                  <a:gd name="T81" fmla="*/ 150 h 769"/>
                  <a:gd name="T82" fmla="*/ 7 w 212"/>
                  <a:gd name="T83" fmla="*/ 117 h 769"/>
                  <a:gd name="T84" fmla="*/ 4 w 212"/>
                  <a:gd name="T85" fmla="*/ 78 h 769"/>
                  <a:gd name="T86" fmla="*/ 0 w 212"/>
                  <a:gd name="T87" fmla="*/ 45 h 769"/>
                  <a:gd name="T88" fmla="*/ 6 w 212"/>
                  <a:gd name="T89" fmla="*/ 26 h 769"/>
                  <a:gd name="T90" fmla="*/ 17 w 212"/>
                  <a:gd name="T91" fmla="*/ 13 h 769"/>
                  <a:gd name="T92" fmla="*/ 36 w 212"/>
                  <a:gd name="T93" fmla="*/ 3 h 769"/>
                  <a:gd name="T94" fmla="*/ 60 w 212"/>
                  <a:gd name="T95" fmla="*/ 0 h 7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2"/>
                  <a:gd name="T145" fmla="*/ 0 h 769"/>
                  <a:gd name="T146" fmla="*/ 212 w 212"/>
                  <a:gd name="T147" fmla="*/ 769 h 7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2" h="769">
                    <a:moveTo>
                      <a:pt x="60" y="0"/>
                    </a:moveTo>
                    <a:lnTo>
                      <a:pt x="82" y="32"/>
                    </a:lnTo>
                    <a:lnTo>
                      <a:pt x="99" y="62"/>
                    </a:lnTo>
                    <a:lnTo>
                      <a:pt x="107" y="85"/>
                    </a:lnTo>
                    <a:lnTo>
                      <a:pt x="151" y="180"/>
                    </a:lnTo>
                    <a:lnTo>
                      <a:pt x="169" y="237"/>
                    </a:lnTo>
                    <a:lnTo>
                      <a:pt x="171" y="292"/>
                    </a:lnTo>
                    <a:lnTo>
                      <a:pt x="174" y="370"/>
                    </a:lnTo>
                    <a:lnTo>
                      <a:pt x="176" y="413"/>
                    </a:lnTo>
                    <a:lnTo>
                      <a:pt x="185" y="446"/>
                    </a:lnTo>
                    <a:lnTo>
                      <a:pt x="190" y="475"/>
                    </a:lnTo>
                    <a:lnTo>
                      <a:pt x="189" y="503"/>
                    </a:lnTo>
                    <a:lnTo>
                      <a:pt x="182" y="523"/>
                    </a:lnTo>
                    <a:lnTo>
                      <a:pt x="179" y="548"/>
                    </a:lnTo>
                    <a:lnTo>
                      <a:pt x="181" y="588"/>
                    </a:lnTo>
                    <a:lnTo>
                      <a:pt x="182" y="656"/>
                    </a:lnTo>
                    <a:lnTo>
                      <a:pt x="186" y="688"/>
                    </a:lnTo>
                    <a:lnTo>
                      <a:pt x="197" y="718"/>
                    </a:lnTo>
                    <a:lnTo>
                      <a:pt x="211" y="748"/>
                    </a:lnTo>
                    <a:lnTo>
                      <a:pt x="184" y="758"/>
                    </a:lnTo>
                    <a:lnTo>
                      <a:pt x="154" y="768"/>
                    </a:lnTo>
                    <a:lnTo>
                      <a:pt x="131" y="766"/>
                    </a:lnTo>
                    <a:lnTo>
                      <a:pt x="86" y="755"/>
                    </a:lnTo>
                    <a:lnTo>
                      <a:pt x="81" y="719"/>
                    </a:lnTo>
                    <a:lnTo>
                      <a:pt x="77" y="688"/>
                    </a:lnTo>
                    <a:lnTo>
                      <a:pt x="79" y="666"/>
                    </a:lnTo>
                    <a:lnTo>
                      <a:pt x="83" y="636"/>
                    </a:lnTo>
                    <a:lnTo>
                      <a:pt x="79" y="608"/>
                    </a:lnTo>
                    <a:lnTo>
                      <a:pt x="69" y="580"/>
                    </a:lnTo>
                    <a:lnTo>
                      <a:pt x="62" y="560"/>
                    </a:lnTo>
                    <a:lnTo>
                      <a:pt x="60" y="528"/>
                    </a:lnTo>
                    <a:lnTo>
                      <a:pt x="55" y="511"/>
                    </a:lnTo>
                    <a:lnTo>
                      <a:pt x="50" y="448"/>
                    </a:lnTo>
                    <a:lnTo>
                      <a:pt x="42" y="398"/>
                    </a:lnTo>
                    <a:lnTo>
                      <a:pt x="37" y="360"/>
                    </a:lnTo>
                    <a:lnTo>
                      <a:pt x="30" y="345"/>
                    </a:lnTo>
                    <a:lnTo>
                      <a:pt x="22" y="304"/>
                    </a:lnTo>
                    <a:lnTo>
                      <a:pt x="16" y="255"/>
                    </a:lnTo>
                    <a:lnTo>
                      <a:pt x="18" y="212"/>
                    </a:lnTo>
                    <a:lnTo>
                      <a:pt x="17" y="185"/>
                    </a:lnTo>
                    <a:lnTo>
                      <a:pt x="10" y="150"/>
                    </a:lnTo>
                    <a:lnTo>
                      <a:pt x="7" y="117"/>
                    </a:lnTo>
                    <a:lnTo>
                      <a:pt x="4" y="78"/>
                    </a:lnTo>
                    <a:lnTo>
                      <a:pt x="0" y="45"/>
                    </a:lnTo>
                    <a:lnTo>
                      <a:pt x="6" y="26"/>
                    </a:lnTo>
                    <a:lnTo>
                      <a:pt x="17" y="13"/>
                    </a:lnTo>
                    <a:lnTo>
                      <a:pt x="36" y="3"/>
                    </a:lnTo>
                    <a:lnTo>
                      <a:pt x="60" y="0"/>
                    </a:lnTo>
                  </a:path>
                </a:pathLst>
              </a:custGeom>
              <a:solidFill>
                <a:srgbClr val="0000FF"/>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08" name="Freeform 71"/>
              <p:cNvSpPr>
                <a:spLocks/>
              </p:cNvSpPr>
              <p:nvPr/>
            </p:nvSpPr>
            <p:spPr bwMode="auto">
              <a:xfrm>
                <a:off x="377" y="2305"/>
                <a:ext cx="53" cy="319"/>
              </a:xfrm>
              <a:custGeom>
                <a:avLst/>
                <a:gdLst>
                  <a:gd name="T0" fmla="*/ 40 w 53"/>
                  <a:gd name="T1" fmla="*/ 318 h 319"/>
                  <a:gd name="T2" fmla="*/ 40 w 53"/>
                  <a:gd name="T3" fmla="*/ 276 h 319"/>
                  <a:gd name="T4" fmla="*/ 47 w 53"/>
                  <a:gd name="T5" fmla="*/ 253 h 319"/>
                  <a:gd name="T6" fmla="*/ 52 w 53"/>
                  <a:gd name="T7" fmla="*/ 233 h 319"/>
                  <a:gd name="T8" fmla="*/ 40 w 53"/>
                  <a:gd name="T9" fmla="*/ 211 h 319"/>
                  <a:gd name="T10" fmla="*/ 40 w 53"/>
                  <a:gd name="T11" fmla="*/ 201 h 319"/>
                  <a:gd name="T12" fmla="*/ 35 w 53"/>
                  <a:gd name="T13" fmla="*/ 183 h 319"/>
                  <a:gd name="T14" fmla="*/ 28 w 53"/>
                  <a:gd name="T15" fmla="*/ 168 h 319"/>
                  <a:gd name="T16" fmla="*/ 30 w 53"/>
                  <a:gd name="T17" fmla="*/ 145 h 319"/>
                  <a:gd name="T18" fmla="*/ 20 w 53"/>
                  <a:gd name="T19" fmla="*/ 133 h 319"/>
                  <a:gd name="T20" fmla="*/ 15 w 53"/>
                  <a:gd name="T21" fmla="*/ 110 h 319"/>
                  <a:gd name="T22" fmla="*/ 15 w 53"/>
                  <a:gd name="T23" fmla="*/ 85 h 319"/>
                  <a:gd name="T24" fmla="*/ 13 w 53"/>
                  <a:gd name="T25" fmla="*/ 60 h 319"/>
                  <a:gd name="T26" fmla="*/ 5 w 53"/>
                  <a:gd name="T27" fmla="*/ 35 h 319"/>
                  <a:gd name="T28" fmla="*/ 0 w 53"/>
                  <a:gd name="T29" fmla="*/ 8 h 319"/>
                  <a:gd name="T30" fmla="*/ 0 w 53"/>
                  <a:gd name="T31" fmla="*/ 0 h 3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319"/>
                  <a:gd name="T50" fmla="*/ 53 w 53"/>
                  <a:gd name="T51" fmla="*/ 319 h 3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319">
                    <a:moveTo>
                      <a:pt x="40" y="318"/>
                    </a:moveTo>
                    <a:lnTo>
                      <a:pt x="40" y="276"/>
                    </a:lnTo>
                    <a:lnTo>
                      <a:pt x="47" y="253"/>
                    </a:lnTo>
                    <a:lnTo>
                      <a:pt x="52" y="233"/>
                    </a:lnTo>
                    <a:lnTo>
                      <a:pt x="40" y="211"/>
                    </a:lnTo>
                    <a:lnTo>
                      <a:pt x="40" y="201"/>
                    </a:lnTo>
                    <a:lnTo>
                      <a:pt x="35" y="183"/>
                    </a:lnTo>
                    <a:lnTo>
                      <a:pt x="28" y="168"/>
                    </a:lnTo>
                    <a:lnTo>
                      <a:pt x="30" y="145"/>
                    </a:lnTo>
                    <a:lnTo>
                      <a:pt x="20" y="133"/>
                    </a:lnTo>
                    <a:lnTo>
                      <a:pt x="15" y="110"/>
                    </a:lnTo>
                    <a:lnTo>
                      <a:pt x="15" y="85"/>
                    </a:lnTo>
                    <a:lnTo>
                      <a:pt x="13" y="60"/>
                    </a:lnTo>
                    <a:lnTo>
                      <a:pt x="5" y="35"/>
                    </a:lnTo>
                    <a:lnTo>
                      <a:pt x="0" y="8"/>
                    </a:lnTo>
                    <a:lnTo>
                      <a:pt x="0"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grpSp>
          <p:nvGrpSpPr>
            <p:cNvPr id="182283" name="Group 72"/>
            <p:cNvGrpSpPr>
              <a:grpSpLocks/>
            </p:cNvGrpSpPr>
            <p:nvPr/>
          </p:nvGrpSpPr>
          <p:grpSpPr bwMode="auto">
            <a:xfrm>
              <a:off x="392" y="2050"/>
              <a:ext cx="543" cy="419"/>
              <a:chOff x="392" y="2050"/>
              <a:chExt cx="543" cy="419"/>
            </a:xfrm>
          </p:grpSpPr>
          <p:sp>
            <p:nvSpPr>
              <p:cNvPr id="182284" name="Freeform 73"/>
              <p:cNvSpPr>
                <a:spLocks/>
              </p:cNvSpPr>
              <p:nvPr/>
            </p:nvSpPr>
            <p:spPr bwMode="auto">
              <a:xfrm>
                <a:off x="720" y="2323"/>
                <a:ext cx="200" cy="112"/>
              </a:xfrm>
              <a:custGeom>
                <a:avLst/>
                <a:gdLst>
                  <a:gd name="T0" fmla="*/ 169 w 200"/>
                  <a:gd name="T1" fmla="*/ 0 h 112"/>
                  <a:gd name="T2" fmla="*/ 196 w 200"/>
                  <a:gd name="T3" fmla="*/ 20 h 112"/>
                  <a:gd name="T4" fmla="*/ 199 w 200"/>
                  <a:gd name="T5" fmla="*/ 30 h 112"/>
                  <a:gd name="T6" fmla="*/ 197 w 200"/>
                  <a:gd name="T7" fmla="*/ 45 h 112"/>
                  <a:gd name="T8" fmla="*/ 192 w 200"/>
                  <a:gd name="T9" fmla="*/ 57 h 112"/>
                  <a:gd name="T10" fmla="*/ 184 w 200"/>
                  <a:gd name="T11" fmla="*/ 69 h 112"/>
                  <a:gd name="T12" fmla="*/ 168 w 200"/>
                  <a:gd name="T13" fmla="*/ 81 h 112"/>
                  <a:gd name="T14" fmla="*/ 148 w 200"/>
                  <a:gd name="T15" fmla="*/ 92 h 112"/>
                  <a:gd name="T16" fmla="*/ 122 w 200"/>
                  <a:gd name="T17" fmla="*/ 103 h 112"/>
                  <a:gd name="T18" fmla="*/ 97 w 200"/>
                  <a:gd name="T19" fmla="*/ 109 h 112"/>
                  <a:gd name="T20" fmla="*/ 70 w 200"/>
                  <a:gd name="T21" fmla="*/ 111 h 112"/>
                  <a:gd name="T22" fmla="*/ 47 w 200"/>
                  <a:gd name="T23" fmla="*/ 110 h 112"/>
                  <a:gd name="T24" fmla="*/ 25 w 200"/>
                  <a:gd name="T25" fmla="*/ 100 h 112"/>
                  <a:gd name="T26" fmla="*/ 0 w 200"/>
                  <a:gd name="T27" fmla="*/ 87 h 112"/>
                  <a:gd name="T28" fmla="*/ 35 w 200"/>
                  <a:gd name="T29" fmla="*/ 95 h 112"/>
                  <a:gd name="T30" fmla="*/ 72 w 200"/>
                  <a:gd name="T31" fmla="*/ 97 h 112"/>
                  <a:gd name="T32" fmla="*/ 100 w 200"/>
                  <a:gd name="T33" fmla="*/ 87 h 112"/>
                  <a:gd name="T34" fmla="*/ 132 w 200"/>
                  <a:gd name="T35" fmla="*/ 72 h 112"/>
                  <a:gd name="T36" fmla="*/ 154 w 200"/>
                  <a:gd name="T37" fmla="*/ 50 h 112"/>
                  <a:gd name="T38" fmla="*/ 169 w 200"/>
                  <a:gd name="T39" fmla="*/ 0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112"/>
                  <a:gd name="T62" fmla="*/ 200 w 200"/>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112">
                    <a:moveTo>
                      <a:pt x="169" y="0"/>
                    </a:moveTo>
                    <a:lnTo>
                      <a:pt x="196" y="20"/>
                    </a:lnTo>
                    <a:lnTo>
                      <a:pt x="199" y="30"/>
                    </a:lnTo>
                    <a:lnTo>
                      <a:pt x="197" y="45"/>
                    </a:lnTo>
                    <a:lnTo>
                      <a:pt x="192" y="57"/>
                    </a:lnTo>
                    <a:lnTo>
                      <a:pt x="184" y="69"/>
                    </a:lnTo>
                    <a:lnTo>
                      <a:pt x="168" y="81"/>
                    </a:lnTo>
                    <a:lnTo>
                      <a:pt x="148" y="92"/>
                    </a:lnTo>
                    <a:lnTo>
                      <a:pt x="122" y="103"/>
                    </a:lnTo>
                    <a:lnTo>
                      <a:pt x="97" y="109"/>
                    </a:lnTo>
                    <a:lnTo>
                      <a:pt x="70" y="111"/>
                    </a:lnTo>
                    <a:lnTo>
                      <a:pt x="47" y="110"/>
                    </a:lnTo>
                    <a:lnTo>
                      <a:pt x="25" y="100"/>
                    </a:lnTo>
                    <a:lnTo>
                      <a:pt x="0" y="87"/>
                    </a:lnTo>
                    <a:lnTo>
                      <a:pt x="35" y="95"/>
                    </a:lnTo>
                    <a:lnTo>
                      <a:pt x="72" y="97"/>
                    </a:lnTo>
                    <a:lnTo>
                      <a:pt x="100" y="87"/>
                    </a:lnTo>
                    <a:lnTo>
                      <a:pt x="132" y="72"/>
                    </a:lnTo>
                    <a:lnTo>
                      <a:pt x="154" y="50"/>
                    </a:lnTo>
                    <a:lnTo>
                      <a:pt x="169" y="0"/>
                    </a:lnTo>
                  </a:path>
                </a:pathLst>
              </a:custGeom>
              <a:solidFill>
                <a:srgbClr val="00008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285" name="Freeform 74"/>
              <p:cNvSpPr>
                <a:spLocks/>
              </p:cNvSpPr>
              <p:nvPr/>
            </p:nvSpPr>
            <p:spPr bwMode="auto">
              <a:xfrm>
                <a:off x="849" y="2323"/>
                <a:ext cx="86" cy="86"/>
              </a:xfrm>
              <a:custGeom>
                <a:avLst/>
                <a:gdLst>
                  <a:gd name="T0" fmla="*/ 65 w 86"/>
                  <a:gd name="T1" fmla="*/ 2 h 86"/>
                  <a:gd name="T2" fmla="*/ 79 w 86"/>
                  <a:gd name="T3" fmla="*/ 0 h 86"/>
                  <a:gd name="T4" fmla="*/ 83 w 86"/>
                  <a:gd name="T5" fmla="*/ 5 h 86"/>
                  <a:gd name="T6" fmla="*/ 85 w 86"/>
                  <a:gd name="T7" fmla="*/ 13 h 86"/>
                  <a:gd name="T8" fmla="*/ 81 w 86"/>
                  <a:gd name="T9" fmla="*/ 24 h 86"/>
                  <a:gd name="T10" fmla="*/ 72 w 86"/>
                  <a:gd name="T11" fmla="*/ 30 h 86"/>
                  <a:gd name="T12" fmla="*/ 62 w 86"/>
                  <a:gd name="T13" fmla="*/ 31 h 86"/>
                  <a:gd name="T14" fmla="*/ 52 w 86"/>
                  <a:gd name="T15" fmla="*/ 55 h 86"/>
                  <a:gd name="T16" fmla="*/ 29 w 86"/>
                  <a:gd name="T17" fmla="*/ 70 h 86"/>
                  <a:gd name="T18" fmla="*/ 14 w 86"/>
                  <a:gd name="T19" fmla="*/ 80 h 86"/>
                  <a:gd name="T20" fmla="*/ 0 w 86"/>
                  <a:gd name="T21" fmla="*/ 85 h 86"/>
                  <a:gd name="T22" fmla="*/ 17 w 86"/>
                  <a:gd name="T23" fmla="*/ 64 h 86"/>
                  <a:gd name="T24" fmla="*/ 28 w 86"/>
                  <a:gd name="T25" fmla="*/ 53 h 86"/>
                  <a:gd name="T26" fmla="*/ 38 w 86"/>
                  <a:gd name="T27" fmla="*/ 39 h 86"/>
                  <a:gd name="T28" fmla="*/ 53 w 86"/>
                  <a:gd name="T29" fmla="*/ 20 h 86"/>
                  <a:gd name="T30" fmla="*/ 58 w 86"/>
                  <a:gd name="T31" fmla="*/ 16 h 86"/>
                  <a:gd name="T32" fmla="*/ 60 w 86"/>
                  <a:gd name="T33" fmla="*/ 11 h 86"/>
                  <a:gd name="T34" fmla="*/ 61 w 86"/>
                  <a:gd name="T35" fmla="*/ 7 h 86"/>
                  <a:gd name="T36" fmla="*/ 65 w 86"/>
                  <a:gd name="T37" fmla="*/ 2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86"/>
                  <a:gd name="T59" fmla="*/ 86 w 86"/>
                  <a:gd name="T60" fmla="*/ 86 h 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86">
                    <a:moveTo>
                      <a:pt x="65" y="2"/>
                    </a:moveTo>
                    <a:lnTo>
                      <a:pt x="79" y="0"/>
                    </a:lnTo>
                    <a:lnTo>
                      <a:pt x="83" y="5"/>
                    </a:lnTo>
                    <a:lnTo>
                      <a:pt x="85" y="13"/>
                    </a:lnTo>
                    <a:lnTo>
                      <a:pt x="81" y="24"/>
                    </a:lnTo>
                    <a:lnTo>
                      <a:pt x="72" y="30"/>
                    </a:lnTo>
                    <a:lnTo>
                      <a:pt x="62" y="31"/>
                    </a:lnTo>
                    <a:lnTo>
                      <a:pt x="52" y="55"/>
                    </a:lnTo>
                    <a:lnTo>
                      <a:pt x="29" y="70"/>
                    </a:lnTo>
                    <a:lnTo>
                      <a:pt x="14" y="80"/>
                    </a:lnTo>
                    <a:lnTo>
                      <a:pt x="0" y="85"/>
                    </a:lnTo>
                    <a:lnTo>
                      <a:pt x="17" y="64"/>
                    </a:lnTo>
                    <a:lnTo>
                      <a:pt x="28" y="53"/>
                    </a:lnTo>
                    <a:lnTo>
                      <a:pt x="38" y="39"/>
                    </a:lnTo>
                    <a:lnTo>
                      <a:pt x="53" y="20"/>
                    </a:lnTo>
                    <a:lnTo>
                      <a:pt x="58" y="16"/>
                    </a:lnTo>
                    <a:lnTo>
                      <a:pt x="60" y="11"/>
                    </a:lnTo>
                    <a:lnTo>
                      <a:pt x="61" y="7"/>
                    </a:lnTo>
                    <a:lnTo>
                      <a:pt x="65" y="2"/>
                    </a:lnTo>
                  </a:path>
                </a:pathLst>
              </a:custGeom>
              <a:solidFill>
                <a:srgbClr val="FF000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nvGrpSpPr>
              <p:cNvPr id="182286" name="Group 75"/>
              <p:cNvGrpSpPr>
                <a:grpSpLocks/>
              </p:cNvGrpSpPr>
              <p:nvPr/>
            </p:nvGrpSpPr>
            <p:grpSpPr bwMode="auto">
              <a:xfrm>
                <a:off x="392" y="2050"/>
                <a:ext cx="538" cy="419"/>
                <a:chOff x="392" y="2050"/>
                <a:chExt cx="538" cy="419"/>
              </a:xfrm>
            </p:grpSpPr>
            <p:grpSp>
              <p:nvGrpSpPr>
                <p:cNvPr id="182287" name="Group 76"/>
                <p:cNvGrpSpPr>
                  <a:grpSpLocks/>
                </p:cNvGrpSpPr>
                <p:nvPr/>
              </p:nvGrpSpPr>
              <p:grpSpPr bwMode="auto">
                <a:xfrm>
                  <a:off x="392" y="2050"/>
                  <a:ext cx="538" cy="419"/>
                  <a:chOff x="392" y="2050"/>
                  <a:chExt cx="538" cy="419"/>
                </a:xfrm>
              </p:grpSpPr>
              <p:grpSp>
                <p:nvGrpSpPr>
                  <p:cNvPr id="182299" name="Group 77"/>
                  <p:cNvGrpSpPr>
                    <a:grpSpLocks/>
                  </p:cNvGrpSpPr>
                  <p:nvPr/>
                </p:nvGrpSpPr>
                <p:grpSpPr bwMode="auto">
                  <a:xfrm>
                    <a:off x="392" y="2050"/>
                    <a:ext cx="538" cy="419"/>
                    <a:chOff x="392" y="2050"/>
                    <a:chExt cx="538" cy="419"/>
                  </a:xfrm>
                </p:grpSpPr>
                <p:grpSp>
                  <p:nvGrpSpPr>
                    <p:cNvPr id="182301" name="Group 78"/>
                    <p:cNvGrpSpPr>
                      <a:grpSpLocks/>
                    </p:cNvGrpSpPr>
                    <p:nvPr/>
                  </p:nvGrpSpPr>
                  <p:grpSpPr bwMode="auto">
                    <a:xfrm>
                      <a:off x="485" y="2050"/>
                      <a:ext cx="90" cy="124"/>
                      <a:chOff x="485" y="2050"/>
                      <a:chExt cx="90" cy="124"/>
                    </a:xfrm>
                  </p:grpSpPr>
                  <p:sp>
                    <p:nvSpPr>
                      <p:cNvPr id="182303" name="Freeform 79"/>
                      <p:cNvSpPr>
                        <a:spLocks/>
                      </p:cNvSpPr>
                      <p:nvPr/>
                    </p:nvSpPr>
                    <p:spPr bwMode="auto">
                      <a:xfrm>
                        <a:off x="485" y="2050"/>
                        <a:ext cx="90" cy="124"/>
                      </a:xfrm>
                      <a:custGeom>
                        <a:avLst/>
                        <a:gdLst>
                          <a:gd name="T0" fmla="*/ 89 w 90"/>
                          <a:gd name="T1" fmla="*/ 76 h 124"/>
                          <a:gd name="T2" fmla="*/ 75 w 90"/>
                          <a:gd name="T3" fmla="*/ 65 h 124"/>
                          <a:gd name="T4" fmla="*/ 69 w 90"/>
                          <a:gd name="T5" fmla="*/ 56 h 124"/>
                          <a:gd name="T6" fmla="*/ 71 w 90"/>
                          <a:gd name="T7" fmla="*/ 49 h 124"/>
                          <a:gd name="T8" fmla="*/ 71 w 90"/>
                          <a:gd name="T9" fmla="*/ 42 h 124"/>
                          <a:gd name="T10" fmla="*/ 69 w 90"/>
                          <a:gd name="T11" fmla="*/ 37 h 124"/>
                          <a:gd name="T12" fmla="*/ 65 w 90"/>
                          <a:gd name="T13" fmla="*/ 35 h 124"/>
                          <a:gd name="T14" fmla="*/ 68 w 90"/>
                          <a:gd name="T15" fmla="*/ 30 h 124"/>
                          <a:gd name="T16" fmla="*/ 68 w 90"/>
                          <a:gd name="T17" fmla="*/ 24 h 124"/>
                          <a:gd name="T18" fmla="*/ 64 w 90"/>
                          <a:gd name="T19" fmla="*/ 20 h 124"/>
                          <a:gd name="T20" fmla="*/ 60 w 90"/>
                          <a:gd name="T21" fmla="*/ 18 h 124"/>
                          <a:gd name="T22" fmla="*/ 55 w 90"/>
                          <a:gd name="T23" fmla="*/ 16 h 124"/>
                          <a:gd name="T24" fmla="*/ 50 w 90"/>
                          <a:gd name="T25" fmla="*/ 17 h 124"/>
                          <a:gd name="T26" fmla="*/ 52 w 90"/>
                          <a:gd name="T27" fmla="*/ 12 h 124"/>
                          <a:gd name="T28" fmla="*/ 51 w 90"/>
                          <a:gd name="T29" fmla="*/ 7 h 124"/>
                          <a:gd name="T30" fmla="*/ 48 w 90"/>
                          <a:gd name="T31" fmla="*/ 5 h 124"/>
                          <a:gd name="T32" fmla="*/ 44 w 90"/>
                          <a:gd name="T33" fmla="*/ 4 h 124"/>
                          <a:gd name="T34" fmla="*/ 40 w 90"/>
                          <a:gd name="T35" fmla="*/ 4 h 124"/>
                          <a:gd name="T36" fmla="*/ 36 w 90"/>
                          <a:gd name="T37" fmla="*/ 6 h 124"/>
                          <a:gd name="T38" fmla="*/ 32 w 90"/>
                          <a:gd name="T39" fmla="*/ 1 h 124"/>
                          <a:gd name="T40" fmla="*/ 26 w 90"/>
                          <a:gd name="T41" fmla="*/ 0 h 124"/>
                          <a:gd name="T42" fmla="*/ 18 w 90"/>
                          <a:gd name="T43" fmla="*/ 0 h 124"/>
                          <a:gd name="T44" fmla="*/ 9 w 90"/>
                          <a:gd name="T45" fmla="*/ 3 h 124"/>
                          <a:gd name="T46" fmla="*/ 4 w 90"/>
                          <a:gd name="T47" fmla="*/ 8 h 124"/>
                          <a:gd name="T48" fmla="*/ 1 w 90"/>
                          <a:gd name="T49" fmla="*/ 13 h 124"/>
                          <a:gd name="T50" fmla="*/ 0 w 90"/>
                          <a:gd name="T51" fmla="*/ 20 h 124"/>
                          <a:gd name="T52" fmla="*/ 1 w 90"/>
                          <a:gd name="T53" fmla="*/ 28 h 124"/>
                          <a:gd name="T54" fmla="*/ 4 w 90"/>
                          <a:gd name="T55" fmla="*/ 36 h 124"/>
                          <a:gd name="T56" fmla="*/ 6 w 90"/>
                          <a:gd name="T57" fmla="*/ 46 h 124"/>
                          <a:gd name="T58" fmla="*/ 11 w 90"/>
                          <a:gd name="T59" fmla="*/ 55 h 124"/>
                          <a:gd name="T60" fmla="*/ 18 w 90"/>
                          <a:gd name="T61" fmla="*/ 63 h 124"/>
                          <a:gd name="T62" fmla="*/ 32 w 90"/>
                          <a:gd name="T63" fmla="*/ 73 h 124"/>
                          <a:gd name="T64" fmla="*/ 47 w 90"/>
                          <a:gd name="T65" fmla="*/ 79 h 124"/>
                          <a:gd name="T66" fmla="*/ 62 w 90"/>
                          <a:gd name="T67" fmla="*/ 84 h 124"/>
                          <a:gd name="T68" fmla="*/ 79 w 90"/>
                          <a:gd name="T69" fmla="*/ 103 h 124"/>
                          <a:gd name="T70" fmla="*/ 86 w 90"/>
                          <a:gd name="T71" fmla="*/ 123 h 124"/>
                          <a:gd name="T72" fmla="*/ 89 w 90"/>
                          <a:gd name="T73" fmla="*/ 76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24"/>
                          <a:gd name="T113" fmla="*/ 90 w 90"/>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24">
                            <a:moveTo>
                              <a:pt x="89" y="76"/>
                            </a:moveTo>
                            <a:lnTo>
                              <a:pt x="75" y="65"/>
                            </a:lnTo>
                            <a:lnTo>
                              <a:pt x="69" y="56"/>
                            </a:lnTo>
                            <a:lnTo>
                              <a:pt x="71" y="49"/>
                            </a:lnTo>
                            <a:lnTo>
                              <a:pt x="71" y="42"/>
                            </a:lnTo>
                            <a:lnTo>
                              <a:pt x="69" y="37"/>
                            </a:lnTo>
                            <a:lnTo>
                              <a:pt x="65" y="35"/>
                            </a:lnTo>
                            <a:lnTo>
                              <a:pt x="68" y="30"/>
                            </a:lnTo>
                            <a:lnTo>
                              <a:pt x="68" y="24"/>
                            </a:lnTo>
                            <a:lnTo>
                              <a:pt x="64" y="20"/>
                            </a:lnTo>
                            <a:lnTo>
                              <a:pt x="60" y="18"/>
                            </a:lnTo>
                            <a:lnTo>
                              <a:pt x="55" y="16"/>
                            </a:lnTo>
                            <a:lnTo>
                              <a:pt x="50" y="17"/>
                            </a:lnTo>
                            <a:lnTo>
                              <a:pt x="52" y="12"/>
                            </a:lnTo>
                            <a:lnTo>
                              <a:pt x="51" y="7"/>
                            </a:lnTo>
                            <a:lnTo>
                              <a:pt x="48" y="5"/>
                            </a:lnTo>
                            <a:lnTo>
                              <a:pt x="44" y="4"/>
                            </a:lnTo>
                            <a:lnTo>
                              <a:pt x="40" y="4"/>
                            </a:lnTo>
                            <a:lnTo>
                              <a:pt x="36" y="6"/>
                            </a:lnTo>
                            <a:lnTo>
                              <a:pt x="32" y="1"/>
                            </a:lnTo>
                            <a:lnTo>
                              <a:pt x="26" y="0"/>
                            </a:lnTo>
                            <a:lnTo>
                              <a:pt x="18" y="0"/>
                            </a:lnTo>
                            <a:lnTo>
                              <a:pt x="9" y="3"/>
                            </a:lnTo>
                            <a:lnTo>
                              <a:pt x="4" y="8"/>
                            </a:lnTo>
                            <a:lnTo>
                              <a:pt x="1" y="13"/>
                            </a:lnTo>
                            <a:lnTo>
                              <a:pt x="0" y="20"/>
                            </a:lnTo>
                            <a:lnTo>
                              <a:pt x="1" y="28"/>
                            </a:lnTo>
                            <a:lnTo>
                              <a:pt x="4" y="36"/>
                            </a:lnTo>
                            <a:lnTo>
                              <a:pt x="6" y="46"/>
                            </a:lnTo>
                            <a:lnTo>
                              <a:pt x="11" y="55"/>
                            </a:lnTo>
                            <a:lnTo>
                              <a:pt x="18" y="63"/>
                            </a:lnTo>
                            <a:lnTo>
                              <a:pt x="32" y="73"/>
                            </a:lnTo>
                            <a:lnTo>
                              <a:pt x="47" y="79"/>
                            </a:lnTo>
                            <a:lnTo>
                              <a:pt x="62" y="84"/>
                            </a:lnTo>
                            <a:lnTo>
                              <a:pt x="79" y="103"/>
                            </a:lnTo>
                            <a:lnTo>
                              <a:pt x="86" y="123"/>
                            </a:lnTo>
                            <a:lnTo>
                              <a:pt x="89" y="76"/>
                            </a:lnTo>
                          </a:path>
                        </a:pathLst>
                      </a:custGeom>
                      <a:solidFill>
                        <a:srgbClr val="E0A080"/>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04" name="Freeform 80"/>
                      <p:cNvSpPr>
                        <a:spLocks/>
                      </p:cNvSpPr>
                      <p:nvPr/>
                    </p:nvSpPr>
                    <p:spPr bwMode="auto">
                      <a:xfrm>
                        <a:off x="503" y="2057"/>
                        <a:ext cx="19" cy="24"/>
                      </a:xfrm>
                      <a:custGeom>
                        <a:avLst/>
                        <a:gdLst>
                          <a:gd name="T0" fmla="*/ 1 w 19"/>
                          <a:gd name="T1" fmla="*/ 23 h 24"/>
                          <a:gd name="T2" fmla="*/ 0 w 19"/>
                          <a:gd name="T3" fmla="*/ 17 h 24"/>
                          <a:gd name="T4" fmla="*/ 0 w 19"/>
                          <a:gd name="T5" fmla="*/ 10 h 24"/>
                          <a:gd name="T6" fmla="*/ 3 w 19"/>
                          <a:gd name="T7" fmla="*/ 5 h 24"/>
                          <a:gd name="T8" fmla="*/ 7 w 19"/>
                          <a:gd name="T9" fmla="*/ 3 h 24"/>
                          <a:gd name="T10" fmla="*/ 11 w 19"/>
                          <a:gd name="T11" fmla="*/ 1 h 24"/>
                          <a:gd name="T12" fmla="*/ 14 w 19"/>
                          <a:gd name="T13" fmla="*/ 1 h 24"/>
                          <a:gd name="T14" fmla="*/ 18 w 19"/>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4"/>
                          <a:gd name="T26" fmla="*/ 19 w 19"/>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4">
                            <a:moveTo>
                              <a:pt x="1" y="23"/>
                            </a:moveTo>
                            <a:lnTo>
                              <a:pt x="0" y="17"/>
                            </a:lnTo>
                            <a:lnTo>
                              <a:pt x="0" y="10"/>
                            </a:lnTo>
                            <a:lnTo>
                              <a:pt x="3" y="5"/>
                            </a:lnTo>
                            <a:lnTo>
                              <a:pt x="7" y="3"/>
                            </a:lnTo>
                            <a:lnTo>
                              <a:pt x="11" y="1"/>
                            </a:lnTo>
                            <a:lnTo>
                              <a:pt x="14" y="1"/>
                            </a:lnTo>
                            <a:lnTo>
                              <a:pt x="18"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05" name="Freeform 81"/>
                      <p:cNvSpPr>
                        <a:spLocks/>
                      </p:cNvSpPr>
                      <p:nvPr/>
                    </p:nvSpPr>
                    <p:spPr bwMode="auto">
                      <a:xfrm>
                        <a:off x="518" y="2068"/>
                        <a:ext cx="17" cy="24"/>
                      </a:xfrm>
                      <a:custGeom>
                        <a:avLst/>
                        <a:gdLst>
                          <a:gd name="T0" fmla="*/ 16 w 17"/>
                          <a:gd name="T1" fmla="*/ 0 h 24"/>
                          <a:gd name="T2" fmla="*/ 8 w 17"/>
                          <a:gd name="T3" fmla="*/ 1 h 24"/>
                          <a:gd name="T4" fmla="*/ 3 w 17"/>
                          <a:gd name="T5" fmla="*/ 3 h 24"/>
                          <a:gd name="T6" fmla="*/ 0 w 17"/>
                          <a:gd name="T7" fmla="*/ 8 h 24"/>
                          <a:gd name="T8" fmla="*/ 1 w 17"/>
                          <a:gd name="T9" fmla="*/ 12 h 24"/>
                          <a:gd name="T10" fmla="*/ 4 w 17"/>
                          <a:gd name="T11" fmla="*/ 17 h 24"/>
                          <a:gd name="T12" fmla="*/ 6 w 17"/>
                          <a:gd name="T13" fmla="*/ 23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16" y="0"/>
                            </a:moveTo>
                            <a:lnTo>
                              <a:pt x="8" y="1"/>
                            </a:lnTo>
                            <a:lnTo>
                              <a:pt x="3" y="3"/>
                            </a:lnTo>
                            <a:lnTo>
                              <a:pt x="0" y="8"/>
                            </a:lnTo>
                            <a:lnTo>
                              <a:pt x="1" y="12"/>
                            </a:lnTo>
                            <a:lnTo>
                              <a:pt x="4" y="17"/>
                            </a:lnTo>
                            <a:lnTo>
                              <a:pt x="6" y="23"/>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306" name="Freeform 82"/>
                      <p:cNvSpPr>
                        <a:spLocks/>
                      </p:cNvSpPr>
                      <p:nvPr/>
                    </p:nvSpPr>
                    <p:spPr bwMode="auto">
                      <a:xfrm>
                        <a:off x="532" y="2083"/>
                        <a:ext cx="17" cy="19"/>
                      </a:xfrm>
                      <a:custGeom>
                        <a:avLst/>
                        <a:gdLst>
                          <a:gd name="T0" fmla="*/ 16 w 17"/>
                          <a:gd name="T1" fmla="*/ 2 h 19"/>
                          <a:gd name="T2" fmla="*/ 11 w 17"/>
                          <a:gd name="T3" fmla="*/ 0 h 19"/>
                          <a:gd name="T4" fmla="*/ 5 w 17"/>
                          <a:gd name="T5" fmla="*/ 1 h 19"/>
                          <a:gd name="T6" fmla="*/ 1 w 17"/>
                          <a:gd name="T7" fmla="*/ 4 h 19"/>
                          <a:gd name="T8" fmla="*/ 0 w 17"/>
                          <a:gd name="T9" fmla="*/ 9 h 19"/>
                          <a:gd name="T10" fmla="*/ 2 w 17"/>
                          <a:gd name="T11" fmla="*/ 13 h 19"/>
                          <a:gd name="T12" fmla="*/ 5 w 17"/>
                          <a:gd name="T13" fmla="*/ 18 h 19"/>
                          <a:gd name="T14" fmla="*/ 0 60000 65536"/>
                          <a:gd name="T15" fmla="*/ 0 60000 65536"/>
                          <a:gd name="T16" fmla="*/ 0 60000 65536"/>
                          <a:gd name="T17" fmla="*/ 0 60000 65536"/>
                          <a:gd name="T18" fmla="*/ 0 60000 65536"/>
                          <a:gd name="T19" fmla="*/ 0 60000 65536"/>
                          <a:gd name="T20" fmla="*/ 0 60000 65536"/>
                          <a:gd name="T21" fmla="*/ 0 w 17"/>
                          <a:gd name="T22" fmla="*/ 0 h 19"/>
                          <a:gd name="T23" fmla="*/ 17 w 1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9">
                            <a:moveTo>
                              <a:pt x="16" y="2"/>
                            </a:moveTo>
                            <a:lnTo>
                              <a:pt x="11" y="0"/>
                            </a:lnTo>
                            <a:lnTo>
                              <a:pt x="5" y="1"/>
                            </a:lnTo>
                            <a:lnTo>
                              <a:pt x="1" y="4"/>
                            </a:lnTo>
                            <a:lnTo>
                              <a:pt x="0" y="9"/>
                            </a:lnTo>
                            <a:lnTo>
                              <a:pt x="2" y="13"/>
                            </a:lnTo>
                            <a:lnTo>
                              <a:pt x="5" y="18"/>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sp>
                  <p:nvSpPr>
                    <p:cNvPr id="182302" name="Freeform 83"/>
                    <p:cNvSpPr>
                      <a:spLocks/>
                    </p:cNvSpPr>
                    <p:nvPr/>
                  </p:nvSpPr>
                  <p:spPr bwMode="auto">
                    <a:xfrm>
                      <a:off x="392" y="2073"/>
                      <a:ext cx="538" cy="396"/>
                    </a:xfrm>
                    <a:custGeom>
                      <a:avLst/>
                      <a:gdLst>
                        <a:gd name="T0" fmla="*/ 207 w 538"/>
                        <a:gd name="T1" fmla="*/ 304 h 396"/>
                        <a:gd name="T2" fmla="*/ 189 w 538"/>
                        <a:gd name="T3" fmla="*/ 327 h 396"/>
                        <a:gd name="T4" fmla="*/ 173 w 538"/>
                        <a:gd name="T5" fmla="*/ 340 h 396"/>
                        <a:gd name="T6" fmla="*/ 152 w 538"/>
                        <a:gd name="T7" fmla="*/ 352 h 396"/>
                        <a:gd name="T8" fmla="*/ 148 w 538"/>
                        <a:gd name="T9" fmla="*/ 367 h 396"/>
                        <a:gd name="T10" fmla="*/ 138 w 538"/>
                        <a:gd name="T11" fmla="*/ 378 h 396"/>
                        <a:gd name="T12" fmla="*/ 130 w 538"/>
                        <a:gd name="T13" fmla="*/ 395 h 396"/>
                        <a:gd name="T14" fmla="*/ 124 w 538"/>
                        <a:gd name="T15" fmla="*/ 350 h 396"/>
                        <a:gd name="T16" fmla="*/ 117 w 538"/>
                        <a:gd name="T17" fmla="*/ 320 h 396"/>
                        <a:gd name="T18" fmla="*/ 124 w 538"/>
                        <a:gd name="T19" fmla="*/ 267 h 396"/>
                        <a:gd name="T20" fmla="*/ 112 w 538"/>
                        <a:gd name="T21" fmla="*/ 240 h 396"/>
                        <a:gd name="T22" fmla="*/ 94 w 538"/>
                        <a:gd name="T23" fmla="*/ 190 h 396"/>
                        <a:gd name="T24" fmla="*/ 62 w 538"/>
                        <a:gd name="T25" fmla="*/ 134 h 396"/>
                        <a:gd name="T26" fmla="*/ 53 w 538"/>
                        <a:gd name="T27" fmla="*/ 100 h 396"/>
                        <a:gd name="T28" fmla="*/ 35 w 538"/>
                        <a:gd name="T29" fmla="*/ 57 h 396"/>
                        <a:gd name="T30" fmla="*/ 15 w 538"/>
                        <a:gd name="T31" fmla="*/ 27 h 396"/>
                        <a:gd name="T32" fmla="*/ 0 w 538"/>
                        <a:gd name="T33" fmla="*/ 15 h 396"/>
                        <a:gd name="T34" fmla="*/ 18 w 538"/>
                        <a:gd name="T35" fmla="*/ 6 h 396"/>
                        <a:gd name="T36" fmla="*/ 42 w 538"/>
                        <a:gd name="T37" fmla="*/ 0 h 396"/>
                        <a:gd name="T38" fmla="*/ 71 w 538"/>
                        <a:gd name="T39" fmla="*/ 3 h 396"/>
                        <a:gd name="T40" fmla="*/ 100 w 538"/>
                        <a:gd name="T41" fmla="*/ 12 h 396"/>
                        <a:gd name="T42" fmla="*/ 127 w 538"/>
                        <a:gd name="T43" fmla="*/ 24 h 396"/>
                        <a:gd name="T44" fmla="*/ 147 w 538"/>
                        <a:gd name="T45" fmla="*/ 35 h 396"/>
                        <a:gd name="T46" fmla="*/ 155 w 538"/>
                        <a:gd name="T47" fmla="*/ 31 h 396"/>
                        <a:gd name="T48" fmla="*/ 167 w 538"/>
                        <a:gd name="T49" fmla="*/ 24 h 396"/>
                        <a:gd name="T50" fmla="*/ 169 w 538"/>
                        <a:gd name="T51" fmla="*/ 7 h 396"/>
                        <a:gd name="T52" fmla="*/ 181 w 538"/>
                        <a:gd name="T53" fmla="*/ 16 h 396"/>
                        <a:gd name="T54" fmla="*/ 197 w 538"/>
                        <a:gd name="T55" fmla="*/ 19 h 396"/>
                        <a:gd name="T56" fmla="*/ 218 w 538"/>
                        <a:gd name="T57" fmla="*/ 24 h 396"/>
                        <a:gd name="T58" fmla="*/ 238 w 538"/>
                        <a:gd name="T59" fmla="*/ 26 h 396"/>
                        <a:gd name="T60" fmla="*/ 258 w 538"/>
                        <a:gd name="T61" fmla="*/ 28 h 396"/>
                        <a:gd name="T62" fmla="*/ 285 w 538"/>
                        <a:gd name="T63" fmla="*/ 27 h 396"/>
                        <a:gd name="T64" fmla="*/ 308 w 538"/>
                        <a:gd name="T65" fmla="*/ 36 h 396"/>
                        <a:gd name="T66" fmla="*/ 328 w 538"/>
                        <a:gd name="T67" fmla="*/ 54 h 396"/>
                        <a:gd name="T68" fmla="*/ 347 w 538"/>
                        <a:gd name="T69" fmla="*/ 79 h 396"/>
                        <a:gd name="T70" fmla="*/ 362 w 538"/>
                        <a:gd name="T71" fmla="*/ 98 h 396"/>
                        <a:gd name="T72" fmla="*/ 380 w 538"/>
                        <a:gd name="T73" fmla="*/ 114 h 396"/>
                        <a:gd name="T74" fmla="*/ 400 w 538"/>
                        <a:gd name="T75" fmla="*/ 126 h 396"/>
                        <a:gd name="T76" fmla="*/ 416 w 538"/>
                        <a:gd name="T77" fmla="*/ 138 h 396"/>
                        <a:gd name="T78" fmla="*/ 425 w 538"/>
                        <a:gd name="T79" fmla="*/ 154 h 396"/>
                        <a:gd name="T80" fmla="*/ 456 w 538"/>
                        <a:gd name="T81" fmla="*/ 151 h 396"/>
                        <a:gd name="T82" fmla="*/ 494 w 538"/>
                        <a:gd name="T83" fmla="*/ 157 h 396"/>
                        <a:gd name="T84" fmla="*/ 487 w 538"/>
                        <a:gd name="T85" fmla="*/ 139 h 396"/>
                        <a:gd name="T86" fmla="*/ 527 w 538"/>
                        <a:gd name="T87" fmla="*/ 144 h 396"/>
                        <a:gd name="T88" fmla="*/ 529 w 538"/>
                        <a:gd name="T89" fmla="*/ 193 h 396"/>
                        <a:gd name="T90" fmla="*/ 532 w 538"/>
                        <a:gd name="T91" fmla="*/ 232 h 396"/>
                        <a:gd name="T92" fmla="*/ 537 w 538"/>
                        <a:gd name="T93" fmla="*/ 245 h 396"/>
                        <a:gd name="T94" fmla="*/ 527 w 538"/>
                        <a:gd name="T95" fmla="*/ 250 h 396"/>
                        <a:gd name="T96" fmla="*/ 517 w 538"/>
                        <a:gd name="T97" fmla="*/ 250 h 396"/>
                        <a:gd name="T98" fmla="*/ 507 w 538"/>
                        <a:gd name="T99" fmla="*/ 277 h 396"/>
                        <a:gd name="T100" fmla="*/ 487 w 538"/>
                        <a:gd name="T101" fmla="*/ 307 h 396"/>
                        <a:gd name="T102" fmla="*/ 472 w 538"/>
                        <a:gd name="T103" fmla="*/ 322 h 396"/>
                        <a:gd name="T104" fmla="*/ 455 w 538"/>
                        <a:gd name="T105" fmla="*/ 332 h 396"/>
                        <a:gd name="T106" fmla="*/ 423 w 538"/>
                        <a:gd name="T107" fmla="*/ 347 h 396"/>
                        <a:gd name="T108" fmla="*/ 390 w 538"/>
                        <a:gd name="T109" fmla="*/ 353 h 396"/>
                        <a:gd name="T110" fmla="*/ 355 w 538"/>
                        <a:gd name="T111" fmla="*/ 355 h 396"/>
                        <a:gd name="T112" fmla="*/ 329 w 538"/>
                        <a:gd name="T113" fmla="*/ 349 h 396"/>
                        <a:gd name="T114" fmla="*/ 306 w 538"/>
                        <a:gd name="T115" fmla="*/ 341 h 396"/>
                        <a:gd name="T116" fmla="*/ 286 w 538"/>
                        <a:gd name="T117" fmla="*/ 330 h 396"/>
                        <a:gd name="T118" fmla="*/ 271 w 538"/>
                        <a:gd name="T119" fmla="*/ 315 h 396"/>
                        <a:gd name="T120" fmla="*/ 258 w 538"/>
                        <a:gd name="T121" fmla="*/ 302 h 396"/>
                        <a:gd name="T122" fmla="*/ 234 w 538"/>
                        <a:gd name="T123" fmla="*/ 296 h 396"/>
                        <a:gd name="T124" fmla="*/ 207 w 538"/>
                        <a:gd name="T125" fmla="*/ 304 h 3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8"/>
                        <a:gd name="T190" fmla="*/ 0 h 396"/>
                        <a:gd name="T191" fmla="*/ 538 w 538"/>
                        <a:gd name="T192" fmla="*/ 396 h 3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8" h="396">
                          <a:moveTo>
                            <a:pt x="207" y="304"/>
                          </a:moveTo>
                          <a:lnTo>
                            <a:pt x="189" y="327"/>
                          </a:lnTo>
                          <a:lnTo>
                            <a:pt x="173" y="340"/>
                          </a:lnTo>
                          <a:lnTo>
                            <a:pt x="152" y="352"/>
                          </a:lnTo>
                          <a:lnTo>
                            <a:pt x="148" y="367"/>
                          </a:lnTo>
                          <a:lnTo>
                            <a:pt x="138" y="378"/>
                          </a:lnTo>
                          <a:lnTo>
                            <a:pt x="130" y="395"/>
                          </a:lnTo>
                          <a:lnTo>
                            <a:pt x="124" y="350"/>
                          </a:lnTo>
                          <a:lnTo>
                            <a:pt x="117" y="320"/>
                          </a:lnTo>
                          <a:lnTo>
                            <a:pt x="124" y="267"/>
                          </a:lnTo>
                          <a:lnTo>
                            <a:pt x="112" y="240"/>
                          </a:lnTo>
                          <a:lnTo>
                            <a:pt x="94" y="190"/>
                          </a:lnTo>
                          <a:lnTo>
                            <a:pt x="62" y="134"/>
                          </a:lnTo>
                          <a:lnTo>
                            <a:pt x="53" y="100"/>
                          </a:lnTo>
                          <a:lnTo>
                            <a:pt x="35" y="57"/>
                          </a:lnTo>
                          <a:lnTo>
                            <a:pt x="15" y="27"/>
                          </a:lnTo>
                          <a:lnTo>
                            <a:pt x="0" y="15"/>
                          </a:lnTo>
                          <a:lnTo>
                            <a:pt x="18" y="6"/>
                          </a:lnTo>
                          <a:lnTo>
                            <a:pt x="42" y="0"/>
                          </a:lnTo>
                          <a:lnTo>
                            <a:pt x="71" y="3"/>
                          </a:lnTo>
                          <a:lnTo>
                            <a:pt x="100" y="12"/>
                          </a:lnTo>
                          <a:lnTo>
                            <a:pt x="127" y="24"/>
                          </a:lnTo>
                          <a:lnTo>
                            <a:pt x="147" y="35"/>
                          </a:lnTo>
                          <a:lnTo>
                            <a:pt x="155" y="31"/>
                          </a:lnTo>
                          <a:lnTo>
                            <a:pt x="167" y="24"/>
                          </a:lnTo>
                          <a:lnTo>
                            <a:pt x="169" y="7"/>
                          </a:lnTo>
                          <a:lnTo>
                            <a:pt x="181" y="16"/>
                          </a:lnTo>
                          <a:lnTo>
                            <a:pt x="197" y="19"/>
                          </a:lnTo>
                          <a:lnTo>
                            <a:pt x="218" y="24"/>
                          </a:lnTo>
                          <a:lnTo>
                            <a:pt x="238" y="26"/>
                          </a:lnTo>
                          <a:lnTo>
                            <a:pt x="258" y="28"/>
                          </a:lnTo>
                          <a:lnTo>
                            <a:pt x="285" y="27"/>
                          </a:lnTo>
                          <a:lnTo>
                            <a:pt x="308" y="36"/>
                          </a:lnTo>
                          <a:lnTo>
                            <a:pt x="328" y="54"/>
                          </a:lnTo>
                          <a:lnTo>
                            <a:pt x="347" y="79"/>
                          </a:lnTo>
                          <a:lnTo>
                            <a:pt x="362" y="98"/>
                          </a:lnTo>
                          <a:lnTo>
                            <a:pt x="380" y="114"/>
                          </a:lnTo>
                          <a:lnTo>
                            <a:pt x="400" y="126"/>
                          </a:lnTo>
                          <a:lnTo>
                            <a:pt x="416" y="138"/>
                          </a:lnTo>
                          <a:lnTo>
                            <a:pt x="425" y="154"/>
                          </a:lnTo>
                          <a:lnTo>
                            <a:pt x="456" y="151"/>
                          </a:lnTo>
                          <a:lnTo>
                            <a:pt x="494" y="157"/>
                          </a:lnTo>
                          <a:lnTo>
                            <a:pt x="487" y="139"/>
                          </a:lnTo>
                          <a:lnTo>
                            <a:pt x="527" y="144"/>
                          </a:lnTo>
                          <a:lnTo>
                            <a:pt x="529" y="193"/>
                          </a:lnTo>
                          <a:lnTo>
                            <a:pt x="532" y="232"/>
                          </a:lnTo>
                          <a:lnTo>
                            <a:pt x="537" y="245"/>
                          </a:lnTo>
                          <a:lnTo>
                            <a:pt x="527" y="250"/>
                          </a:lnTo>
                          <a:lnTo>
                            <a:pt x="517" y="250"/>
                          </a:lnTo>
                          <a:lnTo>
                            <a:pt x="507" y="277"/>
                          </a:lnTo>
                          <a:lnTo>
                            <a:pt x="487" y="307"/>
                          </a:lnTo>
                          <a:lnTo>
                            <a:pt x="472" y="322"/>
                          </a:lnTo>
                          <a:lnTo>
                            <a:pt x="455" y="332"/>
                          </a:lnTo>
                          <a:lnTo>
                            <a:pt x="423" y="347"/>
                          </a:lnTo>
                          <a:lnTo>
                            <a:pt x="390" y="353"/>
                          </a:lnTo>
                          <a:lnTo>
                            <a:pt x="355" y="355"/>
                          </a:lnTo>
                          <a:lnTo>
                            <a:pt x="329" y="349"/>
                          </a:lnTo>
                          <a:lnTo>
                            <a:pt x="306" y="341"/>
                          </a:lnTo>
                          <a:lnTo>
                            <a:pt x="286" y="330"/>
                          </a:lnTo>
                          <a:lnTo>
                            <a:pt x="271" y="315"/>
                          </a:lnTo>
                          <a:lnTo>
                            <a:pt x="258" y="302"/>
                          </a:lnTo>
                          <a:lnTo>
                            <a:pt x="234" y="296"/>
                          </a:lnTo>
                          <a:lnTo>
                            <a:pt x="207" y="304"/>
                          </a:lnTo>
                        </a:path>
                      </a:pathLst>
                    </a:custGeom>
                    <a:solidFill>
                      <a:srgbClr val="0000FF"/>
                    </a:solid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sp>
                <p:nvSpPr>
                  <p:cNvPr id="182300" name="Freeform 84"/>
                  <p:cNvSpPr>
                    <a:spLocks/>
                  </p:cNvSpPr>
                  <p:nvPr/>
                </p:nvSpPr>
                <p:spPr bwMode="auto">
                  <a:xfrm>
                    <a:off x="539" y="2106"/>
                    <a:ext cx="283" cy="197"/>
                  </a:xfrm>
                  <a:custGeom>
                    <a:avLst/>
                    <a:gdLst>
                      <a:gd name="T0" fmla="*/ 0 w 283"/>
                      <a:gd name="T1" fmla="*/ 0 h 197"/>
                      <a:gd name="T2" fmla="*/ 20 w 283"/>
                      <a:gd name="T3" fmla="*/ 18 h 197"/>
                      <a:gd name="T4" fmla="*/ 37 w 283"/>
                      <a:gd name="T5" fmla="*/ 28 h 197"/>
                      <a:gd name="T6" fmla="*/ 53 w 283"/>
                      <a:gd name="T7" fmla="*/ 39 h 197"/>
                      <a:gd name="T8" fmla="*/ 61 w 283"/>
                      <a:gd name="T9" fmla="*/ 51 h 197"/>
                      <a:gd name="T10" fmla="*/ 69 w 283"/>
                      <a:gd name="T11" fmla="*/ 61 h 197"/>
                      <a:gd name="T12" fmla="*/ 81 w 283"/>
                      <a:gd name="T13" fmla="*/ 70 h 197"/>
                      <a:gd name="T14" fmla="*/ 96 w 283"/>
                      <a:gd name="T15" fmla="*/ 77 h 197"/>
                      <a:gd name="T16" fmla="*/ 107 w 283"/>
                      <a:gd name="T17" fmla="*/ 87 h 197"/>
                      <a:gd name="T18" fmla="*/ 116 w 283"/>
                      <a:gd name="T19" fmla="*/ 99 h 197"/>
                      <a:gd name="T20" fmla="*/ 126 w 283"/>
                      <a:gd name="T21" fmla="*/ 114 h 197"/>
                      <a:gd name="T22" fmla="*/ 134 w 283"/>
                      <a:gd name="T23" fmla="*/ 129 h 197"/>
                      <a:gd name="T24" fmla="*/ 141 w 283"/>
                      <a:gd name="T25" fmla="*/ 149 h 197"/>
                      <a:gd name="T26" fmla="*/ 151 w 283"/>
                      <a:gd name="T27" fmla="*/ 166 h 197"/>
                      <a:gd name="T28" fmla="*/ 162 w 283"/>
                      <a:gd name="T29" fmla="*/ 178 h 197"/>
                      <a:gd name="T30" fmla="*/ 176 w 283"/>
                      <a:gd name="T31" fmla="*/ 187 h 197"/>
                      <a:gd name="T32" fmla="*/ 191 w 283"/>
                      <a:gd name="T33" fmla="*/ 192 h 197"/>
                      <a:gd name="T34" fmla="*/ 205 w 283"/>
                      <a:gd name="T35" fmla="*/ 196 h 197"/>
                      <a:gd name="T36" fmla="*/ 221 w 283"/>
                      <a:gd name="T37" fmla="*/ 194 h 197"/>
                      <a:gd name="T38" fmla="*/ 236 w 283"/>
                      <a:gd name="T39" fmla="*/ 191 h 197"/>
                      <a:gd name="T40" fmla="*/ 252 w 283"/>
                      <a:gd name="T41" fmla="*/ 184 h 197"/>
                      <a:gd name="T42" fmla="*/ 264 w 283"/>
                      <a:gd name="T43" fmla="*/ 174 h 197"/>
                      <a:gd name="T44" fmla="*/ 274 w 283"/>
                      <a:gd name="T45" fmla="*/ 163 h 197"/>
                      <a:gd name="T46" fmla="*/ 279 w 283"/>
                      <a:gd name="T47" fmla="*/ 149 h 197"/>
                      <a:gd name="T48" fmla="*/ 282 w 283"/>
                      <a:gd name="T49" fmla="*/ 134 h 197"/>
                      <a:gd name="T50" fmla="*/ 279 w 283"/>
                      <a:gd name="T51" fmla="*/ 119 h 1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3"/>
                      <a:gd name="T79" fmla="*/ 0 h 197"/>
                      <a:gd name="T80" fmla="*/ 283 w 283"/>
                      <a:gd name="T81" fmla="*/ 197 h 1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3" h="197">
                        <a:moveTo>
                          <a:pt x="0" y="0"/>
                        </a:moveTo>
                        <a:lnTo>
                          <a:pt x="20" y="18"/>
                        </a:lnTo>
                        <a:lnTo>
                          <a:pt x="37" y="28"/>
                        </a:lnTo>
                        <a:lnTo>
                          <a:pt x="53" y="39"/>
                        </a:lnTo>
                        <a:lnTo>
                          <a:pt x="61" y="51"/>
                        </a:lnTo>
                        <a:lnTo>
                          <a:pt x="69" y="61"/>
                        </a:lnTo>
                        <a:lnTo>
                          <a:pt x="81" y="70"/>
                        </a:lnTo>
                        <a:lnTo>
                          <a:pt x="96" y="77"/>
                        </a:lnTo>
                        <a:lnTo>
                          <a:pt x="107" y="87"/>
                        </a:lnTo>
                        <a:lnTo>
                          <a:pt x="116" y="99"/>
                        </a:lnTo>
                        <a:lnTo>
                          <a:pt x="126" y="114"/>
                        </a:lnTo>
                        <a:lnTo>
                          <a:pt x="134" y="129"/>
                        </a:lnTo>
                        <a:lnTo>
                          <a:pt x="141" y="149"/>
                        </a:lnTo>
                        <a:lnTo>
                          <a:pt x="151" y="166"/>
                        </a:lnTo>
                        <a:lnTo>
                          <a:pt x="162" y="178"/>
                        </a:lnTo>
                        <a:lnTo>
                          <a:pt x="176" y="187"/>
                        </a:lnTo>
                        <a:lnTo>
                          <a:pt x="191" y="192"/>
                        </a:lnTo>
                        <a:lnTo>
                          <a:pt x="205" y="196"/>
                        </a:lnTo>
                        <a:lnTo>
                          <a:pt x="221" y="194"/>
                        </a:lnTo>
                        <a:lnTo>
                          <a:pt x="236" y="191"/>
                        </a:lnTo>
                        <a:lnTo>
                          <a:pt x="252" y="184"/>
                        </a:lnTo>
                        <a:lnTo>
                          <a:pt x="264" y="174"/>
                        </a:lnTo>
                        <a:lnTo>
                          <a:pt x="274" y="163"/>
                        </a:lnTo>
                        <a:lnTo>
                          <a:pt x="279" y="149"/>
                        </a:lnTo>
                        <a:lnTo>
                          <a:pt x="282" y="134"/>
                        </a:lnTo>
                        <a:lnTo>
                          <a:pt x="279" y="119"/>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grpSp>
              <p:nvGrpSpPr>
                <p:cNvPr id="182288" name="Group 85"/>
                <p:cNvGrpSpPr>
                  <a:grpSpLocks/>
                </p:cNvGrpSpPr>
                <p:nvPr/>
              </p:nvGrpSpPr>
              <p:grpSpPr bwMode="auto">
                <a:xfrm>
                  <a:off x="586" y="2127"/>
                  <a:ext cx="340" cy="299"/>
                  <a:chOff x="586" y="2127"/>
                  <a:chExt cx="340" cy="299"/>
                </a:xfrm>
              </p:grpSpPr>
              <p:sp>
                <p:nvSpPr>
                  <p:cNvPr id="182289" name="Line 86"/>
                  <p:cNvSpPr>
                    <a:spLocks noChangeShapeType="1"/>
                  </p:cNvSpPr>
                  <p:nvPr/>
                </p:nvSpPr>
                <p:spPr bwMode="auto">
                  <a:xfrm>
                    <a:off x="812" y="2269"/>
                    <a:ext cx="68" cy="22"/>
                  </a:xfrm>
                  <a:prstGeom prst="line">
                    <a:avLst/>
                  </a:prstGeom>
                  <a:noFill/>
                  <a:ln w="12700">
                    <a:solidFill>
                      <a:srgbClr val="000000"/>
                    </a:solidFill>
                    <a:round/>
                    <a:headEnd type="none" w="sm" len="sm"/>
                    <a:tailEnd type="none" w="sm" len="sm"/>
                  </a:ln>
                </p:spPr>
                <p:txBody>
                  <a:bodyPr/>
                  <a:lstStyle/>
                  <a:p>
                    <a:endParaRPr lang="zh-CN" altLang="en-US"/>
                  </a:p>
                </p:txBody>
              </p:sp>
              <p:sp>
                <p:nvSpPr>
                  <p:cNvPr id="182290" name="Freeform 87"/>
                  <p:cNvSpPr>
                    <a:spLocks/>
                  </p:cNvSpPr>
                  <p:nvPr/>
                </p:nvSpPr>
                <p:spPr bwMode="auto">
                  <a:xfrm>
                    <a:off x="637" y="2243"/>
                    <a:ext cx="32" cy="67"/>
                  </a:xfrm>
                  <a:custGeom>
                    <a:avLst/>
                    <a:gdLst>
                      <a:gd name="T0" fmla="*/ 3 w 32"/>
                      <a:gd name="T1" fmla="*/ 66 h 67"/>
                      <a:gd name="T2" fmla="*/ 0 w 32"/>
                      <a:gd name="T3" fmla="*/ 49 h 67"/>
                      <a:gd name="T4" fmla="*/ 4 w 32"/>
                      <a:gd name="T5" fmla="*/ 30 h 67"/>
                      <a:gd name="T6" fmla="*/ 14 w 32"/>
                      <a:gd name="T7" fmla="*/ 13 h 67"/>
                      <a:gd name="T8" fmla="*/ 31 w 32"/>
                      <a:gd name="T9" fmla="*/ 0 h 67"/>
                      <a:gd name="T10" fmla="*/ 0 60000 65536"/>
                      <a:gd name="T11" fmla="*/ 0 60000 65536"/>
                      <a:gd name="T12" fmla="*/ 0 60000 65536"/>
                      <a:gd name="T13" fmla="*/ 0 60000 65536"/>
                      <a:gd name="T14" fmla="*/ 0 60000 65536"/>
                      <a:gd name="T15" fmla="*/ 0 w 32"/>
                      <a:gd name="T16" fmla="*/ 0 h 67"/>
                      <a:gd name="T17" fmla="*/ 32 w 32"/>
                      <a:gd name="T18" fmla="*/ 67 h 67"/>
                    </a:gdLst>
                    <a:ahLst/>
                    <a:cxnLst>
                      <a:cxn ang="T10">
                        <a:pos x="T0" y="T1"/>
                      </a:cxn>
                      <a:cxn ang="T11">
                        <a:pos x="T2" y="T3"/>
                      </a:cxn>
                      <a:cxn ang="T12">
                        <a:pos x="T4" y="T5"/>
                      </a:cxn>
                      <a:cxn ang="T13">
                        <a:pos x="T6" y="T7"/>
                      </a:cxn>
                      <a:cxn ang="T14">
                        <a:pos x="T8" y="T9"/>
                      </a:cxn>
                    </a:cxnLst>
                    <a:rect l="T15" t="T16" r="T17" b="T18"/>
                    <a:pathLst>
                      <a:path w="32" h="67">
                        <a:moveTo>
                          <a:pt x="3" y="66"/>
                        </a:moveTo>
                        <a:lnTo>
                          <a:pt x="0" y="49"/>
                        </a:lnTo>
                        <a:lnTo>
                          <a:pt x="4" y="30"/>
                        </a:lnTo>
                        <a:lnTo>
                          <a:pt x="14" y="13"/>
                        </a:lnTo>
                        <a:lnTo>
                          <a:pt x="31"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291" name="Freeform 88"/>
                  <p:cNvSpPr>
                    <a:spLocks/>
                  </p:cNvSpPr>
                  <p:nvPr/>
                </p:nvSpPr>
                <p:spPr bwMode="auto">
                  <a:xfrm>
                    <a:off x="654" y="2256"/>
                    <a:ext cx="21" cy="72"/>
                  </a:xfrm>
                  <a:custGeom>
                    <a:avLst/>
                    <a:gdLst>
                      <a:gd name="T0" fmla="*/ 20 w 21"/>
                      <a:gd name="T1" fmla="*/ 71 h 72"/>
                      <a:gd name="T2" fmla="*/ 10 w 21"/>
                      <a:gd name="T3" fmla="*/ 64 h 72"/>
                      <a:gd name="T4" fmla="*/ 3 w 21"/>
                      <a:gd name="T5" fmla="*/ 54 h 72"/>
                      <a:gd name="T6" fmla="*/ 0 w 21"/>
                      <a:gd name="T7" fmla="*/ 39 h 72"/>
                      <a:gd name="T8" fmla="*/ 2 w 21"/>
                      <a:gd name="T9" fmla="*/ 25 h 72"/>
                      <a:gd name="T10" fmla="*/ 10 w 21"/>
                      <a:gd name="T11" fmla="*/ 11 h 72"/>
                      <a:gd name="T12" fmla="*/ 19 w 21"/>
                      <a:gd name="T13" fmla="*/ 0 h 72"/>
                      <a:gd name="T14" fmla="*/ 0 60000 65536"/>
                      <a:gd name="T15" fmla="*/ 0 60000 65536"/>
                      <a:gd name="T16" fmla="*/ 0 60000 65536"/>
                      <a:gd name="T17" fmla="*/ 0 60000 65536"/>
                      <a:gd name="T18" fmla="*/ 0 60000 65536"/>
                      <a:gd name="T19" fmla="*/ 0 60000 65536"/>
                      <a:gd name="T20" fmla="*/ 0 60000 65536"/>
                      <a:gd name="T21" fmla="*/ 0 w 21"/>
                      <a:gd name="T22" fmla="*/ 0 h 72"/>
                      <a:gd name="T23" fmla="*/ 21 w 21"/>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72">
                        <a:moveTo>
                          <a:pt x="20" y="71"/>
                        </a:moveTo>
                        <a:lnTo>
                          <a:pt x="10" y="64"/>
                        </a:lnTo>
                        <a:lnTo>
                          <a:pt x="3" y="54"/>
                        </a:lnTo>
                        <a:lnTo>
                          <a:pt x="0" y="39"/>
                        </a:lnTo>
                        <a:lnTo>
                          <a:pt x="2" y="25"/>
                        </a:lnTo>
                        <a:lnTo>
                          <a:pt x="10" y="11"/>
                        </a:lnTo>
                        <a:lnTo>
                          <a:pt x="19"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292" name="Freeform 89"/>
                  <p:cNvSpPr>
                    <a:spLocks/>
                  </p:cNvSpPr>
                  <p:nvPr/>
                </p:nvSpPr>
                <p:spPr bwMode="auto">
                  <a:xfrm>
                    <a:off x="683" y="2266"/>
                    <a:ext cx="17" cy="32"/>
                  </a:xfrm>
                  <a:custGeom>
                    <a:avLst/>
                    <a:gdLst>
                      <a:gd name="T0" fmla="*/ 0 w 17"/>
                      <a:gd name="T1" fmla="*/ 0 h 32"/>
                      <a:gd name="T2" fmla="*/ 0 w 17"/>
                      <a:gd name="T3" fmla="*/ 13 h 32"/>
                      <a:gd name="T4" fmla="*/ 6 w 17"/>
                      <a:gd name="T5" fmla="*/ 26 h 32"/>
                      <a:gd name="T6" fmla="*/ 16 w 17"/>
                      <a:gd name="T7" fmla="*/ 31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0" y="13"/>
                        </a:lnTo>
                        <a:lnTo>
                          <a:pt x="6" y="26"/>
                        </a:lnTo>
                        <a:lnTo>
                          <a:pt x="16" y="31"/>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293" name="Freeform 90"/>
                  <p:cNvSpPr>
                    <a:spLocks/>
                  </p:cNvSpPr>
                  <p:nvPr/>
                </p:nvSpPr>
                <p:spPr bwMode="auto">
                  <a:xfrm>
                    <a:off x="586" y="2219"/>
                    <a:ext cx="76" cy="43"/>
                  </a:xfrm>
                  <a:custGeom>
                    <a:avLst/>
                    <a:gdLst>
                      <a:gd name="T0" fmla="*/ 0 w 76"/>
                      <a:gd name="T1" fmla="*/ 42 h 43"/>
                      <a:gd name="T2" fmla="*/ 7 w 76"/>
                      <a:gd name="T3" fmla="*/ 29 h 43"/>
                      <a:gd name="T4" fmla="*/ 17 w 76"/>
                      <a:gd name="T5" fmla="*/ 15 h 43"/>
                      <a:gd name="T6" fmla="*/ 30 w 76"/>
                      <a:gd name="T7" fmla="*/ 6 h 43"/>
                      <a:gd name="T8" fmla="*/ 42 w 76"/>
                      <a:gd name="T9" fmla="*/ 1 h 43"/>
                      <a:gd name="T10" fmla="*/ 53 w 76"/>
                      <a:gd name="T11" fmla="*/ 0 h 43"/>
                      <a:gd name="T12" fmla="*/ 66 w 76"/>
                      <a:gd name="T13" fmla="*/ 3 h 43"/>
                      <a:gd name="T14" fmla="*/ 75 w 76"/>
                      <a:gd name="T15" fmla="*/ 8 h 43"/>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43"/>
                      <a:gd name="T26" fmla="*/ 76 w 7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43">
                        <a:moveTo>
                          <a:pt x="0" y="42"/>
                        </a:moveTo>
                        <a:lnTo>
                          <a:pt x="7" y="29"/>
                        </a:lnTo>
                        <a:lnTo>
                          <a:pt x="17" y="15"/>
                        </a:lnTo>
                        <a:lnTo>
                          <a:pt x="30" y="6"/>
                        </a:lnTo>
                        <a:lnTo>
                          <a:pt x="42" y="1"/>
                        </a:lnTo>
                        <a:lnTo>
                          <a:pt x="53" y="0"/>
                        </a:lnTo>
                        <a:lnTo>
                          <a:pt x="66" y="3"/>
                        </a:lnTo>
                        <a:lnTo>
                          <a:pt x="75" y="8"/>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294" name="Freeform 91"/>
                  <p:cNvSpPr>
                    <a:spLocks/>
                  </p:cNvSpPr>
                  <p:nvPr/>
                </p:nvSpPr>
                <p:spPr bwMode="auto">
                  <a:xfrm>
                    <a:off x="650" y="2323"/>
                    <a:ext cx="163" cy="103"/>
                  </a:xfrm>
                  <a:custGeom>
                    <a:avLst/>
                    <a:gdLst>
                      <a:gd name="T0" fmla="*/ 0 w 163"/>
                      <a:gd name="T1" fmla="*/ 52 h 103"/>
                      <a:gd name="T2" fmla="*/ 25 w 163"/>
                      <a:gd name="T3" fmla="*/ 46 h 103"/>
                      <a:gd name="T4" fmla="*/ 47 w 163"/>
                      <a:gd name="T5" fmla="*/ 37 h 103"/>
                      <a:gd name="T6" fmla="*/ 71 w 163"/>
                      <a:gd name="T7" fmla="*/ 25 h 103"/>
                      <a:gd name="T8" fmla="*/ 93 w 163"/>
                      <a:gd name="T9" fmla="*/ 12 h 103"/>
                      <a:gd name="T10" fmla="*/ 110 w 163"/>
                      <a:gd name="T11" fmla="*/ 0 h 103"/>
                      <a:gd name="T12" fmla="*/ 117 w 163"/>
                      <a:gd name="T13" fmla="*/ 19 h 103"/>
                      <a:gd name="T14" fmla="*/ 129 w 163"/>
                      <a:gd name="T15" fmla="*/ 38 h 103"/>
                      <a:gd name="T16" fmla="*/ 144 w 163"/>
                      <a:gd name="T17" fmla="*/ 54 h 103"/>
                      <a:gd name="T18" fmla="*/ 162 w 163"/>
                      <a:gd name="T19" fmla="*/ 67 h 103"/>
                      <a:gd name="T20" fmla="*/ 145 w 163"/>
                      <a:gd name="T21" fmla="*/ 81 h 103"/>
                      <a:gd name="T22" fmla="*/ 130 w 163"/>
                      <a:gd name="T23" fmla="*/ 90 h 103"/>
                      <a:gd name="T24" fmla="*/ 110 w 163"/>
                      <a:gd name="T25" fmla="*/ 97 h 103"/>
                      <a:gd name="T26" fmla="*/ 91 w 163"/>
                      <a:gd name="T27" fmla="*/ 102 h 103"/>
                      <a:gd name="T28" fmla="*/ 77 w 163"/>
                      <a:gd name="T29" fmla="*/ 101 h 103"/>
                      <a:gd name="T30" fmla="*/ 66 w 163"/>
                      <a:gd name="T31" fmla="*/ 98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103"/>
                      <a:gd name="T50" fmla="*/ 163 w 163"/>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103">
                        <a:moveTo>
                          <a:pt x="0" y="52"/>
                        </a:moveTo>
                        <a:lnTo>
                          <a:pt x="25" y="46"/>
                        </a:lnTo>
                        <a:lnTo>
                          <a:pt x="47" y="37"/>
                        </a:lnTo>
                        <a:lnTo>
                          <a:pt x="71" y="25"/>
                        </a:lnTo>
                        <a:lnTo>
                          <a:pt x="93" y="12"/>
                        </a:lnTo>
                        <a:lnTo>
                          <a:pt x="110" y="0"/>
                        </a:lnTo>
                        <a:lnTo>
                          <a:pt x="117" y="19"/>
                        </a:lnTo>
                        <a:lnTo>
                          <a:pt x="129" y="38"/>
                        </a:lnTo>
                        <a:lnTo>
                          <a:pt x="144" y="54"/>
                        </a:lnTo>
                        <a:lnTo>
                          <a:pt x="162" y="67"/>
                        </a:lnTo>
                        <a:lnTo>
                          <a:pt x="145" y="81"/>
                        </a:lnTo>
                        <a:lnTo>
                          <a:pt x="130" y="90"/>
                        </a:lnTo>
                        <a:lnTo>
                          <a:pt x="110" y="97"/>
                        </a:lnTo>
                        <a:lnTo>
                          <a:pt x="91" y="102"/>
                        </a:lnTo>
                        <a:lnTo>
                          <a:pt x="77" y="101"/>
                        </a:lnTo>
                        <a:lnTo>
                          <a:pt x="66" y="98"/>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295" name="Freeform 92"/>
                  <p:cNvSpPr>
                    <a:spLocks/>
                  </p:cNvSpPr>
                  <p:nvPr/>
                </p:nvSpPr>
                <p:spPr bwMode="auto">
                  <a:xfrm>
                    <a:off x="710" y="2355"/>
                    <a:ext cx="55" cy="64"/>
                  </a:xfrm>
                  <a:custGeom>
                    <a:avLst/>
                    <a:gdLst>
                      <a:gd name="T0" fmla="*/ 0 w 55"/>
                      <a:gd name="T1" fmla="*/ 0 h 64"/>
                      <a:gd name="T2" fmla="*/ 13 w 55"/>
                      <a:gd name="T3" fmla="*/ 45 h 64"/>
                      <a:gd name="T4" fmla="*/ 54 w 55"/>
                      <a:gd name="T5" fmla="*/ 63 h 64"/>
                      <a:gd name="T6" fmla="*/ 0 60000 65536"/>
                      <a:gd name="T7" fmla="*/ 0 60000 65536"/>
                      <a:gd name="T8" fmla="*/ 0 60000 65536"/>
                      <a:gd name="T9" fmla="*/ 0 w 55"/>
                      <a:gd name="T10" fmla="*/ 0 h 64"/>
                      <a:gd name="T11" fmla="*/ 55 w 55"/>
                      <a:gd name="T12" fmla="*/ 64 h 64"/>
                    </a:gdLst>
                    <a:ahLst/>
                    <a:cxnLst>
                      <a:cxn ang="T6">
                        <a:pos x="T0" y="T1"/>
                      </a:cxn>
                      <a:cxn ang="T7">
                        <a:pos x="T2" y="T3"/>
                      </a:cxn>
                      <a:cxn ang="T8">
                        <a:pos x="T4" y="T5"/>
                      </a:cxn>
                    </a:cxnLst>
                    <a:rect l="T9" t="T10" r="T11" b="T12"/>
                    <a:pathLst>
                      <a:path w="55" h="64">
                        <a:moveTo>
                          <a:pt x="0" y="0"/>
                        </a:moveTo>
                        <a:lnTo>
                          <a:pt x="13" y="45"/>
                        </a:lnTo>
                        <a:lnTo>
                          <a:pt x="54" y="63"/>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296" name="Freeform 93"/>
                  <p:cNvSpPr>
                    <a:spLocks/>
                  </p:cNvSpPr>
                  <p:nvPr/>
                </p:nvSpPr>
                <p:spPr bwMode="auto">
                  <a:xfrm>
                    <a:off x="628" y="2127"/>
                    <a:ext cx="22" cy="61"/>
                  </a:xfrm>
                  <a:custGeom>
                    <a:avLst/>
                    <a:gdLst>
                      <a:gd name="T0" fmla="*/ 0 w 22"/>
                      <a:gd name="T1" fmla="*/ 0 h 61"/>
                      <a:gd name="T2" fmla="*/ 9 w 22"/>
                      <a:gd name="T3" fmla="*/ 8 h 61"/>
                      <a:gd name="T4" fmla="*/ 15 w 22"/>
                      <a:gd name="T5" fmla="*/ 18 h 61"/>
                      <a:gd name="T6" fmla="*/ 15 w 22"/>
                      <a:gd name="T7" fmla="*/ 27 h 61"/>
                      <a:gd name="T8" fmla="*/ 19 w 22"/>
                      <a:gd name="T9" fmla="*/ 38 h 61"/>
                      <a:gd name="T10" fmla="*/ 21 w 22"/>
                      <a:gd name="T11" fmla="*/ 49 h 61"/>
                      <a:gd name="T12" fmla="*/ 21 w 22"/>
                      <a:gd name="T13" fmla="*/ 60 h 61"/>
                      <a:gd name="T14" fmla="*/ 0 60000 65536"/>
                      <a:gd name="T15" fmla="*/ 0 60000 65536"/>
                      <a:gd name="T16" fmla="*/ 0 60000 65536"/>
                      <a:gd name="T17" fmla="*/ 0 60000 65536"/>
                      <a:gd name="T18" fmla="*/ 0 60000 65536"/>
                      <a:gd name="T19" fmla="*/ 0 60000 65536"/>
                      <a:gd name="T20" fmla="*/ 0 60000 65536"/>
                      <a:gd name="T21" fmla="*/ 0 w 22"/>
                      <a:gd name="T22" fmla="*/ 0 h 61"/>
                      <a:gd name="T23" fmla="*/ 22 w 22"/>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61">
                        <a:moveTo>
                          <a:pt x="0" y="0"/>
                        </a:moveTo>
                        <a:lnTo>
                          <a:pt x="9" y="8"/>
                        </a:lnTo>
                        <a:lnTo>
                          <a:pt x="15" y="18"/>
                        </a:lnTo>
                        <a:lnTo>
                          <a:pt x="15" y="27"/>
                        </a:lnTo>
                        <a:lnTo>
                          <a:pt x="19" y="38"/>
                        </a:lnTo>
                        <a:lnTo>
                          <a:pt x="21" y="49"/>
                        </a:lnTo>
                        <a:lnTo>
                          <a:pt x="21" y="6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297" name="Freeform 94"/>
                  <p:cNvSpPr>
                    <a:spLocks/>
                  </p:cNvSpPr>
                  <p:nvPr/>
                </p:nvSpPr>
                <p:spPr bwMode="auto">
                  <a:xfrm>
                    <a:off x="623" y="2139"/>
                    <a:ext cx="21" cy="36"/>
                  </a:xfrm>
                  <a:custGeom>
                    <a:avLst/>
                    <a:gdLst>
                      <a:gd name="T0" fmla="*/ 4 w 21"/>
                      <a:gd name="T1" fmla="*/ 0 h 36"/>
                      <a:gd name="T2" fmla="*/ 0 w 21"/>
                      <a:gd name="T3" fmla="*/ 7 h 36"/>
                      <a:gd name="T4" fmla="*/ 1 w 21"/>
                      <a:gd name="T5" fmla="*/ 15 h 36"/>
                      <a:gd name="T6" fmla="*/ 4 w 21"/>
                      <a:gd name="T7" fmla="*/ 22 h 36"/>
                      <a:gd name="T8" fmla="*/ 9 w 21"/>
                      <a:gd name="T9" fmla="*/ 27 h 36"/>
                      <a:gd name="T10" fmla="*/ 12 w 21"/>
                      <a:gd name="T11" fmla="*/ 31 h 36"/>
                      <a:gd name="T12" fmla="*/ 20 w 21"/>
                      <a:gd name="T13" fmla="*/ 35 h 36"/>
                      <a:gd name="T14" fmla="*/ 0 60000 65536"/>
                      <a:gd name="T15" fmla="*/ 0 60000 65536"/>
                      <a:gd name="T16" fmla="*/ 0 60000 65536"/>
                      <a:gd name="T17" fmla="*/ 0 60000 65536"/>
                      <a:gd name="T18" fmla="*/ 0 60000 65536"/>
                      <a:gd name="T19" fmla="*/ 0 60000 65536"/>
                      <a:gd name="T20" fmla="*/ 0 60000 65536"/>
                      <a:gd name="T21" fmla="*/ 0 w 21"/>
                      <a:gd name="T22" fmla="*/ 0 h 36"/>
                      <a:gd name="T23" fmla="*/ 21 w 2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6">
                        <a:moveTo>
                          <a:pt x="4" y="0"/>
                        </a:moveTo>
                        <a:lnTo>
                          <a:pt x="0" y="7"/>
                        </a:lnTo>
                        <a:lnTo>
                          <a:pt x="1" y="15"/>
                        </a:lnTo>
                        <a:lnTo>
                          <a:pt x="4" y="22"/>
                        </a:lnTo>
                        <a:lnTo>
                          <a:pt x="9" y="27"/>
                        </a:lnTo>
                        <a:lnTo>
                          <a:pt x="12" y="31"/>
                        </a:lnTo>
                        <a:lnTo>
                          <a:pt x="20" y="35"/>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
                <p:nvSpPr>
                  <p:cNvPr id="182298" name="Freeform 95"/>
                  <p:cNvSpPr>
                    <a:spLocks/>
                  </p:cNvSpPr>
                  <p:nvPr/>
                </p:nvSpPr>
                <p:spPr bwMode="auto">
                  <a:xfrm>
                    <a:off x="820" y="2215"/>
                    <a:ext cx="106" cy="206"/>
                  </a:xfrm>
                  <a:custGeom>
                    <a:avLst/>
                    <a:gdLst>
                      <a:gd name="T0" fmla="*/ 105 w 106"/>
                      <a:gd name="T1" fmla="*/ 107 h 206"/>
                      <a:gd name="T2" fmla="*/ 92 w 106"/>
                      <a:gd name="T3" fmla="*/ 109 h 206"/>
                      <a:gd name="T4" fmla="*/ 88 w 106"/>
                      <a:gd name="T5" fmla="*/ 117 h 206"/>
                      <a:gd name="T6" fmla="*/ 86 w 106"/>
                      <a:gd name="T7" fmla="*/ 123 h 206"/>
                      <a:gd name="T8" fmla="*/ 80 w 106"/>
                      <a:gd name="T9" fmla="*/ 126 h 206"/>
                      <a:gd name="T10" fmla="*/ 62 w 106"/>
                      <a:gd name="T11" fmla="*/ 148 h 206"/>
                      <a:gd name="T12" fmla="*/ 50 w 106"/>
                      <a:gd name="T13" fmla="*/ 167 h 206"/>
                      <a:gd name="T14" fmla="*/ 33 w 106"/>
                      <a:gd name="T15" fmla="*/ 183 h 206"/>
                      <a:gd name="T16" fmla="*/ 26 w 106"/>
                      <a:gd name="T17" fmla="*/ 194 h 206"/>
                      <a:gd name="T18" fmla="*/ 0 w 106"/>
                      <a:gd name="T19" fmla="*/ 205 h 206"/>
                      <a:gd name="T20" fmla="*/ 11 w 106"/>
                      <a:gd name="T21" fmla="*/ 196 h 206"/>
                      <a:gd name="T22" fmla="*/ 22 w 106"/>
                      <a:gd name="T23" fmla="*/ 180 h 206"/>
                      <a:gd name="T24" fmla="*/ 26 w 106"/>
                      <a:gd name="T25" fmla="*/ 167 h 206"/>
                      <a:gd name="T26" fmla="*/ 27 w 106"/>
                      <a:gd name="T27" fmla="*/ 150 h 206"/>
                      <a:gd name="T28" fmla="*/ 23 w 106"/>
                      <a:gd name="T29" fmla="*/ 130 h 206"/>
                      <a:gd name="T30" fmla="*/ 35 w 106"/>
                      <a:gd name="T31" fmla="*/ 118 h 206"/>
                      <a:gd name="T32" fmla="*/ 37 w 106"/>
                      <a:gd name="T33" fmla="*/ 97 h 206"/>
                      <a:gd name="T34" fmla="*/ 37 w 106"/>
                      <a:gd name="T35" fmla="*/ 88 h 206"/>
                      <a:gd name="T36" fmla="*/ 71 w 106"/>
                      <a:gd name="T37" fmla="*/ 110 h 206"/>
                      <a:gd name="T38" fmla="*/ 54 w 106"/>
                      <a:gd name="T39" fmla="*/ 83 h 206"/>
                      <a:gd name="T40" fmla="*/ 59 w 106"/>
                      <a:gd name="T41" fmla="*/ 68 h 206"/>
                      <a:gd name="T42" fmla="*/ 66 w 106"/>
                      <a:gd name="T43" fmla="*/ 45 h 206"/>
                      <a:gd name="T44" fmla="*/ 68 w 106"/>
                      <a:gd name="T45" fmla="*/ 28 h 206"/>
                      <a:gd name="T46" fmla="*/ 62 w 106"/>
                      <a:gd name="T47" fmla="*/ 14 h 206"/>
                      <a:gd name="T48" fmla="*/ 58 w 106"/>
                      <a:gd name="T49" fmla="*/ 0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206"/>
                      <a:gd name="T77" fmla="*/ 106 w 106"/>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206">
                        <a:moveTo>
                          <a:pt x="105" y="107"/>
                        </a:moveTo>
                        <a:lnTo>
                          <a:pt x="92" y="109"/>
                        </a:lnTo>
                        <a:lnTo>
                          <a:pt x="88" y="117"/>
                        </a:lnTo>
                        <a:lnTo>
                          <a:pt x="86" y="123"/>
                        </a:lnTo>
                        <a:lnTo>
                          <a:pt x="80" y="126"/>
                        </a:lnTo>
                        <a:lnTo>
                          <a:pt x="62" y="148"/>
                        </a:lnTo>
                        <a:lnTo>
                          <a:pt x="50" y="167"/>
                        </a:lnTo>
                        <a:lnTo>
                          <a:pt x="33" y="183"/>
                        </a:lnTo>
                        <a:lnTo>
                          <a:pt x="26" y="194"/>
                        </a:lnTo>
                        <a:lnTo>
                          <a:pt x="0" y="205"/>
                        </a:lnTo>
                        <a:lnTo>
                          <a:pt x="11" y="196"/>
                        </a:lnTo>
                        <a:lnTo>
                          <a:pt x="22" y="180"/>
                        </a:lnTo>
                        <a:lnTo>
                          <a:pt x="26" y="167"/>
                        </a:lnTo>
                        <a:lnTo>
                          <a:pt x="27" y="150"/>
                        </a:lnTo>
                        <a:lnTo>
                          <a:pt x="23" y="130"/>
                        </a:lnTo>
                        <a:lnTo>
                          <a:pt x="35" y="118"/>
                        </a:lnTo>
                        <a:lnTo>
                          <a:pt x="37" y="97"/>
                        </a:lnTo>
                        <a:lnTo>
                          <a:pt x="37" y="88"/>
                        </a:lnTo>
                        <a:lnTo>
                          <a:pt x="71" y="110"/>
                        </a:lnTo>
                        <a:lnTo>
                          <a:pt x="54" y="83"/>
                        </a:lnTo>
                        <a:lnTo>
                          <a:pt x="59" y="68"/>
                        </a:lnTo>
                        <a:lnTo>
                          <a:pt x="66" y="45"/>
                        </a:lnTo>
                        <a:lnTo>
                          <a:pt x="68" y="28"/>
                        </a:lnTo>
                        <a:lnTo>
                          <a:pt x="62" y="14"/>
                        </a:lnTo>
                        <a:lnTo>
                          <a:pt x="58" y="0"/>
                        </a:lnTo>
                      </a:path>
                    </a:pathLst>
                  </a:custGeom>
                  <a:noFill/>
                  <a:ln w="12700" cap="rnd">
                    <a:solidFill>
                      <a:srgbClr val="000000"/>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grpSp>
          </p:grpSp>
        </p:grpSp>
      </p:gr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765175" y="411163"/>
            <a:ext cx="2376488" cy="461962"/>
          </a:xfrm>
          <a:prstGeom prst="rect">
            <a:avLst/>
          </a:prstGeom>
          <a:noFill/>
          <a:ln w="9525">
            <a:noFill/>
            <a:miter lim="800000"/>
            <a:headEnd/>
            <a:tailEnd/>
          </a:ln>
        </p:spPr>
        <p:txBody>
          <a:bodyPr>
            <a:spAutoFit/>
          </a:bodyPr>
          <a:lstStyle/>
          <a:p>
            <a:pPr eaLnBrk="0" latinLnBrk="1" hangingPunct="0">
              <a:spcBef>
                <a:spcPct val="50000"/>
              </a:spcBef>
              <a:buFont typeface="Wingdings" pitchFamily="2" charset="2"/>
              <a:buNone/>
            </a:pPr>
            <a:r>
              <a:rPr kumimoji="1" lang="zh-CN" altLang="en-US" sz="2400" b="1">
                <a:solidFill>
                  <a:srgbClr val="FF0000"/>
                </a:solidFill>
                <a:latin typeface="微软雅黑"/>
                <a:ea typeface="微软雅黑"/>
                <a:cs typeface="微软雅黑"/>
              </a:rPr>
              <a:t>浪费的概念</a:t>
            </a:r>
          </a:p>
        </p:txBody>
      </p:sp>
      <p:sp>
        <p:nvSpPr>
          <p:cNvPr id="183298" name="矩形 3"/>
          <p:cNvSpPr>
            <a:spLocks noChangeArrowheads="1"/>
          </p:cNvSpPr>
          <p:nvPr/>
        </p:nvSpPr>
        <p:spPr bwMode="auto">
          <a:xfrm>
            <a:off x="242888" y="1004888"/>
            <a:ext cx="6264275" cy="2032000"/>
          </a:xfrm>
          <a:prstGeom prst="rect">
            <a:avLst/>
          </a:prstGeom>
          <a:noFill/>
          <a:ln w="9525">
            <a:noFill/>
            <a:miter lim="800000"/>
            <a:headEnd/>
            <a:tailEnd/>
          </a:ln>
        </p:spPr>
        <p:txBody>
          <a:bodyPr>
            <a:spAutoFit/>
          </a:bodyPr>
          <a:lstStyle/>
          <a:p>
            <a:pPr eaLnBrk="0" hangingPunct="0">
              <a:lnSpc>
                <a:spcPct val="150000"/>
              </a:lnSpc>
              <a:buFont typeface="Wingdings" pitchFamily="2" charset="2"/>
              <a:buChar char="Ø"/>
            </a:pPr>
            <a:r>
              <a:rPr lang="en-US" altLang="zh-CN" sz="2100" b="1">
                <a:latin typeface="微软雅黑"/>
                <a:ea typeface="微软雅黑"/>
                <a:cs typeface="微软雅黑"/>
              </a:rPr>
              <a:t> </a:t>
            </a:r>
            <a:r>
              <a:rPr lang="zh-CN" altLang="en-US" sz="2100" b="1">
                <a:latin typeface="微软雅黑"/>
                <a:ea typeface="微软雅黑"/>
                <a:cs typeface="微软雅黑"/>
              </a:rPr>
              <a:t> </a:t>
            </a:r>
          </a:p>
          <a:p>
            <a:pPr eaLnBrk="0" hangingPunct="0">
              <a:lnSpc>
                <a:spcPct val="150000"/>
              </a:lnSpc>
              <a:buFont typeface="Wingdings" pitchFamily="2" charset="2"/>
              <a:buChar char="Ø"/>
            </a:pPr>
            <a:r>
              <a:rPr lang="en-US" altLang="zh-CN" sz="2100" b="1">
                <a:latin typeface="微软雅黑"/>
                <a:ea typeface="微软雅黑"/>
                <a:cs typeface="微软雅黑"/>
              </a:rPr>
              <a:t> </a:t>
            </a:r>
            <a:r>
              <a:rPr lang="zh-CN" altLang="en-US" sz="2100" b="1">
                <a:latin typeface="微软雅黑"/>
                <a:ea typeface="微软雅黑"/>
                <a:cs typeface="微软雅黑"/>
              </a:rPr>
              <a:t> </a:t>
            </a:r>
          </a:p>
          <a:p>
            <a:pPr eaLnBrk="0" hangingPunct="0">
              <a:lnSpc>
                <a:spcPct val="150000"/>
              </a:lnSpc>
              <a:buFont typeface="Wingdings" pitchFamily="2" charset="2"/>
              <a:buChar char="Ø"/>
            </a:pPr>
            <a:r>
              <a:rPr lang="en-US" altLang="zh-CN" sz="2100" b="1">
                <a:latin typeface="微软雅黑"/>
                <a:ea typeface="微软雅黑"/>
                <a:cs typeface="微软雅黑"/>
              </a:rPr>
              <a:t> </a:t>
            </a:r>
            <a:r>
              <a:rPr lang="zh-CN" altLang="en-US" sz="2100" b="1">
                <a:latin typeface="微软雅黑"/>
                <a:ea typeface="微软雅黑"/>
                <a:cs typeface="微软雅黑"/>
              </a:rPr>
              <a:t> </a:t>
            </a:r>
          </a:p>
          <a:p>
            <a:pPr eaLnBrk="0" hangingPunct="0">
              <a:lnSpc>
                <a:spcPct val="150000"/>
              </a:lnSpc>
              <a:buFont typeface="Wingdings" pitchFamily="2" charset="2"/>
              <a:buChar char="Ø"/>
            </a:pPr>
            <a:r>
              <a:rPr lang="en-US" altLang="zh-CN" sz="2100" b="1">
                <a:latin typeface="微软雅黑"/>
                <a:ea typeface="微软雅黑"/>
                <a:cs typeface="微软雅黑"/>
              </a:rPr>
              <a:t> </a:t>
            </a:r>
            <a:r>
              <a:rPr lang="zh-CN" altLang="en-US" sz="2100" b="1">
                <a:latin typeface="微软雅黑"/>
                <a:ea typeface="微软雅黑"/>
                <a:cs typeface="微软雅黑"/>
              </a:rPr>
              <a:t>  </a:t>
            </a:r>
          </a:p>
        </p:txBody>
      </p:sp>
      <p:pic>
        <p:nvPicPr>
          <p:cNvPr id="183299" name="Picture 2"/>
          <p:cNvPicPr>
            <a:picLocks noChangeAspect="1" noChangeArrowheads="1"/>
          </p:cNvPicPr>
          <p:nvPr/>
        </p:nvPicPr>
        <p:blipFill>
          <a:blip r:embed="rId2"/>
          <a:srcRect/>
          <a:stretch>
            <a:fillRect/>
          </a:stretch>
        </p:blipFill>
        <p:spPr bwMode="auto">
          <a:xfrm>
            <a:off x="4941888" y="2949575"/>
            <a:ext cx="1671637" cy="1714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ext Box 2"/>
          <p:cNvSpPr txBox="1">
            <a:spLocks noChangeArrowheads="1"/>
          </p:cNvSpPr>
          <p:nvPr/>
        </p:nvSpPr>
        <p:spPr bwMode="auto">
          <a:xfrm>
            <a:off x="836613" y="436563"/>
            <a:ext cx="3725862" cy="460375"/>
          </a:xfrm>
          <a:prstGeom prst="rect">
            <a:avLst/>
          </a:prstGeom>
          <a:noFill/>
          <a:ln w="9525">
            <a:noFill/>
            <a:miter lim="800000"/>
            <a:headEnd/>
            <a:tailEnd/>
          </a:ln>
        </p:spPr>
        <p:txBody>
          <a:bodyPr>
            <a:spAutoFit/>
          </a:bodyPr>
          <a:lstStyle/>
          <a:p>
            <a:pPr eaLnBrk="0" latinLnBrk="1" hangingPunct="0">
              <a:spcBef>
                <a:spcPct val="50000"/>
              </a:spcBef>
              <a:buFont typeface="Arial" charset="0"/>
              <a:buNone/>
            </a:pPr>
            <a:r>
              <a:rPr kumimoji="1" lang="zh-CN" altLang="en-US" sz="2400" b="1">
                <a:solidFill>
                  <a:srgbClr val="FF0000"/>
                </a:solidFill>
                <a:latin typeface="微软雅黑"/>
                <a:ea typeface="微软雅黑"/>
                <a:cs typeface="微软雅黑"/>
              </a:rPr>
              <a:t>生产现场的</a:t>
            </a:r>
            <a:r>
              <a:rPr kumimoji="1" lang="en-US" altLang="zh-CN" sz="2400" b="1">
                <a:solidFill>
                  <a:srgbClr val="FF0000"/>
                </a:solidFill>
                <a:latin typeface="微软雅黑"/>
                <a:ea typeface="微软雅黑"/>
                <a:cs typeface="微软雅黑"/>
              </a:rPr>
              <a:t>7</a:t>
            </a:r>
            <a:r>
              <a:rPr kumimoji="1" lang="zh-CN" altLang="en-US" sz="2400" b="1">
                <a:solidFill>
                  <a:srgbClr val="FF0000"/>
                </a:solidFill>
                <a:latin typeface="微软雅黑"/>
                <a:ea typeface="微软雅黑"/>
                <a:cs typeface="微软雅黑"/>
              </a:rPr>
              <a:t>大浪费</a:t>
            </a:r>
          </a:p>
        </p:txBody>
      </p:sp>
      <p:sp>
        <p:nvSpPr>
          <p:cNvPr id="184322" name="Text Box 3"/>
          <p:cNvSpPr txBox="1">
            <a:spLocks noChangeArrowheads="1"/>
          </p:cNvSpPr>
          <p:nvPr/>
        </p:nvSpPr>
        <p:spPr bwMode="auto">
          <a:xfrm>
            <a:off x="296863" y="1058863"/>
            <a:ext cx="6318250" cy="739775"/>
          </a:xfrm>
          <a:prstGeom prst="rect">
            <a:avLst/>
          </a:prstGeom>
          <a:noFill/>
          <a:ln w="9525">
            <a:noFill/>
            <a:miter lim="800000"/>
            <a:headEnd/>
            <a:tailEnd/>
          </a:ln>
        </p:spPr>
        <p:txBody>
          <a:bodyPr>
            <a:spAutoFit/>
          </a:bodyPr>
          <a:lstStyle/>
          <a:p>
            <a:pPr eaLnBrk="0" latinLnBrk="1" hangingPunct="0">
              <a:spcBef>
                <a:spcPct val="50000"/>
              </a:spcBef>
              <a:buFont typeface="Wingdings" pitchFamily="2" charset="2"/>
              <a:buNone/>
            </a:pPr>
            <a:r>
              <a:rPr kumimoji="1" lang="zh-CN" altLang="en-US" sz="2100" b="1">
                <a:latin typeface="微软雅黑"/>
                <a:ea typeface="微软雅黑"/>
                <a:cs typeface="微软雅黑"/>
              </a:rPr>
              <a:t>虽生产的产品各不相同，但在任何工厂中发现的浪费类型是类似的</a:t>
            </a:r>
            <a:endParaRPr kumimoji="1" lang="ko-KR" altLang="en-US" sz="2100" b="1">
              <a:latin typeface="微软雅黑"/>
            </a:endParaRPr>
          </a:p>
        </p:txBody>
      </p:sp>
      <p:grpSp>
        <p:nvGrpSpPr>
          <p:cNvPr id="184323" name="Group 4"/>
          <p:cNvGrpSpPr>
            <a:grpSpLocks/>
          </p:cNvGrpSpPr>
          <p:nvPr/>
        </p:nvGrpSpPr>
        <p:grpSpPr bwMode="auto">
          <a:xfrm>
            <a:off x="458788" y="2030413"/>
            <a:ext cx="2700337" cy="487362"/>
            <a:chOff x="476" y="1796"/>
            <a:chExt cx="2268" cy="409"/>
          </a:xfrm>
        </p:grpSpPr>
        <p:sp>
          <p:nvSpPr>
            <p:cNvPr id="184342" name="Rectangle 5"/>
            <p:cNvSpPr>
              <a:spLocks noChangeArrowheads="1"/>
            </p:cNvSpPr>
            <p:nvPr/>
          </p:nvSpPr>
          <p:spPr bwMode="auto">
            <a:xfrm>
              <a:off x="567" y="1796"/>
              <a:ext cx="2177" cy="409"/>
            </a:xfrm>
            <a:prstGeom prst="rect">
              <a:avLst/>
            </a:prstGeom>
            <a:solidFill>
              <a:schemeClr val="bg1"/>
            </a:solidFill>
            <a:ln w="9525">
              <a:solidFill>
                <a:schemeClr val="tx1"/>
              </a:solidFill>
              <a:miter lim="800000"/>
              <a:headEnd/>
              <a:tailEnd/>
            </a:ln>
          </p:spPr>
          <p:txBody>
            <a:bodyPr wrap="none" anchor="ctr"/>
            <a:lstStyle/>
            <a:p>
              <a:pPr algn="ctr" eaLnBrk="0" latinLnBrk="1" hangingPunct="0">
                <a:buFont typeface="Arial" charset="0"/>
                <a:buNone/>
              </a:pPr>
              <a:r>
                <a:rPr kumimoji="1" lang="ko-KR" altLang="en-US" sz="2100" b="1">
                  <a:latin typeface="微软雅黑"/>
                </a:rPr>
                <a:t>   </a:t>
              </a:r>
            </a:p>
          </p:txBody>
        </p:sp>
        <p:sp>
          <p:nvSpPr>
            <p:cNvPr id="184343" name="AutoShape 6"/>
            <p:cNvSpPr>
              <a:spLocks noChangeArrowheads="1"/>
            </p:cNvSpPr>
            <p:nvPr/>
          </p:nvSpPr>
          <p:spPr bwMode="auto">
            <a:xfrm>
              <a:off x="476" y="1796"/>
              <a:ext cx="454" cy="409"/>
            </a:xfrm>
            <a:prstGeom prst="roundRect">
              <a:avLst>
                <a:gd name="adj" fmla="val 16667"/>
              </a:avLst>
            </a:prstGeom>
            <a:solidFill>
              <a:srgbClr val="92D050"/>
            </a:solidFill>
            <a:ln w="9525">
              <a:solidFill>
                <a:schemeClr val="tx1"/>
              </a:solidFill>
              <a:round/>
              <a:headEnd/>
              <a:tailEnd/>
            </a:ln>
          </p:spPr>
          <p:txBody>
            <a:bodyPr wrap="none" anchor="ctr"/>
            <a:lstStyle/>
            <a:p>
              <a:pPr algn="ctr" eaLnBrk="0" latinLnBrk="1" hangingPunct="0">
                <a:buFont typeface="Arial" charset="0"/>
                <a:buNone/>
              </a:pPr>
              <a:r>
                <a:rPr kumimoji="1" lang="en-US" altLang="ko-KR" sz="2100" b="1">
                  <a:latin typeface="微软雅黑"/>
                  <a:ea typeface="微软雅黑"/>
                  <a:cs typeface="微软雅黑"/>
                </a:rPr>
                <a:t>①</a:t>
              </a:r>
            </a:p>
          </p:txBody>
        </p:sp>
      </p:grpSp>
      <p:grpSp>
        <p:nvGrpSpPr>
          <p:cNvPr id="184324" name="Group 7"/>
          <p:cNvGrpSpPr>
            <a:grpSpLocks/>
          </p:cNvGrpSpPr>
          <p:nvPr/>
        </p:nvGrpSpPr>
        <p:grpSpPr bwMode="auto">
          <a:xfrm>
            <a:off x="458788" y="2678113"/>
            <a:ext cx="2700337" cy="487362"/>
            <a:chOff x="476" y="2340"/>
            <a:chExt cx="2268" cy="409"/>
          </a:xfrm>
        </p:grpSpPr>
        <p:sp>
          <p:nvSpPr>
            <p:cNvPr id="184340" name="Rectangle 8"/>
            <p:cNvSpPr>
              <a:spLocks noChangeArrowheads="1"/>
            </p:cNvSpPr>
            <p:nvPr/>
          </p:nvSpPr>
          <p:spPr bwMode="auto">
            <a:xfrm>
              <a:off x="567" y="2340"/>
              <a:ext cx="2177" cy="409"/>
            </a:xfrm>
            <a:prstGeom prst="rect">
              <a:avLst/>
            </a:prstGeom>
            <a:solidFill>
              <a:schemeClr val="bg1"/>
            </a:solidFill>
            <a:ln w="9525">
              <a:solidFill>
                <a:schemeClr val="tx1"/>
              </a:solidFill>
              <a:miter lim="800000"/>
              <a:headEnd/>
              <a:tailEnd/>
            </a:ln>
          </p:spPr>
          <p:txBody>
            <a:bodyPr wrap="none" anchor="ctr"/>
            <a:lstStyle/>
            <a:p>
              <a:pPr algn="ctr" eaLnBrk="0" latinLnBrk="1" hangingPunct="0">
                <a:buFont typeface="Arial" charset="0"/>
                <a:buNone/>
              </a:pPr>
              <a:r>
                <a:rPr kumimoji="1" lang="ko-KR" altLang="en-US" sz="2100" b="1">
                  <a:latin typeface="微软雅黑"/>
                </a:rPr>
                <a:t>   </a:t>
              </a:r>
            </a:p>
          </p:txBody>
        </p:sp>
        <p:sp>
          <p:nvSpPr>
            <p:cNvPr id="184341" name="AutoShape 9"/>
            <p:cNvSpPr>
              <a:spLocks noChangeArrowheads="1"/>
            </p:cNvSpPr>
            <p:nvPr/>
          </p:nvSpPr>
          <p:spPr bwMode="auto">
            <a:xfrm>
              <a:off x="476" y="2340"/>
              <a:ext cx="454" cy="409"/>
            </a:xfrm>
            <a:prstGeom prst="roundRect">
              <a:avLst>
                <a:gd name="adj" fmla="val 16667"/>
              </a:avLst>
            </a:prstGeom>
            <a:solidFill>
              <a:srgbClr val="92D050"/>
            </a:solidFill>
            <a:ln w="9525">
              <a:solidFill>
                <a:schemeClr val="tx1"/>
              </a:solidFill>
              <a:round/>
              <a:headEnd/>
              <a:tailEnd/>
            </a:ln>
          </p:spPr>
          <p:txBody>
            <a:bodyPr wrap="none" anchor="ctr"/>
            <a:lstStyle/>
            <a:p>
              <a:pPr algn="ctr" eaLnBrk="0" latinLnBrk="1" hangingPunct="0">
                <a:buFont typeface="Arial" charset="0"/>
                <a:buNone/>
              </a:pPr>
              <a:r>
                <a:rPr kumimoji="1" lang="en-US" altLang="ko-KR" sz="2100" b="1">
                  <a:latin typeface="微软雅黑"/>
                  <a:ea typeface="微软雅黑"/>
                  <a:cs typeface="微软雅黑"/>
                </a:rPr>
                <a:t>②</a:t>
              </a:r>
            </a:p>
          </p:txBody>
        </p:sp>
      </p:grpSp>
      <p:grpSp>
        <p:nvGrpSpPr>
          <p:cNvPr id="184325" name="Group 10"/>
          <p:cNvGrpSpPr>
            <a:grpSpLocks/>
          </p:cNvGrpSpPr>
          <p:nvPr/>
        </p:nvGrpSpPr>
        <p:grpSpPr bwMode="auto">
          <a:xfrm>
            <a:off x="458788" y="3327400"/>
            <a:ext cx="2700337" cy="487363"/>
            <a:chOff x="476" y="2885"/>
            <a:chExt cx="2268" cy="409"/>
          </a:xfrm>
        </p:grpSpPr>
        <p:sp>
          <p:nvSpPr>
            <p:cNvPr id="184338" name="Rectangle 11"/>
            <p:cNvSpPr>
              <a:spLocks noChangeArrowheads="1"/>
            </p:cNvSpPr>
            <p:nvPr/>
          </p:nvSpPr>
          <p:spPr bwMode="auto">
            <a:xfrm>
              <a:off x="567" y="2885"/>
              <a:ext cx="2177" cy="409"/>
            </a:xfrm>
            <a:prstGeom prst="rect">
              <a:avLst/>
            </a:prstGeom>
            <a:solidFill>
              <a:schemeClr val="bg1"/>
            </a:solidFill>
            <a:ln w="9525">
              <a:solidFill>
                <a:schemeClr val="tx1"/>
              </a:solidFill>
              <a:miter lim="800000"/>
              <a:headEnd/>
              <a:tailEnd/>
            </a:ln>
          </p:spPr>
          <p:txBody>
            <a:bodyPr wrap="none" anchor="ctr"/>
            <a:lstStyle/>
            <a:p>
              <a:pPr algn="ctr" eaLnBrk="0" latinLnBrk="1" hangingPunct="0">
                <a:buFont typeface="Arial" charset="0"/>
                <a:buNone/>
              </a:pPr>
              <a:r>
                <a:rPr kumimoji="1" lang="ko-KR" altLang="en-US" sz="2100" b="1">
                  <a:latin typeface="微软雅黑"/>
                </a:rPr>
                <a:t>   </a:t>
              </a:r>
            </a:p>
          </p:txBody>
        </p:sp>
        <p:sp>
          <p:nvSpPr>
            <p:cNvPr id="184339" name="AutoShape 12"/>
            <p:cNvSpPr>
              <a:spLocks noChangeArrowheads="1"/>
            </p:cNvSpPr>
            <p:nvPr/>
          </p:nvSpPr>
          <p:spPr bwMode="auto">
            <a:xfrm>
              <a:off x="476" y="2885"/>
              <a:ext cx="454" cy="409"/>
            </a:xfrm>
            <a:prstGeom prst="roundRect">
              <a:avLst>
                <a:gd name="adj" fmla="val 16667"/>
              </a:avLst>
            </a:prstGeom>
            <a:solidFill>
              <a:srgbClr val="92D050"/>
            </a:solidFill>
            <a:ln w="9525">
              <a:solidFill>
                <a:schemeClr val="tx1"/>
              </a:solidFill>
              <a:round/>
              <a:headEnd/>
              <a:tailEnd/>
            </a:ln>
          </p:spPr>
          <p:txBody>
            <a:bodyPr wrap="none" anchor="ctr"/>
            <a:lstStyle/>
            <a:p>
              <a:pPr algn="ctr" eaLnBrk="0" latinLnBrk="1" hangingPunct="0">
                <a:buFont typeface="Arial" charset="0"/>
                <a:buNone/>
              </a:pPr>
              <a:r>
                <a:rPr kumimoji="1" lang="en-US" altLang="ko-KR" sz="2100" b="1">
                  <a:latin typeface="微软雅黑"/>
                  <a:ea typeface="微软雅黑"/>
                  <a:cs typeface="微软雅黑"/>
                </a:rPr>
                <a:t>③</a:t>
              </a:r>
            </a:p>
          </p:txBody>
        </p:sp>
      </p:grpSp>
      <p:grpSp>
        <p:nvGrpSpPr>
          <p:cNvPr id="184326" name="Group 13"/>
          <p:cNvGrpSpPr>
            <a:grpSpLocks/>
          </p:cNvGrpSpPr>
          <p:nvPr/>
        </p:nvGrpSpPr>
        <p:grpSpPr bwMode="auto">
          <a:xfrm>
            <a:off x="458788" y="3975100"/>
            <a:ext cx="2700337" cy="487363"/>
            <a:chOff x="476" y="3429"/>
            <a:chExt cx="2268" cy="409"/>
          </a:xfrm>
        </p:grpSpPr>
        <p:sp>
          <p:nvSpPr>
            <p:cNvPr id="184336" name="Rectangle 14"/>
            <p:cNvSpPr>
              <a:spLocks noChangeArrowheads="1"/>
            </p:cNvSpPr>
            <p:nvPr/>
          </p:nvSpPr>
          <p:spPr bwMode="auto">
            <a:xfrm>
              <a:off x="567" y="3429"/>
              <a:ext cx="2177" cy="409"/>
            </a:xfrm>
            <a:prstGeom prst="rect">
              <a:avLst/>
            </a:prstGeom>
            <a:solidFill>
              <a:schemeClr val="bg1"/>
            </a:solidFill>
            <a:ln w="9525">
              <a:solidFill>
                <a:schemeClr val="tx1"/>
              </a:solidFill>
              <a:miter lim="800000"/>
              <a:headEnd/>
              <a:tailEnd/>
            </a:ln>
          </p:spPr>
          <p:txBody>
            <a:bodyPr wrap="none" anchor="ctr"/>
            <a:lstStyle/>
            <a:p>
              <a:pPr algn="ctr" eaLnBrk="0" latinLnBrk="1" hangingPunct="0">
                <a:buFont typeface="Arial" charset="0"/>
                <a:buNone/>
              </a:pPr>
              <a:r>
                <a:rPr kumimoji="1" lang="ko-KR" altLang="en-US" sz="2100" b="1">
                  <a:latin typeface="微软雅黑"/>
                </a:rPr>
                <a:t>   </a:t>
              </a:r>
            </a:p>
          </p:txBody>
        </p:sp>
        <p:sp>
          <p:nvSpPr>
            <p:cNvPr id="184337" name="AutoShape 15"/>
            <p:cNvSpPr>
              <a:spLocks noChangeArrowheads="1"/>
            </p:cNvSpPr>
            <p:nvPr/>
          </p:nvSpPr>
          <p:spPr bwMode="auto">
            <a:xfrm>
              <a:off x="476" y="3429"/>
              <a:ext cx="454" cy="409"/>
            </a:xfrm>
            <a:prstGeom prst="roundRect">
              <a:avLst>
                <a:gd name="adj" fmla="val 16667"/>
              </a:avLst>
            </a:prstGeom>
            <a:solidFill>
              <a:srgbClr val="92D050"/>
            </a:solidFill>
            <a:ln w="9525">
              <a:solidFill>
                <a:schemeClr val="tx1"/>
              </a:solidFill>
              <a:round/>
              <a:headEnd/>
              <a:tailEnd/>
            </a:ln>
          </p:spPr>
          <p:txBody>
            <a:bodyPr wrap="none" anchor="ctr"/>
            <a:lstStyle/>
            <a:p>
              <a:pPr algn="ctr" eaLnBrk="0" latinLnBrk="1" hangingPunct="0">
                <a:buFont typeface="Arial" charset="0"/>
                <a:buNone/>
              </a:pPr>
              <a:r>
                <a:rPr kumimoji="1" lang="en-US" altLang="ko-KR" sz="2100" b="1">
                  <a:latin typeface="微软雅黑"/>
                  <a:ea typeface="微软雅黑"/>
                  <a:cs typeface="微软雅黑"/>
                </a:rPr>
                <a:t>④</a:t>
              </a:r>
            </a:p>
          </p:txBody>
        </p:sp>
      </p:grpSp>
      <p:grpSp>
        <p:nvGrpSpPr>
          <p:cNvPr id="184327" name="Group 16"/>
          <p:cNvGrpSpPr>
            <a:grpSpLocks/>
          </p:cNvGrpSpPr>
          <p:nvPr/>
        </p:nvGrpSpPr>
        <p:grpSpPr bwMode="auto">
          <a:xfrm>
            <a:off x="3698875" y="2030413"/>
            <a:ext cx="2700338" cy="487362"/>
            <a:chOff x="2971" y="1796"/>
            <a:chExt cx="2268" cy="409"/>
          </a:xfrm>
        </p:grpSpPr>
        <p:sp>
          <p:nvSpPr>
            <p:cNvPr id="184334" name="Rectangle 17"/>
            <p:cNvSpPr>
              <a:spLocks noChangeArrowheads="1"/>
            </p:cNvSpPr>
            <p:nvPr/>
          </p:nvSpPr>
          <p:spPr bwMode="auto">
            <a:xfrm>
              <a:off x="3062" y="1796"/>
              <a:ext cx="2177" cy="409"/>
            </a:xfrm>
            <a:prstGeom prst="rect">
              <a:avLst/>
            </a:prstGeom>
            <a:solidFill>
              <a:schemeClr val="bg1"/>
            </a:solidFill>
            <a:ln w="9525">
              <a:solidFill>
                <a:schemeClr val="tx1"/>
              </a:solidFill>
              <a:miter lim="800000"/>
              <a:headEnd/>
              <a:tailEnd/>
            </a:ln>
          </p:spPr>
          <p:txBody>
            <a:bodyPr wrap="none" anchor="ctr"/>
            <a:lstStyle/>
            <a:p>
              <a:pPr algn="ctr" eaLnBrk="0" latinLnBrk="1" hangingPunct="0">
                <a:buFont typeface="Arial" charset="0"/>
                <a:buNone/>
              </a:pPr>
              <a:r>
                <a:rPr kumimoji="1" lang="ko-KR" altLang="en-US" sz="2100" b="1">
                  <a:latin typeface="微软雅黑"/>
                </a:rPr>
                <a:t>   </a:t>
              </a:r>
            </a:p>
          </p:txBody>
        </p:sp>
        <p:sp>
          <p:nvSpPr>
            <p:cNvPr id="184335" name="AutoShape 18"/>
            <p:cNvSpPr>
              <a:spLocks noChangeArrowheads="1"/>
            </p:cNvSpPr>
            <p:nvPr/>
          </p:nvSpPr>
          <p:spPr bwMode="auto">
            <a:xfrm>
              <a:off x="2971" y="1796"/>
              <a:ext cx="454" cy="409"/>
            </a:xfrm>
            <a:prstGeom prst="roundRect">
              <a:avLst>
                <a:gd name="adj" fmla="val 16667"/>
              </a:avLst>
            </a:prstGeom>
            <a:solidFill>
              <a:srgbClr val="92D050"/>
            </a:solidFill>
            <a:ln w="9525">
              <a:solidFill>
                <a:schemeClr val="tx1"/>
              </a:solidFill>
              <a:round/>
              <a:headEnd/>
              <a:tailEnd/>
            </a:ln>
          </p:spPr>
          <p:txBody>
            <a:bodyPr wrap="none" anchor="ctr"/>
            <a:lstStyle/>
            <a:p>
              <a:pPr algn="ctr" eaLnBrk="0" latinLnBrk="1" hangingPunct="0">
                <a:buFont typeface="Arial" charset="0"/>
                <a:buNone/>
              </a:pPr>
              <a:r>
                <a:rPr kumimoji="1" lang="en-US" altLang="ko-KR" sz="2100" b="1">
                  <a:latin typeface="微软雅黑"/>
                  <a:ea typeface="微软雅黑"/>
                  <a:cs typeface="微软雅黑"/>
                </a:rPr>
                <a:t>⑤</a:t>
              </a:r>
            </a:p>
          </p:txBody>
        </p:sp>
      </p:grpSp>
      <p:grpSp>
        <p:nvGrpSpPr>
          <p:cNvPr id="184328" name="Group 19"/>
          <p:cNvGrpSpPr>
            <a:grpSpLocks/>
          </p:cNvGrpSpPr>
          <p:nvPr/>
        </p:nvGrpSpPr>
        <p:grpSpPr bwMode="auto">
          <a:xfrm>
            <a:off x="3698875" y="2679700"/>
            <a:ext cx="2700338" cy="487363"/>
            <a:chOff x="2971" y="2340"/>
            <a:chExt cx="2268" cy="409"/>
          </a:xfrm>
        </p:grpSpPr>
        <p:sp>
          <p:nvSpPr>
            <p:cNvPr id="184332" name="Rectangle 20"/>
            <p:cNvSpPr>
              <a:spLocks noChangeArrowheads="1"/>
            </p:cNvSpPr>
            <p:nvPr/>
          </p:nvSpPr>
          <p:spPr bwMode="auto">
            <a:xfrm>
              <a:off x="3062" y="2340"/>
              <a:ext cx="2177" cy="409"/>
            </a:xfrm>
            <a:prstGeom prst="rect">
              <a:avLst/>
            </a:prstGeom>
            <a:solidFill>
              <a:schemeClr val="bg1"/>
            </a:solidFill>
            <a:ln w="9525">
              <a:solidFill>
                <a:schemeClr val="tx1"/>
              </a:solidFill>
              <a:miter lim="800000"/>
              <a:headEnd/>
              <a:tailEnd/>
            </a:ln>
          </p:spPr>
          <p:txBody>
            <a:bodyPr wrap="none" anchor="ctr"/>
            <a:lstStyle/>
            <a:p>
              <a:pPr algn="ctr" eaLnBrk="0" latinLnBrk="1" hangingPunct="0">
                <a:buFont typeface="Arial" charset="0"/>
                <a:buNone/>
              </a:pPr>
              <a:endParaRPr kumimoji="1" lang="ko-KR" altLang="en-US" sz="2100" b="1">
                <a:latin typeface="微软雅黑"/>
              </a:endParaRPr>
            </a:p>
          </p:txBody>
        </p:sp>
        <p:sp>
          <p:nvSpPr>
            <p:cNvPr id="184333" name="AutoShape 21"/>
            <p:cNvSpPr>
              <a:spLocks noChangeArrowheads="1"/>
            </p:cNvSpPr>
            <p:nvPr/>
          </p:nvSpPr>
          <p:spPr bwMode="auto">
            <a:xfrm>
              <a:off x="2971" y="2340"/>
              <a:ext cx="454" cy="409"/>
            </a:xfrm>
            <a:prstGeom prst="roundRect">
              <a:avLst>
                <a:gd name="adj" fmla="val 16667"/>
              </a:avLst>
            </a:prstGeom>
            <a:solidFill>
              <a:srgbClr val="92D050"/>
            </a:solidFill>
            <a:ln w="9525">
              <a:solidFill>
                <a:schemeClr val="tx1"/>
              </a:solidFill>
              <a:round/>
              <a:headEnd/>
              <a:tailEnd/>
            </a:ln>
          </p:spPr>
          <p:txBody>
            <a:bodyPr wrap="none" anchor="ctr"/>
            <a:lstStyle/>
            <a:p>
              <a:pPr algn="ctr" eaLnBrk="0" latinLnBrk="1" hangingPunct="0">
                <a:buFont typeface="Arial" charset="0"/>
                <a:buNone/>
              </a:pPr>
              <a:r>
                <a:rPr kumimoji="1" lang="en-US" altLang="ko-KR" sz="2100" b="1">
                  <a:latin typeface="微软雅黑"/>
                  <a:ea typeface="微软雅黑"/>
                  <a:cs typeface="微软雅黑"/>
                </a:rPr>
                <a:t>⑥</a:t>
              </a:r>
            </a:p>
          </p:txBody>
        </p:sp>
      </p:grpSp>
      <p:grpSp>
        <p:nvGrpSpPr>
          <p:cNvPr id="184329" name="Group 22"/>
          <p:cNvGrpSpPr>
            <a:grpSpLocks/>
          </p:cNvGrpSpPr>
          <p:nvPr/>
        </p:nvGrpSpPr>
        <p:grpSpPr bwMode="auto">
          <a:xfrm>
            <a:off x="3698875" y="3327400"/>
            <a:ext cx="2698750" cy="485775"/>
            <a:chOff x="2971" y="2885"/>
            <a:chExt cx="2267" cy="499"/>
          </a:xfrm>
        </p:grpSpPr>
        <p:sp>
          <p:nvSpPr>
            <p:cNvPr id="184330" name="Rectangle 23"/>
            <p:cNvSpPr>
              <a:spLocks noChangeArrowheads="1"/>
            </p:cNvSpPr>
            <p:nvPr/>
          </p:nvSpPr>
          <p:spPr bwMode="auto">
            <a:xfrm>
              <a:off x="3061" y="2885"/>
              <a:ext cx="2177" cy="499"/>
            </a:xfrm>
            <a:prstGeom prst="rect">
              <a:avLst/>
            </a:prstGeom>
            <a:solidFill>
              <a:schemeClr val="bg1"/>
            </a:solidFill>
            <a:ln w="9525">
              <a:solidFill>
                <a:schemeClr val="tx1"/>
              </a:solidFill>
              <a:miter lim="800000"/>
              <a:headEnd/>
              <a:tailEnd/>
            </a:ln>
          </p:spPr>
          <p:txBody>
            <a:bodyPr wrap="none" anchor="ctr"/>
            <a:lstStyle/>
            <a:p>
              <a:pPr algn="ctr" eaLnBrk="0" latinLnBrk="1" hangingPunct="0">
                <a:buFont typeface="Arial" charset="0"/>
                <a:buNone/>
              </a:pPr>
              <a:r>
                <a:rPr kumimoji="1" lang="ko-KR" altLang="en-US" sz="2100" b="1">
                  <a:latin typeface="微软雅黑"/>
                </a:rPr>
                <a:t>   </a:t>
              </a:r>
              <a:endParaRPr kumimoji="1" lang="ko-KR" altLang="en-US" b="1">
                <a:latin typeface="微软雅黑"/>
              </a:endParaRPr>
            </a:p>
          </p:txBody>
        </p:sp>
        <p:sp>
          <p:nvSpPr>
            <p:cNvPr id="184331" name="AutoShape 24"/>
            <p:cNvSpPr>
              <a:spLocks noChangeArrowheads="1"/>
            </p:cNvSpPr>
            <p:nvPr/>
          </p:nvSpPr>
          <p:spPr bwMode="auto">
            <a:xfrm>
              <a:off x="2971" y="2885"/>
              <a:ext cx="454" cy="499"/>
            </a:xfrm>
            <a:prstGeom prst="roundRect">
              <a:avLst>
                <a:gd name="adj" fmla="val 16667"/>
              </a:avLst>
            </a:prstGeom>
            <a:solidFill>
              <a:srgbClr val="92D050"/>
            </a:solidFill>
            <a:ln w="9525">
              <a:solidFill>
                <a:schemeClr val="tx1"/>
              </a:solidFill>
              <a:round/>
              <a:headEnd/>
              <a:tailEnd/>
            </a:ln>
          </p:spPr>
          <p:txBody>
            <a:bodyPr wrap="none" anchor="ctr"/>
            <a:lstStyle/>
            <a:p>
              <a:pPr algn="ctr" eaLnBrk="0" latinLnBrk="1" hangingPunct="0">
                <a:buFont typeface="Arial" charset="0"/>
                <a:buNone/>
              </a:pPr>
              <a:r>
                <a:rPr kumimoji="1" lang="en-US" altLang="ko-KR" sz="2100" b="1">
                  <a:latin typeface="微软雅黑"/>
                  <a:ea typeface="微软雅黑"/>
                  <a:cs typeface="微软雅黑"/>
                </a:rPr>
                <a:t>⑦</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296863" y="1058863"/>
            <a:ext cx="6264275" cy="2586037"/>
          </a:xfrm>
          <a:prstGeom prst="rect">
            <a:avLst/>
          </a:prstGeom>
          <a:noFill/>
          <a:ln w="9525">
            <a:noFill/>
            <a:miter lim="800000"/>
            <a:headEnd/>
            <a:tailEnd/>
          </a:ln>
        </p:spPr>
        <p:txBody>
          <a:bodyPr>
            <a:spAutoFit/>
          </a:bodyPr>
          <a:lstStyle/>
          <a:p>
            <a:pPr eaLnBrk="0" hangingPunct="0">
              <a:lnSpc>
                <a:spcPct val="150000"/>
              </a:lnSpc>
              <a:buFont typeface="Wingdings" pitchFamily="2" charset="2"/>
              <a:buChar char="Ø"/>
            </a:pPr>
            <a:r>
              <a:rPr lang="zh-CN" altLang="en-US" b="1">
                <a:latin typeface="微软雅黑"/>
                <a:ea typeface="微软雅黑"/>
                <a:cs typeface="微软雅黑"/>
              </a:rPr>
              <a:t> 当问题出现时，员工想的可能是现在如何解决它；作为一名管理者应该想到如何</a:t>
            </a:r>
            <a:r>
              <a:rPr lang="zh-CN" altLang="en-US" b="1">
                <a:solidFill>
                  <a:srgbClr val="FF0000"/>
                </a:solidFill>
                <a:latin typeface="微软雅黑"/>
                <a:ea typeface="微软雅黑"/>
                <a:cs typeface="微软雅黑"/>
              </a:rPr>
              <a:t>彻底</a:t>
            </a:r>
            <a:r>
              <a:rPr lang="zh-CN" altLang="en-US" b="1">
                <a:latin typeface="微软雅黑"/>
                <a:ea typeface="微软雅黑"/>
                <a:cs typeface="微软雅黑"/>
              </a:rPr>
              <a:t>解决它。</a:t>
            </a:r>
          </a:p>
          <a:p>
            <a:pPr eaLnBrk="0" hangingPunct="0">
              <a:lnSpc>
                <a:spcPct val="150000"/>
              </a:lnSpc>
              <a:buFont typeface="Wingdings" pitchFamily="2" charset="2"/>
              <a:buChar char="Ø"/>
            </a:pPr>
            <a:r>
              <a:rPr lang="zh-CN" altLang="en-US" b="1">
                <a:latin typeface="微软雅黑"/>
                <a:ea typeface="微软雅黑"/>
                <a:cs typeface="微软雅黑"/>
              </a:rPr>
              <a:t> 根据经常发生的现象建立并严格执行</a:t>
            </a:r>
            <a:r>
              <a:rPr lang="zh-CN" altLang="en-US" b="1">
                <a:solidFill>
                  <a:srgbClr val="FF0000"/>
                </a:solidFill>
                <a:latin typeface="微软雅黑"/>
                <a:ea typeface="微软雅黑"/>
                <a:cs typeface="微软雅黑"/>
              </a:rPr>
              <a:t>管理标准</a:t>
            </a:r>
            <a:r>
              <a:rPr lang="zh-CN" altLang="en-US" b="1">
                <a:latin typeface="微软雅黑"/>
                <a:ea typeface="微软雅黑"/>
                <a:cs typeface="微软雅黑"/>
              </a:rPr>
              <a:t>的管理者是优秀的管理者。</a:t>
            </a:r>
          </a:p>
          <a:p>
            <a:pPr eaLnBrk="0" hangingPunct="0">
              <a:lnSpc>
                <a:spcPct val="150000"/>
              </a:lnSpc>
              <a:buFont typeface="Wingdings" pitchFamily="2" charset="2"/>
              <a:buChar char="Ø"/>
            </a:pPr>
            <a:r>
              <a:rPr lang="zh-CN" altLang="en-US" b="1">
                <a:latin typeface="微软雅黑"/>
                <a:ea typeface="微软雅黑"/>
                <a:cs typeface="微软雅黑"/>
              </a:rPr>
              <a:t> 只有标准化、制度化，才有规范化和专业化，执行只有在制度的保障下才能到位和高效。</a:t>
            </a:r>
          </a:p>
        </p:txBody>
      </p:sp>
      <p:sp>
        <p:nvSpPr>
          <p:cNvPr id="4" name="标题 2"/>
          <p:cNvSpPr>
            <a:spLocks noGrp="1"/>
          </p:cNvSpPr>
          <p:nvPr>
            <p:ph type="title"/>
          </p:nvPr>
        </p:nvSpPr>
        <p:spPr>
          <a:xfrm>
            <a:off x="765175" y="411163"/>
            <a:ext cx="4751388" cy="485775"/>
          </a:xfrm>
        </p:spPr>
        <p:txBody>
          <a:bodyPr lIns="68570" tIns="34284" rIns="68570" bIns="34284">
            <a:normAutofit fontScale="90000"/>
          </a:bodyPr>
          <a:lstStyle/>
          <a:p>
            <a:pPr eaLnBrk="1" hangingPunct="1">
              <a:lnSpc>
                <a:spcPct val="150000"/>
              </a:lnSpc>
              <a:defRPr/>
            </a:pPr>
            <a:r>
              <a:rPr lang="zh-CN" altLang="en-US" dirty="0">
                <a:solidFill>
                  <a:srgbClr val="FF0000"/>
                </a:solidFill>
                <a:latin typeface="微软雅黑" pitchFamily="34" charset="-122"/>
                <a:cs typeface="+mj-cs"/>
                <a:sym typeface="Arial" panose="020B0604020202020204" pitchFamily="34" charset="0"/>
              </a:rPr>
              <a:t>班组长的现状</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3"/>
          <p:cNvSpPr>
            <a:spLocks noChangeArrowheads="1"/>
          </p:cNvSpPr>
          <p:nvPr/>
        </p:nvSpPr>
        <p:spPr bwMode="auto">
          <a:xfrm>
            <a:off x="242888" y="1751013"/>
            <a:ext cx="457200" cy="392112"/>
          </a:xfrm>
          <a:prstGeom prst="rect">
            <a:avLst/>
          </a:prstGeom>
          <a:noFill/>
          <a:ln w="28575">
            <a:solidFill>
              <a:schemeClr val="tx1"/>
            </a:solidFill>
            <a:miter lim="800000"/>
            <a:headEnd/>
            <a:tailEnd/>
          </a:ln>
        </p:spPr>
        <p:txBody>
          <a:bodyPr lIns="69056" tIns="34529" rIns="69056" bIns="34529">
            <a:spAutoFit/>
          </a:bodyPr>
          <a:lstStyle/>
          <a:p>
            <a:pPr eaLnBrk="0" fontAlgn="t" hangingPunct="0">
              <a:spcBef>
                <a:spcPct val="50000"/>
              </a:spcBef>
              <a:buFont typeface="Arial" charset="0"/>
              <a:buNone/>
            </a:pPr>
            <a:r>
              <a:rPr kumimoji="1" lang="zh-CN" altLang="en-US" sz="2100" b="1">
                <a:latin typeface="微软雅黑"/>
                <a:ea typeface="微软雅黑"/>
                <a:cs typeface="微软雅黑"/>
              </a:rPr>
              <a:t>物</a:t>
            </a:r>
          </a:p>
        </p:txBody>
      </p:sp>
      <p:sp>
        <p:nvSpPr>
          <p:cNvPr id="185346" name="Rectangle 4"/>
          <p:cNvSpPr>
            <a:spLocks noChangeArrowheads="1"/>
          </p:cNvSpPr>
          <p:nvPr/>
        </p:nvSpPr>
        <p:spPr bwMode="auto">
          <a:xfrm>
            <a:off x="1096963" y="1317625"/>
            <a:ext cx="2925762" cy="314325"/>
          </a:xfrm>
          <a:prstGeom prst="rect">
            <a:avLst/>
          </a:prstGeom>
          <a:noFill/>
          <a:ln w="28575">
            <a:solidFill>
              <a:schemeClr val="tx1"/>
            </a:solidFill>
            <a:miter lim="800000"/>
            <a:headEnd/>
            <a:tailEnd/>
          </a:ln>
        </p:spPr>
        <p:txBody>
          <a:bodyPr lIns="69056" tIns="34529" rIns="69056" bIns="34529">
            <a:spAutoFit/>
          </a:bodyPr>
          <a:lstStyle/>
          <a:p>
            <a:pPr eaLnBrk="0" fontAlgn="t" hangingPunct="0">
              <a:lnSpc>
                <a:spcPts val="1875"/>
              </a:lnSpc>
              <a:spcBef>
                <a:spcPct val="50000"/>
              </a:spcBef>
              <a:buFont typeface="Arial" charset="0"/>
              <a:buNone/>
            </a:pPr>
            <a:r>
              <a:rPr kumimoji="1" lang="ja-JP" altLang="en-US" b="1">
                <a:latin typeface="微软雅黑"/>
                <a:ea typeface="微软雅黑"/>
                <a:cs typeface="微软雅黑"/>
              </a:rPr>
              <a:t> 　　</a:t>
            </a:r>
          </a:p>
        </p:txBody>
      </p:sp>
      <p:sp>
        <p:nvSpPr>
          <p:cNvPr id="185347" name="Rectangle 6"/>
          <p:cNvSpPr>
            <a:spLocks noChangeArrowheads="1"/>
          </p:cNvSpPr>
          <p:nvPr/>
        </p:nvSpPr>
        <p:spPr bwMode="auto">
          <a:xfrm>
            <a:off x="1106488" y="1746250"/>
            <a:ext cx="2916237" cy="346075"/>
          </a:xfrm>
          <a:prstGeom prst="rect">
            <a:avLst/>
          </a:prstGeom>
          <a:noFill/>
          <a:ln w="28575">
            <a:solidFill>
              <a:schemeClr val="tx1"/>
            </a:solidFill>
            <a:miter lim="800000"/>
            <a:headEnd/>
            <a:tailEnd/>
          </a:ln>
        </p:spPr>
        <p:txBody>
          <a:bodyPr lIns="69056" tIns="34529" rIns="69056" bIns="34529">
            <a:spAutoFit/>
          </a:bodyPr>
          <a:lstStyle/>
          <a:p>
            <a:pPr eaLnBrk="0" fontAlgn="t" hangingPunct="0">
              <a:spcBef>
                <a:spcPct val="50000"/>
              </a:spcBef>
              <a:buFont typeface="Arial" charset="0"/>
              <a:buNone/>
            </a:pPr>
            <a:r>
              <a:rPr kumimoji="1" lang="ja-JP" altLang="en-US" b="1">
                <a:latin typeface="微软雅黑"/>
                <a:ea typeface="微软雅黑"/>
                <a:cs typeface="微软雅黑"/>
              </a:rPr>
              <a:t> </a:t>
            </a:r>
          </a:p>
        </p:txBody>
      </p:sp>
      <p:sp>
        <p:nvSpPr>
          <p:cNvPr id="185348" name="Rectangle 7"/>
          <p:cNvSpPr>
            <a:spLocks noChangeArrowheads="1"/>
          </p:cNvSpPr>
          <p:nvPr/>
        </p:nvSpPr>
        <p:spPr bwMode="auto">
          <a:xfrm>
            <a:off x="1106488" y="2236788"/>
            <a:ext cx="2930525" cy="346075"/>
          </a:xfrm>
          <a:prstGeom prst="rect">
            <a:avLst/>
          </a:prstGeom>
          <a:noFill/>
          <a:ln w="28575">
            <a:solidFill>
              <a:schemeClr val="tx1"/>
            </a:solidFill>
            <a:miter lim="800000"/>
            <a:headEnd/>
            <a:tailEnd/>
          </a:ln>
        </p:spPr>
        <p:txBody>
          <a:bodyPr lIns="69056" tIns="34529" rIns="69056" bIns="34529">
            <a:spAutoFit/>
          </a:bodyPr>
          <a:lstStyle/>
          <a:p>
            <a:pPr eaLnBrk="0" fontAlgn="t" hangingPunct="0">
              <a:spcBef>
                <a:spcPct val="50000"/>
              </a:spcBef>
              <a:buFont typeface="Arial" charset="0"/>
              <a:buNone/>
            </a:pPr>
            <a:r>
              <a:rPr kumimoji="1" lang="ja-JP" altLang="en-US" b="1">
                <a:solidFill>
                  <a:schemeClr val="tx2"/>
                </a:solidFill>
                <a:latin typeface="微软雅黑"/>
                <a:ea typeface="微软雅黑"/>
                <a:cs typeface="微软雅黑"/>
              </a:rPr>
              <a:t> </a:t>
            </a:r>
          </a:p>
        </p:txBody>
      </p:sp>
      <p:sp>
        <p:nvSpPr>
          <p:cNvPr id="185349" name="Line 8"/>
          <p:cNvSpPr>
            <a:spLocks noChangeShapeType="1"/>
          </p:cNvSpPr>
          <p:nvPr/>
        </p:nvSpPr>
        <p:spPr bwMode="auto">
          <a:xfrm flipH="1">
            <a:off x="890588" y="1425575"/>
            <a:ext cx="171450" cy="0"/>
          </a:xfrm>
          <a:prstGeom prst="line">
            <a:avLst/>
          </a:prstGeom>
          <a:noFill/>
          <a:ln w="28575">
            <a:solidFill>
              <a:schemeClr val="bg2"/>
            </a:solidFill>
            <a:round/>
            <a:headEnd type="none" w="sm" len="sm"/>
            <a:tailEnd type="none" w="sm" len="sm"/>
          </a:ln>
        </p:spPr>
        <p:txBody>
          <a:bodyPr/>
          <a:lstStyle/>
          <a:p>
            <a:endParaRPr lang="zh-CN" altLang="en-US"/>
          </a:p>
        </p:txBody>
      </p:sp>
      <p:sp>
        <p:nvSpPr>
          <p:cNvPr id="185350" name="Line 9"/>
          <p:cNvSpPr>
            <a:spLocks noChangeShapeType="1"/>
          </p:cNvSpPr>
          <p:nvPr/>
        </p:nvSpPr>
        <p:spPr bwMode="auto">
          <a:xfrm flipH="1">
            <a:off x="871538" y="1425575"/>
            <a:ext cx="19050" cy="1006475"/>
          </a:xfrm>
          <a:prstGeom prst="line">
            <a:avLst/>
          </a:prstGeom>
          <a:noFill/>
          <a:ln w="28575">
            <a:solidFill>
              <a:schemeClr val="bg2"/>
            </a:solidFill>
            <a:round/>
            <a:headEnd type="none" w="sm" len="sm"/>
            <a:tailEnd type="none" w="sm" len="sm"/>
          </a:ln>
        </p:spPr>
        <p:txBody>
          <a:bodyPr/>
          <a:lstStyle/>
          <a:p>
            <a:endParaRPr lang="zh-CN" altLang="en-US"/>
          </a:p>
        </p:txBody>
      </p:sp>
      <p:sp>
        <p:nvSpPr>
          <p:cNvPr id="185351" name="Line 10"/>
          <p:cNvSpPr>
            <a:spLocks noChangeShapeType="1"/>
          </p:cNvSpPr>
          <p:nvPr/>
        </p:nvSpPr>
        <p:spPr bwMode="auto">
          <a:xfrm>
            <a:off x="871538" y="1931988"/>
            <a:ext cx="228600" cy="0"/>
          </a:xfrm>
          <a:prstGeom prst="line">
            <a:avLst/>
          </a:prstGeom>
          <a:noFill/>
          <a:ln w="28575">
            <a:solidFill>
              <a:schemeClr val="bg2"/>
            </a:solidFill>
            <a:round/>
            <a:headEnd type="none" w="sm" len="sm"/>
            <a:tailEnd type="none" w="sm" len="sm"/>
          </a:ln>
        </p:spPr>
        <p:txBody>
          <a:bodyPr/>
          <a:lstStyle/>
          <a:p>
            <a:endParaRPr lang="zh-CN" altLang="en-US"/>
          </a:p>
        </p:txBody>
      </p:sp>
      <p:sp>
        <p:nvSpPr>
          <p:cNvPr id="185352" name="Line 11"/>
          <p:cNvSpPr>
            <a:spLocks noChangeShapeType="1"/>
          </p:cNvSpPr>
          <p:nvPr/>
        </p:nvSpPr>
        <p:spPr bwMode="auto">
          <a:xfrm>
            <a:off x="871538" y="2432050"/>
            <a:ext cx="228600" cy="0"/>
          </a:xfrm>
          <a:prstGeom prst="line">
            <a:avLst/>
          </a:prstGeom>
          <a:noFill/>
          <a:ln w="28575">
            <a:solidFill>
              <a:schemeClr val="bg2"/>
            </a:solidFill>
            <a:round/>
            <a:headEnd type="none" w="sm" len="sm"/>
            <a:tailEnd type="none" w="sm" len="sm"/>
          </a:ln>
        </p:spPr>
        <p:txBody>
          <a:bodyPr/>
          <a:lstStyle/>
          <a:p>
            <a:endParaRPr lang="zh-CN" altLang="en-US"/>
          </a:p>
        </p:txBody>
      </p:sp>
      <p:sp>
        <p:nvSpPr>
          <p:cNvPr id="185353" name="Line 12"/>
          <p:cNvSpPr>
            <a:spLocks noChangeShapeType="1"/>
          </p:cNvSpPr>
          <p:nvPr/>
        </p:nvSpPr>
        <p:spPr bwMode="auto">
          <a:xfrm>
            <a:off x="674688" y="1936750"/>
            <a:ext cx="171450" cy="0"/>
          </a:xfrm>
          <a:prstGeom prst="line">
            <a:avLst/>
          </a:prstGeom>
          <a:noFill/>
          <a:ln w="28575">
            <a:solidFill>
              <a:schemeClr val="bg2"/>
            </a:solidFill>
            <a:round/>
            <a:headEnd type="none" w="sm" len="sm"/>
            <a:tailEnd type="none" w="sm" len="sm"/>
          </a:ln>
        </p:spPr>
        <p:txBody>
          <a:bodyPr/>
          <a:lstStyle/>
          <a:p>
            <a:endParaRPr lang="zh-CN" altLang="en-US"/>
          </a:p>
        </p:txBody>
      </p:sp>
      <p:sp>
        <p:nvSpPr>
          <p:cNvPr id="185354" name="Rectangle 13"/>
          <p:cNvSpPr>
            <a:spLocks noChangeArrowheads="1"/>
          </p:cNvSpPr>
          <p:nvPr/>
        </p:nvSpPr>
        <p:spPr bwMode="auto">
          <a:xfrm>
            <a:off x="1106488" y="2711450"/>
            <a:ext cx="2916237" cy="346075"/>
          </a:xfrm>
          <a:prstGeom prst="rect">
            <a:avLst/>
          </a:prstGeom>
          <a:noFill/>
          <a:ln w="28575">
            <a:solidFill>
              <a:schemeClr val="tx1"/>
            </a:solidFill>
            <a:miter lim="800000"/>
            <a:headEnd/>
            <a:tailEnd/>
          </a:ln>
        </p:spPr>
        <p:txBody>
          <a:bodyPr lIns="69056" tIns="34529" rIns="69056" bIns="34529">
            <a:spAutoFit/>
          </a:bodyPr>
          <a:lstStyle/>
          <a:p>
            <a:pPr eaLnBrk="0" fontAlgn="t" hangingPunct="0">
              <a:spcBef>
                <a:spcPct val="50000"/>
              </a:spcBef>
              <a:buFont typeface="Arial" charset="0"/>
              <a:buNone/>
            </a:pPr>
            <a:r>
              <a:rPr kumimoji="1" lang="ja-JP" altLang="en-US" b="1">
                <a:latin typeface="微软雅黑"/>
                <a:ea typeface="微软雅黑"/>
                <a:cs typeface="微软雅黑"/>
              </a:rPr>
              <a:t> </a:t>
            </a:r>
          </a:p>
        </p:txBody>
      </p:sp>
      <p:sp>
        <p:nvSpPr>
          <p:cNvPr id="185355" name="Rectangle 14"/>
          <p:cNvSpPr>
            <a:spLocks noChangeArrowheads="1"/>
          </p:cNvSpPr>
          <p:nvPr/>
        </p:nvSpPr>
        <p:spPr bwMode="auto">
          <a:xfrm>
            <a:off x="1106488" y="3197225"/>
            <a:ext cx="2916237" cy="346075"/>
          </a:xfrm>
          <a:prstGeom prst="rect">
            <a:avLst/>
          </a:prstGeom>
          <a:noFill/>
          <a:ln w="28575">
            <a:solidFill>
              <a:schemeClr val="tx1"/>
            </a:solidFill>
            <a:miter lim="800000"/>
            <a:headEnd/>
            <a:tailEnd/>
          </a:ln>
        </p:spPr>
        <p:txBody>
          <a:bodyPr lIns="69056" tIns="34529" rIns="69056" bIns="34529">
            <a:spAutoFit/>
          </a:bodyPr>
          <a:lstStyle/>
          <a:p>
            <a:pPr eaLnBrk="0" fontAlgn="t" hangingPunct="0">
              <a:spcBef>
                <a:spcPct val="50000"/>
              </a:spcBef>
              <a:buFont typeface="Arial" charset="0"/>
              <a:buNone/>
            </a:pPr>
            <a:r>
              <a:rPr kumimoji="1" lang="ja-JP" altLang="en-US" b="1">
                <a:latin typeface="微软雅黑"/>
                <a:ea typeface="微软雅黑"/>
                <a:cs typeface="微软雅黑"/>
              </a:rPr>
              <a:t> </a:t>
            </a:r>
          </a:p>
        </p:txBody>
      </p:sp>
      <p:sp>
        <p:nvSpPr>
          <p:cNvPr id="185356" name="Rectangle 15"/>
          <p:cNvSpPr>
            <a:spLocks noChangeArrowheads="1"/>
          </p:cNvSpPr>
          <p:nvPr/>
        </p:nvSpPr>
        <p:spPr bwMode="auto">
          <a:xfrm>
            <a:off x="1122363" y="3694113"/>
            <a:ext cx="2900362" cy="347662"/>
          </a:xfrm>
          <a:prstGeom prst="rect">
            <a:avLst/>
          </a:prstGeom>
          <a:noFill/>
          <a:ln w="28575">
            <a:solidFill>
              <a:schemeClr val="tx1"/>
            </a:solidFill>
            <a:miter lim="800000"/>
            <a:headEnd/>
            <a:tailEnd/>
          </a:ln>
        </p:spPr>
        <p:txBody>
          <a:bodyPr lIns="69056" tIns="34529" rIns="69056" bIns="34529">
            <a:spAutoFit/>
          </a:bodyPr>
          <a:lstStyle/>
          <a:p>
            <a:pPr eaLnBrk="0" fontAlgn="t" hangingPunct="0">
              <a:spcBef>
                <a:spcPct val="50000"/>
              </a:spcBef>
              <a:buFont typeface="Arial" charset="0"/>
              <a:buNone/>
            </a:pPr>
            <a:r>
              <a:rPr kumimoji="1" lang="ja-JP" altLang="en-US" b="1">
                <a:latin typeface="微软雅黑"/>
                <a:ea typeface="微软雅黑"/>
                <a:cs typeface="微软雅黑"/>
              </a:rPr>
              <a:t> </a:t>
            </a:r>
            <a:endParaRPr kumimoji="1" lang="zh-CN" altLang="en-US" b="1">
              <a:latin typeface="微软雅黑"/>
              <a:ea typeface="微软雅黑"/>
              <a:cs typeface="微软雅黑"/>
            </a:endParaRPr>
          </a:p>
        </p:txBody>
      </p:sp>
      <p:sp>
        <p:nvSpPr>
          <p:cNvPr id="185357" name="Rectangle 16"/>
          <p:cNvSpPr>
            <a:spLocks noChangeArrowheads="1"/>
          </p:cNvSpPr>
          <p:nvPr/>
        </p:nvSpPr>
        <p:spPr bwMode="auto">
          <a:xfrm>
            <a:off x="1130300" y="4179888"/>
            <a:ext cx="2892425" cy="347662"/>
          </a:xfrm>
          <a:prstGeom prst="rect">
            <a:avLst/>
          </a:prstGeom>
          <a:noFill/>
          <a:ln w="28575">
            <a:solidFill>
              <a:schemeClr val="tx1"/>
            </a:solidFill>
            <a:miter lim="800000"/>
            <a:headEnd/>
            <a:tailEnd/>
          </a:ln>
        </p:spPr>
        <p:txBody>
          <a:bodyPr lIns="69056" tIns="34529" rIns="69056" bIns="34529">
            <a:spAutoFit/>
          </a:bodyPr>
          <a:lstStyle/>
          <a:p>
            <a:pPr eaLnBrk="0" fontAlgn="t" hangingPunct="0">
              <a:spcBef>
                <a:spcPct val="50000"/>
              </a:spcBef>
              <a:buFont typeface="Arial" charset="0"/>
              <a:buNone/>
            </a:pPr>
            <a:r>
              <a:rPr kumimoji="1" lang="ja-JP" altLang="en-US" b="1">
                <a:latin typeface="微软雅黑"/>
                <a:ea typeface="微软雅黑"/>
                <a:cs typeface="微软雅黑"/>
              </a:rPr>
              <a:t> </a:t>
            </a:r>
          </a:p>
        </p:txBody>
      </p:sp>
      <p:sp>
        <p:nvSpPr>
          <p:cNvPr id="185358" name="Rectangle 17"/>
          <p:cNvSpPr>
            <a:spLocks noChangeArrowheads="1"/>
          </p:cNvSpPr>
          <p:nvPr/>
        </p:nvSpPr>
        <p:spPr bwMode="auto">
          <a:xfrm>
            <a:off x="242888" y="3162300"/>
            <a:ext cx="400050" cy="392113"/>
          </a:xfrm>
          <a:prstGeom prst="rect">
            <a:avLst/>
          </a:prstGeom>
          <a:noFill/>
          <a:ln w="28575">
            <a:solidFill>
              <a:schemeClr val="tx1"/>
            </a:solidFill>
            <a:miter lim="800000"/>
            <a:headEnd/>
            <a:tailEnd/>
          </a:ln>
        </p:spPr>
        <p:txBody>
          <a:bodyPr lIns="69056" tIns="34529" rIns="69056" bIns="34529">
            <a:spAutoFit/>
          </a:bodyPr>
          <a:lstStyle/>
          <a:p>
            <a:pPr eaLnBrk="0" fontAlgn="t" hangingPunct="0">
              <a:spcBef>
                <a:spcPct val="50000"/>
              </a:spcBef>
              <a:buFont typeface="Arial" charset="0"/>
              <a:buNone/>
            </a:pPr>
            <a:r>
              <a:rPr kumimoji="1" lang="zh-CN" altLang="en-US" sz="2100" b="1">
                <a:latin typeface="微软雅黑"/>
                <a:ea typeface="微软雅黑"/>
                <a:cs typeface="微软雅黑"/>
              </a:rPr>
              <a:t>人</a:t>
            </a:r>
          </a:p>
        </p:txBody>
      </p:sp>
      <p:sp>
        <p:nvSpPr>
          <p:cNvPr id="185359" name="Line 18"/>
          <p:cNvSpPr>
            <a:spLocks noChangeShapeType="1"/>
          </p:cNvSpPr>
          <p:nvPr/>
        </p:nvSpPr>
        <p:spPr bwMode="auto">
          <a:xfrm flipH="1">
            <a:off x="871538" y="2832100"/>
            <a:ext cx="228600" cy="0"/>
          </a:xfrm>
          <a:prstGeom prst="line">
            <a:avLst/>
          </a:prstGeom>
          <a:noFill/>
          <a:ln w="28575">
            <a:solidFill>
              <a:schemeClr val="bg2"/>
            </a:solidFill>
            <a:round/>
            <a:headEnd type="none" w="sm" len="sm"/>
            <a:tailEnd type="none" w="sm" len="sm"/>
          </a:ln>
        </p:spPr>
        <p:txBody>
          <a:bodyPr/>
          <a:lstStyle/>
          <a:p>
            <a:endParaRPr lang="zh-CN" altLang="en-US"/>
          </a:p>
        </p:txBody>
      </p:sp>
      <p:sp>
        <p:nvSpPr>
          <p:cNvPr id="185360" name="Line 19"/>
          <p:cNvSpPr>
            <a:spLocks noChangeShapeType="1"/>
          </p:cNvSpPr>
          <p:nvPr/>
        </p:nvSpPr>
        <p:spPr bwMode="auto">
          <a:xfrm>
            <a:off x="871538" y="2832100"/>
            <a:ext cx="0" cy="1085850"/>
          </a:xfrm>
          <a:prstGeom prst="line">
            <a:avLst/>
          </a:prstGeom>
          <a:noFill/>
          <a:ln w="28575">
            <a:solidFill>
              <a:schemeClr val="bg2"/>
            </a:solidFill>
            <a:round/>
            <a:headEnd type="none" w="sm" len="sm"/>
            <a:tailEnd type="none" w="sm" len="sm"/>
          </a:ln>
        </p:spPr>
        <p:txBody>
          <a:bodyPr/>
          <a:lstStyle/>
          <a:p>
            <a:endParaRPr lang="zh-CN" altLang="en-US"/>
          </a:p>
        </p:txBody>
      </p:sp>
      <p:sp>
        <p:nvSpPr>
          <p:cNvPr id="185361" name="Line 20"/>
          <p:cNvSpPr>
            <a:spLocks noChangeShapeType="1"/>
          </p:cNvSpPr>
          <p:nvPr/>
        </p:nvSpPr>
        <p:spPr bwMode="auto">
          <a:xfrm flipH="1">
            <a:off x="871538" y="3917950"/>
            <a:ext cx="228600" cy="0"/>
          </a:xfrm>
          <a:prstGeom prst="line">
            <a:avLst/>
          </a:prstGeom>
          <a:noFill/>
          <a:ln w="28575">
            <a:solidFill>
              <a:schemeClr val="bg2"/>
            </a:solidFill>
            <a:round/>
            <a:headEnd type="none" w="sm" len="sm"/>
            <a:tailEnd type="none" w="sm" len="sm"/>
          </a:ln>
        </p:spPr>
        <p:txBody>
          <a:bodyPr/>
          <a:lstStyle/>
          <a:p>
            <a:endParaRPr lang="zh-CN" altLang="en-US"/>
          </a:p>
        </p:txBody>
      </p:sp>
      <p:sp>
        <p:nvSpPr>
          <p:cNvPr id="185362" name="Line 21"/>
          <p:cNvSpPr>
            <a:spLocks noChangeShapeType="1"/>
          </p:cNvSpPr>
          <p:nvPr/>
        </p:nvSpPr>
        <p:spPr bwMode="auto">
          <a:xfrm flipH="1" flipV="1">
            <a:off x="620713" y="3327400"/>
            <a:ext cx="479425" cy="19050"/>
          </a:xfrm>
          <a:prstGeom prst="line">
            <a:avLst/>
          </a:prstGeom>
          <a:noFill/>
          <a:ln w="28575">
            <a:solidFill>
              <a:schemeClr val="bg2"/>
            </a:solidFill>
            <a:round/>
            <a:headEnd type="none" w="sm" len="sm"/>
            <a:tailEnd type="none" w="sm" len="sm"/>
          </a:ln>
        </p:spPr>
        <p:txBody>
          <a:bodyPr/>
          <a:lstStyle/>
          <a:p>
            <a:endParaRPr lang="zh-CN" altLang="en-US"/>
          </a:p>
        </p:txBody>
      </p:sp>
      <p:sp>
        <p:nvSpPr>
          <p:cNvPr id="185363" name="Rectangle 22"/>
          <p:cNvSpPr>
            <a:spLocks noChangeArrowheads="1"/>
          </p:cNvSpPr>
          <p:nvPr/>
        </p:nvSpPr>
        <p:spPr bwMode="auto">
          <a:xfrm>
            <a:off x="242888" y="4179888"/>
            <a:ext cx="674687" cy="393700"/>
          </a:xfrm>
          <a:prstGeom prst="rect">
            <a:avLst/>
          </a:prstGeom>
          <a:noFill/>
          <a:ln w="28575">
            <a:solidFill>
              <a:schemeClr val="tx1"/>
            </a:solidFill>
            <a:miter lim="800000"/>
            <a:headEnd/>
            <a:tailEnd/>
          </a:ln>
        </p:spPr>
        <p:txBody>
          <a:bodyPr lIns="69056" tIns="34529" rIns="69056" bIns="34529">
            <a:spAutoFit/>
          </a:bodyPr>
          <a:lstStyle/>
          <a:p>
            <a:pPr eaLnBrk="0" fontAlgn="t" hangingPunct="0">
              <a:spcBef>
                <a:spcPct val="50000"/>
              </a:spcBef>
              <a:buFont typeface="Arial" charset="0"/>
              <a:buNone/>
            </a:pPr>
            <a:r>
              <a:rPr kumimoji="1" lang="zh-CN" altLang="en-US" sz="2100" b="1">
                <a:latin typeface="微软雅黑"/>
                <a:ea typeface="微软雅黑"/>
                <a:cs typeface="微软雅黑"/>
              </a:rPr>
              <a:t>质量</a:t>
            </a:r>
          </a:p>
        </p:txBody>
      </p:sp>
      <p:sp>
        <p:nvSpPr>
          <p:cNvPr id="185364" name="Line 23"/>
          <p:cNvSpPr>
            <a:spLocks noChangeShapeType="1"/>
          </p:cNvSpPr>
          <p:nvPr/>
        </p:nvSpPr>
        <p:spPr bwMode="auto">
          <a:xfrm>
            <a:off x="927100" y="4351338"/>
            <a:ext cx="223838" cy="3175"/>
          </a:xfrm>
          <a:prstGeom prst="line">
            <a:avLst/>
          </a:prstGeom>
          <a:noFill/>
          <a:ln w="28575">
            <a:solidFill>
              <a:schemeClr val="bg2"/>
            </a:solidFill>
            <a:round/>
            <a:headEnd type="none" w="sm" len="sm"/>
            <a:tailEnd type="none" w="sm" len="sm"/>
          </a:ln>
        </p:spPr>
        <p:txBody>
          <a:bodyPr/>
          <a:lstStyle/>
          <a:p>
            <a:endParaRPr lang="zh-CN" altLang="en-US"/>
          </a:p>
        </p:txBody>
      </p:sp>
      <p:sp>
        <p:nvSpPr>
          <p:cNvPr id="185365" name="Rectangle 24"/>
          <p:cNvSpPr>
            <a:spLocks noChangeArrowheads="1"/>
          </p:cNvSpPr>
          <p:nvPr/>
        </p:nvSpPr>
        <p:spPr bwMode="auto">
          <a:xfrm>
            <a:off x="5373688" y="2679700"/>
            <a:ext cx="971550" cy="877888"/>
          </a:xfrm>
          <a:prstGeom prst="rect">
            <a:avLst/>
          </a:prstGeom>
          <a:solidFill>
            <a:srgbClr val="FFFF00"/>
          </a:solidFill>
          <a:ln w="28575">
            <a:solidFill>
              <a:schemeClr val="tx1"/>
            </a:solidFill>
            <a:miter lim="800000"/>
            <a:headEnd/>
            <a:tailEnd/>
          </a:ln>
        </p:spPr>
        <p:txBody>
          <a:bodyPr lIns="69056" tIns="34529" rIns="69056" bIns="34529">
            <a:spAutoFit/>
          </a:bodyPr>
          <a:lstStyle/>
          <a:p>
            <a:pPr eaLnBrk="0" fontAlgn="t" hangingPunct="0">
              <a:spcBef>
                <a:spcPct val="50000"/>
              </a:spcBef>
              <a:buFont typeface="Arial" charset="0"/>
              <a:buNone/>
            </a:pPr>
            <a:r>
              <a:rPr kumimoji="1" lang="en-US" altLang="ja-JP" sz="2100" b="1">
                <a:latin typeface="微软雅黑"/>
                <a:ea typeface="微软雅黑"/>
                <a:cs typeface="微软雅黑"/>
              </a:rPr>
              <a:t>   </a:t>
            </a:r>
          </a:p>
          <a:p>
            <a:pPr eaLnBrk="0" fontAlgn="t" hangingPunct="0">
              <a:spcBef>
                <a:spcPct val="50000"/>
              </a:spcBef>
              <a:buFont typeface="Arial" charset="0"/>
              <a:buNone/>
            </a:pPr>
            <a:r>
              <a:rPr kumimoji="1" lang="en-US" altLang="ja-JP" sz="2100" b="1">
                <a:latin typeface="微软雅黑"/>
                <a:ea typeface="微软雅黑"/>
                <a:cs typeface="微软雅黑"/>
              </a:rPr>
              <a:t>  </a:t>
            </a:r>
            <a:endParaRPr kumimoji="1" lang="ja-JP" altLang="en-US" sz="2100" b="1">
              <a:latin typeface="微软雅黑"/>
              <a:ea typeface="微软雅黑"/>
              <a:cs typeface="微软雅黑"/>
            </a:endParaRPr>
          </a:p>
        </p:txBody>
      </p:sp>
      <p:grpSp>
        <p:nvGrpSpPr>
          <p:cNvPr id="185366" name="Group 30"/>
          <p:cNvGrpSpPr>
            <a:grpSpLocks/>
          </p:cNvGrpSpPr>
          <p:nvPr/>
        </p:nvGrpSpPr>
        <p:grpSpPr bwMode="auto">
          <a:xfrm>
            <a:off x="4022725" y="1870075"/>
            <a:ext cx="1350963" cy="2538413"/>
            <a:chOff x="2760" y="1389"/>
            <a:chExt cx="1134" cy="2132"/>
          </a:xfrm>
        </p:grpSpPr>
        <p:sp>
          <p:nvSpPr>
            <p:cNvPr id="185370" name="Line 26"/>
            <p:cNvSpPr>
              <a:spLocks noChangeShapeType="1"/>
            </p:cNvSpPr>
            <p:nvPr/>
          </p:nvSpPr>
          <p:spPr bwMode="auto">
            <a:xfrm flipV="1">
              <a:off x="2760" y="1389"/>
              <a:ext cx="840" cy="0"/>
            </a:xfrm>
            <a:prstGeom prst="line">
              <a:avLst/>
            </a:prstGeom>
            <a:noFill/>
            <a:ln w="28575">
              <a:solidFill>
                <a:schemeClr val="bg2"/>
              </a:solidFill>
              <a:round/>
              <a:headEnd type="none" w="sm" len="sm"/>
              <a:tailEnd type="none" w="sm" len="sm"/>
            </a:ln>
          </p:spPr>
          <p:txBody>
            <a:bodyPr/>
            <a:lstStyle/>
            <a:p>
              <a:endParaRPr lang="zh-CN" altLang="en-US"/>
            </a:p>
          </p:txBody>
        </p:sp>
        <p:sp>
          <p:nvSpPr>
            <p:cNvPr id="185371" name="Line 27"/>
            <p:cNvSpPr>
              <a:spLocks noChangeShapeType="1"/>
            </p:cNvSpPr>
            <p:nvPr/>
          </p:nvSpPr>
          <p:spPr bwMode="auto">
            <a:xfrm flipV="1">
              <a:off x="2760" y="3504"/>
              <a:ext cx="840" cy="17"/>
            </a:xfrm>
            <a:prstGeom prst="line">
              <a:avLst/>
            </a:prstGeom>
            <a:noFill/>
            <a:ln w="28575">
              <a:solidFill>
                <a:schemeClr val="bg2"/>
              </a:solidFill>
              <a:round/>
              <a:headEnd type="none" w="sm" len="sm"/>
              <a:tailEnd type="none" w="sm" len="sm"/>
            </a:ln>
          </p:spPr>
          <p:txBody>
            <a:bodyPr/>
            <a:lstStyle/>
            <a:p>
              <a:endParaRPr lang="zh-CN" altLang="en-US"/>
            </a:p>
          </p:txBody>
        </p:sp>
        <p:sp>
          <p:nvSpPr>
            <p:cNvPr id="185372" name="Line 28"/>
            <p:cNvSpPr>
              <a:spLocks noChangeShapeType="1"/>
            </p:cNvSpPr>
            <p:nvPr/>
          </p:nvSpPr>
          <p:spPr bwMode="auto">
            <a:xfrm>
              <a:off x="3606" y="2478"/>
              <a:ext cx="288" cy="0"/>
            </a:xfrm>
            <a:prstGeom prst="line">
              <a:avLst/>
            </a:prstGeom>
            <a:noFill/>
            <a:ln w="28575">
              <a:solidFill>
                <a:schemeClr val="bg2"/>
              </a:solidFill>
              <a:round/>
              <a:headEnd type="none" w="sm" len="sm"/>
              <a:tailEnd type="none" w="sm" len="sm"/>
            </a:ln>
          </p:spPr>
          <p:txBody>
            <a:bodyPr/>
            <a:lstStyle/>
            <a:p>
              <a:endParaRPr lang="zh-CN" altLang="en-US"/>
            </a:p>
          </p:txBody>
        </p:sp>
        <p:sp>
          <p:nvSpPr>
            <p:cNvPr id="185373" name="Line 29"/>
            <p:cNvSpPr>
              <a:spLocks noChangeShapeType="1"/>
            </p:cNvSpPr>
            <p:nvPr/>
          </p:nvSpPr>
          <p:spPr bwMode="auto">
            <a:xfrm flipH="1">
              <a:off x="3600" y="1389"/>
              <a:ext cx="6" cy="2115"/>
            </a:xfrm>
            <a:prstGeom prst="line">
              <a:avLst/>
            </a:prstGeom>
            <a:noFill/>
            <a:ln w="28575">
              <a:solidFill>
                <a:schemeClr val="tx1"/>
              </a:solidFill>
              <a:round/>
              <a:headEnd type="none" w="sm" len="sm"/>
              <a:tailEnd type="none" w="sm" len="sm"/>
            </a:ln>
          </p:spPr>
          <p:txBody>
            <a:bodyPr/>
            <a:lstStyle/>
            <a:p>
              <a:endParaRPr lang="zh-CN" altLang="en-US"/>
            </a:p>
          </p:txBody>
        </p:sp>
      </p:grpSp>
      <p:sp>
        <p:nvSpPr>
          <p:cNvPr id="185367" name="矩形 31"/>
          <p:cNvSpPr>
            <a:spLocks noChangeArrowheads="1"/>
          </p:cNvSpPr>
          <p:nvPr/>
        </p:nvSpPr>
        <p:spPr bwMode="auto">
          <a:xfrm>
            <a:off x="4346575" y="1058863"/>
            <a:ext cx="2268538" cy="757237"/>
          </a:xfrm>
          <a:prstGeom prst="rect">
            <a:avLst/>
          </a:prstGeom>
          <a:solidFill>
            <a:srgbClr val="FF0000"/>
          </a:solidFill>
          <a:ln w="28575">
            <a:solidFill>
              <a:schemeClr val="tx1"/>
            </a:solidFill>
            <a:miter lim="800000"/>
            <a:headEnd/>
            <a:tailEnd/>
          </a:ln>
        </p:spPr>
        <p:txBody>
          <a:bodyPr anchor="b"/>
          <a:lstStyle/>
          <a:p>
            <a:pPr eaLnBrk="0" fontAlgn="t" hangingPunct="0">
              <a:spcBef>
                <a:spcPct val="50000"/>
              </a:spcBef>
              <a:buFont typeface="Arial" charset="0"/>
              <a:buNone/>
            </a:pPr>
            <a:endParaRPr kumimoji="1" lang="ja-JP" altLang="en-US" sz="2100" b="1">
              <a:latin typeface="微软雅黑"/>
              <a:ea typeface="微软雅黑"/>
              <a:cs typeface="微软雅黑"/>
            </a:endParaRPr>
          </a:p>
        </p:txBody>
      </p:sp>
      <p:sp>
        <p:nvSpPr>
          <p:cNvPr id="185368" name="TextBox 33"/>
          <p:cNvSpPr txBox="1">
            <a:spLocks noChangeArrowheads="1"/>
          </p:cNvSpPr>
          <p:nvPr/>
        </p:nvSpPr>
        <p:spPr bwMode="auto">
          <a:xfrm>
            <a:off x="760413" y="430213"/>
            <a:ext cx="2220912" cy="461962"/>
          </a:xfrm>
          <a:prstGeom prst="rect">
            <a:avLst/>
          </a:prstGeom>
          <a:noFill/>
          <a:ln w="9525">
            <a:noFill/>
            <a:miter lim="800000"/>
            <a:headEnd/>
            <a:tailEnd/>
          </a:ln>
        </p:spPr>
        <p:txBody>
          <a:bodyPr wrap="none">
            <a:spAutoFit/>
          </a:bodyPr>
          <a:lstStyle/>
          <a:p>
            <a:pPr eaLnBrk="0" hangingPunct="0">
              <a:buFont typeface="Arial" charset="0"/>
              <a:buNone/>
            </a:pPr>
            <a:r>
              <a:rPr lang="en-US" altLang="zh-CN" sz="2400" b="1">
                <a:solidFill>
                  <a:srgbClr val="FF0000"/>
                </a:solidFill>
                <a:latin typeface="微软雅黑"/>
                <a:ea typeface="微软雅黑"/>
                <a:cs typeface="微软雅黑"/>
              </a:rPr>
              <a:t>7</a:t>
            </a:r>
            <a:r>
              <a:rPr lang="zh-CN" altLang="en-US" sz="2400" b="1">
                <a:solidFill>
                  <a:srgbClr val="FF0000"/>
                </a:solidFill>
                <a:latin typeface="微软雅黑"/>
                <a:ea typeface="微软雅黑"/>
                <a:cs typeface="微软雅黑"/>
              </a:rPr>
              <a:t>大浪费的汇总</a:t>
            </a:r>
          </a:p>
        </p:txBody>
      </p:sp>
      <p:sp>
        <p:nvSpPr>
          <p:cNvPr id="185369" name="Line 23"/>
          <p:cNvSpPr>
            <a:spLocks noChangeShapeType="1"/>
          </p:cNvSpPr>
          <p:nvPr/>
        </p:nvSpPr>
        <p:spPr bwMode="auto">
          <a:xfrm>
            <a:off x="4022725" y="1492250"/>
            <a:ext cx="323850" cy="0"/>
          </a:xfrm>
          <a:prstGeom prst="line">
            <a:avLst/>
          </a:prstGeom>
          <a:noFill/>
          <a:ln w="28575">
            <a:solidFill>
              <a:schemeClr val="bg2"/>
            </a:solidFill>
            <a:round/>
            <a:headEnd type="none" w="sm" len="sm"/>
            <a:tailEnd type="none" w="sm" len="sm"/>
          </a:ln>
        </p:spPr>
        <p:txBody>
          <a:bodyPr/>
          <a:lstStyle/>
          <a:p>
            <a:endParaRPr lang="zh-CN" altLang="en-US"/>
          </a:p>
        </p:txBody>
      </p:sp>
    </p:spTree>
  </p:cSld>
  <p:clrMapOvr>
    <a:masterClrMapping/>
  </p:clrMapOvr>
  <p:transition>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2"/>
          <p:cNvSpPr txBox="1">
            <a:spLocks noChangeArrowheads="1"/>
          </p:cNvSpPr>
          <p:nvPr/>
        </p:nvSpPr>
        <p:spPr bwMode="auto">
          <a:xfrm>
            <a:off x="771525" y="417513"/>
            <a:ext cx="4751388" cy="461962"/>
          </a:xfrm>
          <a:prstGeom prst="rect">
            <a:avLst/>
          </a:prstGeom>
          <a:noFill/>
          <a:ln w="9525">
            <a:noFill/>
            <a:miter lim="800000"/>
            <a:headEnd/>
            <a:tailEnd/>
          </a:ln>
        </p:spPr>
        <p:txBody>
          <a:bodyPr>
            <a:spAutoFit/>
          </a:bodyPr>
          <a:lstStyle/>
          <a:p>
            <a:pPr eaLnBrk="0" latinLnBrk="1" hangingPunct="0">
              <a:spcBef>
                <a:spcPct val="50000"/>
              </a:spcBef>
              <a:buFont typeface="Wingdings" pitchFamily="2" charset="2"/>
              <a:buNone/>
            </a:pPr>
            <a:r>
              <a:rPr kumimoji="1" lang="zh-CN" altLang="en-US" sz="2400" b="1">
                <a:solidFill>
                  <a:srgbClr val="FF0000"/>
                </a:solidFill>
                <a:latin typeface="微软雅黑"/>
                <a:ea typeface="微软雅黑"/>
                <a:cs typeface="微软雅黑"/>
              </a:rPr>
              <a:t>消除浪费活动的一般步骤</a:t>
            </a:r>
          </a:p>
        </p:txBody>
      </p:sp>
      <p:sp>
        <p:nvSpPr>
          <p:cNvPr id="187394" name="Rectangle 4"/>
          <p:cNvSpPr>
            <a:spLocks noChangeArrowheads="1"/>
          </p:cNvSpPr>
          <p:nvPr/>
        </p:nvSpPr>
        <p:spPr bwMode="auto">
          <a:xfrm>
            <a:off x="404813" y="1222375"/>
            <a:ext cx="2268537" cy="328613"/>
          </a:xfrm>
          <a:prstGeom prst="rect">
            <a:avLst/>
          </a:prstGeom>
          <a:solidFill>
            <a:schemeClr val="bg1"/>
          </a:solidFill>
          <a:ln w="9525">
            <a:solidFill>
              <a:schemeClr val="tx1"/>
            </a:solidFill>
            <a:miter lim="800000"/>
            <a:headEnd/>
            <a:tailEnd/>
          </a:ln>
        </p:spPr>
        <p:txBody>
          <a:bodyPr wrap="none" anchor="ctr"/>
          <a:lstStyle/>
          <a:p>
            <a:pPr eaLnBrk="0" latinLnBrk="1" hangingPunct="0">
              <a:buFont typeface="Arial" charset="0"/>
              <a:buNone/>
            </a:pPr>
            <a:r>
              <a:rPr kumimoji="1" lang="en-US" altLang="ko-KR" b="1">
                <a:latin typeface="微软雅黑"/>
                <a:ea typeface="微软雅黑"/>
                <a:cs typeface="微软雅黑"/>
              </a:rPr>
              <a:t>1.</a:t>
            </a:r>
            <a:r>
              <a:rPr kumimoji="1" lang="en-US" altLang="zh-CN" b="1">
                <a:latin typeface="微软雅黑"/>
                <a:ea typeface="微软雅黑"/>
                <a:cs typeface="微软雅黑"/>
              </a:rPr>
              <a:t> </a:t>
            </a:r>
            <a:endParaRPr kumimoji="1" lang="ko-KR" altLang="en-US" b="1">
              <a:latin typeface="微软雅黑"/>
            </a:endParaRPr>
          </a:p>
        </p:txBody>
      </p:sp>
      <p:sp>
        <p:nvSpPr>
          <p:cNvPr id="187395" name="Rectangle 5"/>
          <p:cNvSpPr>
            <a:spLocks noChangeArrowheads="1"/>
          </p:cNvSpPr>
          <p:nvPr/>
        </p:nvSpPr>
        <p:spPr bwMode="auto">
          <a:xfrm>
            <a:off x="1214438" y="1874838"/>
            <a:ext cx="1616075" cy="330200"/>
          </a:xfrm>
          <a:prstGeom prst="rect">
            <a:avLst/>
          </a:prstGeom>
          <a:solidFill>
            <a:schemeClr val="bg1"/>
          </a:solidFill>
          <a:ln w="9525">
            <a:solidFill>
              <a:schemeClr val="tx1"/>
            </a:solidFill>
            <a:miter lim="800000"/>
            <a:headEnd/>
            <a:tailEnd/>
          </a:ln>
        </p:spPr>
        <p:txBody>
          <a:bodyPr wrap="none" anchor="ctr"/>
          <a:lstStyle/>
          <a:p>
            <a:pPr eaLnBrk="0" latinLnBrk="1" hangingPunct="0">
              <a:buFont typeface="Arial" charset="0"/>
              <a:buNone/>
            </a:pPr>
            <a:r>
              <a:rPr kumimoji="1" lang="en-US" altLang="ko-KR" b="1">
                <a:latin typeface="微软雅黑"/>
                <a:ea typeface="微软雅黑"/>
                <a:cs typeface="微软雅黑"/>
              </a:rPr>
              <a:t>2. </a:t>
            </a:r>
            <a:endParaRPr kumimoji="1" lang="ko-KR" altLang="en-US" b="1">
              <a:latin typeface="微软雅黑"/>
            </a:endParaRPr>
          </a:p>
        </p:txBody>
      </p:sp>
      <p:sp>
        <p:nvSpPr>
          <p:cNvPr id="187396" name="Rectangle 6"/>
          <p:cNvSpPr>
            <a:spLocks noChangeArrowheads="1"/>
          </p:cNvSpPr>
          <p:nvPr/>
        </p:nvSpPr>
        <p:spPr bwMode="auto">
          <a:xfrm>
            <a:off x="2079625" y="2522538"/>
            <a:ext cx="1614488" cy="330200"/>
          </a:xfrm>
          <a:prstGeom prst="rect">
            <a:avLst/>
          </a:prstGeom>
          <a:solidFill>
            <a:schemeClr val="bg1"/>
          </a:solidFill>
          <a:ln w="9525">
            <a:solidFill>
              <a:schemeClr val="tx1"/>
            </a:solidFill>
            <a:miter lim="800000"/>
            <a:headEnd/>
            <a:tailEnd/>
          </a:ln>
        </p:spPr>
        <p:txBody>
          <a:bodyPr wrap="none" anchor="ctr"/>
          <a:lstStyle/>
          <a:p>
            <a:pPr eaLnBrk="0" latinLnBrk="1" hangingPunct="0">
              <a:buFont typeface="Arial" charset="0"/>
              <a:buNone/>
            </a:pPr>
            <a:r>
              <a:rPr kumimoji="1" lang="en-US" altLang="ko-KR" b="1">
                <a:latin typeface="微软雅黑"/>
                <a:ea typeface="微软雅黑"/>
                <a:cs typeface="微软雅黑"/>
              </a:rPr>
              <a:t>3. </a:t>
            </a:r>
            <a:endParaRPr kumimoji="1" lang="ko-KR" altLang="en-US" b="1">
              <a:latin typeface="微软雅黑"/>
            </a:endParaRPr>
          </a:p>
        </p:txBody>
      </p:sp>
      <p:sp>
        <p:nvSpPr>
          <p:cNvPr id="187397" name="Rectangle 7"/>
          <p:cNvSpPr>
            <a:spLocks noChangeArrowheads="1"/>
          </p:cNvSpPr>
          <p:nvPr/>
        </p:nvSpPr>
        <p:spPr bwMode="auto">
          <a:xfrm>
            <a:off x="2889250" y="3171825"/>
            <a:ext cx="2700338" cy="323850"/>
          </a:xfrm>
          <a:prstGeom prst="rect">
            <a:avLst/>
          </a:prstGeom>
          <a:solidFill>
            <a:schemeClr val="bg1"/>
          </a:solidFill>
          <a:ln w="9525">
            <a:solidFill>
              <a:schemeClr val="tx1"/>
            </a:solidFill>
            <a:miter lim="800000"/>
            <a:headEnd/>
            <a:tailEnd/>
          </a:ln>
        </p:spPr>
        <p:txBody>
          <a:bodyPr wrap="none" anchor="ctr"/>
          <a:lstStyle/>
          <a:p>
            <a:pPr eaLnBrk="0" latinLnBrk="1" hangingPunct="0">
              <a:buFont typeface="Arial" charset="0"/>
              <a:buNone/>
            </a:pPr>
            <a:r>
              <a:rPr kumimoji="1" lang="en-US" altLang="ko-KR" b="1">
                <a:latin typeface="微软雅黑"/>
                <a:ea typeface="微软雅黑"/>
                <a:cs typeface="微软雅黑"/>
              </a:rPr>
              <a:t>4.</a:t>
            </a:r>
            <a:endParaRPr kumimoji="1" lang="zh-CN" altLang="en-US" b="1">
              <a:latin typeface="微软雅黑"/>
              <a:ea typeface="微软雅黑"/>
              <a:cs typeface="微软雅黑"/>
            </a:endParaRPr>
          </a:p>
        </p:txBody>
      </p:sp>
      <p:sp>
        <p:nvSpPr>
          <p:cNvPr id="187398" name="Rectangle 8"/>
          <p:cNvSpPr>
            <a:spLocks noChangeArrowheads="1"/>
          </p:cNvSpPr>
          <p:nvPr/>
        </p:nvSpPr>
        <p:spPr bwMode="auto">
          <a:xfrm>
            <a:off x="3806825" y="3819525"/>
            <a:ext cx="2430463" cy="328613"/>
          </a:xfrm>
          <a:prstGeom prst="rect">
            <a:avLst/>
          </a:prstGeom>
          <a:solidFill>
            <a:schemeClr val="bg1"/>
          </a:solidFill>
          <a:ln w="9525">
            <a:solidFill>
              <a:schemeClr val="tx1"/>
            </a:solidFill>
            <a:miter lim="800000"/>
            <a:headEnd/>
            <a:tailEnd/>
          </a:ln>
        </p:spPr>
        <p:txBody>
          <a:bodyPr wrap="none" anchor="ctr"/>
          <a:lstStyle/>
          <a:p>
            <a:pPr eaLnBrk="0" latinLnBrk="1" hangingPunct="0">
              <a:buFont typeface="Arial" charset="0"/>
              <a:buNone/>
            </a:pPr>
            <a:r>
              <a:rPr kumimoji="1" lang="en-US" altLang="ko-KR" b="1">
                <a:latin typeface="微软雅黑"/>
                <a:ea typeface="微软雅黑"/>
                <a:cs typeface="微软雅黑"/>
              </a:rPr>
              <a:t>5.</a:t>
            </a:r>
            <a:endParaRPr kumimoji="1" lang="ko-KR" altLang="en-US" b="1">
              <a:latin typeface="微软雅黑"/>
            </a:endParaRPr>
          </a:p>
        </p:txBody>
      </p:sp>
      <p:sp>
        <p:nvSpPr>
          <p:cNvPr id="187399" name="AutoShape 9"/>
          <p:cNvSpPr>
            <a:spLocks noChangeArrowheads="1"/>
          </p:cNvSpPr>
          <p:nvPr/>
        </p:nvSpPr>
        <p:spPr bwMode="auto">
          <a:xfrm rot="10800000" flipH="1">
            <a:off x="674688" y="1720850"/>
            <a:ext cx="417512" cy="369888"/>
          </a:xfrm>
          <a:custGeom>
            <a:avLst/>
            <a:gdLst>
              <a:gd name="T0" fmla="*/ 292097 w 21600"/>
              <a:gd name="T1" fmla="*/ 0 h 21600"/>
              <a:gd name="T2" fmla="*/ 292097 w 21600"/>
              <a:gd name="T3" fmla="*/ 208475 h 21600"/>
              <a:gd name="T4" fmla="*/ 62509 w 21600"/>
              <a:gd name="T5" fmla="*/ 370379 h 21600"/>
              <a:gd name="T6" fmla="*/ 417116 w 21600"/>
              <a:gd name="T7" fmla="*/ 10423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87400" name="AutoShape 10"/>
          <p:cNvSpPr>
            <a:spLocks noChangeArrowheads="1"/>
          </p:cNvSpPr>
          <p:nvPr/>
        </p:nvSpPr>
        <p:spPr bwMode="auto">
          <a:xfrm rot="10800000" flipH="1">
            <a:off x="1484313" y="2360613"/>
            <a:ext cx="417512" cy="371475"/>
          </a:xfrm>
          <a:custGeom>
            <a:avLst/>
            <a:gdLst>
              <a:gd name="T0" fmla="*/ 292097 w 21600"/>
              <a:gd name="T1" fmla="*/ 0 h 21600"/>
              <a:gd name="T2" fmla="*/ 292097 w 21600"/>
              <a:gd name="T3" fmla="*/ 208475 h 21600"/>
              <a:gd name="T4" fmla="*/ 62509 w 21600"/>
              <a:gd name="T5" fmla="*/ 370379 h 21600"/>
              <a:gd name="T6" fmla="*/ 417116 w 21600"/>
              <a:gd name="T7" fmla="*/ 10423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87401" name="AutoShape 11"/>
          <p:cNvSpPr>
            <a:spLocks noChangeArrowheads="1"/>
          </p:cNvSpPr>
          <p:nvPr/>
        </p:nvSpPr>
        <p:spPr bwMode="auto">
          <a:xfrm rot="10800000" flipH="1">
            <a:off x="2349500" y="3009900"/>
            <a:ext cx="415925" cy="369888"/>
          </a:xfrm>
          <a:custGeom>
            <a:avLst/>
            <a:gdLst>
              <a:gd name="T0" fmla="*/ 292097 w 21600"/>
              <a:gd name="T1" fmla="*/ 0 h 21600"/>
              <a:gd name="T2" fmla="*/ 292097 w 21600"/>
              <a:gd name="T3" fmla="*/ 208475 h 21600"/>
              <a:gd name="T4" fmla="*/ 62509 w 21600"/>
              <a:gd name="T5" fmla="*/ 370379 h 21600"/>
              <a:gd name="T6" fmla="*/ 417116 w 21600"/>
              <a:gd name="T7" fmla="*/ 10423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87402" name="AutoShape 12"/>
          <p:cNvSpPr>
            <a:spLocks noChangeArrowheads="1"/>
          </p:cNvSpPr>
          <p:nvPr/>
        </p:nvSpPr>
        <p:spPr bwMode="auto">
          <a:xfrm rot="10800000" flipH="1">
            <a:off x="3213100" y="3603625"/>
            <a:ext cx="417513" cy="369888"/>
          </a:xfrm>
          <a:custGeom>
            <a:avLst/>
            <a:gdLst>
              <a:gd name="T0" fmla="*/ 292097 w 21600"/>
              <a:gd name="T1" fmla="*/ 0 h 21600"/>
              <a:gd name="T2" fmla="*/ 292097 w 21600"/>
              <a:gd name="T3" fmla="*/ 208475 h 21600"/>
              <a:gd name="T4" fmla="*/ 62509 w 21600"/>
              <a:gd name="T5" fmla="*/ 370379 h 21600"/>
              <a:gd name="T6" fmla="*/ 417116 w 21600"/>
              <a:gd name="T7" fmla="*/ 10423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87403" name="AutoShape 13"/>
          <p:cNvSpPr>
            <a:spLocks noChangeArrowheads="1"/>
          </p:cNvSpPr>
          <p:nvPr/>
        </p:nvSpPr>
        <p:spPr bwMode="auto">
          <a:xfrm>
            <a:off x="4724400" y="2360613"/>
            <a:ext cx="1890713" cy="595312"/>
          </a:xfrm>
          <a:prstGeom prst="roundRect">
            <a:avLst>
              <a:gd name="adj" fmla="val 16667"/>
            </a:avLst>
          </a:prstGeom>
          <a:solidFill>
            <a:schemeClr val="bg1"/>
          </a:solidFill>
          <a:ln w="9525">
            <a:solidFill>
              <a:schemeClr val="tx1"/>
            </a:solidFill>
            <a:round/>
            <a:headEnd/>
            <a:tailEnd/>
          </a:ln>
        </p:spPr>
        <p:txBody>
          <a:bodyPr wrap="none" anchor="ctr"/>
          <a:lstStyle/>
          <a:p>
            <a:pPr algn="ctr" eaLnBrk="0" latinLnBrk="1" hangingPunct="0">
              <a:buFont typeface="Arial" charset="0"/>
              <a:buNone/>
            </a:pPr>
            <a:endParaRPr kumimoji="1" lang="zh-CN" altLang="en-US" b="1">
              <a:latin typeface="微软雅黑"/>
              <a:ea typeface="微软雅黑"/>
              <a:cs typeface="微软雅黑"/>
            </a:endParaRPr>
          </a:p>
        </p:txBody>
      </p:sp>
      <p:sp>
        <p:nvSpPr>
          <p:cNvPr id="187404" name="AutoShape 14"/>
          <p:cNvSpPr>
            <a:spLocks noChangeArrowheads="1"/>
          </p:cNvSpPr>
          <p:nvPr/>
        </p:nvSpPr>
        <p:spPr bwMode="auto">
          <a:xfrm>
            <a:off x="4724400" y="1766888"/>
            <a:ext cx="1720850" cy="330200"/>
          </a:xfrm>
          <a:prstGeom prst="roundRect">
            <a:avLst>
              <a:gd name="adj" fmla="val 16667"/>
            </a:avLst>
          </a:prstGeom>
          <a:solidFill>
            <a:schemeClr val="bg1"/>
          </a:solidFill>
          <a:ln w="9525">
            <a:solidFill>
              <a:schemeClr val="tx1"/>
            </a:solidFill>
            <a:round/>
            <a:headEnd/>
            <a:tailEnd/>
          </a:ln>
        </p:spPr>
        <p:txBody>
          <a:bodyPr wrap="none" anchor="ctr"/>
          <a:lstStyle/>
          <a:p>
            <a:pPr algn="ctr" eaLnBrk="0" latinLnBrk="1" hangingPunct="0">
              <a:buFont typeface="Arial" charset="0"/>
              <a:buNone/>
            </a:pPr>
            <a:endParaRPr kumimoji="1" lang="zh-CN" altLang="en-US" b="1">
              <a:latin typeface="微软雅黑"/>
              <a:ea typeface="微软雅黑"/>
              <a:cs typeface="微软雅黑"/>
            </a:endParaRPr>
          </a:p>
        </p:txBody>
      </p:sp>
      <p:sp>
        <p:nvSpPr>
          <p:cNvPr id="187405" name="AutoShape 15"/>
          <p:cNvSpPr>
            <a:spLocks noChangeArrowheads="1"/>
          </p:cNvSpPr>
          <p:nvPr/>
        </p:nvSpPr>
        <p:spPr bwMode="auto">
          <a:xfrm>
            <a:off x="4724400" y="1166813"/>
            <a:ext cx="1720850" cy="330200"/>
          </a:xfrm>
          <a:prstGeom prst="roundRect">
            <a:avLst>
              <a:gd name="adj" fmla="val 16667"/>
            </a:avLst>
          </a:prstGeom>
          <a:solidFill>
            <a:schemeClr val="bg1"/>
          </a:solidFill>
          <a:ln w="9525">
            <a:solidFill>
              <a:schemeClr val="tx1"/>
            </a:solidFill>
            <a:round/>
            <a:headEnd/>
            <a:tailEnd/>
          </a:ln>
        </p:spPr>
        <p:txBody>
          <a:bodyPr wrap="none" anchor="ctr"/>
          <a:lstStyle/>
          <a:p>
            <a:pPr algn="ctr" eaLnBrk="0" latinLnBrk="1" hangingPunct="0">
              <a:buFont typeface="Arial" charset="0"/>
              <a:buNone/>
            </a:pPr>
            <a:endParaRPr kumimoji="1" lang="zh-CN" altLang="en-US" b="1">
              <a:latin typeface="微软雅黑"/>
              <a:ea typeface="微软雅黑"/>
              <a:cs typeface="微软雅黑"/>
            </a:endParaRPr>
          </a:p>
        </p:txBody>
      </p:sp>
      <p:sp>
        <p:nvSpPr>
          <p:cNvPr id="187406" name="AutoShape 16"/>
          <p:cNvSpPr>
            <a:spLocks noChangeArrowheads="1"/>
          </p:cNvSpPr>
          <p:nvPr/>
        </p:nvSpPr>
        <p:spPr bwMode="auto">
          <a:xfrm>
            <a:off x="5338763" y="2144713"/>
            <a:ext cx="520700" cy="165100"/>
          </a:xfrm>
          <a:prstGeom prst="upArrow">
            <a:avLst>
              <a:gd name="adj1" fmla="val 50000"/>
              <a:gd name="adj2" fmla="val 25000"/>
            </a:avLst>
          </a:prstGeom>
          <a:solidFill>
            <a:schemeClr val="bg1"/>
          </a:solidFill>
          <a:ln w="9525">
            <a:solidFill>
              <a:schemeClr val="tx1"/>
            </a:solidFill>
            <a:miter lim="800000"/>
            <a:headEnd/>
            <a:tailEnd/>
          </a:ln>
        </p:spPr>
        <p:txBody>
          <a:bodyPr vert="eaVert" wrap="none" anchor="ctr"/>
          <a:lstStyle/>
          <a:p>
            <a:pPr eaLnBrk="0" hangingPunct="0">
              <a:buFont typeface="Arial" charset="0"/>
              <a:buNone/>
            </a:pPr>
            <a:endParaRPr lang="zh-CN" altLang="en-US" b="1">
              <a:latin typeface="微软雅黑"/>
              <a:ea typeface="微软雅黑"/>
              <a:cs typeface="微软雅黑"/>
            </a:endParaRPr>
          </a:p>
        </p:txBody>
      </p:sp>
      <p:sp>
        <p:nvSpPr>
          <p:cNvPr id="187407" name="AutoShape 17"/>
          <p:cNvSpPr>
            <a:spLocks noChangeArrowheads="1"/>
          </p:cNvSpPr>
          <p:nvPr/>
        </p:nvSpPr>
        <p:spPr bwMode="auto">
          <a:xfrm>
            <a:off x="5373688" y="1550988"/>
            <a:ext cx="468312" cy="165100"/>
          </a:xfrm>
          <a:prstGeom prst="upArrow">
            <a:avLst>
              <a:gd name="adj1" fmla="val 50000"/>
              <a:gd name="adj2" fmla="val 25000"/>
            </a:avLst>
          </a:prstGeom>
          <a:solidFill>
            <a:schemeClr val="bg1"/>
          </a:solidFill>
          <a:ln w="9525">
            <a:solidFill>
              <a:schemeClr val="tx1"/>
            </a:solidFill>
            <a:miter lim="800000"/>
            <a:headEnd/>
            <a:tailEnd/>
          </a:ln>
        </p:spPr>
        <p:txBody>
          <a:bodyPr vert="eaVert" wrap="none" anchor="ctr"/>
          <a:lstStyle/>
          <a:p>
            <a:pPr eaLnBrk="0" hangingPunct="0">
              <a:buFont typeface="Arial" charset="0"/>
              <a:buNone/>
            </a:pPr>
            <a:endParaRPr lang="zh-CN" altLang="en-US" b="1">
              <a:latin typeface="微软雅黑"/>
              <a:ea typeface="微软雅黑"/>
              <a:cs typeface="微软雅黑"/>
            </a:endParaRPr>
          </a:p>
        </p:txBody>
      </p:sp>
      <p:sp>
        <p:nvSpPr>
          <p:cNvPr id="187408" name="AutoShape 18"/>
          <p:cNvSpPr>
            <a:spLocks noChangeArrowheads="1"/>
          </p:cNvSpPr>
          <p:nvPr/>
        </p:nvSpPr>
        <p:spPr bwMode="auto">
          <a:xfrm>
            <a:off x="3806825" y="2522538"/>
            <a:ext cx="885825" cy="288925"/>
          </a:xfrm>
          <a:custGeom>
            <a:avLst/>
            <a:gdLst>
              <a:gd name="T0" fmla="*/ 664456 w 21600"/>
              <a:gd name="T1" fmla="*/ 0 h 21600"/>
              <a:gd name="T2" fmla="*/ 0 w 21600"/>
              <a:gd name="T3" fmla="*/ 144339 h 21600"/>
              <a:gd name="T4" fmla="*/ 664456 w 21600"/>
              <a:gd name="T5" fmla="*/ 288677 h 21600"/>
              <a:gd name="T6" fmla="*/ 885941 w 21600"/>
              <a:gd name="T7" fmla="*/ 1443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pic>
        <p:nvPicPr>
          <p:cNvPr id="187409" name="Picture 19" descr="j0195812"/>
          <p:cNvPicPr>
            <a:picLocks noChangeAspect="1" noChangeArrowheads="1"/>
          </p:cNvPicPr>
          <p:nvPr/>
        </p:nvPicPr>
        <p:blipFill>
          <a:blip r:embed="rId2"/>
          <a:srcRect/>
          <a:stretch>
            <a:fillRect/>
          </a:stretch>
        </p:blipFill>
        <p:spPr bwMode="auto">
          <a:xfrm>
            <a:off x="350838" y="2847975"/>
            <a:ext cx="1349375" cy="1565275"/>
          </a:xfrm>
          <a:prstGeom prst="rect">
            <a:avLst/>
          </a:prstGeom>
          <a:solidFill>
            <a:schemeClr val="bg1"/>
          </a:solidFill>
          <a:ln w="9525">
            <a:noFill/>
            <a:miter lim="800000"/>
            <a:headEnd/>
            <a:tailEnd/>
          </a:ln>
        </p:spPr>
      </p:pic>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36613" y="465138"/>
            <a:ext cx="5678487" cy="382587"/>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对时间的认识</a:t>
            </a:r>
          </a:p>
        </p:txBody>
      </p:sp>
      <p:sp>
        <p:nvSpPr>
          <p:cNvPr id="188418" name="TextBox 5"/>
          <p:cNvSpPr txBox="1">
            <a:spLocks noChangeArrowheads="1"/>
          </p:cNvSpPr>
          <p:nvPr/>
        </p:nvSpPr>
        <p:spPr bwMode="auto">
          <a:xfrm>
            <a:off x="242888" y="1058863"/>
            <a:ext cx="6378575" cy="969962"/>
          </a:xfrm>
          <a:prstGeom prst="rect">
            <a:avLst/>
          </a:prstGeom>
          <a:noFill/>
          <a:ln w="9525">
            <a:noFill/>
            <a:miter lim="800000"/>
            <a:headEnd/>
            <a:tailEnd/>
          </a:ln>
        </p:spPr>
        <p:txBody>
          <a:bodyPr wrap="none">
            <a:spAutoFit/>
          </a:bodyPr>
          <a:lstStyle/>
          <a:p>
            <a:pPr eaLnBrk="0" hangingPunct="0">
              <a:buFont typeface="Arial" charset="0"/>
              <a:buNone/>
            </a:pPr>
            <a:r>
              <a:rPr lang="zh-CN" altLang="en-US" sz="2100" b="1">
                <a:latin typeface="微软雅黑"/>
                <a:ea typeface="微软雅黑"/>
                <a:cs typeface="微软雅黑"/>
              </a:rPr>
              <a:t>人的一生中最重要的时间是在公司中度过的！</a:t>
            </a:r>
            <a:endParaRPr lang="en-US" altLang="zh-CN" sz="2100" b="1">
              <a:latin typeface="微软雅黑"/>
              <a:ea typeface="微软雅黑"/>
              <a:cs typeface="微软雅黑"/>
            </a:endParaRPr>
          </a:p>
          <a:p>
            <a:pPr eaLnBrk="0" hangingPunct="0">
              <a:buFont typeface="Arial" charset="0"/>
              <a:buNone/>
            </a:pPr>
            <a:endParaRPr lang="en-US" altLang="zh-CN" sz="1500" b="1">
              <a:latin typeface="微软雅黑"/>
              <a:ea typeface="微软雅黑"/>
              <a:cs typeface="微软雅黑"/>
            </a:endParaRPr>
          </a:p>
          <a:p>
            <a:pPr eaLnBrk="0" hangingPunct="0">
              <a:buFont typeface="Arial" charset="0"/>
              <a:buNone/>
            </a:pPr>
            <a:r>
              <a:rPr lang="zh-CN" altLang="en-US" sz="2100" b="1">
                <a:latin typeface="微软雅黑"/>
                <a:ea typeface="微软雅黑"/>
                <a:cs typeface="微软雅黑"/>
              </a:rPr>
              <a:t>必须为员工创造一个能够进行实质劳动的工作环境！</a:t>
            </a:r>
          </a:p>
        </p:txBody>
      </p:sp>
      <p:sp>
        <p:nvSpPr>
          <p:cNvPr id="10" name="右箭头 9"/>
          <p:cNvSpPr/>
          <p:nvPr/>
        </p:nvSpPr>
        <p:spPr>
          <a:xfrm>
            <a:off x="2187575" y="3200400"/>
            <a:ext cx="863600" cy="6477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endParaRPr lang="zh-CN" altLang="en-US" b="1">
              <a:latin typeface="微软雅黑" pitchFamily="34" charset="-122"/>
            </a:endParaRPr>
          </a:p>
        </p:txBody>
      </p:sp>
      <p:sp>
        <p:nvSpPr>
          <p:cNvPr id="188420" name="TextBox 10"/>
          <p:cNvSpPr txBox="1">
            <a:spLocks noChangeArrowheads="1"/>
          </p:cNvSpPr>
          <p:nvPr/>
        </p:nvSpPr>
        <p:spPr bwMode="auto">
          <a:xfrm>
            <a:off x="3105150" y="2247900"/>
            <a:ext cx="3455988" cy="2400300"/>
          </a:xfrm>
          <a:prstGeom prst="rect">
            <a:avLst/>
          </a:prstGeom>
          <a:noFill/>
          <a:ln w="9525">
            <a:noFill/>
            <a:miter lim="800000"/>
            <a:headEnd/>
            <a:tailEnd/>
          </a:ln>
        </p:spPr>
        <p:txBody>
          <a:bodyPr>
            <a:spAutoFit/>
          </a:bodyPr>
          <a:lstStyle/>
          <a:p>
            <a:pPr eaLnBrk="0" hangingPunct="0">
              <a:lnSpc>
                <a:spcPts val="3000"/>
              </a:lnSpc>
              <a:buFont typeface="Arial" charset="0"/>
              <a:buNone/>
            </a:pPr>
            <a:r>
              <a:rPr lang="zh-CN" altLang="en-US" sz="2100" b="1">
                <a:solidFill>
                  <a:srgbClr val="002060"/>
                </a:solidFill>
                <a:latin typeface="微软雅黑"/>
                <a:ea typeface="微软雅黑"/>
                <a:cs typeface="微软雅黑"/>
              </a:rPr>
              <a:t>实质劳动：真正能够创造</a:t>
            </a:r>
            <a:endParaRPr lang="en-US" altLang="zh-CN" sz="2100" b="1">
              <a:solidFill>
                <a:srgbClr val="002060"/>
              </a:solidFill>
              <a:latin typeface="微软雅黑"/>
              <a:ea typeface="微软雅黑"/>
              <a:cs typeface="微软雅黑"/>
            </a:endParaRPr>
          </a:p>
          <a:p>
            <a:pPr eaLnBrk="0" hangingPunct="0">
              <a:lnSpc>
                <a:spcPts val="3000"/>
              </a:lnSpc>
              <a:buFont typeface="Arial" charset="0"/>
              <a:buNone/>
            </a:pPr>
            <a:r>
              <a:rPr lang="en-US" altLang="zh-CN" sz="2100" b="1">
                <a:solidFill>
                  <a:srgbClr val="002060"/>
                </a:solidFill>
                <a:latin typeface="微软雅黑"/>
                <a:ea typeface="微软雅黑"/>
                <a:cs typeface="微软雅黑"/>
              </a:rPr>
              <a:t>          </a:t>
            </a:r>
            <a:r>
              <a:rPr lang="zh-CN" altLang="en-US" sz="2100" b="1">
                <a:solidFill>
                  <a:srgbClr val="002060"/>
                </a:solidFill>
                <a:latin typeface="微软雅黑"/>
                <a:ea typeface="微软雅黑"/>
                <a:cs typeface="微软雅黑"/>
              </a:rPr>
              <a:t>价值的劳动</a:t>
            </a:r>
            <a:endParaRPr lang="en-US" altLang="zh-CN" sz="2100" b="1">
              <a:solidFill>
                <a:srgbClr val="002060"/>
              </a:solidFill>
              <a:latin typeface="微软雅黑"/>
              <a:ea typeface="微软雅黑"/>
              <a:cs typeface="微软雅黑"/>
            </a:endParaRPr>
          </a:p>
          <a:p>
            <a:pPr eaLnBrk="0" hangingPunct="0">
              <a:lnSpc>
                <a:spcPts val="3000"/>
              </a:lnSpc>
              <a:buFont typeface="Arial" charset="0"/>
              <a:buNone/>
            </a:pPr>
            <a:endParaRPr lang="en-US" altLang="zh-CN" sz="1500" b="1">
              <a:latin typeface="微软雅黑"/>
              <a:ea typeface="微软雅黑"/>
              <a:cs typeface="微软雅黑"/>
            </a:endParaRPr>
          </a:p>
          <a:p>
            <a:pPr eaLnBrk="0" hangingPunct="0">
              <a:lnSpc>
                <a:spcPts val="3000"/>
              </a:lnSpc>
              <a:buFont typeface="Arial" charset="0"/>
              <a:buNone/>
            </a:pPr>
            <a:r>
              <a:rPr lang="zh-CN" altLang="en-US" sz="2100" b="1">
                <a:latin typeface="微软雅黑"/>
                <a:ea typeface="微软雅黑"/>
                <a:cs typeface="微软雅黑"/>
              </a:rPr>
              <a:t>追求实质劳动是通过不断的思考，在劳动中逐步的创造更多的价值</a:t>
            </a:r>
          </a:p>
        </p:txBody>
      </p:sp>
      <p:sp>
        <p:nvSpPr>
          <p:cNvPr id="188421" name="Arc 44"/>
          <p:cNvSpPr>
            <a:spLocks/>
          </p:cNvSpPr>
          <p:nvPr/>
        </p:nvSpPr>
        <p:spPr bwMode="auto">
          <a:xfrm flipH="1">
            <a:off x="1160463" y="2679700"/>
            <a:ext cx="919162" cy="1782763"/>
          </a:xfrm>
          <a:custGeom>
            <a:avLst/>
            <a:gdLst>
              <a:gd name="T0" fmla="*/ 910451 w 21600"/>
              <a:gd name="T1" fmla="*/ 1782198 h 43199"/>
              <a:gd name="T2" fmla="*/ 916189 w 21600"/>
              <a:gd name="T3" fmla="*/ 0 h 43199"/>
              <a:gd name="T4" fmla="*/ 918102 w 21600"/>
              <a:gd name="T5" fmla="*/ 89112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21419" y="43199"/>
                </a:moveTo>
                <a:cubicBezTo>
                  <a:pt x="9561" y="43100"/>
                  <a:pt x="0" y="33459"/>
                  <a:pt x="0" y="21600"/>
                </a:cubicBezTo>
                <a:cubicBezTo>
                  <a:pt x="-1" y="9688"/>
                  <a:pt x="9643" y="24"/>
                  <a:pt x="21555" y="0"/>
                </a:cubicBezTo>
              </a:path>
              <a:path w="21600" h="43199" stroke="0" extrusionOk="0">
                <a:moveTo>
                  <a:pt x="21419" y="43199"/>
                </a:moveTo>
                <a:cubicBezTo>
                  <a:pt x="9561" y="43100"/>
                  <a:pt x="0" y="33459"/>
                  <a:pt x="0" y="21600"/>
                </a:cubicBezTo>
                <a:cubicBezTo>
                  <a:pt x="-1" y="9688"/>
                  <a:pt x="9643" y="24"/>
                  <a:pt x="21555" y="0"/>
                </a:cubicBezTo>
                <a:lnTo>
                  <a:pt x="21600" y="21600"/>
                </a:lnTo>
                <a:close/>
              </a:path>
            </a:pathLst>
          </a:custGeom>
          <a:solidFill>
            <a:srgbClr val="FFFF66"/>
          </a:solidFill>
          <a:ln w="12700" cap="rnd">
            <a:solidFill>
              <a:schemeClr val="tx1"/>
            </a:solidFill>
            <a:round/>
            <a:headEnd/>
            <a:tailEnd/>
          </a:ln>
        </p:spPr>
        <p:txBody>
          <a:bodyPr/>
          <a:lstStyle/>
          <a:p>
            <a:pPr eaLnBrk="0" hangingPunct="0">
              <a:buFont typeface="Arial" charset="0"/>
              <a:buNone/>
            </a:pPr>
            <a:endParaRPr lang="zh-CN" altLang="en-US" b="1">
              <a:latin typeface="微软雅黑"/>
              <a:ea typeface="微软雅黑"/>
              <a:cs typeface="微软雅黑"/>
            </a:endParaRPr>
          </a:p>
        </p:txBody>
      </p:sp>
      <p:sp>
        <p:nvSpPr>
          <p:cNvPr id="188422" name="Arc 44"/>
          <p:cNvSpPr>
            <a:spLocks/>
          </p:cNvSpPr>
          <p:nvPr/>
        </p:nvSpPr>
        <p:spPr bwMode="auto">
          <a:xfrm>
            <a:off x="296863" y="2679700"/>
            <a:ext cx="863600" cy="1782763"/>
          </a:xfrm>
          <a:custGeom>
            <a:avLst/>
            <a:gdLst>
              <a:gd name="T0" fmla="*/ 856895 w 21600"/>
              <a:gd name="T1" fmla="*/ 1782198 h 43199"/>
              <a:gd name="T2" fmla="*/ 862296 w 21600"/>
              <a:gd name="T3" fmla="*/ 0 h 43199"/>
              <a:gd name="T4" fmla="*/ 864096 w 21600"/>
              <a:gd name="T5" fmla="*/ 89112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21419" y="43199"/>
                </a:moveTo>
                <a:cubicBezTo>
                  <a:pt x="9561" y="43100"/>
                  <a:pt x="0" y="33459"/>
                  <a:pt x="0" y="21600"/>
                </a:cubicBezTo>
                <a:cubicBezTo>
                  <a:pt x="-1" y="9688"/>
                  <a:pt x="9643" y="24"/>
                  <a:pt x="21555" y="0"/>
                </a:cubicBezTo>
              </a:path>
              <a:path w="21600" h="43199" stroke="0" extrusionOk="0">
                <a:moveTo>
                  <a:pt x="21419" y="43199"/>
                </a:moveTo>
                <a:cubicBezTo>
                  <a:pt x="9561" y="43100"/>
                  <a:pt x="0" y="33459"/>
                  <a:pt x="0" y="21600"/>
                </a:cubicBezTo>
                <a:cubicBezTo>
                  <a:pt x="-1" y="9688"/>
                  <a:pt x="9643" y="24"/>
                  <a:pt x="21555" y="0"/>
                </a:cubicBezTo>
                <a:lnTo>
                  <a:pt x="21600" y="21600"/>
                </a:lnTo>
                <a:close/>
              </a:path>
            </a:pathLst>
          </a:custGeom>
          <a:solidFill>
            <a:srgbClr val="FFCCCC"/>
          </a:solidFill>
          <a:ln w="12700" cap="rnd">
            <a:solidFill>
              <a:schemeClr val="tx1"/>
            </a:solidFill>
            <a:round/>
            <a:headEnd/>
            <a:tailEnd/>
          </a:ln>
        </p:spPr>
        <p:txBody>
          <a:bodyPr/>
          <a:lstStyle/>
          <a:p>
            <a:pPr eaLnBrk="0" hangingPunct="0">
              <a:buFont typeface="Arial" charset="0"/>
              <a:buNone/>
            </a:pPr>
            <a:endParaRPr lang="zh-CN" altLang="en-US" b="1">
              <a:latin typeface="微软雅黑"/>
              <a:ea typeface="微软雅黑"/>
              <a:cs typeface="微软雅黑"/>
            </a:endParaRPr>
          </a:p>
        </p:txBody>
      </p:sp>
      <p:sp>
        <p:nvSpPr>
          <p:cNvPr id="188423" name="Line 46"/>
          <p:cNvSpPr>
            <a:spLocks noChangeShapeType="1"/>
          </p:cNvSpPr>
          <p:nvPr/>
        </p:nvSpPr>
        <p:spPr bwMode="auto">
          <a:xfrm>
            <a:off x="1160463" y="2679700"/>
            <a:ext cx="0" cy="1782763"/>
          </a:xfrm>
          <a:prstGeom prst="line">
            <a:avLst/>
          </a:prstGeom>
          <a:noFill/>
          <a:ln w="12700">
            <a:solidFill>
              <a:schemeClr val="tx1"/>
            </a:solidFill>
            <a:round/>
            <a:headEnd type="none" w="sm" len="sm"/>
            <a:tailEnd type="none" w="sm" len="sm"/>
          </a:ln>
        </p:spPr>
        <p:txBody>
          <a:bodyPr/>
          <a:lstStyle/>
          <a:p>
            <a:endParaRPr lang="zh-CN" altLang="en-US"/>
          </a:p>
        </p:txBody>
      </p:sp>
      <p:sp>
        <p:nvSpPr>
          <p:cNvPr id="188424" name="Rectangle 47"/>
          <p:cNvSpPr>
            <a:spLocks noChangeArrowheads="1"/>
          </p:cNvSpPr>
          <p:nvPr/>
        </p:nvSpPr>
        <p:spPr bwMode="auto">
          <a:xfrm>
            <a:off x="458788" y="3435350"/>
            <a:ext cx="431800" cy="623888"/>
          </a:xfrm>
          <a:prstGeom prst="rect">
            <a:avLst/>
          </a:prstGeom>
          <a:noFill/>
          <a:ln w="9525">
            <a:noFill/>
            <a:miter lim="800000"/>
            <a:headEnd/>
            <a:tailEnd/>
          </a:ln>
        </p:spPr>
        <p:txBody>
          <a:bodyPr lIns="69056" tIns="34529" rIns="69056" bIns="34529">
            <a:spAutoFit/>
          </a:bodyPr>
          <a:lstStyle/>
          <a:p>
            <a:pPr defTabSz="571500" eaLnBrk="0" hangingPunct="0">
              <a:buFont typeface="Arial" charset="0"/>
              <a:buNone/>
            </a:pPr>
            <a:r>
              <a:rPr kumimoji="1" lang="zh-CN" altLang="en-US" b="1">
                <a:latin typeface="微软雅黑"/>
                <a:ea typeface="微软雅黑"/>
                <a:cs typeface="微软雅黑"/>
              </a:rPr>
              <a:t>睡眠</a:t>
            </a:r>
          </a:p>
        </p:txBody>
      </p:sp>
      <p:sp>
        <p:nvSpPr>
          <p:cNvPr id="188425" name="Rectangle 48"/>
          <p:cNvSpPr>
            <a:spLocks noChangeArrowheads="1"/>
          </p:cNvSpPr>
          <p:nvPr/>
        </p:nvSpPr>
        <p:spPr bwMode="auto">
          <a:xfrm>
            <a:off x="1538288" y="3273425"/>
            <a:ext cx="377825" cy="623888"/>
          </a:xfrm>
          <a:prstGeom prst="rect">
            <a:avLst/>
          </a:prstGeom>
          <a:noFill/>
          <a:ln w="9525">
            <a:noFill/>
            <a:miter lim="800000"/>
            <a:headEnd/>
            <a:tailEnd/>
          </a:ln>
        </p:spPr>
        <p:txBody>
          <a:bodyPr lIns="69056" tIns="34529" rIns="69056" bIns="34529">
            <a:spAutoFit/>
          </a:bodyPr>
          <a:lstStyle/>
          <a:p>
            <a:pPr defTabSz="571500" eaLnBrk="0" hangingPunct="0">
              <a:buFont typeface="Arial" charset="0"/>
              <a:buNone/>
            </a:pPr>
            <a:r>
              <a:rPr kumimoji="1" lang="zh-CN" altLang="en-US" b="1">
                <a:latin typeface="微软雅黑"/>
                <a:ea typeface="微软雅黑"/>
                <a:cs typeface="微软雅黑"/>
              </a:rPr>
              <a:t>工作</a:t>
            </a:r>
          </a:p>
        </p:txBody>
      </p:sp>
      <p:cxnSp>
        <p:nvCxnSpPr>
          <p:cNvPr id="16" name="直接连接符 15"/>
          <p:cNvCxnSpPr/>
          <p:nvPr/>
        </p:nvCxnSpPr>
        <p:spPr>
          <a:xfrm>
            <a:off x="404813" y="3165475"/>
            <a:ext cx="755650" cy="431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836613" y="3240088"/>
            <a:ext cx="647700" cy="647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 typeface="Arial" panose="020B0604020202020204" pitchFamily="34" charset="0"/>
              <a:buNone/>
              <a:defRPr/>
            </a:pPr>
            <a:r>
              <a:rPr lang="zh-CN" altLang="en-US" b="1">
                <a:solidFill>
                  <a:schemeClr val="tx1"/>
                </a:solidFill>
                <a:latin typeface="微软雅黑" pitchFamily="34" charset="-122"/>
              </a:rPr>
              <a:t>一生</a:t>
            </a:r>
          </a:p>
        </p:txBody>
      </p:sp>
      <p:sp>
        <p:nvSpPr>
          <p:cNvPr id="188428" name="TextBox 19"/>
          <p:cNvSpPr txBox="1">
            <a:spLocks noChangeArrowheads="1"/>
          </p:cNvSpPr>
          <p:nvPr/>
        </p:nvSpPr>
        <p:spPr bwMode="auto">
          <a:xfrm>
            <a:off x="566738" y="2841625"/>
            <a:ext cx="646112" cy="369888"/>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其他</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6613" y="519113"/>
            <a:ext cx="5678487" cy="382587"/>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对工作的认识</a:t>
            </a:r>
          </a:p>
        </p:txBody>
      </p:sp>
      <p:sp>
        <p:nvSpPr>
          <p:cNvPr id="3" name="内容占位符 2"/>
          <p:cNvSpPr>
            <a:spLocks noGrp="1"/>
          </p:cNvSpPr>
          <p:nvPr>
            <p:ph idx="1"/>
          </p:nvPr>
        </p:nvSpPr>
        <p:spPr>
          <a:xfrm>
            <a:off x="242888" y="1754188"/>
            <a:ext cx="4057650" cy="1101725"/>
          </a:xfrm>
        </p:spPr>
        <p:txBody>
          <a:bodyPr>
            <a:normAutofit lnSpcReduction="10000"/>
          </a:bodyPr>
          <a:lstStyle/>
          <a:p>
            <a:pPr marL="342891" indent="-342891" eaLnBrk="1" hangingPunct="1">
              <a:lnSpc>
                <a:spcPct val="150000"/>
              </a:lnSpc>
              <a:buFontTx/>
              <a:buNone/>
              <a:defRPr/>
            </a:pPr>
            <a:r>
              <a:rPr lang="zh-CN" altLang="en-US" sz="2100" b="1" dirty="0">
                <a:latin typeface="微软雅黑" pitchFamily="34" charset="-122"/>
                <a:cs typeface="+mn-cs"/>
                <a:sym typeface="Arial" panose="020B0604020202020204" pitchFamily="34" charset="0"/>
              </a:rPr>
              <a:t>工作是能够产生新的价值的</a:t>
            </a:r>
            <a:endParaRPr lang="en-US" altLang="zh-CN" sz="2100" b="1" dirty="0">
              <a:latin typeface="微软雅黑" pitchFamily="34" charset="-122"/>
              <a:cs typeface="+mn-cs"/>
              <a:sym typeface="Arial" panose="020B0604020202020204" pitchFamily="34" charset="0"/>
            </a:endParaRPr>
          </a:p>
          <a:p>
            <a:pPr marL="342891" indent="-342891" eaLnBrk="1" hangingPunct="1">
              <a:lnSpc>
                <a:spcPct val="150000"/>
              </a:lnSpc>
              <a:buFontTx/>
              <a:buNone/>
              <a:defRPr/>
            </a:pPr>
            <a:r>
              <a:rPr lang="zh-CN" altLang="en-US" sz="2100" b="1" dirty="0">
                <a:latin typeface="微软雅黑" pitchFamily="34" charset="-122"/>
                <a:cs typeface="+mn-cs"/>
                <a:sym typeface="Arial" panose="020B0604020202020204" pitchFamily="34" charset="0"/>
              </a:rPr>
              <a:t>动作时不能产生任何价值的</a:t>
            </a:r>
            <a:endParaRPr lang="en-US" altLang="zh-CN" sz="2100" b="1" dirty="0">
              <a:latin typeface="微软雅黑" pitchFamily="34" charset="-122"/>
              <a:cs typeface="+mn-cs"/>
              <a:sym typeface="Arial" panose="020B0604020202020204" pitchFamily="34" charset="0"/>
            </a:endParaRPr>
          </a:p>
        </p:txBody>
      </p:sp>
      <p:sp>
        <p:nvSpPr>
          <p:cNvPr id="5" name="右大括号 4"/>
          <p:cNvSpPr/>
          <p:nvPr/>
        </p:nvSpPr>
        <p:spPr>
          <a:xfrm>
            <a:off x="3536950" y="1916113"/>
            <a:ext cx="215900" cy="811212"/>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buFont typeface="Arial" panose="020B0604020202020204" pitchFamily="34" charset="0"/>
              <a:buNone/>
              <a:defRPr/>
            </a:pPr>
            <a:endParaRPr lang="zh-CN" altLang="en-US" b="1">
              <a:latin typeface="微软雅黑" pitchFamily="34" charset="-122"/>
            </a:endParaRPr>
          </a:p>
        </p:txBody>
      </p:sp>
      <p:sp>
        <p:nvSpPr>
          <p:cNvPr id="189444" name="TextBox 5"/>
          <p:cNvSpPr txBox="1">
            <a:spLocks noChangeArrowheads="1"/>
          </p:cNvSpPr>
          <p:nvPr/>
        </p:nvSpPr>
        <p:spPr bwMode="auto">
          <a:xfrm>
            <a:off x="3914775" y="2078038"/>
            <a:ext cx="2430463" cy="415925"/>
          </a:xfrm>
          <a:prstGeom prst="rect">
            <a:avLst/>
          </a:prstGeom>
          <a:solidFill>
            <a:srgbClr val="00B050"/>
          </a:solidFill>
          <a:ln w="9525">
            <a:solidFill>
              <a:srgbClr val="00B050"/>
            </a:solidFill>
            <a:miter lim="800000"/>
            <a:headEnd/>
            <a:tailEnd/>
          </a:ln>
        </p:spPr>
        <p:txBody>
          <a:bodyPr>
            <a:spAutoFit/>
          </a:bodyPr>
          <a:lstStyle/>
          <a:p>
            <a:pPr eaLnBrk="0" hangingPunct="0">
              <a:buFont typeface="Arial" charset="0"/>
              <a:buNone/>
            </a:pPr>
            <a:r>
              <a:rPr lang="zh-CN" altLang="en-US" sz="2100" b="1">
                <a:latin typeface="微软雅黑"/>
                <a:ea typeface="微软雅黑"/>
                <a:cs typeface="微软雅黑"/>
              </a:rPr>
              <a:t>一定要真正区分开</a:t>
            </a:r>
          </a:p>
        </p:txBody>
      </p:sp>
      <p:sp>
        <p:nvSpPr>
          <p:cNvPr id="189445" name="TextBox 6"/>
          <p:cNvSpPr txBox="1">
            <a:spLocks noChangeArrowheads="1"/>
          </p:cNvSpPr>
          <p:nvPr/>
        </p:nvSpPr>
        <p:spPr bwMode="auto">
          <a:xfrm>
            <a:off x="242888" y="3179763"/>
            <a:ext cx="3416300" cy="415925"/>
          </a:xfrm>
          <a:prstGeom prst="rect">
            <a:avLst/>
          </a:prstGeom>
          <a:noFill/>
          <a:ln w="9525">
            <a:noFill/>
            <a:miter lim="800000"/>
            <a:headEnd/>
            <a:tailEnd/>
          </a:ln>
        </p:spPr>
        <p:txBody>
          <a:bodyPr wrap="none">
            <a:spAutoFit/>
          </a:bodyPr>
          <a:lstStyle/>
          <a:p>
            <a:pPr eaLnBrk="0" hangingPunct="0">
              <a:buFont typeface="Arial" charset="0"/>
              <a:buNone/>
            </a:pPr>
            <a:r>
              <a:rPr lang="en-US" altLang="zh-CN" sz="2100" b="1">
                <a:latin typeface="微软雅黑"/>
                <a:ea typeface="微软雅黑"/>
                <a:cs typeface="微软雅黑"/>
              </a:rPr>
              <a:t>【</a:t>
            </a:r>
            <a:r>
              <a:rPr lang="zh-CN" altLang="en-US" sz="2100" b="1">
                <a:latin typeface="微软雅黑"/>
                <a:ea typeface="微软雅黑"/>
                <a:cs typeface="微软雅黑"/>
              </a:rPr>
              <a:t>例</a:t>
            </a:r>
            <a:r>
              <a:rPr lang="en-US" altLang="zh-CN" sz="2100" b="1">
                <a:latin typeface="微软雅黑"/>
                <a:ea typeface="微软雅黑"/>
                <a:cs typeface="微软雅黑"/>
              </a:rPr>
              <a:t>】</a:t>
            </a:r>
            <a:r>
              <a:rPr lang="zh-CN" altLang="en-US" sz="2100" b="1">
                <a:latin typeface="微软雅黑"/>
                <a:ea typeface="微软雅黑"/>
                <a:cs typeface="微软雅黑"/>
              </a:rPr>
              <a:t>管理者的工作比例？</a:t>
            </a:r>
          </a:p>
        </p:txBody>
      </p:sp>
      <p:sp>
        <p:nvSpPr>
          <p:cNvPr id="189446" name="TextBox 7"/>
          <p:cNvSpPr txBox="1">
            <a:spLocks noChangeArrowheads="1"/>
          </p:cNvSpPr>
          <p:nvPr/>
        </p:nvSpPr>
        <p:spPr bwMode="auto">
          <a:xfrm>
            <a:off x="209550" y="3883025"/>
            <a:ext cx="6529388" cy="460375"/>
          </a:xfrm>
          <a:prstGeom prst="rect">
            <a:avLst/>
          </a:prstGeom>
          <a:solidFill>
            <a:srgbClr val="FFC000"/>
          </a:solidFill>
          <a:ln w="9525">
            <a:noFill/>
            <a:miter lim="800000"/>
            <a:headEnd/>
            <a:tailEnd/>
          </a:ln>
        </p:spPr>
        <p:txBody>
          <a:bodyPr wrap="none">
            <a:spAutoFit/>
          </a:bodyPr>
          <a:lstStyle/>
          <a:p>
            <a:pPr eaLnBrk="0" hangingPunct="0">
              <a:buFont typeface="Arial" charset="0"/>
              <a:buNone/>
            </a:pPr>
            <a:r>
              <a:rPr lang="zh-CN" altLang="en-US" sz="2400" b="1">
                <a:latin typeface="微软雅黑"/>
                <a:ea typeface="微软雅黑"/>
                <a:cs typeface="微软雅黑"/>
              </a:rPr>
              <a:t>大野耐一曾经要求：将工作的时间比例增长</a:t>
            </a:r>
            <a:r>
              <a:rPr lang="en-US" altLang="zh-CN" sz="2400" b="1">
                <a:latin typeface="微软雅黑"/>
                <a:ea typeface="微软雅黑"/>
                <a:cs typeface="微软雅黑"/>
              </a:rPr>
              <a:t>1</a:t>
            </a:r>
            <a:r>
              <a:rPr lang="zh-CN" altLang="en-US" sz="2400" b="1">
                <a:latin typeface="微软雅黑"/>
                <a:ea typeface="微软雅黑"/>
                <a:cs typeface="微软雅黑"/>
              </a:rPr>
              <a:t>倍</a:t>
            </a:r>
          </a:p>
        </p:txBody>
      </p:sp>
      <p:sp>
        <p:nvSpPr>
          <p:cNvPr id="189447" name="矩形 8"/>
          <p:cNvSpPr>
            <a:spLocks noChangeArrowheads="1"/>
          </p:cNvSpPr>
          <p:nvPr/>
        </p:nvSpPr>
        <p:spPr bwMode="auto">
          <a:xfrm>
            <a:off x="242888" y="1166813"/>
            <a:ext cx="3416300" cy="415925"/>
          </a:xfrm>
          <a:prstGeom prst="rect">
            <a:avLst/>
          </a:prstGeom>
          <a:noFill/>
          <a:ln w="9525">
            <a:noFill/>
            <a:miter lim="800000"/>
            <a:headEnd/>
            <a:tailEnd/>
          </a:ln>
        </p:spPr>
        <p:txBody>
          <a:bodyPr wrap="none">
            <a:spAutoFit/>
          </a:bodyPr>
          <a:lstStyle/>
          <a:p>
            <a:pPr eaLnBrk="0" hangingPunct="0">
              <a:buFont typeface="Arial" charset="0"/>
              <a:buNone/>
            </a:pPr>
            <a:r>
              <a:rPr lang="en-US" altLang="zh-CN" sz="2100" b="1">
                <a:latin typeface="微软雅黑"/>
                <a:ea typeface="微软雅黑"/>
                <a:cs typeface="微软雅黑"/>
              </a:rPr>
              <a:t>【</a:t>
            </a:r>
            <a:r>
              <a:rPr lang="zh-CN" altLang="en-US" sz="2100" b="1">
                <a:latin typeface="微软雅黑"/>
                <a:ea typeface="微软雅黑"/>
                <a:cs typeface="微软雅黑"/>
              </a:rPr>
              <a:t>例</a:t>
            </a:r>
            <a:r>
              <a:rPr lang="en-US" altLang="zh-CN" sz="2100" b="1">
                <a:latin typeface="微软雅黑"/>
                <a:ea typeface="微软雅黑"/>
                <a:cs typeface="微软雅黑"/>
              </a:rPr>
              <a:t>】</a:t>
            </a:r>
            <a:r>
              <a:rPr lang="zh-CN" altLang="en-US" sz="2100" b="1">
                <a:latin typeface="微软雅黑"/>
                <a:ea typeface="微软雅黑"/>
                <a:cs typeface="微软雅黑"/>
              </a:rPr>
              <a:t>工作和动作的区分？</a:t>
            </a:r>
            <a:endParaRPr lang="en-US" altLang="zh-CN" sz="2100" b="1">
              <a:latin typeface="微软雅黑"/>
              <a:ea typeface="微软雅黑"/>
              <a:cs typeface="微软雅黑"/>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36613" y="465138"/>
            <a:ext cx="5578475" cy="382587"/>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对生产率的认识</a:t>
            </a:r>
          </a:p>
        </p:txBody>
      </p:sp>
      <p:sp>
        <p:nvSpPr>
          <p:cNvPr id="190466" name="Rectangle 4"/>
          <p:cNvSpPr>
            <a:spLocks noChangeArrowheads="1"/>
          </p:cNvSpPr>
          <p:nvPr/>
        </p:nvSpPr>
        <p:spPr bwMode="auto">
          <a:xfrm>
            <a:off x="998538" y="3497263"/>
            <a:ext cx="4699000" cy="1039812"/>
          </a:xfrm>
          <a:prstGeom prst="rect">
            <a:avLst/>
          </a:prstGeom>
          <a:solidFill>
            <a:srgbClr val="CCFFCC"/>
          </a:solidFill>
          <a:ln w="12700">
            <a:solidFill>
              <a:schemeClr val="tx1"/>
            </a:solidFill>
            <a:miter lim="800000"/>
            <a:headEnd/>
            <a:tailEnd/>
          </a:ln>
        </p:spPr>
        <p:txBody>
          <a:bodyPr lIns="69056" tIns="34529" rIns="69056" bIns="34529">
            <a:spAutoFit/>
          </a:bodyPr>
          <a:lstStyle/>
          <a:p>
            <a:pPr defTabSz="571500" eaLnBrk="0" hangingPunct="0">
              <a:buFont typeface="Arial" charset="0"/>
              <a:buNone/>
            </a:pPr>
            <a:r>
              <a:rPr kumimoji="1" lang="zh-CN" altLang="en-US" sz="2100" b="1">
                <a:latin typeface="微软雅黑"/>
                <a:ea typeface="微软雅黑"/>
                <a:cs typeface="微软雅黑"/>
              </a:rPr>
              <a:t>提高生产率不仅仅是提高劳动生产率</a:t>
            </a:r>
            <a:endParaRPr kumimoji="1" lang="en-US" altLang="zh-CN" sz="2100" b="1">
              <a:latin typeface="微软雅黑"/>
              <a:ea typeface="微软雅黑"/>
              <a:cs typeface="微软雅黑"/>
            </a:endParaRPr>
          </a:p>
          <a:p>
            <a:pPr defTabSz="571500" eaLnBrk="0" hangingPunct="0">
              <a:buFont typeface="Arial" charset="0"/>
              <a:buNone/>
            </a:pPr>
            <a:endParaRPr kumimoji="1" lang="en-US" altLang="zh-CN" sz="2100" b="1">
              <a:latin typeface="微软雅黑"/>
              <a:ea typeface="微软雅黑"/>
              <a:cs typeface="微软雅黑"/>
            </a:endParaRPr>
          </a:p>
          <a:p>
            <a:pPr defTabSz="571500" eaLnBrk="0" hangingPunct="0">
              <a:buFont typeface="Arial" charset="0"/>
              <a:buNone/>
            </a:pPr>
            <a:r>
              <a:rPr kumimoji="1" lang="en-US" altLang="zh-CN" sz="2100" b="1">
                <a:latin typeface="微软雅黑"/>
                <a:ea typeface="微软雅黑"/>
                <a:cs typeface="微软雅黑"/>
              </a:rPr>
              <a:t>    </a:t>
            </a:r>
            <a:r>
              <a:rPr kumimoji="1" lang="zh-CN" altLang="en-US" sz="2100" b="1">
                <a:latin typeface="微软雅黑"/>
                <a:ea typeface="微软雅黑"/>
                <a:cs typeface="微软雅黑"/>
              </a:rPr>
              <a:t>要从生产准备阶段就开始</a:t>
            </a:r>
          </a:p>
        </p:txBody>
      </p:sp>
      <p:sp>
        <p:nvSpPr>
          <p:cNvPr id="190467" name="Rectangle 5"/>
          <p:cNvSpPr>
            <a:spLocks noChangeArrowheads="1"/>
          </p:cNvSpPr>
          <p:nvPr/>
        </p:nvSpPr>
        <p:spPr bwMode="auto">
          <a:xfrm>
            <a:off x="1268413" y="1058863"/>
            <a:ext cx="4306887" cy="439737"/>
          </a:xfrm>
          <a:prstGeom prst="rect">
            <a:avLst/>
          </a:prstGeom>
          <a:solidFill>
            <a:srgbClr val="FFC000"/>
          </a:solidFill>
          <a:ln w="9525">
            <a:noFill/>
            <a:miter lim="800000"/>
            <a:headEnd/>
            <a:tailEnd/>
          </a:ln>
        </p:spPr>
        <p:txBody>
          <a:bodyPr lIns="69056" tIns="34529" rIns="69056" bIns="34529">
            <a:spAutoFit/>
          </a:bodyPr>
          <a:lstStyle/>
          <a:p>
            <a:pPr defTabSz="571500" eaLnBrk="0" hangingPunct="0">
              <a:buFont typeface="Arial" charset="0"/>
              <a:buNone/>
            </a:pPr>
            <a:r>
              <a:rPr kumimoji="1" lang="ja-JP" altLang="en-US" sz="2400" b="1">
                <a:latin typeface="微软雅黑"/>
                <a:ea typeface="微软雅黑"/>
                <a:cs typeface="微软雅黑"/>
              </a:rPr>
              <a:t>　</a:t>
            </a:r>
            <a:endParaRPr kumimoji="1" lang="zh-CN" altLang="en-US" sz="2400" b="1">
              <a:latin typeface="微软雅黑"/>
              <a:ea typeface="微软雅黑"/>
              <a:cs typeface="微软雅黑"/>
            </a:endParaRPr>
          </a:p>
        </p:txBody>
      </p:sp>
      <p:sp>
        <p:nvSpPr>
          <p:cNvPr id="190468" name="Rectangle 6"/>
          <p:cNvSpPr>
            <a:spLocks noChangeArrowheads="1"/>
          </p:cNvSpPr>
          <p:nvPr/>
        </p:nvSpPr>
        <p:spPr bwMode="auto">
          <a:xfrm>
            <a:off x="285750" y="2214563"/>
            <a:ext cx="1146175" cy="438150"/>
          </a:xfrm>
          <a:prstGeom prst="rect">
            <a:avLst/>
          </a:prstGeom>
          <a:noFill/>
          <a:ln w="9525">
            <a:noFill/>
            <a:miter lim="800000"/>
            <a:headEnd/>
            <a:tailEnd/>
          </a:ln>
        </p:spPr>
        <p:txBody>
          <a:bodyPr lIns="69056" tIns="34529" rIns="69056" bIns="34529">
            <a:spAutoFit/>
          </a:bodyPr>
          <a:lstStyle/>
          <a:p>
            <a:pPr defTabSz="571500" eaLnBrk="0" hangingPunct="0">
              <a:buFont typeface="Arial" charset="0"/>
              <a:buNone/>
            </a:pPr>
            <a:r>
              <a:rPr kumimoji="1" lang="zh-CN" altLang="en-US" sz="2400" b="1">
                <a:latin typeface="微软雅黑"/>
                <a:ea typeface="微软雅黑"/>
                <a:cs typeface="微软雅黑"/>
              </a:rPr>
              <a:t>生产率</a:t>
            </a:r>
          </a:p>
        </p:txBody>
      </p:sp>
      <p:sp>
        <p:nvSpPr>
          <p:cNvPr id="190469" name="Freeform 8"/>
          <p:cNvSpPr>
            <a:spLocks/>
          </p:cNvSpPr>
          <p:nvPr/>
        </p:nvSpPr>
        <p:spPr bwMode="auto">
          <a:xfrm>
            <a:off x="1430338" y="1905000"/>
            <a:ext cx="115887" cy="1143000"/>
          </a:xfrm>
          <a:custGeom>
            <a:avLst/>
            <a:gdLst>
              <a:gd name="T0" fmla="*/ 91 w 97"/>
              <a:gd name="T1" fmla="*/ 0 h 960"/>
              <a:gd name="T2" fmla="*/ 82 w 97"/>
              <a:gd name="T3" fmla="*/ 3 h 960"/>
              <a:gd name="T4" fmla="*/ 73 w 97"/>
              <a:gd name="T5" fmla="*/ 9 h 960"/>
              <a:gd name="T6" fmla="*/ 65 w 97"/>
              <a:gd name="T7" fmla="*/ 18 h 960"/>
              <a:gd name="T8" fmla="*/ 59 w 97"/>
              <a:gd name="T9" fmla="*/ 29 h 960"/>
              <a:gd name="T10" fmla="*/ 54 w 97"/>
              <a:gd name="T11" fmla="*/ 42 h 960"/>
              <a:gd name="T12" fmla="*/ 50 w 97"/>
              <a:gd name="T13" fmla="*/ 55 h 960"/>
              <a:gd name="T14" fmla="*/ 48 w 97"/>
              <a:gd name="T15" fmla="*/ 72 h 960"/>
              <a:gd name="T16" fmla="*/ 48 w 97"/>
              <a:gd name="T17" fmla="*/ 400 h 960"/>
              <a:gd name="T18" fmla="*/ 47 w 97"/>
              <a:gd name="T19" fmla="*/ 417 h 960"/>
              <a:gd name="T20" fmla="*/ 44 w 97"/>
              <a:gd name="T21" fmla="*/ 431 h 960"/>
              <a:gd name="T22" fmla="*/ 40 w 97"/>
              <a:gd name="T23" fmla="*/ 444 h 960"/>
              <a:gd name="T24" fmla="*/ 34 w 97"/>
              <a:gd name="T25" fmla="*/ 457 h 960"/>
              <a:gd name="T26" fmla="*/ 27 w 97"/>
              <a:gd name="T27" fmla="*/ 466 h 960"/>
              <a:gd name="T28" fmla="*/ 19 w 97"/>
              <a:gd name="T29" fmla="*/ 474 h 960"/>
              <a:gd name="T30" fmla="*/ 10 w 97"/>
              <a:gd name="T31" fmla="*/ 478 h 960"/>
              <a:gd name="T32" fmla="*/ 0 w 97"/>
              <a:gd name="T33" fmla="*/ 480 h 960"/>
              <a:gd name="T34" fmla="*/ 10 w 97"/>
              <a:gd name="T35" fmla="*/ 481 h 960"/>
              <a:gd name="T36" fmla="*/ 19 w 97"/>
              <a:gd name="T37" fmla="*/ 486 h 960"/>
              <a:gd name="T38" fmla="*/ 27 w 97"/>
              <a:gd name="T39" fmla="*/ 494 h 960"/>
              <a:gd name="T40" fmla="*/ 34 w 97"/>
              <a:gd name="T41" fmla="*/ 504 h 960"/>
              <a:gd name="T42" fmla="*/ 40 w 97"/>
              <a:gd name="T43" fmla="*/ 515 h 960"/>
              <a:gd name="T44" fmla="*/ 44 w 97"/>
              <a:gd name="T45" fmla="*/ 529 h 960"/>
              <a:gd name="T46" fmla="*/ 47 w 97"/>
              <a:gd name="T47" fmla="*/ 544 h 960"/>
              <a:gd name="T48" fmla="*/ 48 w 97"/>
              <a:gd name="T49" fmla="*/ 560 h 960"/>
              <a:gd name="T50" fmla="*/ 48 w 97"/>
              <a:gd name="T51" fmla="*/ 887 h 960"/>
              <a:gd name="T52" fmla="*/ 50 w 97"/>
              <a:gd name="T53" fmla="*/ 904 h 960"/>
              <a:gd name="T54" fmla="*/ 54 w 97"/>
              <a:gd name="T55" fmla="*/ 918 h 960"/>
              <a:gd name="T56" fmla="*/ 59 w 97"/>
              <a:gd name="T57" fmla="*/ 930 h 960"/>
              <a:gd name="T58" fmla="*/ 65 w 97"/>
              <a:gd name="T59" fmla="*/ 941 h 960"/>
              <a:gd name="T60" fmla="*/ 73 w 97"/>
              <a:gd name="T61" fmla="*/ 950 h 960"/>
              <a:gd name="T62" fmla="*/ 82 w 97"/>
              <a:gd name="T63" fmla="*/ 956 h 960"/>
              <a:gd name="T64" fmla="*/ 91 w 97"/>
              <a:gd name="T65" fmla="*/ 959 h 9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960"/>
              <a:gd name="T101" fmla="*/ 97 w 97"/>
              <a:gd name="T102" fmla="*/ 960 h 9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960">
                <a:moveTo>
                  <a:pt x="96" y="0"/>
                </a:moveTo>
                <a:lnTo>
                  <a:pt x="91" y="0"/>
                </a:lnTo>
                <a:lnTo>
                  <a:pt x="86" y="2"/>
                </a:lnTo>
                <a:lnTo>
                  <a:pt x="82" y="3"/>
                </a:lnTo>
                <a:lnTo>
                  <a:pt x="77" y="6"/>
                </a:lnTo>
                <a:lnTo>
                  <a:pt x="73" y="9"/>
                </a:lnTo>
                <a:lnTo>
                  <a:pt x="69" y="14"/>
                </a:lnTo>
                <a:lnTo>
                  <a:pt x="65" y="18"/>
                </a:lnTo>
                <a:lnTo>
                  <a:pt x="62" y="23"/>
                </a:lnTo>
                <a:lnTo>
                  <a:pt x="59" y="29"/>
                </a:lnTo>
                <a:lnTo>
                  <a:pt x="56" y="35"/>
                </a:lnTo>
                <a:lnTo>
                  <a:pt x="54" y="42"/>
                </a:lnTo>
                <a:lnTo>
                  <a:pt x="52" y="49"/>
                </a:lnTo>
                <a:lnTo>
                  <a:pt x="50" y="55"/>
                </a:lnTo>
                <a:lnTo>
                  <a:pt x="49" y="63"/>
                </a:lnTo>
                <a:lnTo>
                  <a:pt x="48" y="72"/>
                </a:lnTo>
                <a:lnTo>
                  <a:pt x="48" y="80"/>
                </a:lnTo>
                <a:lnTo>
                  <a:pt x="48" y="400"/>
                </a:lnTo>
                <a:lnTo>
                  <a:pt x="48" y="407"/>
                </a:lnTo>
                <a:lnTo>
                  <a:pt x="47" y="417"/>
                </a:lnTo>
                <a:lnTo>
                  <a:pt x="46" y="424"/>
                </a:lnTo>
                <a:lnTo>
                  <a:pt x="44" y="431"/>
                </a:lnTo>
                <a:lnTo>
                  <a:pt x="42" y="438"/>
                </a:lnTo>
                <a:lnTo>
                  <a:pt x="40" y="444"/>
                </a:lnTo>
                <a:lnTo>
                  <a:pt x="37" y="451"/>
                </a:lnTo>
                <a:lnTo>
                  <a:pt x="34" y="457"/>
                </a:lnTo>
                <a:lnTo>
                  <a:pt x="31" y="461"/>
                </a:lnTo>
                <a:lnTo>
                  <a:pt x="27" y="466"/>
                </a:lnTo>
                <a:lnTo>
                  <a:pt x="23" y="471"/>
                </a:lnTo>
                <a:lnTo>
                  <a:pt x="19" y="474"/>
                </a:lnTo>
                <a:lnTo>
                  <a:pt x="14" y="477"/>
                </a:lnTo>
                <a:lnTo>
                  <a:pt x="10" y="478"/>
                </a:lnTo>
                <a:lnTo>
                  <a:pt x="5" y="480"/>
                </a:lnTo>
                <a:lnTo>
                  <a:pt x="0" y="480"/>
                </a:lnTo>
                <a:lnTo>
                  <a:pt x="5" y="480"/>
                </a:lnTo>
                <a:lnTo>
                  <a:pt x="10" y="481"/>
                </a:lnTo>
                <a:lnTo>
                  <a:pt x="14" y="483"/>
                </a:lnTo>
                <a:lnTo>
                  <a:pt x="19" y="486"/>
                </a:lnTo>
                <a:lnTo>
                  <a:pt x="23" y="489"/>
                </a:lnTo>
                <a:lnTo>
                  <a:pt x="27" y="494"/>
                </a:lnTo>
                <a:lnTo>
                  <a:pt x="31" y="498"/>
                </a:lnTo>
                <a:lnTo>
                  <a:pt x="34" y="504"/>
                </a:lnTo>
                <a:lnTo>
                  <a:pt x="37" y="509"/>
                </a:lnTo>
                <a:lnTo>
                  <a:pt x="40" y="515"/>
                </a:lnTo>
                <a:lnTo>
                  <a:pt x="42" y="523"/>
                </a:lnTo>
                <a:lnTo>
                  <a:pt x="44" y="529"/>
                </a:lnTo>
                <a:lnTo>
                  <a:pt x="46" y="537"/>
                </a:lnTo>
                <a:lnTo>
                  <a:pt x="47" y="544"/>
                </a:lnTo>
                <a:lnTo>
                  <a:pt x="48" y="552"/>
                </a:lnTo>
                <a:lnTo>
                  <a:pt x="48" y="560"/>
                </a:lnTo>
                <a:lnTo>
                  <a:pt x="48" y="880"/>
                </a:lnTo>
                <a:lnTo>
                  <a:pt x="48" y="887"/>
                </a:lnTo>
                <a:lnTo>
                  <a:pt x="49" y="896"/>
                </a:lnTo>
                <a:lnTo>
                  <a:pt x="50" y="904"/>
                </a:lnTo>
                <a:lnTo>
                  <a:pt x="52" y="910"/>
                </a:lnTo>
                <a:lnTo>
                  <a:pt x="54" y="918"/>
                </a:lnTo>
                <a:lnTo>
                  <a:pt x="56" y="924"/>
                </a:lnTo>
                <a:lnTo>
                  <a:pt x="59" y="930"/>
                </a:lnTo>
                <a:lnTo>
                  <a:pt x="62" y="936"/>
                </a:lnTo>
                <a:lnTo>
                  <a:pt x="65" y="941"/>
                </a:lnTo>
                <a:lnTo>
                  <a:pt x="69" y="946"/>
                </a:lnTo>
                <a:lnTo>
                  <a:pt x="73" y="950"/>
                </a:lnTo>
                <a:lnTo>
                  <a:pt x="77" y="953"/>
                </a:lnTo>
                <a:lnTo>
                  <a:pt x="82" y="956"/>
                </a:lnTo>
                <a:lnTo>
                  <a:pt x="86" y="958"/>
                </a:lnTo>
                <a:lnTo>
                  <a:pt x="91" y="959"/>
                </a:lnTo>
                <a:lnTo>
                  <a:pt x="96" y="959"/>
                </a:lnTo>
              </a:path>
            </a:pathLst>
          </a:custGeom>
          <a:noFill/>
          <a:ln w="25400" cap="rnd">
            <a:solidFill>
              <a:schemeClr val="tx1"/>
            </a:solidFill>
            <a:round/>
            <a:headEnd type="none" w="sm" len="sm"/>
            <a:tailEnd type="none" w="sm" len="sm"/>
          </a:ln>
        </p:spPr>
        <p:txBody>
          <a:bodyPr/>
          <a:lstStyle/>
          <a:p>
            <a:pPr eaLnBrk="0" hangingPunct="0">
              <a:buFont typeface="Arial" charset="0"/>
              <a:buNone/>
            </a:pPr>
            <a:endParaRPr lang="zh-CN" altLang="en-US" b="1">
              <a:latin typeface="微软雅黑"/>
              <a:ea typeface="微软雅黑"/>
              <a:cs typeface="微软雅黑"/>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6613" y="484188"/>
            <a:ext cx="5113337" cy="377825"/>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制造成本</a:t>
            </a:r>
          </a:p>
        </p:txBody>
      </p:sp>
      <p:sp>
        <p:nvSpPr>
          <p:cNvPr id="191490" name="内容占位符 2"/>
          <p:cNvSpPr>
            <a:spLocks noGrp="1"/>
          </p:cNvSpPr>
          <p:nvPr>
            <p:ph idx="1"/>
          </p:nvPr>
        </p:nvSpPr>
        <p:spPr>
          <a:xfrm>
            <a:off x="341313" y="1058863"/>
            <a:ext cx="6175375" cy="3403600"/>
          </a:xfrm>
        </p:spPr>
        <p:txBody>
          <a:bodyPr/>
          <a:lstStyle/>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endParaRPr lang="zh-CN" altLang="en-US" sz="1800" b="1" smtClean="0">
              <a:latin typeface="微软雅黑"/>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5175" y="411163"/>
            <a:ext cx="5751513" cy="431800"/>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制造成本</a:t>
            </a:r>
          </a:p>
        </p:txBody>
      </p:sp>
      <p:sp>
        <p:nvSpPr>
          <p:cNvPr id="192514" name="内容占位符 2"/>
          <p:cNvSpPr>
            <a:spLocks noGrp="1"/>
          </p:cNvSpPr>
          <p:nvPr>
            <p:ph idx="1"/>
          </p:nvPr>
        </p:nvSpPr>
        <p:spPr>
          <a:xfrm>
            <a:off x="341313" y="1058863"/>
            <a:ext cx="6175375" cy="3403600"/>
          </a:xfrm>
        </p:spPr>
        <p:txBody>
          <a:bodyPr/>
          <a:lstStyle/>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3"/>
          <p:cNvSpPr>
            <a:spLocks noGrp="1" noChangeArrowheads="1"/>
          </p:cNvSpPr>
          <p:nvPr>
            <p:ph idx="1"/>
          </p:nvPr>
        </p:nvSpPr>
        <p:spPr>
          <a:xfrm>
            <a:off x="134938" y="1004888"/>
            <a:ext cx="6535737" cy="3619500"/>
          </a:xfrm>
        </p:spPr>
        <p:txBody>
          <a:bodyPr lIns="68580" tIns="34290" rIns="68580" bIns="34290"/>
          <a:lstStyle/>
          <a:p>
            <a:pPr eaLnBrk="1" hangingPunct="1">
              <a:lnSpc>
                <a:spcPct val="150000"/>
              </a:lnSpc>
              <a:buFont typeface="Wingdings" pitchFamily="2" charset="2"/>
              <a:buChar char="Ø"/>
            </a:pPr>
            <a:r>
              <a:rPr lang="zh-CN" altLang="en-US" sz="1800" b="1" smtClean="0">
                <a:latin typeface="微软雅黑"/>
              </a:rPr>
              <a:t>存货管理在企业经营中的作用</a:t>
            </a:r>
          </a:p>
          <a:p>
            <a:pPr eaLnBrk="1" hangingPunct="1">
              <a:lnSpc>
                <a:spcPct val="150000"/>
              </a:lnSpc>
              <a:buFontTx/>
              <a:buNone/>
            </a:pPr>
            <a:r>
              <a:rPr lang="zh-CN" altLang="en-US" sz="1800" b="1" smtClean="0">
                <a:latin typeface="微软雅黑"/>
              </a:rPr>
              <a:t>    存货使企业的经营活动中的三个环节（采购、生产、销售）之间由于供求品种和数量不协调发生变化时起着连接桥梁的作用。</a:t>
            </a:r>
          </a:p>
          <a:p>
            <a:pPr eaLnBrk="1" hangingPunct="1">
              <a:lnSpc>
                <a:spcPct val="150000"/>
              </a:lnSpc>
              <a:buFont typeface="Wingdings" pitchFamily="2" charset="2"/>
              <a:buChar char="Ø"/>
            </a:pPr>
            <a:r>
              <a:rPr lang="zh-CN" altLang="en-US" sz="1800" b="1" smtClean="0">
                <a:latin typeface="微软雅黑"/>
              </a:rPr>
              <a:t>存货管理在供应链中的作用</a:t>
            </a:r>
          </a:p>
          <a:p>
            <a:pPr eaLnBrk="1" hangingPunct="1">
              <a:lnSpc>
                <a:spcPct val="150000"/>
              </a:lnSpc>
              <a:buFontTx/>
              <a:buNone/>
            </a:pPr>
            <a:r>
              <a:rPr lang="zh-CN" altLang="en-US" sz="1800" b="1" smtClean="0">
                <a:latin typeface="微软雅黑"/>
              </a:rPr>
              <a:t>    在供应链范围进行存货管理不仅可以降低库存水平，从而减少资金占压和库存维持成本，而且还可以提高客户满意度。</a:t>
            </a:r>
          </a:p>
        </p:txBody>
      </p:sp>
      <p:sp>
        <p:nvSpPr>
          <p:cNvPr id="193538" name="矩形 2"/>
          <p:cNvSpPr>
            <a:spLocks noChangeArrowheads="1"/>
          </p:cNvSpPr>
          <p:nvPr/>
        </p:nvSpPr>
        <p:spPr bwMode="auto">
          <a:xfrm>
            <a:off x="836613" y="411163"/>
            <a:ext cx="2339975" cy="461962"/>
          </a:xfrm>
          <a:prstGeom prst="rect">
            <a:avLst/>
          </a:prstGeom>
          <a:noFill/>
          <a:ln w="9525">
            <a:noFill/>
            <a:miter lim="800000"/>
            <a:headEnd/>
            <a:tailEnd/>
          </a:ln>
        </p:spPr>
        <p:txBody>
          <a:bodyPr wrap="none">
            <a:spAutoFit/>
          </a:bodyPr>
          <a:lstStyle/>
          <a:p>
            <a:pPr eaLnBrk="0" hangingPunct="0">
              <a:buFont typeface="Arial" charset="0"/>
              <a:buNone/>
            </a:pPr>
            <a:r>
              <a:rPr lang="zh-CN" altLang="en-US" sz="2400" b="1">
                <a:solidFill>
                  <a:srgbClr val="FF0000"/>
                </a:solidFill>
                <a:latin typeface="微软雅黑"/>
                <a:ea typeface="微软雅黑"/>
                <a:cs typeface="微软雅黑"/>
              </a:rPr>
              <a:t>存货管理的作用</a:t>
            </a:r>
            <a:endParaRPr lang="zh-CN" altLang="en-US" sz="2400">
              <a:solidFill>
                <a:srgbClr val="FF0000"/>
              </a:solidFill>
              <a:latin typeface="微软雅黑"/>
              <a:ea typeface="微软雅黑"/>
              <a:cs typeface="微软雅黑"/>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765175" y="411163"/>
            <a:ext cx="5751513" cy="485775"/>
          </a:xfrm>
        </p:spPr>
        <p:txBody>
          <a:bodyPr/>
          <a:lstStyle/>
          <a:p>
            <a:pPr eaLnBrk="1" hangingPunct="1"/>
            <a:r>
              <a:rPr lang="zh-CN" altLang="en-US" smtClean="0">
                <a:solidFill>
                  <a:srgbClr val="FF0000"/>
                </a:solidFill>
                <a:latin typeface="微软雅黑"/>
              </a:rPr>
              <a:t>存货的利弊</a:t>
            </a:r>
          </a:p>
        </p:txBody>
      </p:sp>
      <p:sp>
        <p:nvSpPr>
          <p:cNvPr id="24579" name="Rectangle 3"/>
          <p:cNvSpPr>
            <a:spLocks noGrp="1" noChangeArrowheads="1"/>
          </p:cNvSpPr>
          <p:nvPr>
            <p:ph idx="1"/>
          </p:nvPr>
        </p:nvSpPr>
        <p:spPr>
          <a:xfrm>
            <a:off x="242888" y="1058863"/>
            <a:ext cx="6318250" cy="3395662"/>
          </a:xfrm>
        </p:spPr>
        <p:txBody>
          <a:bodyPr/>
          <a:lstStyle/>
          <a:p>
            <a:pPr marL="342891" indent="-342891" eaLnBrk="1" hangingPunct="1">
              <a:lnSpc>
                <a:spcPct val="150000"/>
              </a:lnSpc>
              <a:buFontTx/>
              <a:buNone/>
              <a:defRPr/>
            </a:pPr>
            <a:r>
              <a:rPr lang="zh-CN" altLang="en-US" sz="1800" b="1" dirty="0">
                <a:effectLst>
                  <a:outerShdw blurRad="38100" dist="38100" dir="2700000" algn="tl">
                    <a:srgbClr val="C0C0C0"/>
                  </a:outerShdw>
                </a:effectLst>
                <a:latin typeface="微软雅黑" pitchFamily="34" charset="-122"/>
                <a:cs typeface="+mn-cs"/>
                <a:sym typeface="Arial" panose="020B0604020202020204" pitchFamily="34" charset="0"/>
              </a:rPr>
              <a:t>存货是一柄双刃剑。利的一面：</a:t>
            </a:r>
          </a:p>
          <a:p>
            <a:pPr marL="342891" indent="-342891"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缩短订货周期，提高对用户的响应性；</a:t>
            </a:r>
          </a:p>
          <a:p>
            <a:pPr marL="0" lvl="1" indent="-285744"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 维持生产均衡、稳定；</a:t>
            </a:r>
          </a:p>
          <a:p>
            <a:pPr marL="0" lvl="1" indent="-285744"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 防止发生缺货；</a:t>
            </a:r>
          </a:p>
          <a:p>
            <a:pPr marL="0" lvl="1" indent="-285744"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 预防不确定性的、随机的需求变动；</a:t>
            </a:r>
          </a:p>
          <a:p>
            <a:pPr marL="0" lvl="1" indent="-285744"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 形成规模经济：争取数量折扣、分摊订货费用或生产准备费用。</a:t>
            </a:r>
          </a:p>
          <a:p>
            <a:pPr marL="0" lvl="1" indent="-285744"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 避免价格上涨。</a:t>
            </a:r>
            <a:endParaRPr lang="zh-CN" altLang="en-US" sz="1500" b="1" dirty="0">
              <a:effectLst>
                <a:outerShdw blurRad="38100" dist="38100" dir="2700000" algn="tl">
                  <a:srgbClr val="C0C0C0"/>
                </a:outerShdw>
              </a:effectLst>
              <a:latin typeface="微软雅黑" pitchFamily="34" charset="-122"/>
              <a:cs typeface="+mn-cs"/>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42888" y="1112838"/>
            <a:ext cx="6318250" cy="3403600"/>
          </a:xfrm>
        </p:spPr>
        <p:txBody>
          <a:bodyPr/>
          <a:lstStyle/>
          <a:p>
            <a:pPr marL="0" lvl="1" indent="-285744" eaLnBrk="1" hangingPunct="1">
              <a:lnSpc>
                <a:spcPct val="150000"/>
              </a:lnSpc>
              <a:buFontTx/>
              <a:buNone/>
              <a:defRPr/>
            </a:pPr>
            <a:r>
              <a:rPr lang="zh-CN" altLang="en-US" sz="1800" b="1" dirty="0">
                <a:effectLst>
                  <a:outerShdw blurRad="38100" dist="38100" dir="2700000" algn="tl">
                    <a:srgbClr val="C0C0C0"/>
                  </a:outerShdw>
                </a:effectLst>
                <a:latin typeface="微软雅黑" pitchFamily="34" charset="-122"/>
                <a:cs typeface="+mn-cs"/>
                <a:sym typeface="Arial" panose="020B0604020202020204" pitchFamily="34" charset="0"/>
              </a:rPr>
              <a:t>存货是一柄双刃剑。弊的一面：</a:t>
            </a:r>
            <a:endParaRPr lang="en-US" altLang="zh-CN" sz="1800" dirty="0">
              <a:latin typeface="微软雅黑" pitchFamily="34" charset="-122"/>
              <a:cs typeface="+mn-cs"/>
              <a:sym typeface="Arial" panose="020B0604020202020204" pitchFamily="34" charset="0"/>
            </a:endParaRPr>
          </a:p>
          <a:p>
            <a:pPr marL="0" lvl="1" indent="-285744"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需要付出库存成本 ；</a:t>
            </a:r>
          </a:p>
          <a:p>
            <a:pPr marL="0" lvl="1" indent="-285744"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为取得和维持一定规模的存货所发生的各种费用的总和，由物品购入成本、订货成本、库存持有成本</a:t>
            </a:r>
            <a:r>
              <a:rPr lang="en-US" altLang="zh-CN" sz="1500" b="1" dirty="0">
                <a:latin typeface="微软雅黑" pitchFamily="34" charset="-122"/>
                <a:cs typeface="+mn-cs"/>
                <a:sym typeface="Arial" panose="020B0604020202020204" pitchFamily="34" charset="0"/>
              </a:rPr>
              <a:t>(</a:t>
            </a:r>
            <a:r>
              <a:rPr lang="zh-CN" altLang="en-US" sz="1500" b="1" dirty="0">
                <a:latin typeface="微软雅黑" pitchFamily="34" charset="-122"/>
                <a:cs typeface="+mn-cs"/>
                <a:sym typeface="Arial" panose="020B0604020202020204" pitchFamily="34" charset="0"/>
              </a:rPr>
              <a:t>含存货资金占用成本、保险费用、仓储费用等</a:t>
            </a:r>
            <a:r>
              <a:rPr lang="en-US" altLang="zh-CN" sz="1500" b="1" dirty="0">
                <a:latin typeface="微软雅黑" pitchFamily="34" charset="-122"/>
                <a:cs typeface="+mn-cs"/>
                <a:sym typeface="Arial" panose="020B0604020202020204" pitchFamily="34" charset="0"/>
              </a:rPr>
              <a:t>)</a:t>
            </a:r>
            <a:r>
              <a:rPr lang="zh-CN" altLang="en-US" sz="1500" b="1" dirty="0">
                <a:latin typeface="微软雅黑" pitchFamily="34" charset="-122"/>
                <a:cs typeface="+mn-cs"/>
                <a:sym typeface="Arial" panose="020B0604020202020204" pitchFamily="34" charset="0"/>
              </a:rPr>
              <a:t>等构成。</a:t>
            </a:r>
          </a:p>
          <a:p>
            <a:pPr marL="0" lvl="1" indent="-285744"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需要占用空间；</a:t>
            </a:r>
          </a:p>
          <a:p>
            <a:pPr marL="0" lvl="1" indent="-285744"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储存中会产生有形损耗和无形损耗；</a:t>
            </a:r>
          </a:p>
          <a:p>
            <a:pPr marL="0" lvl="1" indent="-285744"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存货掩盖了生产经营中的各种矛盾和问题。</a:t>
            </a:r>
          </a:p>
        </p:txBody>
      </p:sp>
      <p:sp>
        <p:nvSpPr>
          <p:cNvPr id="5" name="Rectangle 2"/>
          <p:cNvSpPr txBox="1">
            <a:spLocks noChangeArrowheads="1"/>
          </p:cNvSpPr>
          <p:nvPr/>
        </p:nvSpPr>
        <p:spPr bwMode="auto">
          <a:xfrm>
            <a:off x="765175" y="411163"/>
            <a:ext cx="5751513" cy="485775"/>
          </a:xfrm>
          <a:prstGeom prst="rect">
            <a:avLst/>
          </a:prstGeom>
          <a:noFill/>
          <a:ln w="9525">
            <a:noFill/>
            <a:miter lim="800000"/>
            <a:headEnd/>
            <a:tailEnd/>
          </a:ln>
        </p:spPr>
        <p:txBody>
          <a:bodyPr lIns="68570" tIns="34284" rIns="68570" bIns="34284" anchor="ctr"/>
          <a:lstStyle/>
          <a:p>
            <a:pPr defTabSz="685800">
              <a:buFont typeface="Arial" panose="020B0604020202020204" pitchFamily="34" charset="0"/>
              <a:buNone/>
              <a:defRPr/>
            </a:pPr>
            <a:r>
              <a:rPr lang="zh-CN" altLang="en-US" sz="2400" b="1" kern="0">
                <a:solidFill>
                  <a:srgbClr val="FF0000"/>
                </a:solidFill>
                <a:latin typeface="微软雅黑" pitchFamily="34" charset="-122"/>
                <a:ea typeface="微软雅黑" pitchFamily="34" charset="-122"/>
                <a:cs typeface="+mj-cs"/>
              </a:rPr>
              <a:t>存货的利弊</a:t>
            </a:r>
            <a:endParaRPr lang="zh-CN" altLang="en-US" sz="2400" b="1" kern="0" dirty="0">
              <a:solidFill>
                <a:srgbClr val="FF0000"/>
              </a:solidFill>
              <a:latin typeface="微软雅黑" pitchFamily="34" charset="-122"/>
              <a:ea typeface="微软雅黑" pitchFamily="34" charset="-122"/>
              <a:cs typeface="+mj-cs"/>
            </a:endParaRPr>
          </a:p>
        </p:txBody>
      </p:sp>
    </p:spTree>
  </p:cSld>
  <p:clrMapOvr>
    <a:masterClrMapping/>
  </p:clrMapOvr>
  <p:transition spd="med">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5175" y="465138"/>
            <a:ext cx="5759450" cy="377825"/>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 班组长的现状</a:t>
            </a:r>
          </a:p>
        </p:txBody>
      </p:sp>
      <p:sp>
        <p:nvSpPr>
          <p:cNvPr id="62466" name="Text Box 3"/>
          <p:cNvSpPr txBox="1">
            <a:spLocks noChangeArrowheads="1"/>
          </p:cNvSpPr>
          <p:nvPr/>
        </p:nvSpPr>
        <p:spPr bwMode="auto">
          <a:xfrm>
            <a:off x="514350" y="1143000"/>
            <a:ext cx="2171700" cy="415925"/>
          </a:xfrm>
          <a:prstGeom prst="rect">
            <a:avLst/>
          </a:prstGeom>
          <a:noFill/>
          <a:ln w="9525">
            <a:noFill/>
            <a:miter lim="800000"/>
            <a:headEnd/>
            <a:tailEnd/>
          </a:ln>
        </p:spPr>
        <p:txBody>
          <a:bodyPr>
            <a:spAutoFit/>
          </a:bodyPr>
          <a:lstStyle/>
          <a:p>
            <a:pPr eaLnBrk="0" hangingPunct="0">
              <a:spcBef>
                <a:spcPct val="40000"/>
              </a:spcBef>
              <a:buFont typeface="Arial" charset="0"/>
              <a:buNone/>
            </a:pPr>
            <a:r>
              <a:rPr lang="zh-CN" altLang="en-US" sz="2100" b="1">
                <a:solidFill>
                  <a:schemeClr val="tx2"/>
                </a:solidFill>
                <a:latin typeface="楷体_GB2312" pitchFamily="49" charset="-122"/>
                <a:ea typeface="楷体_GB2312" pitchFamily="49" charset="-122"/>
              </a:rPr>
              <a:t>培训的必要性</a:t>
            </a:r>
          </a:p>
        </p:txBody>
      </p:sp>
      <p:sp>
        <p:nvSpPr>
          <p:cNvPr id="62467" name="AutoShape 4"/>
          <p:cNvSpPr>
            <a:spLocks noChangeArrowheads="1"/>
          </p:cNvSpPr>
          <p:nvPr/>
        </p:nvSpPr>
        <p:spPr bwMode="auto">
          <a:xfrm>
            <a:off x="404813" y="1816100"/>
            <a:ext cx="2057400" cy="1885950"/>
          </a:xfrm>
          <a:prstGeom prst="roundRect">
            <a:avLst>
              <a:gd name="adj" fmla="val 7542"/>
            </a:avLst>
          </a:prstGeom>
          <a:noFill/>
          <a:ln w="9525">
            <a:noFill/>
            <a:round/>
            <a:headEnd/>
            <a:tailEnd/>
          </a:ln>
        </p:spPr>
        <p:txBody>
          <a:bodyPr/>
          <a:lstStyle/>
          <a:p>
            <a:pPr eaLnBrk="0" hangingPunct="0">
              <a:lnSpc>
                <a:spcPct val="150000"/>
              </a:lnSpc>
              <a:buFont typeface="Wingdings" pitchFamily="2" charset="2"/>
              <a:buChar char="Ø"/>
            </a:pPr>
            <a:r>
              <a:rPr lang="zh-CN" altLang="en-US" b="1">
                <a:solidFill>
                  <a:schemeClr val="tx2"/>
                </a:solidFill>
                <a:latin typeface="微软雅黑"/>
                <a:ea typeface="微软雅黑"/>
                <a:cs typeface="微软雅黑"/>
              </a:rPr>
              <a:t>自身能力欠缺</a:t>
            </a:r>
          </a:p>
          <a:p>
            <a:pPr eaLnBrk="0" hangingPunct="0">
              <a:lnSpc>
                <a:spcPct val="150000"/>
              </a:lnSpc>
              <a:buFont typeface="Wingdings" pitchFamily="2" charset="2"/>
              <a:buChar char="Ø"/>
            </a:pPr>
            <a:r>
              <a:rPr lang="zh-CN" altLang="en-US" b="1">
                <a:solidFill>
                  <a:schemeClr val="tx2"/>
                </a:solidFill>
                <a:latin typeface="微软雅黑"/>
                <a:ea typeface="微软雅黑"/>
                <a:cs typeface="微软雅黑"/>
              </a:rPr>
              <a:t>负有培训责任</a:t>
            </a:r>
          </a:p>
          <a:p>
            <a:pPr eaLnBrk="0" hangingPunct="0">
              <a:lnSpc>
                <a:spcPct val="150000"/>
              </a:lnSpc>
              <a:buFont typeface="Wingdings" pitchFamily="2" charset="2"/>
              <a:buChar char="Ø"/>
            </a:pPr>
            <a:r>
              <a:rPr lang="zh-CN" altLang="en-US" b="1">
                <a:solidFill>
                  <a:schemeClr val="tx2"/>
                </a:solidFill>
                <a:latin typeface="微软雅黑"/>
                <a:ea typeface="微软雅黑"/>
                <a:cs typeface="微软雅黑"/>
              </a:rPr>
              <a:t>提高自身能力</a:t>
            </a:r>
          </a:p>
          <a:p>
            <a:pPr eaLnBrk="0" hangingPunct="0">
              <a:lnSpc>
                <a:spcPct val="150000"/>
              </a:lnSpc>
              <a:buFont typeface="Wingdings" pitchFamily="2" charset="2"/>
              <a:buChar char="Ø"/>
            </a:pPr>
            <a:r>
              <a:rPr lang="zh-CN" altLang="en-US" b="1">
                <a:solidFill>
                  <a:schemeClr val="tx2"/>
                </a:solidFill>
                <a:latin typeface="微软雅黑"/>
                <a:ea typeface="微软雅黑"/>
                <a:cs typeface="微软雅黑"/>
              </a:rPr>
              <a:t>增强职场资本</a:t>
            </a:r>
          </a:p>
        </p:txBody>
      </p:sp>
      <p:pic>
        <p:nvPicPr>
          <p:cNvPr id="62468" name="Picture 5" descr="gif363"/>
          <p:cNvPicPr>
            <a:picLocks noChangeAspect="1" noChangeArrowheads="1"/>
          </p:cNvPicPr>
          <p:nvPr/>
        </p:nvPicPr>
        <p:blipFill>
          <a:blip r:embed="rId3"/>
          <a:srcRect/>
          <a:stretch>
            <a:fillRect/>
          </a:stretch>
        </p:blipFill>
        <p:spPr bwMode="auto">
          <a:xfrm>
            <a:off x="2571750" y="2627313"/>
            <a:ext cx="685800" cy="344487"/>
          </a:xfrm>
          <a:prstGeom prst="rect">
            <a:avLst/>
          </a:prstGeom>
          <a:noFill/>
          <a:ln w="9525">
            <a:noFill/>
            <a:miter lim="800000"/>
            <a:headEnd/>
            <a:tailEnd/>
          </a:ln>
        </p:spPr>
      </p:pic>
      <p:sp>
        <p:nvSpPr>
          <p:cNvPr id="62469" name="AutoShape 6"/>
          <p:cNvSpPr>
            <a:spLocks noChangeArrowheads="1"/>
          </p:cNvSpPr>
          <p:nvPr/>
        </p:nvSpPr>
        <p:spPr bwMode="auto">
          <a:xfrm>
            <a:off x="3429000" y="1428750"/>
            <a:ext cx="2743200" cy="3028950"/>
          </a:xfrm>
          <a:prstGeom prst="irregularSeal1">
            <a:avLst/>
          </a:prstGeom>
          <a:gradFill rotWithShape="1">
            <a:gsLst>
              <a:gs pos="0">
                <a:srgbClr val="FF3399"/>
              </a:gs>
              <a:gs pos="100000">
                <a:schemeClr val="bg1"/>
              </a:gs>
            </a:gsLst>
            <a:lin ang="5400000" scaled="1"/>
          </a:gradFill>
          <a:ln w="9525">
            <a:solidFill>
              <a:schemeClr val="tx1"/>
            </a:solidFill>
            <a:miter lim="800000"/>
            <a:headEnd/>
            <a:tailEnd/>
          </a:ln>
        </p:spPr>
        <p:txBody>
          <a:bodyPr wrap="none" anchor="ctr"/>
          <a:lstStyle/>
          <a:p>
            <a:pPr algn="ctr" eaLnBrk="0" hangingPunct="0">
              <a:buFont typeface="Arial" charset="0"/>
              <a:buNone/>
            </a:pPr>
            <a:r>
              <a:rPr lang="zh-CN" altLang="en-US" sz="2700" b="1">
                <a:solidFill>
                  <a:schemeClr val="tx2"/>
                </a:solidFill>
                <a:ea typeface="楷体_GB2312" pitchFamily="49" charset="-122"/>
              </a:rPr>
              <a:t>班组长培训</a:t>
            </a:r>
          </a:p>
          <a:p>
            <a:pPr algn="ctr" eaLnBrk="0" hangingPunct="0">
              <a:buFont typeface="Arial" charset="0"/>
              <a:buNone/>
            </a:pPr>
            <a:r>
              <a:rPr lang="zh-CN" altLang="en-US" sz="2700" b="1">
                <a:solidFill>
                  <a:schemeClr val="tx2"/>
                </a:solidFill>
                <a:ea typeface="楷体_GB2312" pitchFamily="49" charset="-122"/>
              </a:rPr>
              <a:t>势在必行</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a:xfrm>
            <a:off x="188913" y="1004888"/>
            <a:ext cx="6173787" cy="487362"/>
          </a:xfrm>
        </p:spPr>
        <p:txBody>
          <a:bodyPr/>
          <a:lstStyle/>
          <a:p>
            <a:pPr eaLnBrk="1" hangingPunct="1"/>
            <a:r>
              <a:rPr lang="zh-CN" altLang="en-US" sz="2100" smtClean="0">
                <a:latin typeface="微软雅黑"/>
              </a:rPr>
              <a:t>计划性或策略性原因</a:t>
            </a:r>
          </a:p>
        </p:txBody>
      </p:sp>
      <p:sp>
        <p:nvSpPr>
          <p:cNvPr id="196610" name="Rectangle 3"/>
          <p:cNvSpPr>
            <a:spLocks noGrp="1" noChangeArrowheads="1"/>
          </p:cNvSpPr>
          <p:nvPr>
            <p:ph idx="1"/>
          </p:nvPr>
        </p:nvSpPr>
        <p:spPr>
          <a:xfrm>
            <a:off x="458788" y="1762125"/>
            <a:ext cx="2057400" cy="385763"/>
          </a:xfrm>
          <a:solidFill>
            <a:srgbClr val="FF3300"/>
          </a:solidFill>
          <a:scene3d>
            <a:camera prst="legacyObliqueTopRight"/>
            <a:lightRig rig="legacyFlat3" dir="b"/>
          </a:scene3d>
          <a:sp3d extrusionH="430200" prstMaterial="legacyMatte">
            <a:bevelT w="13500" h="13500" prst="angle"/>
            <a:bevelB w="13500" h="13500" prst="angle"/>
            <a:extrusionClr>
              <a:srgbClr val="FF3300"/>
            </a:extrusionClr>
          </a:sp3d>
        </p:spPr>
        <p:txBody>
          <a:bodyPr>
            <a:flatTx/>
          </a:bodyPr>
          <a:lstStyle/>
          <a:p>
            <a:pPr marL="457200" indent="-457200" eaLnBrk="1" hangingPunct="1">
              <a:buFontTx/>
              <a:buAutoNum type="arabicPeriod"/>
            </a:pPr>
            <a:r>
              <a:rPr lang="en-US" altLang="zh-CN" sz="1800" b="1" smtClean="0">
                <a:solidFill>
                  <a:srgbClr val="DFF34F"/>
                </a:solidFill>
                <a:latin typeface="微软雅黑"/>
              </a:rPr>
              <a:t> </a:t>
            </a:r>
            <a:endParaRPr lang="zh-CN" altLang="en-US" sz="1800" b="1" smtClean="0">
              <a:solidFill>
                <a:srgbClr val="DFF34F"/>
              </a:solidFill>
              <a:latin typeface="微软雅黑"/>
            </a:endParaRPr>
          </a:p>
        </p:txBody>
      </p:sp>
      <p:sp>
        <p:nvSpPr>
          <p:cNvPr id="196611" name="Rectangle 4"/>
          <p:cNvSpPr>
            <a:spLocks noChangeArrowheads="1"/>
          </p:cNvSpPr>
          <p:nvPr/>
        </p:nvSpPr>
        <p:spPr bwMode="auto">
          <a:xfrm>
            <a:off x="1747838" y="4130675"/>
            <a:ext cx="4057650" cy="393700"/>
          </a:xfrm>
          <a:prstGeom prst="rect">
            <a:avLst/>
          </a:prstGeom>
          <a:solidFill>
            <a:srgbClr val="FF00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FF"/>
            </a:extrusionClr>
          </a:sp3d>
        </p:spPr>
        <p:txBody>
          <a:bodyPr lIns="67500" tIns="35100" rIns="67500" bIns="35100">
            <a:spAutoFit/>
            <a:flatTx/>
          </a:bodyPr>
          <a:lstStyle/>
          <a:p>
            <a:pPr marL="342900" indent="-342900" eaLnBrk="0" hangingPunct="0">
              <a:spcBef>
                <a:spcPct val="20000"/>
              </a:spcBef>
              <a:buFontTx/>
              <a:buAutoNum type="arabicPeriod" startAt="4"/>
            </a:pPr>
            <a:r>
              <a:rPr lang="zh-CN" altLang="en-US" sz="2100" b="1">
                <a:solidFill>
                  <a:schemeClr val="bg1"/>
                </a:solidFill>
                <a:latin typeface="微软雅黑"/>
                <a:ea typeface="微软雅黑"/>
                <a:cs typeface="微软雅黑"/>
              </a:rPr>
              <a:t> </a:t>
            </a:r>
          </a:p>
        </p:txBody>
      </p:sp>
      <p:sp>
        <p:nvSpPr>
          <p:cNvPr id="196612" name="Rectangle 5"/>
          <p:cNvSpPr>
            <a:spLocks noChangeArrowheads="1"/>
          </p:cNvSpPr>
          <p:nvPr/>
        </p:nvSpPr>
        <p:spPr bwMode="auto">
          <a:xfrm>
            <a:off x="1187450" y="3375025"/>
            <a:ext cx="3429000" cy="3937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lIns="67500" tIns="35100" rIns="67500" bIns="35100">
            <a:spAutoFit/>
            <a:flatTx/>
          </a:bodyPr>
          <a:lstStyle/>
          <a:p>
            <a:pPr marL="342900" indent="-342900" eaLnBrk="0" hangingPunct="0">
              <a:buFontTx/>
              <a:buAutoNum type="arabicPeriod" startAt="3"/>
            </a:pPr>
            <a:r>
              <a:rPr lang="zh-CN" altLang="en-US" sz="2100" b="1">
                <a:solidFill>
                  <a:srgbClr val="000000"/>
                </a:solidFill>
                <a:latin typeface="微软雅黑"/>
                <a:ea typeface="微软雅黑"/>
                <a:cs typeface="微软雅黑"/>
              </a:rPr>
              <a:t> </a:t>
            </a:r>
          </a:p>
        </p:txBody>
      </p:sp>
      <p:sp>
        <p:nvSpPr>
          <p:cNvPr id="196613" name="Rectangle 6"/>
          <p:cNvSpPr>
            <a:spLocks noChangeArrowheads="1"/>
          </p:cNvSpPr>
          <p:nvPr/>
        </p:nvSpPr>
        <p:spPr bwMode="auto">
          <a:xfrm>
            <a:off x="793750" y="2581275"/>
            <a:ext cx="2743200" cy="393700"/>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lIns="67500" tIns="35100" rIns="67500" bIns="35100">
            <a:spAutoFit/>
            <a:flatTx/>
          </a:bodyPr>
          <a:lstStyle/>
          <a:p>
            <a:pPr marL="342900" indent="-342900" eaLnBrk="0" hangingPunct="0">
              <a:buFontTx/>
              <a:buAutoNum type="arabicPeriod" startAt="2"/>
            </a:pPr>
            <a:r>
              <a:rPr lang="zh-CN" altLang="en-US" sz="2100" b="1">
                <a:solidFill>
                  <a:srgbClr val="FF3300"/>
                </a:solidFill>
                <a:latin typeface="微软雅黑"/>
                <a:ea typeface="微软雅黑"/>
                <a:cs typeface="微软雅黑"/>
              </a:rPr>
              <a:t> </a:t>
            </a:r>
          </a:p>
        </p:txBody>
      </p:sp>
      <p:sp>
        <p:nvSpPr>
          <p:cNvPr id="196614" name="TextBox 6"/>
          <p:cNvSpPr txBox="1">
            <a:spLocks noChangeArrowheads="1"/>
          </p:cNvSpPr>
          <p:nvPr/>
        </p:nvSpPr>
        <p:spPr bwMode="auto">
          <a:xfrm>
            <a:off x="793750" y="409575"/>
            <a:ext cx="2338388" cy="460375"/>
          </a:xfrm>
          <a:prstGeom prst="rect">
            <a:avLst/>
          </a:prstGeom>
          <a:noFill/>
          <a:ln w="9525">
            <a:noFill/>
            <a:miter lim="800000"/>
            <a:headEnd/>
            <a:tailEnd/>
          </a:ln>
        </p:spPr>
        <p:txBody>
          <a:bodyPr wrap="none">
            <a:spAutoFit/>
          </a:bodyPr>
          <a:lstStyle/>
          <a:p>
            <a:pPr eaLnBrk="0" hangingPunct="0">
              <a:buFont typeface="Arial" charset="0"/>
              <a:buNone/>
            </a:pPr>
            <a:r>
              <a:rPr lang="zh-CN" altLang="en-US" sz="2400" b="1">
                <a:solidFill>
                  <a:srgbClr val="FF0000"/>
                </a:solidFill>
                <a:latin typeface="微软雅黑"/>
                <a:ea typeface="微软雅黑"/>
                <a:cs typeface="微软雅黑"/>
              </a:rPr>
              <a:t>存货产生的原因</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188913" y="896938"/>
            <a:ext cx="6172200" cy="433387"/>
          </a:xfrm>
        </p:spPr>
        <p:txBody>
          <a:bodyPr/>
          <a:lstStyle/>
          <a:p>
            <a:pPr eaLnBrk="1" hangingPunct="1"/>
            <a:r>
              <a:rPr lang="zh-CN" altLang="en-US" sz="2100" smtClean="0">
                <a:latin typeface="微软雅黑"/>
              </a:rPr>
              <a:t>失误性原因</a:t>
            </a:r>
          </a:p>
        </p:txBody>
      </p:sp>
      <p:graphicFrame>
        <p:nvGraphicFramePr>
          <p:cNvPr id="23588" name="Group 36"/>
          <p:cNvGraphicFramePr>
            <a:graphicFrameLocks noGrp="1"/>
          </p:cNvGraphicFramePr>
          <p:nvPr>
            <p:ph type="tbl" idx="1"/>
          </p:nvPr>
        </p:nvGraphicFramePr>
        <p:xfrm>
          <a:off x="242888" y="1325563"/>
          <a:ext cx="6372225" cy="3424237"/>
        </p:xfrm>
        <a:graphic>
          <a:graphicData uri="http://schemas.openxmlformats.org/drawingml/2006/table">
            <a:tbl>
              <a:tblPr/>
              <a:tblGrid>
                <a:gridCol w="2228610"/>
                <a:gridCol w="4144098"/>
              </a:tblGrid>
              <a:tr h="3054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造成库存的原因</a:t>
                      </a: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rPr>
                        <a:t>具体分类</a:t>
                      </a: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r h="27594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7500" marR="67500" marT="35100" marB="35100" horzOverflow="overflow">
                    <a:lnL w="12700" cap="flat" cmpd="sng" algn="ctr">
                      <a:solidFill>
                        <a:srgbClr val="0033CC"/>
                      </a:solidFill>
                      <a:prstDash val="solid"/>
                      <a:round/>
                      <a:headEnd type="none" w="sm" len="sm"/>
                      <a:tailEnd type="none" w="sm" len="sm"/>
                    </a:lnL>
                    <a:lnR w="12700" cap="flat" cmpd="sng" algn="ctr">
                      <a:solidFill>
                        <a:srgbClr val="0033CC"/>
                      </a:solidFill>
                      <a:prstDash val="solid"/>
                      <a:round/>
                      <a:headEnd type="none" w="sm" len="sm"/>
                      <a:tailEnd type="none" w="sm" len="sm"/>
                    </a:lnR>
                    <a:lnT w="12700" cap="flat" cmpd="sng" algn="ctr">
                      <a:solidFill>
                        <a:srgbClr val="0033CC"/>
                      </a:solidFill>
                      <a:prstDash val="solid"/>
                      <a:round/>
                      <a:headEnd type="none" w="sm" len="sm"/>
                      <a:tailEnd type="none" w="sm" len="sm"/>
                    </a:lnT>
                    <a:lnB w="12700" cap="flat" cmpd="sng" algn="ctr">
                      <a:solidFill>
                        <a:srgbClr val="0033CC"/>
                      </a:solidFill>
                      <a:prstDash val="solid"/>
                      <a:round/>
                      <a:headEnd type="none" w="sm" len="sm"/>
                      <a:tailEnd type="none" w="sm" len="sm"/>
                    </a:lnB>
                    <a:lnTlToBr>
                      <a:noFill/>
                    </a:lnTlToBr>
                    <a:lnBlToTr>
                      <a:noFill/>
                    </a:lnBlToTr>
                    <a:solidFill>
                      <a:schemeClr val="bg1"/>
                    </a:solidFill>
                  </a:tcPr>
                </a:tc>
              </a:tr>
            </a:tbl>
          </a:graphicData>
        </a:graphic>
      </p:graphicFrame>
      <p:sp>
        <p:nvSpPr>
          <p:cNvPr id="197667" name="TextBox 3"/>
          <p:cNvSpPr txBox="1">
            <a:spLocks noChangeArrowheads="1"/>
          </p:cNvSpPr>
          <p:nvPr/>
        </p:nvSpPr>
        <p:spPr bwMode="auto">
          <a:xfrm>
            <a:off x="765175" y="419100"/>
            <a:ext cx="2338388" cy="461963"/>
          </a:xfrm>
          <a:prstGeom prst="rect">
            <a:avLst/>
          </a:prstGeom>
          <a:noFill/>
          <a:ln w="9525">
            <a:noFill/>
            <a:miter lim="800000"/>
            <a:headEnd/>
            <a:tailEnd/>
          </a:ln>
        </p:spPr>
        <p:txBody>
          <a:bodyPr wrap="none">
            <a:spAutoFit/>
          </a:bodyPr>
          <a:lstStyle/>
          <a:p>
            <a:pPr eaLnBrk="0" hangingPunct="0">
              <a:buFont typeface="Arial" charset="0"/>
              <a:buNone/>
            </a:pPr>
            <a:r>
              <a:rPr lang="zh-CN" altLang="en-US" sz="2400" b="1">
                <a:solidFill>
                  <a:srgbClr val="FF0000"/>
                </a:solidFill>
                <a:latin typeface="微软雅黑"/>
                <a:ea typeface="微软雅黑"/>
                <a:cs typeface="微软雅黑"/>
              </a:rPr>
              <a:t>存货产生的原因</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2900" y="1028700"/>
            <a:ext cx="2805113" cy="2778125"/>
            <a:chOff x="288" y="864"/>
            <a:chExt cx="2356" cy="2333"/>
          </a:xfrm>
        </p:grpSpPr>
        <p:grpSp>
          <p:nvGrpSpPr>
            <p:cNvPr id="198668" name="Group 3"/>
            <p:cNvGrpSpPr>
              <a:grpSpLocks/>
            </p:cNvGrpSpPr>
            <p:nvPr/>
          </p:nvGrpSpPr>
          <p:grpSpPr bwMode="auto">
            <a:xfrm flipH="1">
              <a:off x="480" y="1248"/>
              <a:ext cx="1392" cy="958"/>
              <a:chOff x="1082" y="1014"/>
              <a:chExt cx="1750" cy="1102"/>
            </a:xfrm>
          </p:grpSpPr>
          <p:sp>
            <p:nvSpPr>
              <p:cNvPr id="198679" name="Freeform 4"/>
              <p:cNvSpPr>
                <a:spLocks/>
              </p:cNvSpPr>
              <p:nvPr/>
            </p:nvSpPr>
            <p:spPr bwMode="auto">
              <a:xfrm>
                <a:off x="1335" y="1733"/>
                <a:ext cx="1013" cy="166"/>
              </a:xfrm>
              <a:custGeom>
                <a:avLst/>
                <a:gdLst>
                  <a:gd name="T0" fmla="*/ 90 w 4053"/>
                  <a:gd name="T1" fmla="*/ 467 h 665"/>
                  <a:gd name="T2" fmla="*/ 208 w 4053"/>
                  <a:gd name="T3" fmla="*/ 509 h 665"/>
                  <a:gd name="T4" fmla="*/ 327 w 4053"/>
                  <a:gd name="T5" fmla="*/ 545 h 665"/>
                  <a:gd name="T6" fmla="*/ 447 w 4053"/>
                  <a:gd name="T7" fmla="*/ 574 h 665"/>
                  <a:gd name="T8" fmla="*/ 568 w 4053"/>
                  <a:gd name="T9" fmla="*/ 597 h 665"/>
                  <a:gd name="T10" fmla="*/ 691 w 4053"/>
                  <a:gd name="T11" fmla="*/ 618 h 665"/>
                  <a:gd name="T12" fmla="*/ 815 w 4053"/>
                  <a:gd name="T13" fmla="*/ 634 h 665"/>
                  <a:gd name="T14" fmla="*/ 940 w 4053"/>
                  <a:gd name="T15" fmla="*/ 649 h 665"/>
                  <a:gd name="T16" fmla="*/ 1091 w 4053"/>
                  <a:gd name="T17" fmla="*/ 661 h 665"/>
                  <a:gd name="T18" fmla="*/ 1248 w 4053"/>
                  <a:gd name="T19" fmla="*/ 665 h 665"/>
                  <a:gd name="T20" fmla="*/ 1403 w 4053"/>
                  <a:gd name="T21" fmla="*/ 661 h 665"/>
                  <a:gd name="T22" fmla="*/ 1558 w 4053"/>
                  <a:gd name="T23" fmla="*/ 650 h 665"/>
                  <a:gd name="T24" fmla="*/ 1713 w 4053"/>
                  <a:gd name="T25" fmla="*/ 636 h 665"/>
                  <a:gd name="T26" fmla="*/ 1868 w 4053"/>
                  <a:gd name="T27" fmla="*/ 618 h 665"/>
                  <a:gd name="T28" fmla="*/ 2023 w 4053"/>
                  <a:gd name="T29" fmla="*/ 597 h 665"/>
                  <a:gd name="T30" fmla="*/ 2179 w 4053"/>
                  <a:gd name="T31" fmla="*/ 578 h 665"/>
                  <a:gd name="T32" fmla="*/ 2397 w 4053"/>
                  <a:gd name="T33" fmla="*/ 550 h 665"/>
                  <a:gd name="T34" fmla="*/ 2634 w 4053"/>
                  <a:gd name="T35" fmla="*/ 511 h 665"/>
                  <a:gd name="T36" fmla="*/ 2869 w 4053"/>
                  <a:gd name="T37" fmla="*/ 462 h 665"/>
                  <a:gd name="T38" fmla="*/ 3098 w 4053"/>
                  <a:gd name="T39" fmla="*/ 404 h 665"/>
                  <a:gd name="T40" fmla="*/ 3326 w 4053"/>
                  <a:gd name="T41" fmla="*/ 334 h 665"/>
                  <a:gd name="T42" fmla="*/ 3549 w 4053"/>
                  <a:gd name="T43" fmla="*/ 254 h 665"/>
                  <a:gd name="T44" fmla="*/ 3769 w 4053"/>
                  <a:gd name="T45" fmla="*/ 164 h 665"/>
                  <a:gd name="T46" fmla="*/ 3986 w 4053"/>
                  <a:gd name="T47" fmla="*/ 62 h 665"/>
                  <a:gd name="T48" fmla="*/ 4053 w 4053"/>
                  <a:gd name="T49" fmla="*/ 20 h 665"/>
                  <a:gd name="T50" fmla="*/ 4037 w 4053"/>
                  <a:gd name="T51" fmla="*/ 0 h 665"/>
                  <a:gd name="T52" fmla="*/ 3929 w 4053"/>
                  <a:gd name="T53" fmla="*/ 37 h 665"/>
                  <a:gd name="T54" fmla="*/ 3793 w 4053"/>
                  <a:gd name="T55" fmla="*/ 87 h 665"/>
                  <a:gd name="T56" fmla="*/ 3658 w 4053"/>
                  <a:gd name="T57" fmla="*/ 138 h 665"/>
                  <a:gd name="T58" fmla="*/ 3524 w 4053"/>
                  <a:gd name="T59" fmla="*/ 189 h 665"/>
                  <a:gd name="T60" fmla="*/ 3387 w 4053"/>
                  <a:gd name="T61" fmla="*/ 239 h 665"/>
                  <a:gd name="T62" fmla="*/ 3249 w 4053"/>
                  <a:gd name="T63" fmla="*/ 285 h 665"/>
                  <a:gd name="T64" fmla="*/ 3109 w 4053"/>
                  <a:gd name="T65" fmla="*/ 327 h 665"/>
                  <a:gd name="T66" fmla="*/ 2964 w 4053"/>
                  <a:gd name="T67" fmla="*/ 365 h 665"/>
                  <a:gd name="T68" fmla="*/ 2790 w 4053"/>
                  <a:gd name="T69" fmla="*/ 404 h 665"/>
                  <a:gd name="T70" fmla="*/ 2613 w 4053"/>
                  <a:gd name="T71" fmla="*/ 441 h 665"/>
                  <a:gd name="T72" fmla="*/ 2436 w 4053"/>
                  <a:gd name="T73" fmla="*/ 473 h 665"/>
                  <a:gd name="T74" fmla="*/ 2257 w 4053"/>
                  <a:gd name="T75" fmla="*/ 499 h 665"/>
                  <a:gd name="T76" fmla="*/ 2095 w 4053"/>
                  <a:gd name="T77" fmla="*/ 518 h 665"/>
                  <a:gd name="T78" fmla="*/ 1941 w 4053"/>
                  <a:gd name="T79" fmla="*/ 537 h 665"/>
                  <a:gd name="T80" fmla="*/ 1787 w 4053"/>
                  <a:gd name="T81" fmla="*/ 557 h 665"/>
                  <a:gd name="T82" fmla="*/ 1635 w 4053"/>
                  <a:gd name="T83" fmla="*/ 576 h 665"/>
                  <a:gd name="T84" fmla="*/ 1481 w 4053"/>
                  <a:gd name="T85" fmla="*/ 591 h 665"/>
                  <a:gd name="T86" fmla="*/ 1327 w 4053"/>
                  <a:gd name="T87" fmla="*/ 602 h 665"/>
                  <a:gd name="T88" fmla="*/ 1173 w 4053"/>
                  <a:gd name="T89" fmla="*/ 605 h 665"/>
                  <a:gd name="T90" fmla="*/ 1018 w 4053"/>
                  <a:gd name="T91" fmla="*/ 601 h 665"/>
                  <a:gd name="T92" fmla="*/ 885 w 4053"/>
                  <a:gd name="T93" fmla="*/ 590 h 665"/>
                  <a:gd name="T94" fmla="*/ 762 w 4053"/>
                  <a:gd name="T95" fmla="*/ 577 h 665"/>
                  <a:gd name="T96" fmla="*/ 639 w 4053"/>
                  <a:gd name="T97" fmla="*/ 563 h 665"/>
                  <a:gd name="T98" fmla="*/ 516 w 4053"/>
                  <a:gd name="T99" fmla="*/ 546 h 665"/>
                  <a:gd name="T100" fmla="*/ 395 w 4053"/>
                  <a:gd name="T101" fmla="*/ 525 h 665"/>
                  <a:gd name="T102" fmla="*/ 274 w 4053"/>
                  <a:gd name="T103" fmla="*/ 499 h 665"/>
                  <a:gd name="T104" fmla="*/ 155 w 4053"/>
                  <a:gd name="T105" fmla="*/ 467 h 665"/>
                  <a:gd name="T106" fmla="*/ 36 w 4053"/>
                  <a:gd name="T107" fmla="*/ 430 h 665"/>
                  <a:gd name="T108" fmla="*/ 3 w 4053"/>
                  <a:gd name="T109" fmla="*/ 421 h 665"/>
                  <a:gd name="T110" fmla="*/ 2 w 4053"/>
                  <a:gd name="T111" fmla="*/ 428 h 6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53"/>
                  <a:gd name="T169" fmla="*/ 0 h 665"/>
                  <a:gd name="T170" fmla="*/ 4053 w 4053"/>
                  <a:gd name="T171" fmla="*/ 665 h 6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53" h="665">
                    <a:moveTo>
                      <a:pt x="4" y="430"/>
                    </a:moveTo>
                    <a:lnTo>
                      <a:pt x="33" y="443"/>
                    </a:lnTo>
                    <a:lnTo>
                      <a:pt x="61" y="455"/>
                    </a:lnTo>
                    <a:lnTo>
                      <a:pt x="90" y="467"/>
                    </a:lnTo>
                    <a:lnTo>
                      <a:pt x="119" y="479"/>
                    </a:lnTo>
                    <a:lnTo>
                      <a:pt x="149" y="489"/>
                    </a:lnTo>
                    <a:lnTo>
                      <a:pt x="178" y="499"/>
                    </a:lnTo>
                    <a:lnTo>
                      <a:pt x="208" y="509"/>
                    </a:lnTo>
                    <a:lnTo>
                      <a:pt x="237" y="518"/>
                    </a:lnTo>
                    <a:lnTo>
                      <a:pt x="266" y="528"/>
                    </a:lnTo>
                    <a:lnTo>
                      <a:pt x="297" y="536"/>
                    </a:lnTo>
                    <a:lnTo>
                      <a:pt x="327" y="545"/>
                    </a:lnTo>
                    <a:lnTo>
                      <a:pt x="356" y="553"/>
                    </a:lnTo>
                    <a:lnTo>
                      <a:pt x="386" y="559"/>
                    </a:lnTo>
                    <a:lnTo>
                      <a:pt x="417" y="567"/>
                    </a:lnTo>
                    <a:lnTo>
                      <a:pt x="447" y="574"/>
                    </a:lnTo>
                    <a:lnTo>
                      <a:pt x="477" y="580"/>
                    </a:lnTo>
                    <a:lnTo>
                      <a:pt x="507" y="586"/>
                    </a:lnTo>
                    <a:lnTo>
                      <a:pt x="538" y="592"/>
                    </a:lnTo>
                    <a:lnTo>
                      <a:pt x="568" y="597"/>
                    </a:lnTo>
                    <a:lnTo>
                      <a:pt x="599" y="603"/>
                    </a:lnTo>
                    <a:lnTo>
                      <a:pt x="630" y="609"/>
                    </a:lnTo>
                    <a:lnTo>
                      <a:pt x="660" y="613"/>
                    </a:lnTo>
                    <a:lnTo>
                      <a:pt x="691" y="618"/>
                    </a:lnTo>
                    <a:lnTo>
                      <a:pt x="722" y="622"/>
                    </a:lnTo>
                    <a:lnTo>
                      <a:pt x="753" y="627"/>
                    </a:lnTo>
                    <a:lnTo>
                      <a:pt x="784" y="631"/>
                    </a:lnTo>
                    <a:lnTo>
                      <a:pt x="815" y="634"/>
                    </a:lnTo>
                    <a:lnTo>
                      <a:pt x="846" y="639"/>
                    </a:lnTo>
                    <a:lnTo>
                      <a:pt x="878" y="642"/>
                    </a:lnTo>
                    <a:lnTo>
                      <a:pt x="909" y="646"/>
                    </a:lnTo>
                    <a:lnTo>
                      <a:pt x="940" y="649"/>
                    </a:lnTo>
                    <a:lnTo>
                      <a:pt x="972" y="652"/>
                    </a:lnTo>
                    <a:lnTo>
                      <a:pt x="1011" y="656"/>
                    </a:lnTo>
                    <a:lnTo>
                      <a:pt x="1051" y="659"/>
                    </a:lnTo>
                    <a:lnTo>
                      <a:pt x="1091" y="661"/>
                    </a:lnTo>
                    <a:lnTo>
                      <a:pt x="1130" y="664"/>
                    </a:lnTo>
                    <a:lnTo>
                      <a:pt x="1169" y="665"/>
                    </a:lnTo>
                    <a:lnTo>
                      <a:pt x="1208" y="665"/>
                    </a:lnTo>
                    <a:lnTo>
                      <a:pt x="1248" y="665"/>
                    </a:lnTo>
                    <a:lnTo>
                      <a:pt x="1286" y="665"/>
                    </a:lnTo>
                    <a:lnTo>
                      <a:pt x="1325" y="664"/>
                    </a:lnTo>
                    <a:lnTo>
                      <a:pt x="1364" y="663"/>
                    </a:lnTo>
                    <a:lnTo>
                      <a:pt x="1403" y="661"/>
                    </a:lnTo>
                    <a:lnTo>
                      <a:pt x="1442" y="659"/>
                    </a:lnTo>
                    <a:lnTo>
                      <a:pt x="1481" y="657"/>
                    </a:lnTo>
                    <a:lnTo>
                      <a:pt x="1519" y="654"/>
                    </a:lnTo>
                    <a:lnTo>
                      <a:pt x="1558" y="650"/>
                    </a:lnTo>
                    <a:lnTo>
                      <a:pt x="1597" y="647"/>
                    </a:lnTo>
                    <a:lnTo>
                      <a:pt x="1636" y="643"/>
                    </a:lnTo>
                    <a:lnTo>
                      <a:pt x="1674" y="640"/>
                    </a:lnTo>
                    <a:lnTo>
                      <a:pt x="1713" y="636"/>
                    </a:lnTo>
                    <a:lnTo>
                      <a:pt x="1751" y="631"/>
                    </a:lnTo>
                    <a:lnTo>
                      <a:pt x="1791" y="627"/>
                    </a:lnTo>
                    <a:lnTo>
                      <a:pt x="1829" y="622"/>
                    </a:lnTo>
                    <a:lnTo>
                      <a:pt x="1868" y="618"/>
                    </a:lnTo>
                    <a:lnTo>
                      <a:pt x="1906" y="612"/>
                    </a:lnTo>
                    <a:lnTo>
                      <a:pt x="1945" y="608"/>
                    </a:lnTo>
                    <a:lnTo>
                      <a:pt x="1985" y="603"/>
                    </a:lnTo>
                    <a:lnTo>
                      <a:pt x="2023" y="597"/>
                    </a:lnTo>
                    <a:lnTo>
                      <a:pt x="2062" y="593"/>
                    </a:lnTo>
                    <a:lnTo>
                      <a:pt x="2101" y="589"/>
                    </a:lnTo>
                    <a:lnTo>
                      <a:pt x="2139" y="583"/>
                    </a:lnTo>
                    <a:lnTo>
                      <a:pt x="2179" y="578"/>
                    </a:lnTo>
                    <a:lnTo>
                      <a:pt x="2218" y="574"/>
                    </a:lnTo>
                    <a:lnTo>
                      <a:pt x="2277" y="567"/>
                    </a:lnTo>
                    <a:lnTo>
                      <a:pt x="2338" y="559"/>
                    </a:lnTo>
                    <a:lnTo>
                      <a:pt x="2397" y="550"/>
                    </a:lnTo>
                    <a:lnTo>
                      <a:pt x="2457" y="541"/>
                    </a:lnTo>
                    <a:lnTo>
                      <a:pt x="2516" y="532"/>
                    </a:lnTo>
                    <a:lnTo>
                      <a:pt x="2576" y="522"/>
                    </a:lnTo>
                    <a:lnTo>
                      <a:pt x="2634" y="511"/>
                    </a:lnTo>
                    <a:lnTo>
                      <a:pt x="2692" y="500"/>
                    </a:lnTo>
                    <a:lnTo>
                      <a:pt x="2752" y="488"/>
                    </a:lnTo>
                    <a:lnTo>
                      <a:pt x="2810" y="475"/>
                    </a:lnTo>
                    <a:lnTo>
                      <a:pt x="2869" y="462"/>
                    </a:lnTo>
                    <a:lnTo>
                      <a:pt x="2926" y="448"/>
                    </a:lnTo>
                    <a:lnTo>
                      <a:pt x="2984" y="434"/>
                    </a:lnTo>
                    <a:lnTo>
                      <a:pt x="3041" y="419"/>
                    </a:lnTo>
                    <a:lnTo>
                      <a:pt x="3098" y="404"/>
                    </a:lnTo>
                    <a:lnTo>
                      <a:pt x="3156" y="387"/>
                    </a:lnTo>
                    <a:lnTo>
                      <a:pt x="3213" y="370"/>
                    </a:lnTo>
                    <a:lnTo>
                      <a:pt x="3270" y="352"/>
                    </a:lnTo>
                    <a:lnTo>
                      <a:pt x="3326" y="334"/>
                    </a:lnTo>
                    <a:lnTo>
                      <a:pt x="3382" y="315"/>
                    </a:lnTo>
                    <a:lnTo>
                      <a:pt x="3438" y="295"/>
                    </a:lnTo>
                    <a:lnTo>
                      <a:pt x="3494" y="275"/>
                    </a:lnTo>
                    <a:lnTo>
                      <a:pt x="3549" y="254"/>
                    </a:lnTo>
                    <a:lnTo>
                      <a:pt x="3605" y="232"/>
                    </a:lnTo>
                    <a:lnTo>
                      <a:pt x="3660" y="211"/>
                    </a:lnTo>
                    <a:lnTo>
                      <a:pt x="3715" y="187"/>
                    </a:lnTo>
                    <a:lnTo>
                      <a:pt x="3769" y="164"/>
                    </a:lnTo>
                    <a:lnTo>
                      <a:pt x="3824" y="139"/>
                    </a:lnTo>
                    <a:lnTo>
                      <a:pt x="3878" y="114"/>
                    </a:lnTo>
                    <a:lnTo>
                      <a:pt x="3932" y="88"/>
                    </a:lnTo>
                    <a:lnTo>
                      <a:pt x="3986" y="62"/>
                    </a:lnTo>
                    <a:lnTo>
                      <a:pt x="4038" y="35"/>
                    </a:lnTo>
                    <a:lnTo>
                      <a:pt x="4045" y="31"/>
                    </a:lnTo>
                    <a:lnTo>
                      <a:pt x="4051" y="27"/>
                    </a:lnTo>
                    <a:lnTo>
                      <a:pt x="4053" y="20"/>
                    </a:lnTo>
                    <a:lnTo>
                      <a:pt x="4052" y="12"/>
                    </a:lnTo>
                    <a:lnTo>
                      <a:pt x="4049" y="7"/>
                    </a:lnTo>
                    <a:lnTo>
                      <a:pt x="4044" y="2"/>
                    </a:lnTo>
                    <a:lnTo>
                      <a:pt x="4037" y="0"/>
                    </a:lnTo>
                    <a:lnTo>
                      <a:pt x="4031" y="0"/>
                    </a:lnTo>
                    <a:lnTo>
                      <a:pt x="3996" y="12"/>
                    </a:lnTo>
                    <a:lnTo>
                      <a:pt x="3962" y="25"/>
                    </a:lnTo>
                    <a:lnTo>
                      <a:pt x="3929" y="37"/>
                    </a:lnTo>
                    <a:lnTo>
                      <a:pt x="3894" y="49"/>
                    </a:lnTo>
                    <a:lnTo>
                      <a:pt x="3860" y="62"/>
                    </a:lnTo>
                    <a:lnTo>
                      <a:pt x="3826" y="74"/>
                    </a:lnTo>
                    <a:lnTo>
                      <a:pt x="3793" y="87"/>
                    </a:lnTo>
                    <a:lnTo>
                      <a:pt x="3759" y="100"/>
                    </a:lnTo>
                    <a:lnTo>
                      <a:pt x="3725" y="113"/>
                    </a:lnTo>
                    <a:lnTo>
                      <a:pt x="3692" y="125"/>
                    </a:lnTo>
                    <a:lnTo>
                      <a:pt x="3658" y="138"/>
                    </a:lnTo>
                    <a:lnTo>
                      <a:pt x="3625" y="151"/>
                    </a:lnTo>
                    <a:lnTo>
                      <a:pt x="3591" y="164"/>
                    </a:lnTo>
                    <a:lnTo>
                      <a:pt x="3557" y="177"/>
                    </a:lnTo>
                    <a:lnTo>
                      <a:pt x="3524" y="189"/>
                    </a:lnTo>
                    <a:lnTo>
                      <a:pt x="3489" y="202"/>
                    </a:lnTo>
                    <a:lnTo>
                      <a:pt x="3455" y="214"/>
                    </a:lnTo>
                    <a:lnTo>
                      <a:pt x="3422" y="226"/>
                    </a:lnTo>
                    <a:lnTo>
                      <a:pt x="3387" y="239"/>
                    </a:lnTo>
                    <a:lnTo>
                      <a:pt x="3353" y="250"/>
                    </a:lnTo>
                    <a:lnTo>
                      <a:pt x="3318" y="262"/>
                    </a:lnTo>
                    <a:lnTo>
                      <a:pt x="3284" y="273"/>
                    </a:lnTo>
                    <a:lnTo>
                      <a:pt x="3249" y="285"/>
                    </a:lnTo>
                    <a:lnTo>
                      <a:pt x="3214" y="296"/>
                    </a:lnTo>
                    <a:lnTo>
                      <a:pt x="3179" y="307"/>
                    </a:lnTo>
                    <a:lnTo>
                      <a:pt x="3143" y="317"/>
                    </a:lnTo>
                    <a:lnTo>
                      <a:pt x="3109" y="327"/>
                    </a:lnTo>
                    <a:lnTo>
                      <a:pt x="3073" y="337"/>
                    </a:lnTo>
                    <a:lnTo>
                      <a:pt x="3037" y="346"/>
                    </a:lnTo>
                    <a:lnTo>
                      <a:pt x="3000" y="356"/>
                    </a:lnTo>
                    <a:lnTo>
                      <a:pt x="2964" y="365"/>
                    </a:lnTo>
                    <a:lnTo>
                      <a:pt x="2927" y="373"/>
                    </a:lnTo>
                    <a:lnTo>
                      <a:pt x="2881" y="383"/>
                    </a:lnTo>
                    <a:lnTo>
                      <a:pt x="2836" y="393"/>
                    </a:lnTo>
                    <a:lnTo>
                      <a:pt x="2790" y="404"/>
                    </a:lnTo>
                    <a:lnTo>
                      <a:pt x="2745" y="413"/>
                    </a:lnTo>
                    <a:lnTo>
                      <a:pt x="2701" y="423"/>
                    </a:lnTo>
                    <a:lnTo>
                      <a:pt x="2657" y="432"/>
                    </a:lnTo>
                    <a:lnTo>
                      <a:pt x="2613" y="441"/>
                    </a:lnTo>
                    <a:lnTo>
                      <a:pt x="2568" y="450"/>
                    </a:lnTo>
                    <a:lnTo>
                      <a:pt x="2524" y="457"/>
                    </a:lnTo>
                    <a:lnTo>
                      <a:pt x="2479" y="466"/>
                    </a:lnTo>
                    <a:lnTo>
                      <a:pt x="2436" y="473"/>
                    </a:lnTo>
                    <a:lnTo>
                      <a:pt x="2391" y="481"/>
                    </a:lnTo>
                    <a:lnTo>
                      <a:pt x="2347" y="488"/>
                    </a:lnTo>
                    <a:lnTo>
                      <a:pt x="2302" y="493"/>
                    </a:lnTo>
                    <a:lnTo>
                      <a:pt x="2257" y="499"/>
                    </a:lnTo>
                    <a:lnTo>
                      <a:pt x="2211" y="504"/>
                    </a:lnTo>
                    <a:lnTo>
                      <a:pt x="2172" y="509"/>
                    </a:lnTo>
                    <a:lnTo>
                      <a:pt x="2134" y="513"/>
                    </a:lnTo>
                    <a:lnTo>
                      <a:pt x="2095" y="518"/>
                    </a:lnTo>
                    <a:lnTo>
                      <a:pt x="2056" y="522"/>
                    </a:lnTo>
                    <a:lnTo>
                      <a:pt x="2018" y="527"/>
                    </a:lnTo>
                    <a:lnTo>
                      <a:pt x="1979" y="532"/>
                    </a:lnTo>
                    <a:lnTo>
                      <a:pt x="1941" y="537"/>
                    </a:lnTo>
                    <a:lnTo>
                      <a:pt x="1903" y="543"/>
                    </a:lnTo>
                    <a:lnTo>
                      <a:pt x="1865" y="547"/>
                    </a:lnTo>
                    <a:lnTo>
                      <a:pt x="1827" y="553"/>
                    </a:lnTo>
                    <a:lnTo>
                      <a:pt x="1787" y="557"/>
                    </a:lnTo>
                    <a:lnTo>
                      <a:pt x="1749" y="562"/>
                    </a:lnTo>
                    <a:lnTo>
                      <a:pt x="1711" y="567"/>
                    </a:lnTo>
                    <a:lnTo>
                      <a:pt x="1673" y="572"/>
                    </a:lnTo>
                    <a:lnTo>
                      <a:pt x="1635" y="576"/>
                    </a:lnTo>
                    <a:lnTo>
                      <a:pt x="1597" y="580"/>
                    </a:lnTo>
                    <a:lnTo>
                      <a:pt x="1557" y="584"/>
                    </a:lnTo>
                    <a:lnTo>
                      <a:pt x="1519" y="587"/>
                    </a:lnTo>
                    <a:lnTo>
                      <a:pt x="1481" y="591"/>
                    </a:lnTo>
                    <a:lnTo>
                      <a:pt x="1443" y="594"/>
                    </a:lnTo>
                    <a:lnTo>
                      <a:pt x="1405" y="597"/>
                    </a:lnTo>
                    <a:lnTo>
                      <a:pt x="1366" y="600"/>
                    </a:lnTo>
                    <a:lnTo>
                      <a:pt x="1327" y="602"/>
                    </a:lnTo>
                    <a:lnTo>
                      <a:pt x="1289" y="603"/>
                    </a:lnTo>
                    <a:lnTo>
                      <a:pt x="1250" y="604"/>
                    </a:lnTo>
                    <a:lnTo>
                      <a:pt x="1212" y="605"/>
                    </a:lnTo>
                    <a:lnTo>
                      <a:pt x="1173" y="605"/>
                    </a:lnTo>
                    <a:lnTo>
                      <a:pt x="1134" y="605"/>
                    </a:lnTo>
                    <a:lnTo>
                      <a:pt x="1095" y="604"/>
                    </a:lnTo>
                    <a:lnTo>
                      <a:pt x="1057" y="602"/>
                    </a:lnTo>
                    <a:lnTo>
                      <a:pt x="1018" y="601"/>
                    </a:lnTo>
                    <a:lnTo>
                      <a:pt x="979" y="597"/>
                    </a:lnTo>
                    <a:lnTo>
                      <a:pt x="947" y="595"/>
                    </a:lnTo>
                    <a:lnTo>
                      <a:pt x="917" y="592"/>
                    </a:lnTo>
                    <a:lnTo>
                      <a:pt x="885" y="590"/>
                    </a:lnTo>
                    <a:lnTo>
                      <a:pt x="855" y="586"/>
                    </a:lnTo>
                    <a:lnTo>
                      <a:pt x="824" y="584"/>
                    </a:lnTo>
                    <a:lnTo>
                      <a:pt x="792" y="581"/>
                    </a:lnTo>
                    <a:lnTo>
                      <a:pt x="762" y="577"/>
                    </a:lnTo>
                    <a:lnTo>
                      <a:pt x="731" y="574"/>
                    </a:lnTo>
                    <a:lnTo>
                      <a:pt x="700" y="571"/>
                    </a:lnTo>
                    <a:lnTo>
                      <a:pt x="670" y="567"/>
                    </a:lnTo>
                    <a:lnTo>
                      <a:pt x="639" y="563"/>
                    </a:lnTo>
                    <a:lnTo>
                      <a:pt x="608" y="559"/>
                    </a:lnTo>
                    <a:lnTo>
                      <a:pt x="578" y="555"/>
                    </a:lnTo>
                    <a:lnTo>
                      <a:pt x="547" y="550"/>
                    </a:lnTo>
                    <a:lnTo>
                      <a:pt x="516" y="546"/>
                    </a:lnTo>
                    <a:lnTo>
                      <a:pt x="486" y="540"/>
                    </a:lnTo>
                    <a:lnTo>
                      <a:pt x="456" y="536"/>
                    </a:lnTo>
                    <a:lnTo>
                      <a:pt x="426" y="530"/>
                    </a:lnTo>
                    <a:lnTo>
                      <a:pt x="395" y="525"/>
                    </a:lnTo>
                    <a:lnTo>
                      <a:pt x="365" y="519"/>
                    </a:lnTo>
                    <a:lnTo>
                      <a:pt x="335" y="512"/>
                    </a:lnTo>
                    <a:lnTo>
                      <a:pt x="304" y="506"/>
                    </a:lnTo>
                    <a:lnTo>
                      <a:pt x="274" y="499"/>
                    </a:lnTo>
                    <a:lnTo>
                      <a:pt x="245" y="491"/>
                    </a:lnTo>
                    <a:lnTo>
                      <a:pt x="215" y="484"/>
                    </a:lnTo>
                    <a:lnTo>
                      <a:pt x="184" y="476"/>
                    </a:lnTo>
                    <a:lnTo>
                      <a:pt x="155" y="467"/>
                    </a:lnTo>
                    <a:lnTo>
                      <a:pt x="125" y="460"/>
                    </a:lnTo>
                    <a:lnTo>
                      <a:pt x="96" y="450"/>
                    </a:lnTo>
                    <a:lnTo>
                      <a:pt x="65" y="441"/>
                    </a:lnTo>
                    <a:lnTo>
                      <a:pt x="36" y="430"/>
                    </a:lnTo>
                    <a:lnTo>
                      <a:pt x="7" y="420"/>
                    </a:lnTo>
                    <a:lnTo>
                      <a:pt x="5" y="420"/>
                    </a:lnTo>
                    <a:lnTo>
                      <a:pt x="3" y="421"/>
                    </a:lnTo>
                    <a:lnTo>
                      <a:pt x="2" y="424"/>
                    </a:lnTo>
                    <a:lnTo>
                      <a:pt x="0" y="425"/>
                    </a:lnTo>
                    <a:lnTo>
                      <a:pt x="0" y="427"/>
                    </a:lnTo>
                    <a:lnTo>
                      <a:pt x="2" y="428"/>
                    </a:lnTo>
                    <a:lnTo>
                      <a:pt x="3" y="429"/>
                    </a:lnTo>
                    <a:lnTo>
                      <a:pt x="4" y="430"/>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80" name="Freeform 5"/>
              <p:cNvSpPr>
                <a:spLocks/>
              </p:cNvSpPr>
              <p:nvPr/>
            </p:nvSpPr>
            <p:spPr bwMode="auto">
              <a:xfrm>
                <a:off x="1324" y="1765"/>
                <a:ext cx="953" cy="271"/>
              </a:xfrm>
              <a:custGeom>
                <a:avLst/>
                <a:gdLst>
                  <a:gd name="T0" fmla="*/ 123 w 3812"/>
                  <a:gd name="T1" fmla="*/ 423 h 1085"/>
                  <a:gd name="T2" fmla="*/ 260 w 3812"/>
                  <a:gd name="T3" fmla="*/ 589 h 1085"/>
                  <a:gd name="T4" fmla="*/ 411 w 3812"/>
                  <a:gd name="T5" fmla="*/ 744 h 1085"/>
                  <a:gd name="T6" fmla="*/ 581 w 3812"/>
                  <a:gd name="T7" fmla="*/ 860 h 1085"/>
                  <a:gd name="T8" fmla="*/ 742 w 3812"/>
                  <a:gd name="T9" fmla="*/ 964 h 1085"/>
                  <a:gd name="T10" fmla="*/ 911 w 3812"/>
                  <a:gd name="T11" fmla="*/ 1043 h 1085"/>
                  <a:gd name="T12" fmla="*/ 1072 w 3812"/>
                  <a:gd name="T13" fmla="*/ 1078 h 1085"/>
                  <a:gd name="T14" fmla="*/ 1190 w 3812"/>
                  <a:gd name="T15" fmla="*/ 1085 h 1085"/>
                  <a:gd name="T16" fmla="*/ 1306 w 3812"/>
                  <a:gd name="T17" fmla="*/ 1079 h 1085"/>
                  <a:gd name="T18" fmla="*/ 1422 w 3812"/>
                  <a:gd name="T19" fmla="*/ 1063 h 1085"/>
                  <a:gd name="T20" fmla="*/ 1535 w 3812"/>
                  <a:gd name="T21" fmla="*/ 1039 h 1085"/>
                  <a:gd name="T22" fmla="*/ 1648 w 3812"/>
                  <a:gd name="T23" fmla="*/ 1007 h 1085"/>
                  <a:gd name="T24" fmla="*/ 1761 w 3812"/>
                  <a:gd name="T25" fmla="*/ 969 h 1085"/>
                  <a:gd name="T26" fmla="*/ 1905 w 3812"/>
                  <a:gd name="T27" fmla="*/ 921 h 1085"/>
                  <a:gd name="T28" fmla="*/ 2051 w 3812"/>
                  <a:gd name="T29" fmla="*/ 881 h 1085"/>
                  <a:gd name="T30" fmla="*/ 2199 w 3812"/>
                  <a:gd name="T31" fmla="*/ 848 h 1085"/>
                  <a:gd name="T32" fmla="*/ 2348 w 3812"/>
                  <a:gd name="T33" fmla="*/ 825 h 1085"/>
                  <a:gd name="T34" fmla="*/ 2499 w 3812"/>
                  <a:gd name="T35" fmla="*/ 809 h 1085"/>
                  <a:gd name="T36" fmla="*/ 2651 w 3812"/>
                  <a:gd name="T37" fmla="*/ 804 h 1085"/>
                  <a:gd name="T38" fmla="*/ 2758 w 3812"/>
                  <a:gd name="T39" fmla="*/ 802 h 1085"/>
                  <a:gd name="T40" fmla="*/ 2832 w 3812"/>
                  <a:gd name="T41" fmla="*/ 774 h 1085"/>
                  <a:gd name="T42" fmla="*/ 3053 w 3812"/>
                  <a:gd name="T43" fmla="*/ 612 h 1085"/>
                  <a:gd name="T44" fmla="*/ 3249 w 3812"/>
                  <a:gd name="T45" fmla="*/ 427 h 1085"/>
                  <a:gd name="T46" fmla="*/ 3459 w 3812"/>
                  <a:gd name="T47" fmla="*/ 246 h 1085"/>
                  <a:gd name="T48" fmla="*/ 3578 w 3812"/>
                  <a:gd name="T49" fmla="*/ 168 h 1085"/>
                  <a:gd name="T50" fmla="*/ 3669 w 3812"/>
                  <a:gd name="T51" fmla="*/ 114 h 1085"/>
                  <a:gd name="T52" fmla="*/ 3758 w 3812"/>
                  <a:gd name="T53" fmla="*/ 63 h 1085"/>
                  <a:gd name="T54" fmla="*/ 3812 w 3812"/>
                  <a:gd name="T55" fmla="*/ 27 h 1085"/>
                  <a:gd name="T56" fmla="*/ 3793 w 3812"/>
                  <a:gd name="T57" fmla="*/ 3 h 1085"/>
                  <a:gd name="T58" fmla="*/ 3716 w 3812"/>
                  <a:gd name="T59" fmla="*/ 21 h 1085"/>
                  <a:gd name="T60" fmla="*/ 3471 w 3812"/>
                  <a:gd name="T61" fmla="*/ 146 h 1085"/>
                  <a:gd name="T62" fmla="*/ 3256 w 3812"/>
                  <a:gd name="T63" fmla="*/ 318 h 1085"/>
                  <a:gd name="T64" fmla="*/ 3047 w 3812"/>
                  <a:gd name="T65" fmla="*/ 508 h 1085"/>
                  <a:gd name="T66" fmla="*/ 2952 w 3812"/>
                  <a:gd name="T67" fmla="*/ 594 h 1085"/>
                  <a:gd name="T68" fmla="*/ 2852 w 3812"/>
                  <a:gd name="T69" fmla="*/ 670 h 1085"/>
                  <a:gd name="T70" fmla="*/ 2738 w 3812"/>
                  <a:gd name="T71" fmla="*/ 719 h 1085"/>
                  <a:gd name="T72" fmla="*/ 2556 w 3812"/>
                  <a:gd name="T73" fmla="*/ 723 h 1085"/>
                  <a:gd name="T74" fmla="*/ 2362 w 3812"/>
                  <a:gd name="T75" fmla="*/ 738 h 1085"/>
                  <a:gd name="T76" fmla="*/ 2170 w 3812"/>
                  <a:gd name="T77" fmla="*/ 771 h 1085"/>
                  <a:gd name="T78" fmla="*/ 1979 w 3812"/>
                  <a:gd name="T79" fmla="*/ 816 h 1085"/>
                  <a:gd name="T80" fmla="*/ 1790 w 3812"/>
                  <a:gd name="T81" fmla="*/ 871 h 1085"/>
                  <a:gd name="T82" fmla="*/ 1601 w 3812"/>
                  <a:gd name="T83" fmla="*/ 929 h 1085"/>
                  <a:gd name="T84" fmla="*/ 1434 w 3812"/>
                  <a:gd name="T85" fmla="*/ 979 h 1085"/>
                  <a:gd name="T86" fmla="*/ 1296 w 3812"/>
                  <a:gd name="T87" fmla="*/ 1003 h 1085"/>
                  <a:gd name="T88" fmla="*/ 1157 w 3812"/>
                  <a:gd name="T89" fmla="*/ 1008 h 1085"/>
                  <a:gd name="T90" fmla="*/ 1014 w 3812"/>
                  <a:gd name="T91" fmla="*/ 999 h 1085"/>
                  <a:gd name="T92" fmla="*/ 867 w 3812"/>
                  <a:gd name="T93" fmla="*/ 956 h 1085"/>
                  <a:gd name="T94" fmla="*/ 730 w 3812"/>
                  <a:gd name="T95" fmla="*/ 884 h 1085"/>
                  <a:gd name="T96" fmla="*/ 595 w 3812"/>
                  <a:gd name="T97" fmla="*/ 803 h 1085"/>
                  <a:gd name="T98" fmla="*/ 416 w 3812"/>
                  <a:gd name="T99" fmla="*/ 671 h 1085"/>
                  <a:gd name="T100" fmla="*/ 260 w 3812"/>
                  <a:gd name="T101" fmla="*/ 515 h 1085"/>
                  <a:gd name="T102" fmla="*/ 103 w 3812"/>
                  <a:gd name="T103" fmla="*/ 355 h 1085"/>
                  <a:gd name="T104" fmla="*/ 40 w 3812"/>
                  <a:gd name="T105" fmla="*/ 304 h 1085"/>
                  <a:gd name="T106" fmla="*/ 5 w 3812"/>
                  <a:gd name="T107" fmla="*/ 292 h 1085"/>
                  <a:gd name="T108" fmla="*/ 1 w 3812"/>
                  <a:gd name="T109" fmla="*/ 298 h 10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12"/>
                  <a:gd name="T166" fmla="*/ 0 h 1085"/>
                  <a:gd name="T167" fmla="*/ 3812 w 3812"/>
                  <a:gd name="T168" fmla="*/ 1085 h 10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12" h="1085">
                    <a:moveTo>
                      <a:pt x="3" y="301"/>
                    </a:moveTo>
                    <a:lnTo>
                      <a:pt x="34" y="329"/>
                    </a:lnTo>
                    <a:lnTo>
                      <a:pt x="65" y="359"/>
                    </a:lnTo>
                    <a:lnTo>
                      <a:pt x="94" y="391"/>
                    </a:lnTo>
                    <a:lnTo>
                      <a:pt x="123" y="423"/>
                    </a:lnTo>
                    <a:lnTo>
                      <a:pt x="150" y="456"/>
                    </a:lnTo>
                    <a:lnTo>
                      <a:pt x="178" y="488"/>
                    </a:lnTo>
                    <a:lnTo>
                      <a:pt x="205" y="522"/>
                    </a:lnTo>
                    <a:lnTo>
                      <a:pt x="232" y="555"/>
                    </a:lnTo>
                    <a:lnTo>
                      <a:pt x="260" y="589"/>
                    </a:lnTo>
                    <a:lnTo>
                      <a:pt x="288" y="622"/>
                    </a:lnTo>
                    <a:lnTo>
                      <a:pt x="317" y="654"/>
                    </a:lnTo>
                    <a:lnTo>
                      <a:pt x="346" y="686"/>
                    </a:lnTo>
                    <a:lnTo>
                      <a:pt x="378" y="715"/>
                    </a:lnTo>
                    <a:lnTo>
                      <a:pt x="411" y="744"/>
                    </a:lnTo>
                    <a:lnTo>
                      <a:pt x="445" y="771"/>
                    </a:lnTo>
                    <a:lnTo>
                      <a:pt x="482" y="795"/>
                    </a:lnTo>
                    <a:lnTo>
                      <a:pt x="516" y="817"/>
                    </a:lnTo>
                    <a:lnTo>
                      <a:pt x="548" y="838"/>
                    </a:lnTo>
                    <a:lnTo>
                      <a:pt x="581" y="860"/>
                    </a:lnTo>
                    <a:lnTo>
                      <a:pt x="613" y="882"/>
                    </a:lnTo>
                    <a:lnTo>
                      <a:pt x="646" y="903"/>
                    </a:lnTo>
                    <a:lnTo>
                      <a:pt x="677" y="924"/>
                    </a:lnTo>
                    <a:lnTo>
                      <a:pt x="710" y="945"/>
                    </a:lnTo>
                    <a:lnTo>
                      <a:pt x="742" y="964"/>
                    </a:lnTo>
                    <a:lnTo>
                      <a:pt x="775" y="983"/>
                    </a:lnTo>
                    <a:lnTo>
                      <a:pt x="808" y="999"/>
                    </a:lnTo>
                    <a:lnTo>
                      <a:pt x="842" y="1015"/>
                    </a:lnTo>
                    <a:lnTo>
                      <a:pt x="877" y="1031"/>
                    </a:lnTo>
                    <a:lnTo>
                      <a:pt x="911" y="1043"/>
                    </a:lnTo>
                    <a:lnTo>
                      <a:pt x="949" y="1054"/>
                    </a:lnTo>
                    <a:lnTo>
                      <a:pt x="986" y="1064"/>
                    </a:lnTo>
                    <a:lnTo>
                      <a:pt x="1024" y="1071"/>
                    </a:lnTo>
                    <a:lnTo>
                      <a:pt x="1047" y="1075"/>
                    </a:lnTo>
                    <a:lnTo>
                      <a:pt x="1072" y="1078"/>
                    </a:lnTo>
                    <a:lnTo>
                      <a:pt x="1095" y="1080"/>
                    </a:lnTo>
                    <a:lnTo>
                      <a:pt x="1119" y="1082"/>
                    </a:lnTo>
                    <a:lnTo>
                      <a:pt x="1143" y="1084"/>
                    </a:lnTo>
                    <a:lnTo>
                      <a:pt x="1166" y="1084"/>
                    </a:lnTo>
                    <a:lnTo>
                      <a:pt x="1190" y="1085"/>
                    </a:lnTo>
                    <a:lnTo>
                      <a:pt x="1213" y="1085"/>
                    </a:lnTo>
                    <a:lnTo>
                      <a:pt x="1237" y="1084"/>
                    </a:lnTo>
                    <a:lnTo>
                      <a:pt x="1260" y="1082"/>
                    </a:lnTo>
                    <a:lnTo>
                      <a:pt x="1283" y="1081"/>
                    </a:lnTo>
                    <a:lnTo>
                      <a:pt x="1306" y="1079"/>
                    </a:lnTo>
                    <a:lnTo>
                      <a:pt x="1330" y="1077"/>
                    </a:lnTo>
                    <a:lnTo>
                      <a:pt x="1352" y="1073"/>
                    </a:lnTo>
                    <a:lnTo>
                      <a:pt x="1376" y="1071"/>
                    </a:lnTo>
                    <a:lnTo>
                      <a:pt x="1398" y="1067"/>
                    </a:lnTo>
                    <a:lnTo>
                      <a:pt x="1422" y="1063"/>
                    </a:lnTo>
                    <a:lnTo>
                      <a:pt x="1444" y="1059"/>
                    </a:lnTo>
                    <a:lnTo>
                      <a:pt x="1467" y="1054"/>
                    </a:lnTo>
                    <a:lnTo>
                      <a:pt x="1490" y="1050"/>
                    </a:lnTo>
                    <a:lnTo>
                      <a:pt x="1513" y="1044"/>
                    </a:lnTo>
                    <a:lnTo>
                      <a:pt x="1535" y="1039"/>
                    </a:lnTo>
                    <a:lnTo>
                      <a:pt x="1558" y="1033"/>
                    </a:lnTo>
                    <a:lnTo>
                      <a:pt x="1581" y="1026"/>
                    </a:lnTo>
                    <a:lnTo>
                      <a:pt x="1604" y="1021"/>
                    </a:lnTo>
                    <a:lnTo>
                      <a:pt x="1626" y="1014"/>
                    </a:lnTo>
                    <a:lnTo>
                      <a:pt x="1648" y="1007"/>
                    </a:lnTo>
                    <a:lnTo>
                      <a:pt x="1671" y="999"/>
                    </a:lnTo>
                    <a:lnTo>
                      <a:pt x="1693" y="993"/>
                    </a:lnTo>
                    <a:lnTo>
                      <a:pt x="1716" y="985"/>
                    </a:lnTo>
                    <a:lnTo>
                      <a:pt x="1738" y="977"/>
                    </a:lnTo>
                    <a:lnTo>
                      <a:pt x="1761" y="969"/>
                    </a:lnTo>
                    <a:lnTo>
                      <a:pt x="1790" y="959"/>
                    </a:lnTo>
                    <a:lnTo>
                      <a:pt x="1818" y="949"/>
                    </a:lnTo>
                    <a:lnTo>
                      <a:pt x="1847" y="940"/>
                    </a:lnTo>
                    <a:lnTo>
                      <a:pt x="1876" y="931"/>
                    </a:lnTo>
                    <a:lnTo>
                      <a:pt x="1905" y="921"/>
                    </a:lnTo>
                    <a:lnTo>
                      <a:pt x="1934" y="913"/>
                    </a:lnTo>
                    <a:lnTo>
                      <a:pt x="1964" y="904"/>
                    </a:lnTo>
                    <a:lnTo>
                      <a:pt x="1993" y="896"/>
                    </a:lnTo>
                    <a:lnTo>
                      <a:pt x="2022" y="888"/>
                    </a:lnTo>
                    <a:lnTo>
                      <a:pt x="2051" y="881"/>
                    </a:lnTo>
                    <a:lnTo>
                      <a:pt x="2080" y="874"/>
                    </a:lnTo>
                    <a:lnTo>
                      <a:pt x="2111" y="867"/>
                    </a:lnTo>
                    <a:lnTo>
                      <a:pt x="2140" y="860"/>
                    </a:lnTo>
                    <a:lnTo>
                      <a:pt x="2169" y="854"/>
                    </a:lnTo>
                    <a:lnTo>
                      <a:pt x="2199" y="848"/>
                    </a:lnTo>
                    <a:lnTo>
                      <a:pt x="2228" y="842"/>
                    </a:lnTo>
                    <a:lnTo>
                      <a:pt x="2259" y="838"/>
                    </a:lnTo>
                    <a:lnTo>
                      <a:pt x="2288" y="832"/>
                    </a:lnTo>
                    <a:lnTo>
                      <a:pt x="2318" y="828"/>
                    </a:lnTo>
                    <a:lnTo>
                      <a:pt x="2348" y="825"/>
                    </a:lnTo>
                    <a:lnTo>
                      <a:pt x="2379" y="820"/>
                    </a:lnTo>
                    <a:lnTo>
                      <a:pt x="2408" y="817"/>
                    </a:lnTo>
                    <a:lnTo>
                      <a:pt x="2438" y="814"/>
                    </a:lnTo>
                    <a:lnTo>
                      <a:pt x="2468" y="811"/>
                    </a:lnTo>
                    <a:lnTo>
                      <a:pt x="2499" y="809"/>
                    </a:lnTo>
                    <a:lnTo>
                      <a:pt x="2529" y="808"/>
                    </a:lnTo>
                    <a:lnTo>
                      <a:pt x="2559" y="807"/>
                    </a:lnTo>
                    <a:lnTo>
                      <a:pt x="2589" y="805"/>
                    </a:lnTo>
                    <a:lnTo>
                      <a:pt x="2620" y="804"/>
                    </a:lnTo>
                    <a:lnTo>
                      <a:pt x="2651" y="804"/>
                    </a:lnTo>
                    <a:lnTo>
                      <a:pt x="2681" y="804"/>
                    </a:lnTo>
                    <a:lnTo>
                      <a:pt x="2712" y="805"/>
                    </a:lnTo>
                    <a:lnTo>
                      <a:pt x="2727" y="805"/>
                    </a:lnTo>
                    <a:lnTo>
                      <a:pt x="2743" y="804"/>
                    </a:lnTo>
                    <a:lnTo>
                      <a:pt x="2758" y="802"/>
                    </a:lnTo>
                    <a:lnTo>
                      <a:pt x="2773" y="799"/>
                    </a:lnTo>
                    <a:lnTo>
                      <a:pt x="2788" y="794"/>
                    </a:lnTo>
                    <a:lnTo>
                      <a:pt x="2804" y="789"/>
                    </a:lnTo>
                    <a:lnTo>
                      <a:pt x="2817" y="782"/>
                    </a:lnTo>
                    <a:lnTo>
                      <a:pt x="2832" y="774"/>
                    </a:lnTo>
                    <a:lnTo>
                      <a:pt x="2880" y="745"/>
                    </a:lnTo>
                    <a:lnTo>
                      <a:pt x="2925" y="714"/>
                    </a:lnTo>
                    <a:lnTo>
                      <a:pt x="2969" y="680"/>
                    </a:lnTo>
                    <a:lnTo>
                      <a:pt x="3011" y="646"/>
                    </a:lnTo>
                    <a:lnTo>
                      <a:pt x="3053" y="612"/>
                    </a:lnTo>
                    <a:lnTo>
                      <a:pt x="3092" y="575"/>
                    </a:lnTo>
                    <a:lnTo>
                      <a:pt x="3131" y="539"/>
                    </a:lnTo>
                    <a:lnTo>
                      <a:pt x="3171" y="501"/>
                    </a:lnTo>
                    <a:lnTo>
                      <a:pt x="3210" y="464"/>
                    </a:lnTo>
                    <a:lnTo>
                      <a:pt x="3249" y="427"/>
                    </a:lnTo>
                    <a:lnTo>
                      <a:pt x="3288" y="388"/>
                    </a:lnTo>
                    <a:lnTo>
                      <a:pt x="3329" y="353"/>
                    </a:lnTo>
                    <a:lnTo>
                      <a:pt x="3370" y="316"/>
                    </a:lnTo>
                    <a:lnTo>
                      <a:pt x="3414" y="281"/>
                    </a:lnTo>
                    <a:lnTo>
                      <a:pt x="3459" y="246"/>
                    </a:lnTo>
                    <a:lnTo>
                      <a:pt x="3506" y="214"/>
                    </a:lnTo>
                    <a:lnTo>
                      <a:pt x="3524" y="202"/>
                    </a:lnTo>
                    <a:lnTo>
                      <a:pt x="3542" y="190"/>
                    </a:lnTo>
                    <a:lnTo>
                      <a:pt x="3560" y="179"/>
                    </a:lnTo>
                    <a:lnTo>
                      <a:pt x="3578" y="168"/>
                    </a:lnTo>
                    <a:lnTo>
                      <a:pt x="3596" y="156"/>
                    </a:lnTo>
                    <a:lnTo>
                      <a:pt x="3614" y="146"/>
                    </a:lnTo>
                    <a:lnTo>
                      <a:pt x="3632" y="135"/>
                    </a:lnTo>
                    <a:lnTo>
                      <a:pt x="3651" y="125"/>
                    </a:lnTo>
                    <a:lnTo>
                      <a:pt x="3669" y="114"/>
                    </a:lnTo>
                    <a:lnTo>
                      <a:pt x="3686" y="104"/>
                    </a:lnTo>
                    <a:lnTo>
                      <a:pt x="3704" y="94"/>
                    </a:lnTo>
                    <a:lnTo>
                      <a:pt x="3722" y="83"/>
                    </a:lnTo>
                    <a:lnTo>
                      <a:pt x="3740" y="73"/>
                    </a:lnTo>
                    <a:lnTo>
                      <a:pt x="3758" y="63"/>
                    </a:lnTo>
                    <a:lnTo>
                      <a:pt x="3776" y="53"/>
                    </a:lnTo>
                    <a:lnTo>
                      <a:pt x="3794" y="43"/>
                    </a:lnTo>
                    <a:lnTo>
                      <a:pt x="3804" y="39"/>
                    </a:lnTo>
                    <a:lnTo>
                      <a:pt x="3811" y="34"/>
                    </a:lnTo>
                    <a:lnTo>
                      <a:pt x="3812" y="27"/>
                    </a:lnTo>
                    <a:lnTo>
                      <a:pt x="3810" y="18"/>
                    </a:lnTo>
                    <a:lnTo>
                      <a:pt x="3806" y="13"/>
                    </a:lnTo>
                    <a:lnTo>
                      <a:pt x="3802" y="8"/>
                    </a:lnTo>
                    <a:lnTo>
                      <a:pt x="3798" y="5"/>
                    </a:lnTo>
                    <a:lnTo>
                      <a:pt x="3793" y="3"/>
                    </a:lnTo>
                    <a:lnTo>
                      <a:pt x="3787" y="0"/>
                    </a:lnTo>
                    <a:lnTo>
                      <a:pt x="3782" y="0"/>
                    </a:lnTo>
                    <a:lnTo>
                      <a:pt x="3775" y="2"/>
                    </a:lnTo>
                    <a:lnTo>
                      <a:pt x="3769" y="4"/>
                    </a:lnTo>
                    <a:lnTo>
                      <a:pt x="3716" y="21"/>
                    </a:lnTo>
                    <a:lnTo>
                      <a:pt x="3663" y="41"/>
                    </a:lnTo>
                    <a:lnTo>
                      <a:pt x="3614" y="63"/>
                    </a:lnTo>
                    <a:lnTo>
                      <a:pt x="3564" y="88"/>
                    </a:lnTo>
                    <a:lnTo>
                      <a:pt x="3517" y="116"/>
                    </a:lnTo>
                    <a:lnTo>
                      <a:pt x="3471" y="146"/>
                    </a:lnTo>
                    <a:lnTo>
                      <a:pt x="3426" y="178"/>
                    </a:lnTo>
                    <a:lnTo>
                      <a:pt x="3383" y="210"/>
                    </a:lnTo>
                    <a:lnTo>
                      <a:pt x="3340" y="245"/>
                    </a:lnTo>
                    <a:lnTo>
                      <a:pt x="3297" y="281"/>
                    </a:lnTo>
                    <a:lnTo>
                      <a:pt x="3256" y="318"/>
                    </a:lnTo>
                    <a:lnTo>
                      <a:pt x="3214" y="356"/>
                    </a:lnTo>
                    <a:lnTo>
                      <a:pt x="3173" y="394"/>
                    </a:lnTo>
                    <a:lnTo>
                      <a:pt x="3131" y="432"/>
                    </a:lnTo>
                    <a:lnTo>
                      <a:pt x="3089" y="470"/>
                    </a:lnTo>
                    <a:lnTo>
                      <a:pt x="3047" y="508"/>
                    </a:lnTo>
                    <a:lnTo>
                      <a:pt x="3028" y="525"/>
                    </a:lnTo>
                    <a:lnTo>
                      <a:pt x="3009" y="542"/>
                    </a:lnTo>
                    <a:lnTo>
                      <a:pt x="2990" y="560"/>
                    </a:lnTo>
                    <a:lnTo>
                      <a:pt x="2971" y="577"/>
                    </a:lnTo>
                    <a:lnTo>
                      <a:pt x="2952" y="594"/>
                    </a:lnTo>
                    <a:lnTo>
                      <a:pt x="2933" y="610"/>
                    </a:lnTo>
                    <a:lnTo>
                      <a:pt x="2913" y="626"/>
                    </a:lnTo>
                    <a:lnTo>
                      <a:pt x="2893" y="642"/>
                    </a:lnTo>
                    <a:lnTo>
                      <a:pt x="2872" y="656"/>
                    </a:lnTo>
                    <a:lnTo>
                      <a:pt x="2852" y="670"/>
                    </a:lnTo>
                    <a:lnTo>
                      <a:pt x="2831" y="682"/>
                    </a:lnTo>
                    <a:lnTo>
                      <a:pt x="2808" y="694"/>
                    </a:lnTo>
                    <a:lnTo>
                      <a:pt x="2786" y="705"/>
                    </a:lnTo>
                    <a:lnTo>
                      <a:pt x="2762" y="712"/>
                    </a:lnTo>
                    <a:lnTo>
                      <a:pt x="2738" y="719"/>
                    </a:lnTo>
                    <a:lnTo>
                      <a:pt x="2713" y="725"/>
                    </a:lnTo>
                    <a:lnTo>
                      <a:pt x="2674" y="723"/>
                    </a:lnTo>
                    <a:lnTo>
                      <a:pt x="2634" y="721"/>
                    </a:lnTo>
                    <a:lnTo>
                      <a:pt x="2595" y="721"/>
                    </a:lnTo>
                    <a:lnTo>
                      <a:pt x="2556" y="723"/>
                    </a:lnTo>
                    <a:lnTo>
                      <a:pt x="2517" y="724"/>
                    </a:lnTo>
                    <a:lnTo>
                      <a:pt x="2477" y="727"/>
                    </a:lnTo>
                    <a:lnTo>
                      <a:pt x="2439" y="729"/>
                    </a:lnTo>
                    <a:lnTo>
                      <a:pt x="2400" y="734"/>
                    </a:lnTo>
                    <a:lnTo>
                      <a:pt x="2362" y="738"/>
                    </a:lnTo>
                    <a:lnTo>
                      <a:pt x="2323" y="744"/>
                    </a:lnTo>
                    <a:lnTo>
                      <a:pt x="2284" y="749"/>
                    </a:lnTo>
                    <a:lnTo>
                      <a:pt x="2246" y="756"/>
                    </a:lnTo>
                    <a:lnTo>
                      <a:pt x="2208" y="763"/>
                    </a:lnTo>
                    <a:lnTo>
                      <a:pt x="2170" y="771"/>
                    </a:lnTo>
                    <a:lnTo>
                      <a:pt x="2132" y="779"/>
                    </a:lnTo>
                    <a:lnTo>
                      <a:pt x="2094" y="788"/>
                    </a:lnTo>
                    <a:lnTo>
                      <a:pt x="2056" y="797"/>
                    </a:lnTo>
                    <a:lnTo>
                      <a:pt x="2017" y="807"/>
                    </a:lnTo>
                    <a:lnTo>
                      <a:pt x="1979" y="816"/>
                    </a:lnTo>
                    <a:lnTo>
                      <a:pt x="1941" y="827"/>
                    </a:lnTo>
                    <a:lnTo>
                      <a:pt x="1903" y="837"/>
                    </a:lnTo>
                    <a:lnTo>
                      <a:pt x="1866" y="848"/>
                    </a:lnTo>
                    <a:lnTo>
                      <a:pt x="1828" y="859"/>
                    </a:lnTo>
                    <a:lnTo>
                      <a:pt x="1790" y="871"/>
                    </a:lnTo>
                    <a:lnTo>
                      <a:pt x="1753" y="882"/>
                    </a:lnTo>
                    <a:lnTo>
                      <a:pt x="1715" y="893"/>
                    </a:lnTo>
                    <a:lnTo>
                      <a:pt x="1676" y="905"/>
                    </a:lnTo>
                    <a:lnTo>
                      <a:pt x="1639" y="916"/>
                    </a:lnTo>
                    <a:lnTo>
                      <a:pt x="1601" y="929"/>
                    </a:lnTo>
                    <a:lnTo>
                      <a:pt x="1563" y="941"/>
                    </a:lnTo>
                    <a:lnTo>
                      <a:pt x="1526" y="952"/>
                    </a:lnTo>
                    <a:lnTo>
                      <a:pt x="1488" y="965"/>
                    </a:lnTo>
                    <a:lnTo>
                      <a:pt x="1461" y="973"/>
                    </a:lnTo>
                    <a:lnTo>
                      <a:pt x="1434" y="979"/>
                    </a:lnTo>
                    <a:lnTo>
                      <a:pt x="1406" y="986"/>
                    </a:lnTo>
                    <a:lnTo>
                      <a:pt x="1379" y="992"/>
                    </a:lnTo>
                    <a:lnTo>
                      <a:pt x="1351" y="996"/>
                    </a:lnTo>
                    <a:lnTo>
                      <a:pt x="1324" y="999"/>
                    </a:lnTo>
                    <a:lnTo>
                      <a:pt x="1296" y="1003"/>
                    </a:lnTo>
                    <a:lnTo>
                      <a:pt x="1268" y="1005"/>
                    </a:lnTo>
                    <a:lnTo>
                      <a:pt x="1241" y="1007"/>
                    </a:lnTo>
                    <a:lnTo>
                      <a:pt x="1213" y="1008"/>
                    </a:lnTo>
                    <a:lnTo>
                      <a:pt x="1185" y="1008"/>
                    </a:lnTo>
                    <a:lnTo>
                      <a:pt x="1157" y="1008"/>
                    </a:lnTo>
                    <a:lnTo>
                      <a:pt x="1129" y="1007"/>
                    </a:lnTo>
                    <a:lnTo>
                      <a:pt x="1101" y="1006"/>
                    </a:lnTo>
                    <a:lnTo>
                      <a:pt x="1073" y="1005"/>
                    </a:lnTo>
                    <a:lnTo>
                      <a:pt x="1045" y="1003"/>
                    </a:lnTo>
                    <a:lnTo>
                      <a:pt x="1014" y="999"/>
                    </a:lnTo>
                    <a:lnTo>
                      <a:pt x="983" y="994"/>
                    </a:lnTo>
                    <a:lnTo>
                      <a:pt x="953" y="987"/>
                    </a:lnTo>
                    <a:lnTo>
                      <a:pt x="924" y="978"/>
                    </a:lnTo>
                    <a:lnTo>
                      <a:pt x="896" y="968"/>
                    </a:lnTo>
                    <a:lnTo>
                      <a:pt x="867" y="956"/>
                    </a:lnTo>
                    <a:lnTo>
                      <a:pt x="840" y="943"/>
                    </a:lnTo>
                    <a:lnTo>
                      <a:pt x="812" y="930"/>
                    </a:lnTo>
                    <a:lnTo>
                      <a:pt x="785" y="915"/>
                    </a:lnTo>
                    <a:lnTo>
                      <a:pt x="757" y="900"/>
                    </a:lnTo>
                    <a:lnTo>
                      <a:pt x="730" y="884"/>
                    </a:lnTo>
                    <a:lnTo>
                      <a:pt x="703" y="868"/>
                    </a:lnTo>
                    <a:lnTo>
                      <a:pt x="676" y="851"/>
                    </a:lnTo>
                    <a:lnTo>
                      <a:pt x="649" y="836"/>
                    </a:lnTo>
                    <a:lnTo>
                      <a:pt x="622" y="819"/>
                    </a:lnTo>
                    <a:lnTo>
                      <a:pt x="595" y="803"/>
                    </a:lnTo>
                    <a:lnTo>
                      <a:pt x="556" y="780"/>
                    </a:lnTo>
                    <a:lnTo>
                      <a:pt x="519" y="755"/>
                    </a:lnTo>
                    <a:lnTo>
                      <a:pt x="483" y="728"/>
                    </a:lnTo>
                    <a:lnTo>
                      <a:pt x="449" y="700"/>
                    </a:lnTo>
                    <a:lnTo>
                      <a:pt x="416" y="671"/>
                    </a:lnTo>
                    <a:lnTo>
                      <a:pt x="383" y="641"/>
                    </a:lnTo>
                    <a:lnTo>
                      <a:pt x="352" y="610"/>
                    </a:lnTo>
                    <a:lnTo>
                      <a:pt x="320" y="579"/>
                    </a:lnTo>
                    <a:lnTo>
                      <a:pt x="290" y="546"/>
                    </a:lnTo>
                    <a:lnTo>
                      <a:pt x="260" y="515"/>
                    </a:lnTo>
                    <a:lnTo>
                      <a:pt x="228" y="483"/>
                    </a:lnTo>
                    <a:lnTo>
                      <a:pt x="198" y="450"/>
                    </a:lnTo>
                    <a:lnTo>
                      <a:pt x="167" y="418"/>
                    </a:lnTo>
                    <a:lnTo>
                      <a:pt x="135" y="386"/>
                    </a:lnTo>
                    <a:lnTo>
                      <a:pt x="103" y="355"/>
                    </a:lnTo>
                    <a:lnTo>
                      <a:pt x="69" y="323"/>
                    </a:lnTo>
                    <a:lnTo>
                      <a:pt x="62" y="318"/>
                    </a:lnTo>
                    <a:lnTo>
                      <a:pt x="55" y="313"/>
                    </a:lnTo>
                    <a:lnTo>
                      <a:pt x="48" y="309"/>
                    </a:lnTo>
                    <a:lnTo>
                      <a:pt x="40" y="304"/>
                    </a:lnTo>
                    <a:lnTo>
                      <a:pt x="31" y="301"/>
                    </a:lnTo>
                    <a:lnTo>
                      <a:pt x="23" y="298"/>
                    </a:lnTo>
                    <a:lnTo>
                      <a:pt x="14" y="295"/>
                    </a:lnTo>
                    <a:lnTo>
                      <a:pt x="6" y="292"/>
                    </a:lnTo>
                    <a:lnTo>
                      <a:pt x="5" y="292"/>
                    </a:lnTo>
                    <a:lnTo>
                      <a:pt x="4" y="292"/>
                    </a:lnTo>
                    <a:lnTo>
                      <a:pt x="2" y="293"/>
                    </a:lnTo>
                    <a:lnTo>
                      <a:pt x="1" y="294"/>
                    </a:lnTo>
                    <a:lnTo>
                      <a:pt x="0" y="296"/>
                    </a:lnTo>
                    <a:lnTo>
                      <a:pt x="1" y="298"/>
                    </a:lnTo>
                    <a:lnTo>
                      <a:pt x="2" y="300"/>
                    </a:lnTo>
                    <a:lnTo>
                      <a:pt x="3" y="301"/>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81" name="Freeform 6"/>
              <p:cNvSpPr>
                <a:spLocks/>
              </p:cNvSpPr>
              <p:nvPr/>
            </p:nvSpPr>
            <p:spPr bwMode="auto">
              <a:xfrm>
                <a:off x="1549" y="1014"/>
                <a:ext cx="607" cy="713"/>
              </a:xfrm>
              <a:custGeom>
                <a:avLst/>
                <a:gdLst>
                  <a:gd name="T0" fmla="*/ 213 w 2430"/>
                  <a:gd name="T1" fmla="*/ 2267 h 2850"/>
                  <a:gd name="T2" fmla="*/ 331 w 2430"/>
                  <a:gd name="T3" fmla="*/ 1675 h 2850"/>
                  <a:gd name="T4" fmla="*/ 403 w 2430"/>
                  <a:gd name="T5" fmla="*/ 1099 h 2850"/>
                  <a:gd name="T6" fmla="*/ 480 w 2430"/>
                  <a:gd name="T7" fmla="*/ 674 h 2850"/>
                  <a:gd name="T8" fmla="*/ 558 w 2430"/>
                  <a:gd name="T9" fmla="*/ 255 h 2850"/>
                  <a:gd name="T10" fmla="*/ 586 w 2430"/>
                  <a:gd name="T11" fmla="*/ 33 h 2850"/>
                  <a:gd name="T12" fmla="*/ 609 w 2430"/>
                  <a:gd name="T13" fmla="*/ 93 h 2850"/>
                  <a:gd name="T14" fmla="*/ 716 w 2430"/>
                  <a:gd name="T15" fmla="*/ 434 h 2850"/>
                  <a:gd name="T16" fmla="*/ 865 w 2430"/>
                  <a:gd name="T17" fmla="*/ 761 h 2850"/>
                  <a:gd name="T18" fmla="*/ 1030 w 2430"/>
                  <a:gd name="T19" fmla="*/ 1029 h 2850"/>
                  <a:gd name="T20" fmla="*/ 1196 w 2430"/>
                  <a:gd name="T21" fmla="*/ 1223 h 2850"/>
                  <a:gd name="T22" fmla="*/ 1373 w 2430"/>
                  <a:gd name="T23" fmla="*/ 1409 h 2850"/>
                  <a:gd name="T24" fmla="*/ 1544 w 2430"/>
                  <a:gd name="T25" fmla="*/ 1601 h 2850"/>
                  <a:gd name="T26" fmla="*/ 1708 w 2430"/>
                  <a:gd name="T27" fmla="*/ 1788 h 2850"/>
                  <a:gd name="T28" fmla="*/ 1872 w 2430"/>
                  <a:gd name="T29" fmla="*/ 1976 h 2850"/>
                  <a:gd name="T30" fmla="*/ 2035 w 2430"/>
                  <a:gd name="T31" fmla="*/ 2163 h 2850"/>
                  <a:gd name="T32" fmla="*/ 2200 w 2430"/>
                  <a:gd name="T33" fmla="*/ 2353 h 2850"/>
                  <a:gd name="T34" fmla="*/ 2309 w 2430"/>
                  <a:gd name="T35" fmla="*/ 2479 h 2850"/>
                  <a:gd name="T36" fmla="*/ 2330 w 2430"/>
                  <a:gd name="T37" fmla="*/ 2525 h 2850"/>
                  <a:gd name="T38" fmla="*/ 2192 w 2430"/>
                  <a:gd name="T39" fmla="*/ 2587 h 2850"/>
                  <a:gd name="T40" fmla="*/ 1960 w 2430"/>
                  <a:gd name="T41" fmla="*/ 2640 h 2850"/>
                  <a:gd name="T42" fmla="*/ 1759 w 2430"/>
                  <a:gd name="T43" fmla="*/ 2672 h 2850"/>
                  <a:gd name="T44" fmla="*/ 1574 w 2430"/>
                  <a:gd name="T45" fmla="*/ 2694 h 2850"/>
                  <a:gd name="T46" fmla="*/ 1389 w 2430"/>
                  <a:gd name="T47" fmla="*/ 2712 h 2850"/>
                  <a:gd name="T48" fmla="*/ 1205 w 2430"/>
                  <a:gd name="T49" fmla="*/ 2726 h 2850"/>
                  <a:gd name="T50" fmla="*/ 1021 w 2430"/>
                  <a:gd name="T51" fmla="*/ 2738 h 2850"/>
                  <a:gd name="T52" fmla="*/ 857 w 2430"/>
                  <a:gd name="T53" fmla="*/ 2746 h 2850"/>
                  <a:gd name="T54" fmla="*/ 818 w 2430"/>
                  <a:gd name="T55" fmla="*/ 2782 h 2850"/>
                  <a:gd name="T56" fmla="*/ 836 w 2430"/>
                  <a:gd name="T57" fmla="*/ 2831 h 2850"/>
                  <a:gd name="T58" fmla="*/ 957 w 2430"/>
                  <a:gd name="T59" fmla="*/ 2848 h 2850"/>
                  <a:gd name="T60" fmla="*/ 1146 w 2430"/>
                  <a:gd name="T61" fmla="*/ 2849 h 2850"/>
                  <a:gd name="T62" fmla="*/ 1335 w 2430"/>
                  <a:gd name="T63" fmla="*/ 2836 h 2850"/>
                  <a:gd name="T64" fmla="*/ 1524 w 2430"/>
                  <a:gd name="T65" fmla="*/ 2812 h 2850"/>
                  <a:gd name="T66" fmla="*/ 1715 w 2430"/>
                  <a:gd name="T67" fmla="*/ 2784 h 2850"/>
                  <a:gd name="T68" fmla="*/ 1907 w 2430"/>
                  <a:gd name="T69" fmla="*/ 2755 h 2850"/>
                  <a:gd name="T70" fmla="*/ 2098 w 2430"/>
                  <a:gd name="T71" fmla="*/ 2714 h 2850"/>
                  <a:gd name="T72" fmla="*/ 2282 w 2430"/>
                  <a:gd name="T73" fmla="*/ 2652 h 2850"/>
                  <a:gd name="T74" fmla="*/ 2388 w 2430"/>
                  <a:gd name="T75" fmla="*/ 2597 h 2850"/>
                  <a:gd name="T76" fmla="*/ 2429 w 2430"/>
                  <a:gd name="T77" fmla="*/ 2507 h 2850"/>
                  <a:gd name="T78" fmla="*/ 2385 w 2430"/>
                  <a:gd name="T79" fmla="*/ 2399 h 2850"/>
                  <a:gd name="T80" fmla="*/ 2260 w 2430"/>
                  <a:gd name="T81" fmla="*/ 2244 h 2850"/>
                  <a:gd name="T82" fmla="*/ 2121 w 2430"/>
                  <a:gd name="T83" fmla="*/ 2082 h 2850"/>
                  <a:gd name="T84" fmla="*/ 1980 w 2430"/>
                  <a:gd name="T85" fmla="*/ 1925 h 2850"/>
                  <a:gd name="T86" fmla="*/ 1837 w 2430"/>
                  <a:gd name="T87" fmla="*/ 1770 h 2850"/>
                  <a:gd name="T88" fmla="*/ 1695 w 2430"/>
                  <a:gd name="T89" fmla="*/ 1610 h 2850"/>
                  <a:gd name="T90" fmla="*/ 1510 w 2430"/>
                  <a:gd name="T91" fmla="*/ 1405 h 2850"/>
                  <a:gd name="T92" fmla="*/ 1279 w 2430"/>
                  <a:gd name="T93" fmla="*/ 1174 h 2850"/>
                  <a:gd name="T94" fmla="*/ 1061 w 2430"/>
                  <a:gd name="T95" fmla="*/ 924 h 2850"/>
                  <a:gd name="T96" fmla="*/ 876 w 2430"/>
                  <a:gd name="T97" fmla="*/ 626 h 2850"/>
                  <a:gd name="T98" fmla="*/ 728 w 2430"/>
                  <a:gd name="T99" fmla="*/ 317 h 2850"/>
                  <a:gd name="T100" fmla="*/ 636 w 2430"/>
                  <a:gd name="T101" fmla="*/ 42 h 2850"/>
                  <a:gd name="T102" fmla="*/ 598 w 2430"/>
                  <a:gd name="T103" fmla="*/ 2 h 2850"/>
                  <a:gd name="T104" fmla="*/ 565 w 2430"/>
                  <a:gd name="T105" fmla="*/ 5 h 2850"/>
                  <a:gd name="T106" fmla="*/ 486 w 2430"/>
                  <a:gd name="T107" fmla="*/ 313 h 2850"/>
                  <a:gd name="T108" fmla="*/ 370 w 2430"/>
                  <a:gd name="T109" fmla="*/ 839 h 2850"/>
                  <a:gd name="T110" fmla="*/ 324 w 2430"/>
                  <a:gd name="T111" fmla="*/ 1113 h 2850"/>
                  <a:gd name="T112" fmla="*/ 257 w 2430"/>
                  <a:gd name="T113" fmla="*/ 1661 h 2850"/>
                  <a:gd name="T114" fmla="*/ 161 w 2430"/>
                  <a:gd name="T115" fmla="*/ 2249 h 2850"/>
                  <a:gd name="T116" fmla="*/ 1 w 2430"/>
                  <a:gd name="T117" fmla="*/ 2719 h 2850"/>
                  <a:gd name="T118" fmla="*/ 10 w 2430"/>
                  <a:gd name="T119" fmla="*/ 2730 h 28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30"/>
                  <a:gd name="T181" fmla="*/ 0 h 2850"/>
                  <a:gd name="T182" fmla="*/ 2430 w 2430"/>
                  <a:gd name="T183" fmla="*/ 2850 h 28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30" h="2850">
                    <a:moveTo>
                      <a:pt x="15" y="2727"/>
                    </a:moveTo>
                    <a:lnTo>
                      <a:pt x="64" y="2638"/>
                    </a:lnTo>
                    <a:lnTo>
                      <a:pt x="109" y="2547"/>
                    </a:lnTo>
                    <a:lnTo>
                      <a:pt x="148" y="2455"/>
                    </a:lnTo>
                    <a:lnTo>
                      <a:pt x="183" y="2362"/>
                    </a:lnTo>
                    <a:lnTo>
                      <a:pt x="213" y="2267"/>
                    </a:lnTo>
                    <a:lnTo>
                      <a:pt x="240" y="2171"/>
                    </a:lnTo>
                    <a:lnTo>
                      <a:pt x="263" y="2073"/>
                    </a:lnTo>
                    <a:lnTo>
                      <a:pt x="283" y="1974"/>
                    </a:lnTo>
                    <a:lnTo>
                      <a:pt x="301" y="1876"/>
                    </a:lnTo>
                    <a:lnTo>
                      <a:pt x="316" y="1776"/>
                    </a:lnTo>
                    <a:lnTo>
                      <a:pt x="331" y="1675"/>
                    </a:lnTo>
                    <a:lnTo>
                      <a:pt x="343" y="1574"/>
                    </a:lnTo>
                    <a:lnTo>
                      <a:pt x="356" y="1473"/>
                    </a:lnTo>
                    <a:lnTo>
                      <a:pt x="368" y="1372"/>
                    </a:lnTo>
                    <a:lnTo>
                      <a:pt x="380" y="1272"/>
                    </a:lnTo>
                    <a:lnTo>
                      <a:pt x="393" y="1171"/>
                    </a:lnTo>
                    <a:lnTo>
                      <a:pt x="403" y="1099"/>
                    </a:lnTo>
                    <a:lnTo>
                      <a:pt x="414" y="1027"/>
                    </a:lnTo>
                    <a:lnTo>
                      <a:pt x="426" y="955"/>
                    </a:lnTo>
                    <a:lnTo>
                      <a:pt x="439" y="885"/>
                    </a:lnTo>
                    <a:lnTo>
                      <a:pt x="452" y="815"/>
                    </a:lnTo>
                    <a:lnTo>
                      <a:pt x="467" y="745"/>
                    </a:lnTo>
                    <a:lnTo>
                      <a:pt x="480" y="674"/>
                    </a:lnTo>
                    <a:lnTo>
                      <a:pt x="495" y="604"/>
                    </a:lnTo>
                    <a:lnTo>
                      <a:pt x="508" y="535"/>
                    </a:lnTo>
                    <a:lnTo>
                      <a:pt x="522" y="465"/>
                    </a:lnTo>
                    <a:lnTo>
                      <a:pt x="534" y="395"/>
                    </a:lnTo>
                    <a:lnTo>
                      <a:pt x="546" y="325"/>
                    </a:lnTo>
                    <a:lnTo>
                      <a:pt x="558" y="255"/>
                    </a:lnTo>
                    <a:lnTo>
                      <a:pt x="568" y="184"/>
                    </a:lnTo>
                    <a:lnTo>
                      <a:pt x="577" y="113"/>
                    </a:lnTo>
                    <a:lnTo>
                      <a:pt x="583" y="43"/>
                    </a:lnTo>
                    <a:lnTo>
                      <a:pt x="583" y="40"/>
                    </a:lnTo>
                    <a:lnTo>
                      <a:pt x="585" y="36"/>
                    </a:lnTo>
                    <a:lnTo>
                      <a:pt x="586" y="33"/>
                    </a:lnTo>
                    <a:lnTo>
                      <a:pt x="588" y="30"/>
                    </a:lnTo>
                    <a:lnTo>
                      <a:pt x="591" y="30"/>
                    </a:lnTo>
                    <a:lnTo>
                      <a:pt x="594" y="33"/>
                    </a:lnTo>
                    <a:lnTo>
                      <a:pt x="595" y="34"/>
                    </a:lnTo>
                    <a:lnTo>
                      <a:pt x="595" y="35"/>
                    </a:lnTo>
                    <a:lnTo>
                      <a:pt x="609" y="93"/>
                    </a:lnTo>
                    <a:lnTo>
                      <a:pt x="624" y="151"/>
                    </a:lnTo>
                    <a:lnTo>
                      <a:pt x="641" y="209"/>
                    </a:lnTo>
                    <a:lnTo>
                      <a:pt x="657" y="266"/>
                    </a:lnTo>
                    <a:lnTo>
                      <a:pt x="675" y="322"/>
                    </a:lnTo>
                    <a:lnTo>
                      <a:pt x="696" y="378"/>
                    </a:lnTo>
                    <a:lnTo>
                      <a:pt x="716" y="434"/>
                    </a:lnTo>
                    <a:lnTo>
                      <a:pt x="738" y="489"/>
                    </a:lnTo>
                    <a:lnTo>
                      <a:pt x="761" y="545"/>
                    </a:lnTo>
                    <a:lnTo>
                      <a:pt x="785" y="599"/>
                    </a:lnTo>
                    <a:lnTo>
                      <a:pt x="810" y="654"/>
                    </a:lnTo>
                    <a:lnTo>
                      <a:pt x="837" y="708"/>
                    </a:lnTo>
                    <a:lnTo>
                      <a:pt x="865" y="761"/>
                    </a:lnTo>
                    <a:lnTo>
                      <a:pt x="894" y="814"/>
                    </a:lnTo>
                    <a:lnTo>
                      <a:pt x="924" y="868"/>
                    </a:lnTo>
                    <a:lnTo>
                      <a:pt x="956" y="921"/>
                    </a:lnTo>
                    <a:lnTo>
                      <a:pt x="979" y="959"/>
                    </a:lnTo>
                    <a:lnTo>
                      <a:pt x="1004" y="995"/>
                    </a:lnTo>
                    <a:lnTo>
                      <a:pt x="1030" y="1029"/>
                    </a:lnTo>
                    <a:lnTo>
                      <a:pt x="1056" y="1063"/>
                    </a:lnTo>
                    <a:lnTo>
                      <a:pt x="1083" y="1097"/>
                    </a:lnTo>
                    <a:lnTo>
                      <a:pt x="1111" y="1129"/>
                    </a:lnTo>
                    <a:lnTo>
                      <a:pt x="1139" y="1161"/>
                    </a:lnTo>
                    <a:lnTo>
                      <a:pt x="1167" y="1192"/>
                    </a:lnTo>
                    <a:lnTo>
                      <a:pt x="1196" y="1223"/>
                    </a:lnTo>
                    <a:lnTo>
                      <a:pt x="1225" y="1254"/>
                    </a:lnTo>
                    <a:lnTo>
                      <a:pt x="1254" y="1285"/>
                    </a:lnTo>
                    <a:lnTo>
                      <a:pt x="1284" y="1315"/>
                    </a:lnTo>
                    <a:lnTo>
                      <a:pt x="1314" y="1347"/>
                    </a:lnTo>
                    <a:lnTo>
                      <a:pt x="1344" y="1378"/>
                    </a:lnTo>
                    <a:lnTo>
                      <a:pt x="1373" y="1409"/>
                    </a:lnTo>
                    <a:lnTo>
                      <a:pt x="1402" y="1442"/>
                    </a:lnTo>
                    <a:lnTo>
                      <a:pt x="1430" y="1474"/>
                    </a:lnTo>
                    <a:lnTo>
                      <a:pt x="1459" y="1506"/>
                    </a:lnTo>
                    <a:lnTo>
                      <a:pt x="1487" y="1537"/>
                    </a:lnTo>
                    <a:lnTo>
                      <a:pt x="1516" y="1570"/>
                    </a:lnTo>
                    <a:lnTo>
                      <a:pt x="1544" y="1601"/>
                    </a:lnTo>
                    <a:lnTo>
                      <a:pt x="1570" y="1633"/>
                    </a:lnTo>
                    <a:lnTo>
                      <a:pt x="1599" y="1664"/>
                    </a:lnTo>
                    <a:lnTo>
                      <a:pt x="1627" y="1695"/>
                    </a:lnTo>
                    <a:lnTo>
                      <a:pt x="1653" y="1727"/>
                    </a:lnTo>
                    <a:lnTo>
                      <a:pt x="1682" y="1757"/>
                    </a:lnTo>
                    <a:lnTo>
                      <a:pt x="1708" y="1788"/>
                    </a:lnTo>
                    <a:lnTo>
                      <a:pt x="1735" y="1820"/>
                    </a:lnTo>
                    <a:lnTo>
                      <a:pt x="1763" y="1851"/>
                    </a:lnTo>
                    <a:lnTo>
                      <a:pt x="1790" y="1883"/>
                    </a:lnTo>
                    <a:lnTo>
                      <a:pt x="1817" y="1913"/>
                    </a:lnTo>
                    <a:lnTo>
                      <a:pt x="1844" y="1944"/>
                    </a:lnTo>
                    <a:lnTo>
                      <a:pt x="1872" y="1976"/>
                    </a:lnTo>
                    <a:lnTo>
                      <a:pt x="1899" y="2007"/>
                    </a:lnTo>
                    <a:lnTo>
                      <a:pt x="1926" y="2038"/>
                    </a:lnTo>
                    <a:lnTo>
                      <a:pt x="1953" y="2069"/>
                    </a:lnTo>
                    <a:lnTo>
                      <a:pt x="1980" y="2100"/>
                    </a:lnTo>
                    <a:lnTo>
                      <a:pt x="2008" y="2131"/>
                    </a:lnTo>
                    <a:lnTo>
                      <a:pt x="2035" y="2163"/>
                    </a:lnTo>
                    <a:lnTo>
                      <a:pt x="2062" y="2194"/>
                    </a:lnTo>
                    <a:lnTo>
                      <a:pt x="2090" y="2227"/>
                    </a:lnTo>
                    <a:lnTo>
                      <a:pt x="2117" y="2258"/>
                    </a:lnTo>
                    <a:lnTo>
                      <a:pt x="2144" y="2290"/>
                    </a:lnTo>
                    <a:lnTo>
                      <a:pt x="2172" y="2322"/>
                    </a:lnTo>
                    <a:lnTo>
                      <a:pt x="2200" y="2353"/>
                    </a:lnTo>
                    <a:lnTo>
                      <a:pt x="2227" y="2386"/>
                    </a:lnTo>
                    <a:lnTo>
                      <a:pt x="2255" y="2418"/>
                    </a:lnTo>
                    <a:lnTo>
                      <a:pt x="2283" y="2451"/>
                    </a:lnTo>
                    <a:lnTo>
                      <a:pt x="2291" y="2460"/>
                    </a:lnTo>
                    <a:lnTo>
                      <a:pt x="2300" y="2470"/>
                    </a:lnTo>
                    <a:lnTo>
                      <a:pt x="2309" y="2479"/>
                    </a:lnTo>
                    <a:lnTo>
                      <a:pt x="2316" y="2488"/>
                    </a:lnTo>
                    <a:lnTo>
                      <a:pt x="2323" y="2496"/>
                    </a:lnTo>
                    <a:lnTo>
                      <a:pt x="2329" y="2504"/>
                    </a:lnTo>
                    <a:lnTo>
                      <a:pt x="2332" y="2509"/>
                    </a:lnTo>
                    <a:lnTo>
                      <a:pt x="2333" y="2515"/>
                    </a:lnTo>
                    <a:lnTo>
                      <a:pt x="2330" y="2525"/>
                    </a:lnTo>
                    <a:lnTo>
                      <a:pt x="2319" y="2535"/>
                    </a:lnTo>
                    <a:lnTo>
                      <a:pt x="2303" y="2545"/>
                    </a:lnTo>
                    <a:lnTo>
                      <a:pt x="2282" y="2555"/>
                    </a:lnTo>
                    <a:lnTo>
                      <a:pt x="2255" y="2566"/>
                    </a:lnTo>
                    <a:lnTo>
                      <a:pt x="2224" y="2577"/>
                    </a:lnTo>
                    <a:lnTo>
                      <a:pt x="2192" y="2587"/>
                    </a:lnTo>
                    <a:lnTo>
                      <a:pt x="2156" y="2597"/>
                    </a:lnTo>
                    <a:lnTo>
                      <a:pt x="2118" y="2607"/>
                    </a:lnTo>
                    <a:lnTo>
                      <a:pt x="2079" y="2616"/>
                    </a:lnTo>
                    <a:lnTo>
                      <a:pt x="2038" y="2625"/>
                    </a:lnTo>
                    <a:lnTo>
                      <a:pt x="1999" y="2633"/>
                    </a:lnTo>
                    <a:lnTo>
                      <a:pt x="1960" y="2640"/>
                    </a:lnTo>
                    <a:lnTo>
                      <a:pt x="1922" y="2647"/>
                    </a:lnTo>
                    <a:lnTo>
                      <a:pt x="1886" y="2653"/>
                    </a:lnTo>
                    <a:lnTo>
                      <a:pt x="1853" y="2658"/>
                    </a:lnTo>
                    <a:lnTo>
                      <a:pt x="1822" y="2663"/>
                    </a:lnTo>
                    <a:lnTo>
                      <a:pt x="1790" y="2667"/>
                    </a:lnTo>
                    <a:lnTo>
                      <a:pt x="1759" y="2672"/>
                    </a:lnTo>
                    <a:lnTo>
                      <a:pt x="1729" y="2676"/>
                    </a:lnTo>
                    <a:lnTo>
                      <a:pt x="1697" y="2680"/>
                    </a:lnTo>
                    <a:lnTo>
                      <a:pt x="1666" y="2684"/>
                    </a:lnTo>
                    <a:lnTo>
                      <a:pt x="1636" y="2688"/>
                    </a:lnTo>
                    <a:lnTo>
                      <a:pt x="1604" y="2691"/>
                    </a:lnTo>
                    <a:lnTo>
                      <a:pt x="1574" y="2694"/>
                    </a:lnTo>
                    <a:lnTo>
                      <a:pt x="1542" y="2698"/>
                    </a:lnTo>
                    <a:lnTo>
                      <a:pt x="1512" y="2701"/>
                    </a:lnTo>
                    <a:lnTo>
                      <a:pt x="1481" y="2703"/>
                    </a:lnTo>
                    <a:lnTo>
                      <a:pt x="1450" y="2707"/>
                    </a:lnTo>
                    <a:lnTo>
                      <a:pt x="1420" y="2710"/>
                    </a:lnTo>
                    <a:lnTo>
                      <a:pt x="1389" y="2712"/>
                    </a:lnTo>
                    <a:lnTo>
                      <a:pt x="1358" y="2714"/>
                    </a:lnTo>
                    <a:lnTo>
                      <a:pt x="1328" y="2717"/>
                    </a:lnTo>
                    <a:lnTo>
                      <a:pt x="1297" y="2720"/>
                    </a:lnTo>
                    <a:lnTo>
                      <a:pt x="1267" y="2722"/>
                    </a:lnTo>
                    <a:lnTo>
                      <a:pt x="1236" y="2725"/>
                    </a:lnTo>
                    <a:lnTo>
                      <a:pt x="1205" y="2726"/>
                    </a:lnTo>
                    <a:lnTo>
                      <a:pt x="1175" y="2728"/>
                    </a:lnTo>
                    <a:lnTo>
                      <a:pt x="1143" y="2730"/>
                    </a:lnTo>
                    <a:lnTo>
                      <a:pt x="1113" y="2732"/>
                    </a:lnTo>
                    <a:lnTo>
                      <a:pt x="1083" y="2734"/>
                    </a:lnTo>
                    <a:lnTo>
                      <a:pt x="1051" y="2736"/>
                    </a:lnTo>
                    <a:lnTo>
                      <a:pt x="1021" y="2738"/>
                    </a:lnTo>
                    <a:lnTo>
                      <a:pt x="989" y="2739"/>
                    </a:lnTo>
                    <a:lnTo>
                      <a:pt x="959" y="2741"/>
                    </a:lnTo>
                    <a:lnTo>
                      <a:pt x="928" y="2742"/>
                    </a:lnTo>
                    <a:lnTo>
                      <a:pt x="897" y="2745"/>
                    </a:lnTo>
                    <a:lnTo>
                      <a:pt x="866" y="2746"/>
                    </a:lnTo>
                    <a:lnTo>
                      <a:pt x="857" y="2746"/>
                    </a:lnTo>
                    <a:lnTo>
                      <a:pt x="848" y="2749"/>
                    </a:lnTo>
                    <a:lnTo>
                      <a:pt x="839" y="2753"/>
                    </a:lnTo>
                    <a:lnTo>
                      <a:pt x="832" y="2758"/>
                    </a:lnTo>
                    <a:lnTo>
                      <a:pt x="826" y="2765"/>
                    </a:lnTo>
                    <a:lnTo>
                      <a:pt x="821" y="2773"/>
                    </a:lnTo>
                    <a:lnTo>
                      <a:pt x="818" y="2782"/>
                    </a:lnTo>
                    <a:lnTo>
                      <a:pt x="817" y="2791"/>
                    </a:lnTo>
                    <a:lnTo>
                      <a:pt x="817" y="2800"/>
                    </a:lnTo>
                    <a:lnTo>
                      <a:pt x="820" y="2809"/>
                    </a:lnTo>
                    <a:lnTo>
                      <a:pt x="823" y="2818"/>
                    </a:lnTo>
                    <a:lnTo>
                      <a:pt x="829" y="2824"/>
                    </a:lnTo>
                    <a:lnTo>
                      <a:pt x="836" y="2831"/>
                    </a:lnTo>
                    <a:lnTo>
                      <a:pt x="844" y="2836"/>
                    </a:lnTo>
                    <a:lnTo>
                      <a:pt x="853" y="2839"/>
                    </a:lnTo>
                    <a:lnTo>
                      <a:pt x="862" y="2840"/>
                    </a:lnTo>
                    <a:lnTo>
                      <a:pt x="893" y="2843"/>
                    </a:lnTo>
                    <a:lnTo>
                      <a:pt x="926" y="2846"/>
                    </a:lnTo>
                    <a:lnTo>
                      <a:pt x="957" y="2848"/>
                    </a:lnTo>
                    <a:lnTo>
                      <a:pt x="988" y="2849"/>
                    </a:lnTo>
                    <a:lnTo>
                      <a:pt x="1020" y="2850"/>
                    </a:lnTo>
                    <a:lnTo>
                      <a:pt x="1051" y="2850"/>
                    </a:lnTo>
                    <a:lnTo>
                      <a:pt x="1083" y="2850"/>
                    </a:lnTo>
                    <a:lnTo>
                      <a:pt x="1115" y="2850"/>
                    </a:lnTo>
                    <a:lnTo>
                      <a:pt x="1146" y="2849"/>
                    </a:lnTo>
                    <a:lnTo>
                      <a:pt x="1178" y="2848"/>
                    </a:lnTo>
                    <a:lnTo>
                      <a:pt x="1209" y="2846"/>
                    </a:lnTo>
                    <a:lnTo>
                      <a:pt x="1241" y="2845"/>
                    </a:lnTo>
                    <a:lnTo>
                      <a:pt x="1272" y="2841"/>
                    </a:lnTo>
                    <a:lnTo>
                      <a:pt x="1304" y="2839"/>
                    </a:lnTo>
                    <a:lnTo>
                      <a:pt x="1335" y="2836"/>
                    </a:lnTo>
                    <a:lnTo>
                      <a:pt x="1366" y="2832"/>
                    </a:lnTo>
                    <a:lnTo>
                      <a:pt x="1398" y="2829"/>
                    </a:lnTo>
                    <a:lnTo>
                      <a:pt x="1430" y="2825"/>
                    </a:lnTo>
                    <a:lnTo>
                      <a:pt x="1462" y="2821"/>
                    </a:lnTo>
                    <a:lnTo>
                      <a:pt x="1493" y="2816"/>
                    </a:lnTo>
                    <a:lnTo>
                      <a:pt x="1524" y="2812"/>
                    </a:lnTo>
                    <a:lnTo>
                      <a:pt x="1556" y="2808"/>
                    </a:lnTo>
                    <a:lnTo>
                      <a:pt x="1587" y="2803"/>
                    </a:lnTo>
                    <a:lnTo>
                      <a:pt x="1620" y="2799"/>
                    </a:lnTo>
                    <a:lnTo>
                      <a:pt x="1651" y="2794"/>
                    </a:lnTo>
                    <a:lnTo>
                      <a:pt x="1683" y="2788"/>
                    </a:lnTo>
                    <a:lnTo>
                      <a:pt x="1715" y="2784"/>
                    </a:lnTo>
                    <a:lnTo>
                      <a:pt x="1747" y="2778"/>
                    </a:lnTo>
                    <a:lnTo>
                      <a:pt x="1778" y="2774"/>
                    </a:lnTo>
                    <a:lnTo>
                      <a:pt x="1811" y="2769"/>
                    </a:lnTo>
                    <a:lnTo>
                      <a:pt x="1842" y="2764"/>
                    </a:lnTo>
                    <a:lnTo>
                      <a:pt x="1874" y="2759"/>
                    </a:lnTo>
                    <a:lnTo>
                      <a:pt x="1907" y="2755"/>
                    </a:lnTo>
                    <a:lnTo>
                      <a:pt x="1940" y="2749"/>
                    </a:lnTo>
                    <a:lnTo>
                      <a:pt x="1971" y="2742"/>
                    </a:lnTo>
                    <a:lnTo>
                      <a:pt x="2003" y="2737"/>
                    </a:lnTo>
                    <a:lnTo>
                      <a:pt x="2035" y="2730"/>
                    </a:lnTo>
                    <a:lnTo>
                      <a:pt x="2066" y="2722"/>
                    </a:lnTo>
                    <a:lnTo>
                      <a:pt x="2098" y="2714"/>
                    </a:lnTo>
                    <a:lnTo>
                      <a:pt x="2129" y="2705"/>
                    </a:lnTo>
                    <a:lnTo>
                      <a:pt x="2160" y="2697"/>
                    </a:lnTo>
                    <a:lnTo>
                      <a:pt x="2191" y="2686"/>
                    </a:lnTo>
                    <a:lnTo>
                      <a:pt x="2221" y="2676"/>
                    </a:lnTo>
                    <a:lnTo>
                      <a:pt x="2251" y="2664"/>
                    </a:lnTo>
                    <a:lnTo>
                      <a:pt x="2282" y="2652"/>
                    </a:lnTo>
                    <a:lnTo>
                      <a:pt x="2311" y="2639"/>
                    </a:lnTo>
                    <a:lnTo>
                      <a:pt x="2340" y="2625"/>
                    </a:lnTo>
                    <a:lnTo>
                      <a:pt x="2369" y="2610"/>
                    </a:lnTo>
                    <a:lnTo>
                      <a:pt x="2371" y="2609"/>
                    </a:lnTo>
                    <a:lnTo>
                      <a:pt x="2378" y="2605"/>
                    </a:lnTo>
                    <a:lnTo>
                      <a:pt x="2388" y="2597"/>
                    </a:lnTo>
                    <a:lnTo>
                      <a:pt x="2399" y="2587"/>
                    </a:lnTo>
                    <a:lnTo>
                      <a:pt x="2409" y="2573"/>
                    </a:lnTo>
                    <a:lnTo>
                      <a:pt x="2420" y="2559"/>
                    </a:lnTo>
                    <a:lnTo>
                      <a:pt x="2426" y="2541"/>
                    </a:lnTo>
                    <a:lnTo>
                      <a:pt x="2430" y="2521"/>
                    </a:lnTo>
                    <a:lnTo>
                      <a:pt x="2429" y="2507"/>
                    </a:lnTo>
                    <a:lnTo>
                      <a:pt x="2425" y="2490"/>
                    </a:lnTo>
                    <a:lnTo>
                      <a:pt x="2420" y="2472"/>
                    </a:lnTo>
                    <a:lnTo>
                      <a:pt x="2412" y="2453"/>
                    </a:lnTo>
                    <a:lnTo>
                      <a:pt x="2404" y="2434"/>
                    </a:lnTo>
                    <a:lnTo>
                      <a:pt x="2394" y="2416"/>
                    </a:lnTo>
                    <a:lnTo>
                      <a:pt x="2385" y="2399"/>
                    </a:lnTo>
                    <a:lnTo>
                      <a:pt x="2375" y="2385"/>
                    </a:lnTo>
                    <a:lnTo>
                      <a:pt x="2352" y="2356"/>
                    </a:lnTo>
                    <a:lnTo>
                      <a:pt x="2329" y="2328"/>
                    </a:lnTo>
                    <a:lnTo>
                      <a:pt x="2306" y="2299"/>
                    </a:lnTo>
                    <a:lnTo>
                      <a:pt x="2283" y="2272"/>
                    </a:lnTo>
                    <a:lnTo>
                      <a:pt x="2260" y="2244"/>
                    </a:lnTo>
                    <a:lnTo>
                      <a:pt x="2237" y="2216"/>
                    </a:lnTo>
                    <a:lnTo>
                      <a:pt x="2214" y="2189"/>
                    </a:lnTo>
                    <a:lnTo>
                      <a:pt x="2191" y="2162"/>
                    </a:lnTo>
                    <a:lnTo>
                      <a:pt x="2167" y="2135"/>
                    </a:lnTo>
                    <a:lnTo>
                      <a:pt x="2144" y="2108"/>
                    </a:lnTo>
                    <a:lnTo>
                      <a:pt x="2121" y="2082"/>
                    </a:lnTo>
                    <a:lnTo>
                      <a:pt x="2098" y="2055"/>
                    </a:lnTo>
                    <a:lnTo>
                      <a:pt x="2074" y="2029"/>
                    </a:lnTo>
                    <a:lnTo>
                      <a:pt x="2051" y="2004"/>
                    </a:lnTo>
                    <a:lnTo>
                      <a:pt x="2027" y="1978"/>
                    </a:lnTo>
                    <a:lnTo>
                      <a:pt x="2003" y="1951"/>
                    </a:lnTo>
                    <a:lnTo>
                      <a:pt x="1980" y="1925"/>
                    </a:lnTo>
                    <a:lnTo>
                      <a:pt x="1956" y="1899"/>
                    </a:lnTo>
                    <a:lnTo>
                      <a:pt x="1932" y="1874"/>
                    </a:lnTo>
                    <a:lnTo>
                      <a:pt x="1908" y="1848"/>
                    </a:lnTo>
                    <a:lnTo>
                      <a:pt x="1885" y="1822"/>
                    </a:lnTo>
                    <a:lnTo>
                      <a:pt x="1861" y="1796"/>
                    </a:lnTo>
                    <a:lnTo>
                      <a:pt x="1837" y="1770"/>
                    </a:lnTo>
                    <a:lnTo>
                      <a:pt x="1814" y="1744"/>
                    </a:lnTo>
                    <a:lnTo>
                      <a:pt x="1789" y="1718"/>
                    </a:lnTo>
                    <a:lnTo>
                      <a:pt x="1766" y="1691"/>
                    </a:lnTo>
                    <a:lnTo>
                      <a:pt x="1742" y="1664"/>
                    </a:lnTo>
                    <a:lnTo>
                      <a:pt x="1719" y="1638"/>
                    </a:lnTo>
                    <a:lnTo>
                      <a:pt x="1695" y="1610"/>
                    </a:lnTo>
                    <a:lnTo>
                      <a:pt x="1670" y="1583"/>
                    </a:lnTo>
                    <a:lnTo>
                      <a:pt x="1647" y="1556"/>
                    </a:lnTo>
                    <a:lnTo>
                      <a:pt x="1623" y="1528"/>
                    </a:lnTo>
                    <a:lnTo>
                      <a:pt x="1586" y="1486"/>
                    </a:lnTo>
                    <a:lnTo>
                      <a:pt x="1548" y="1444"/>
                    </a:lnTo>
                    <a:lnTo>
                      <a:pt x="1510" y="1405"/>
                    </a:lnTo>
                    <a:lnTo>
                      <a:pt x="1472" y="1366"/>
                    </a:lnTo>
                    <a:lnTo>
                      <a:pt x="1433" y="1326"/>
                    </a:lnTo>
                    <a:lnTo>
                      <a:pt x="1394" y="1288"/>
                    </a:lnTo>
                    <a:lnTo>
                      <a:pt x="1355" y="1250"/>
                    </a:lnTo>
                    <a:lnTo>
                      <a:pt x="1317" y="1212"/>
                    </a:lnTo>
                    <a:lnTo>
                      <a:pt x="1279" y="1174"/>
                    </a:lnTo>
                    <a:lnTo>
                      <a:pt x="1241" y="1136"/>
                    </a:lnTo>
                    <a:lnTo>
                      <a:pt x="1203" y="1096"/>
                    </a:lnTo>
                    <a:lnTo>
                      <a:pt x="1167" y="1055"/>
                    </a:lnTo>
                    <a:lnTo>
                      <a:pt x="1131" y="1013"/>
                    </a:lnTo>
                    <a:lnTo>
                      <a:pt x="1096" y="970"/>
                    </a:lnTo>
                    <a:lnTo>
                      <a:pt x="1061" y="924"/>
                    </a:lnTo>
                    <a:lnTo>
                      <a:pt x="1029" y="877"/>
                    </a:lnTo>
                    <a:lnTo>
                      <a:pt x="996" y="826"/>
                    </a:lnTo>
                    <a:lnTo>
                      <a:pt x="965" y="776"/>
                    </a:lnTo>
                    <a:lnTo>
                      <a:pt x="933" y="727"/>
                    </a:lnTo>
                    <a:lnTo>
                      <a:pt x="904" y="676"/>
                    </a:lnTo>
                    <a:lnTo>
                      <a:pt x="876" y="626"/>
                    </a:lnTo>
                    <a:lnTo>
                      <a:pt x="848" y="575"/>
                    </a:lnTo>
                    <a:lnTo>
                      <a:pt x="822" y="524"/>
                    </a:lnTo>
                    <a:lnTo>
                      <a:pt x="798" y="473"/>
                    </a:lnTo>
                    <a:lnTo>
                      <a:pt x="773" y="422"/>
                    </a:lnTo>
                    <a:lnTo>
                      <a:pt x="751" y="370"/>
                    </a:lnTo>
                    <a:lnTo>
                      <a:pt x="728" y="317"/>
                    </a:lnTo>
                    <a:lnTo>
                      <a:pt x="708" y="265"/>
                    </a:lnTo>
                    <a:lnTo>
                      <a:pt x="689" y="211"/>
                    </a:lnTo>
                    <a:lnTo>
                      <a:pt x="670" y="157"/>
                    </a:lnTo>
                    <a:lnTo>
                      <a:pt x="653" y="102"/>
                    </a:lnTo>
                    <a:lnTo>
                      <a:pt x="637" y="47"/>
                    </a:lnTo>
                    <a:lnTo>
                      <a:pt x="636" y="42"/>
                    </a:lnTo>
                    <a:lnTo>
                      <a:pt x="631" y="29"/>
                    </a:lnTo>
                    <a:lnTo>
                      <a:pt x="623" y="16"/>
                    </a:lnTo>
                    <a:lnTo>
                      <a:pt x="613" y="6"/>
                    </a:lnTo>
                    <a:lnTo>
                      <a:pt x="608" y="5"/>
                    </a:lnTo>
                    <a:lnTo>
                      <a:pt x="602" y="3"/>
                    </a:lnTo>
                    <a:lnTo>
                      <a:pt x="598" y="2"/>
                    </a:lnTo>
                    <a:lnTo>
                      <a:pt x="594" y="1"/>
                    </a:lnTo>
                    <a:lnTo>
                      <a:pt x="589" y="1"/>
                    </a:lnTo>
                    <a:lnTo>
                      <a:pt x="585" y="0"/>
                    </a:lnTo>
                    <a:lnTo>
                      <a:pt x="580" y="1"/>
                    </a:lnTo>
                    <a:lnTo>
                      <a:pt x="577" y="1"/>
                    </a:lnTo>
                    <a:lnTo>
                      <a:pt x="565" y="5"/>
                    </a:lnTo>
                    <a:lnTo>
                      <a:pt x="558" y="9"/>
                    </a:lnTo>
                    <a:lnTo>
                      <a:pt x="553" y="16"/>
                    </a:lnTo>
                    <a:lnTo>
                      <a:pt x="550" y="24"/>
                    </a:lnTo>
                    <a:lnTo>
                      <a:pt x="527" y="121"/>
                    </a:lnTo>
                    <a:lnTo>
                      <a:pt x="506" y="218"/>
                    </a:lnTo>
                    <a:lnTo>
                      <a:pt x="486" y="313"/>
                    </a:lnTo>
                    <a:lnTo>
                      <a:pt x="465" y="407"/>
                    </a:lnTo>
                    <a:lnTo>
                      <a:pt x="444" y="501"/>
                    </a:lnTo>
                    <a:lnTo>
                      <a:pt x="423" y="597"/>
                    </a:lnTo>
                    <a:lnTo>
                      <a:pt x="402" y="693"/>
                    </a:lnTo>
                    <a:lnTo>
                      <a:pt x="380" y="792"/>
                    </a:lnTo>
                    <a:lnTo>
                      <a:pt x="370" y="839"/>
                    </a:lnTo>
                    <a:lnTo>
                      <a:pt x="361" y="886"/>
                    </a:lnTo>
                    <a:lnTo>
                      <a:pt x="353" y="932"/>
                    </a:lnTo>
                    <a:lnTo>
                      <a:pt x="346" y="977"/>
                    </a:lnTo>
                    <a:lnTo>
                      <a:pt x="338" y="1023"/>
                    </a:lnTo>
                    <a:lnTo>
                      <a:pt x="331" y="1067"/>
                    </a:lnTo>
                    <a:lnTo>
                      <a:pt x="324" y="1113"/>
                    </a:lnTo>
                    <a:lnTo>
                      <a:pt x="318" y="1161"/>
                    </a:lnTo>
                    <a:lnTo>
                      <a:pt x="304" y="1260"/>
                    </a:lnTo>
                    <a:lnTo>
                      <a:pt x="293" y="1361"/>
                    </a:lnTo>
                    <a:lnTo>
                      <a:pt x="281" y="1461"/>
                    </a:lnTo>
                    <a:lnTo>
                      <a:pt x="269" y="1561"/>
                    </a:lnTo>
                    <a:lnTo>
                      <a:pt x="257" y="1661"/>
                    </a:lnTo>
                    <a:lnTo>
                      <a:pt x="245" y="1760"/>
                    </a:lnTo>
                    <a:lnTo>
                      <a:pt x="232" y="1859"/>
                    </a:lnTo>
                    <a:lnTo>
                      <a:pt x="217" y="1958"/>
                    </a:lnTo>
                    <a:lnTo>
                      <a:pt x="201" y="2055"/>
                    </a:lnTo>
                    <a:lnTo>
                      <a:pt x="182" y="2153"/>
                    </a:lnTo>
                    <a:lnTo>
                      <a:pt x="161" y="2249"/>
                    </a:lnTo>
                    <a:lnTo>
                      <a:pt x="136" y="2346"/>
                    </a:lnTo>
                    <a:lnTo>
                      <a:pt x="108" y="2440"/>
                    </a:lnTo>
                    <a:lnTo>
                      <a:pt x="76" y="2534"/>
                    </a:lnTo>
                    <a:lnTo>
                      <a:pt x="42" y="2627"/>
                    </a:lnTo>
                    <a:lnTo>
                      <a:pt x="1" y="2719"/>
                    </a:lnTo>
                    <a:lnTo>
                      <a:pt x="0" y="2721"/>
                    </a:lnTo>
                    <a:lnTo>
                      <a:pt x="0" y="2725"/>
                    </a:lnTo>
                    <a:lnTo>
                      <a:pt x="1" y="2727"/>
                    </a:lnTo>
                    <a:lnTo>
                      <a:pt x="4" y="2729"/>
                    </a:lnTo>
                    <a:lnTo>
                      <a:pt x="7" y="2730"/>
                    </a:lnTo>
                    <a:lnTo>
                      <a:pt x="10" y="2730"/>
                    </a:lnTo>
                    <a:lnTo>
                      <a:pt x="12" y="2729"/>
                    </a:lnTo>
                    <a:lnTo>
                      <a:pt x="15" y="2727"/>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82" name="Freeform 7"/>
              <p:cNvSpPr>
                <a:spLocks/>
              </p:cNvSpPr>
              <p:nvPr/>
            </p:nvSpPr>
            <p:spPr bwMode="auto">
              <a:xfrm>
                <a:off x="1547" y="1692"/>
                <a:ext cx="138" cy="184"/>
              </a:xfrm>
              <a:custGeom>
                <a:avLst/>
                <a:gdLst>
                  <a:gd name="T0" fmla="*/ 313 w 552"/>
                  <a:gd name="T1" fmla="*/ 690 h 736"/>
                  <a:gd name="T2" fmla="*/ 351 w 552"/>
                  <a:gd name="T3" fmla="*/ 595 h 736"/>
                  <a:gd name="T4" fmla="*/ 391 w 552"/>
                  <a:gd name="T5" fmla="*/ 493 h 736"/>
                  <a:gd name="T6" fmla="*/ 431 w 552"/>
                  <a:gd name="T7" fmla="*/ 390 h 736"/>
                  <a:gd name="T8" fmla="*/ 469 w 552"/>
                  <a:gd name="T9" fmla="*/ 293 h 736"/>
                  <a:gd name="T10" fmla="*/ 502 w 552"/>
                  <a:gd name="T11" fmla="*/ 206 h 736"/>
                  <a:gd name="T12" fmla="*/ 527 w 552"/>
                  <a:gd name="T13" fmla="*/ 138 h 736"/>
                  <a:gd name="T14" fmla="*/ 544 w 552"/>
                  <a:gd name="T15" fmla="*/ 94 h 736"/>
                  <a:gd name="T16" fmla="*/ 551 w 552"/>
                  <a:gd name="T17" fmla="*/ 72 h 736"/>
                  <a:gd name="T18" fmla="*/ 551 w 552"/>
                  <a:gd name="T19" fmla="*/ 52 h 736"/>
                  <a:gd name="T20" fmla="*/ 542 w 552"/>
                  <a:gd name="T21" fmla="*/ 35 h 736"/>
                  <a:gd name="T22" fmla="*/ 522 w 552"/>
                  <a:gd name="T23" fmla="*/ 25 h 736"/>
                  <a:gd name="T24" fmla="*/ 496 w 552"/>
                  <a:gd name="T25" fmla="*/ 20 h 736"/>
                  <a:gd name="T26" fmla="*/ 457 w 552"/>
                  <a:gd name="T27" fmla="*/ 16 h 736"/>
                  <a:gd name="T28" fmla="*/ 398 w 552"/>
                  <a:gd name="T29" fmla="*/ 10 h 736"/>
                  <a:gd name="T30" fmla="*/ 328 w 552"/>
                  <a:gd name="T31" fmla="*/ 5 h 736"/>
                  <a:gd name="T32" fmla="*/ 250 w 552"/>
                  <a:gd name="T33" fmla="*/ 1 h 736"/>
                  <a:gd name="T34" fmla="*/ 174 w 552"/>
                  <a:gd name="T35" fmla="*/ 0 h 736"/>
                  <a:gd name="T36" fmla="*/ 103 w 552"/>
                  <a:gd name="T37" fmla="*/ 2 h 736"/>
                  <a:gd name="T38" fmla="*/ 45 w 552"/>
                  <a:gd name="T39" fmla="*/ 10 h 736"/>
                  <a:gd name="T40" fmla="*/ 12 w 552"/>
                  <a:gd name="T41" fmla="*/ 23 h 736"/>
                  <a:gd name="T42" fmla="*/ 0 w 552"/>
                  <a:gd name="T43" fmla="*/ 45 h 736"/>
                  <a:gd name="T44" fmla="*/ 5 w 552"/>
                  <a:gd name="T45" fmla="*/ 65 h 736"/>
                  <a:gd name="T46" fmla="*/ 14 w 552"/>
                  <a:gd name="T47" fmla="*/ 74 h 736"/>
                  <a:gd name="T48" fmla="*/ 26 w 552"/>
                  <a:gd name="T49" fmla="*/ 80 h 736"/>
                  <a:gd name="T50" fmla="*/ 38 w 552"/>
                  <a:gd name="T51" fmla="*/ 81 h 736"/>
                  <a:gd name="T52" fmla="*/ 65 w 552"/>
                  <a:gd name="T53" fmla="*/ 73 h 736"/>
                  <a:gd name="T54" fmla="*/ 120 w 552"/>
                  <a:gd name="T55" fmla="*/ 64 h 736"/>
                  <a:gd name="T56" fmla="*/ 190 w 552"/>
                  <a:gd name="T57" fmla="*/ 57 h 736"/>
                  <a:gd name="T58" fmla="*/ 266 w 552"/>
                  <a:gd name="T59" fmla="*/ 55 h 736"/>
                  <a:gd name="T60" fmla="*/ 342 w 552"/>
                  <a:gd name="T61" fmla="*/ 56 h 736"/>
                  <a:gd name="T62" fmla="*/ 409 w 552"/>
                  <a:gd name="T63" fmla="*/ 60 h 736"/>
                  <a:gd name="T64" fmla="*/ 460 w 552"/>
                  <a:gd name="T65" fmla="*/ 68 h 736"/>
                  <a:gd name="T66" fmla="*/ 488 w 552"/>
                  <a:gd name="T67" fmla="*/ 80 h 736"/>
                  <a:gd name="T68" fmla="*/ 488 w 552"/>
                  <a:gd name="T69" fmla="*/ 99 h 736"/>
                  <a:gd name="T70" fmla="*/ 474 w 552"/>
                  <a:gd name="T71" fmla="*/ 144 h 736"/>
                  <a:gd name="T72" fmla="*/ 452 w 552"/>
                  <a:gd name="T73" fmla="*/ 211 h 736"/>
                  <a:gd name="T74" fmla="*/ 423 w 552"/>
                  <a:gd name="T75" fmla="*/ 296 h 736"/>
                  <a:gd name="T76" fmla="*/ 392 w 552"/>
                  <a:gd name="T77" fmla="*/ 391 h 736"/>
                  <a:gd name="T78" fmla="*/ 358 w 552"/>
                  <a:gd name="T79" fmla="*/ 493 h 736"/>
                  <a:gd name="T80" fmla="*/ 327 w 552"/>
                  <a:gd name="T81" fmla="*/ 593 h 736"/>
                  <a:gd name="T82" fmla="*/ 299 w 552"/>
                  <a:gd name="T83" fmla="*/ 687 h 736"/>
                  <a:gd name="T84" fmla="*/ 287 w 552"/>
                  <a:gd name="T85" fmla="*/ 730 h 736"/>
                  <a:gd name="T86" fmla="*/ 287 w 552"/>
                  <a:gd name="T87" fmla="*/ 732 h 736"/>
                  <a:gd name="T88" fmla="*/ 290 w 552"/>
                  <a:gd name="T89" fmla="*/ 736 h 736"/>
                  <a:gd name="T90" fmla="*/ 293 w 552"/>
                  <a:gd name="T91" fmla="*/ 734 h 736"/>
                  <a:gd name="T92" fmla="*/ 296 w 552"/>
                  <a:gd name="T93" fmla="*/ 732 h 7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2"/>
                  <a:gd name="T142" fmla="*/ 0 h 736"/>
                  <a:gd name="T143" fmla="*/ 552 w 552"/>
                  <a:gd name="T144" fmla="*/ 736 h 7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2" h="736">
                    <a:moveTo>
                      <a:pt x="296" y="732"/>
                    </a:moveTo>
                    <a:lnTo>
                      <a:pt x="313" y="690"/>
                    </a:lnTo>
                    <a:lnTo>
                      <a:pt x="332" y="645"/>
                    </a:lnTo>
                    <a:lnTo>
                      <a:pt x="351" y="595"/>
                    </a:lnTo>
                    <a:lnTo>
                      <a:pt x="370" y="545"/>
                    </a:lnTo>
                    <a:lnTo>
                      <a:pt x="391" y="493"/>
                    </a:lnTo>
                    <a:lnTo>
                      <a:pt x="411" y="442"/>
                    </a:lnTo>
                    <a:lnTo>
                      <a:pt x="431" y="390"/>
                    </a:lnTo>
                    <a:lnTo>
                      <a:pt x="450" y="341"/>
                    </a:lnTo>
                    <a:lnTo>
                      <a:pt x="469" y="293"/>
                    </a:lnTo>
                    <a:lnTo>
                      <a:pt x="486" y="248"/>
                    </a:lnTo>
                    <a:lnTo>
                      <a:pt x="502" y="206"/>
                    </a:lnTo>
                    <a:lnTo>
                      <a:pt x="515" y="169"/>
                    </a:lnTo>
                    <a:lnTo>
                      <a:pt x="527" y="138"/>
                    </a:lnTo>
                    <a:lnTo>
                      <a:pt x="536" y="113"/>
                    </a:lnTo>
                    <a:lnTo>
                      <a:pt x="544" y="94"/>
                    </a:lnTo>
                    <a:lnTo>
                      <a:pt x="548" y="84"/>
                    </a:lnTo>
                    <a:lnTo>
                      <a:pt x="551" y="72"/>
                    </a:lnTo>
                    <a:lnTo>
                      <a:pt x="552" y="61"/>
                    </a:lnTo>
                    <a:lnTo>
                      <a:pt x="551" y="52"/>
                    </a:lnTo>
                    <a:lnTo>
                      <a:pt x="548" y="43"/>
                    </a:lnTo>
                    <a:lnTo>
                      <a:pt x="542" y="35"/>
                    </a:lnTo>
                    <a:lnTo>
                      <a:pt x="533" y="29"/>
                    </a:lnTo>
                    <a:lnTo>
                      <a:pt x="522" y="25"/>
                    </a:lnTo>
                    <a:lnTo>
                      <a:pt x="507" y="21"/>
                    </a:lnTo>
                    <a:lnTo>
                      <a:pt x="496" y="20"/>
                    </a:lnTo>
                    <a:lnTo>
                      <a:pt x="479" y="18"/>
                    </a:lnTo>
                    <a:lnTo>
                      <a:pt x="457" y="16"/>
                    </a:lnTo>
                    <a:lnTo>
                      <a:pt x="429" y="12"/>
                    </a:lnTo>
                    <a:lnTo>
                      <a:pt x="398" y="10"/>
                    </a:lnTo>
                    <a:lnTo>
                      <a:pt x="364" y="8"/>
                    </a:lnTo>
                    <a:lnTo>
                      <a:pt x="328" y="5"/>
                    </a:lnTo>
                    <a:lnTo>
                      <a:pt x="290" y="3"/>
                    </a:lnTo>
                    <a:lnTo>
                      <a:pt x="250" y="1"/>
                    </a:lnTo>
                    <a:lnTo>
                      <a:pt x="212" y="0"/>
                    </a:lnTo>
                    <a:lnTo>
                      <a:pt x="174" y="0"/>
                    </a:lnTo>
                    <a:lnTo>
                      <a:pt x="137" y="1"/>
                    </a:lnTo>
                    <a:lnTo>
                      <a:pt x="103" y="2"/>
                    </a:lnTo>
                    <a:lnTo>
                      <a:pt x="72" y="6"/>
                    </a:lnTo>
                    <a:lnTo>
                      <a:pt x="45" y="10"/>
                    </a:lnTo>
                    <a:lnTo>
                      <a:pt x="23" y="16"/>
                    </a:lnTo>
                    <a:lnTo>
                      <a:pt x="12" y="23"/>
                    </a:lnTo>
                    <a:lnTo>
                      <a:pt x="4" y="33"/>
                    </a:lnTo>
                    <a:lnTo>
                      <a:pt x="0" y="45"/>
                    </a:lnTo>
                    <a:lnTo>
                      <a:pt x="3" y="58"/>
                    </a:lnTo>
                    <a:lnTo>
                      <a:pt x="5" y="65"/>
                    </a:lnTo>
                    <a:lnTo>
                      <a:pt x="9" y="70"/>
                    </a:lnTo>
                    <a:lnTo>
                      <a:pt x="14" y="74"/>
                    </a:lnTo>
                    <a:lnTo>
                      <a:pt x="19" y="77"/>
                    </a:lnTo>
                    <a:lnTo>
                      <a:pt x="26" y="80"/>
                    </a:lnTo>
                    <a:lnTo>
                      <a:pt x="32" y="81"/>
                    </a:lnTo>
                    <a:lnTo>
                      <a:pt x="38" y="81"/>
                    </a:lnTo>
                    <a:lnTo>
                      <a:pt x="45" y="79"/>
                    </a:lnTo>
                    <a:lnTo>
                      <a:pt x="65" y="73"/>
                    </a:lnTo>
                    <a:lnTo>
                      <a:pt x="91" y="67"/>
                    </a:lnTo>
                    <a:lnTo>
                      <a:pt x="120" y="64"/>
                    </a:lnTo>
                    <a:lnTo>
                      <a:pt x="154" y="61"/>
                    </a:lnTo>
                    <a:lnTo>
                      <a:pt x="190" y="57"/>
                    </a:lnTo>
                    <a:lnTo>
                      <a:pt x="228" y="56"/>
                    </a:lnTo>
                    <a:lnTo>
                      <a:pt x="266" y="55"/>
                    </a:lnTo>
                    <a:lnTo>
                      <a:pt x="305" y="55"/>
                    </a:lnTo>
                    <a:lnTo>
                      <a:pt x="342" y="56"/>
                    </a:lnTo>
                    <a:lnTo>
                      <a:pt x="377" y="57"/>
                    </a:lnTo>
                    <a:lnTo>
                      <a:pt x="409" y="60"/>
                    </a:lnTo>
                    <a:lnTo>
                      <a:pt x="437" y="64"/>
                    </a:lnTo>
                    <a:lnTo>
                      <a:pt x="460" y="68"/>
                    </a:lnTo>
                    <a:lnTo>
                      <a:pt x="477" y="74"/>
                    </a:lnTo>
                    <a:lnTo>
                      <a:pt x="488" y="80"/>
                    </a:lnTo>
                    <a:lnTo>
                      <a:pt x="490" y="88"/>
                    </a:lnTo>
                    <a:lnTo>
                      <a:pt x="488" y="99"/>
                    </a:lnTo>
                    <a:lnTo>
                      <a:pt x="483" y="118"/>
                    </a:lnTo>
                    <a:lnTo>
                      <a:pt x="474" y="144"/>
                    </a:lnTo>
                    <a:lnTo>
                      <a:pt x="464" y="175"/>
                    </a:lnTo>
                    <a:lnTo>
                      <a:pt x="452" y="211"/>
                    </a:lnTo>
                    <a:lnTo>
                      <a:pt x="439" y="251"/>
                    </a:lnTo>
                    <a:lnTo>
                      <a:pt x="423" y="296"/>
                    </a:lnTo>
                    <a:lnTo>
                      <a:pt x="407" y="343"/>
                    </a:lnTo>
                    <a:lnTo>
                      <a:pt x="392" y="391"/>
                    </a:lnTo>
                    <a:lnTo>
                      <a:pt x="375" y="442"/>
                    </a:lnTo>
                    <a:lnTo>
                      <a:pt x="358" y="493"/>
                    </a:lnTo>
                    <a:lnTo>
                      <a:pt x="342" y="544"/>
                    </a:lnTo>
                    <a:lnTo>
                      <a:pt x="327" y="593"/>
                    </a:lnTo>
                    <a:lnTo>
                      <a:pt x="312" y="641"/>
                    </a:lnTo>
                    <a:lnTo>
                      <a:pt x="299" y="687"/>
                    </a:lnTo>
                    <a:lnTo>
                      <a:pt x="287" y="730"/>
                    </a:lnTo>
                    <a:lnTo>
                      <a:pt x="287" y="731"/>
                    </a:lnTo>
                    <a:lnTo>
                      <a:pt x="287" y="732"/>
                    </a:lnTo>
                    <a:lnTo>
                      <a:pt x="289" y="734"/>
                    </a:lnTo>
                    <a:lnTo>
                      <a:pt x="290" y="736"/>
                    </a:lnTo>
                    <a:lnTo>
                      <a:pt x="292" y="736"/>
                    </a:lnTo>
                    <a:lnTo>
                      <a:pt x="293" y="734"/>
                    </a:lnTo>
                    <a:lnTo>
                      <a:pt x="295" y="733"/>
                    </a:lnTo>
                    <a:lnTo>
                      <a:pt x="296" y="732"/>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83" name="Freeform 8"/>
              <p:cNvSpPr>
                <a:spLocks/>
              </p:cNvSpPr>
              <p:nvPr/>
            </p:nvSpPr>
            <p:spPr bwMode="auto">
              <a:xfrm>
                <a:off x="1752" y="1752"/>
                <a:ext cx="90" cy="83"/>
              </a:xfrm>
              <a:custGeom>
                <a:avLst/>
                <a:gdLst>
                  <a:gd name="T0" fmla="*/ 310 w 359"/>
                  <a:gd name="T1" fmla="*/ 8 h 331"/>
                  <a:gd name="T2" fmla="*/ 255 w 359"/>
                  <a:gd name="T3" fmla="*/ 28 h 331"/>
                  <a:gd name="T4" fmla="*/ 198 w 359"/>
                  <a:gd name="T5" fmla="*/ 56 h 331"/>
                  <a:gd name="T6" fmla="*/ 144 w 359"/>
                  <a:gd name="T7" fmla="*/ 89 h 331"/>
                  <a:gd name="T8" fmla="*/ 93 w 359"/>
                  <a:gd name="T9" fmla="*/ 122 h 331"/>
                  <a:gd name="T10" fmla="*/ 52 w 359"/>
                  <a:gd name="T11" fmla="*/ 158 h 331"/>
                  <a:gd name="T12" fmla="*/ 21 w 359"/>
                  <a:gd name="T13" fmla="*/ 191 h 331"/>
                  <a:gd name="T14" fmla="*/ 3 w 359"/>
                  <a:gd name="T15" fmla="*/ 221 h 331"/>
                  <a:gd name="T16" fmla="*/ 0 w 359"/>
                  <a:gd name="T17" fmla="*/ 251 h 331"/>
                  <a:gd name="T18" fmla="*/ 8 w 359"/>
                  <a:gd name="T19" fmla="*/ 280 h 331"/>
                  <a:gd name="T20" fmla="*/ 25 w 359"/>
                  <a:gd name="T21" fmla="*/ 302 h 331"/>
                  <a:gd name="T22" fmla="*/ 52 w 359"/>
                  <a:gd name="T23" fmla="*/ 317 h 331"/>
                  <a:gd name="T24" fmla="*/ 79 w 359"/>
                  <a:gd name="T25" fmla="*/ 324 h 331"/>
                  <a:gd name="T26" fmla="*/ 99 w 359"/>
                  <a:gd name="T27" fmla="*/ 327 h 331"/>
                  <a:gd name="T28" fmla="*/ 119 w 359"/>
                  <a:gd name="T29" fmla="*/ 331 h 331"/>
                  <a:gd name="T30" fmla="*/ 141 w 359"/>
                  <a:gd name="T31" fmla="*/ 331 h 331"/>
                  <a:gd name="T32" fmla="*/ 164 w 359"/>
                  <a:gd name="T33" fmla="*/ 329 h 331"/>
                  <a:gd name="T34" fmla="*/ 188 w 359"/>
                  <a:gd name="T35" fmla="*/ 322 h 331"/>
                  <a:gd name="T36" fmla="*/ 213 w 359"/>
                  <a:gd name="T37" fmla="*/ 308 h 331"/>
                  <a:gd name="T38" fmla="*/ 242 w 359"/>
                  <a:gd name="T39" fmla="*/ 290 h 331"/>
                  <a:gd name="T40" fmla="*/ 285 w 359"/>
                  <a:gd name="T41" fmla="*/ 251 h 331"/>
                  <a:gd name="T42" fmla="*/ 336 w 359"/>
                  <a:gd name="T43" fmla="*/ 193 h 331"/>
                  <a:gd name="T44" fmla="*/ 359 w 359"/>
                  <a:gd name="T45" fmla="*/ 132 h 331"/>
                  <a:gd name="T46" fmla="*/ 341 w 359"/>
                  <a:gd name="T47" fmla="*/ 70 h 331"/>
                  <a:gd name="T48" fmla="*/ 304 w 359"/>
                  <a:gd name="T49" fmla="*/ 38 h 331"/>
                  <a:gd name="T50" fmla="*/ 291 w 359"/>
                  <a:gd name="T51" fmla="*/ 42 h 331"/>
                  <a:gd name="T52" fmla="*/ 285 w 359"/>
                  <a:gd name="T53" fmla="*/ 54 h 331"/>
                  <a:gd name="T54" fmla="*/ 289 w 359"/>
                  <a:gd name="T55" fmla="*/ 66 h 331"/>
                  <a:gd name="T56" fmla="*/ 305 w 359"/>
                  <a:gd name="T57" fmla="*/ 92 h 331"/>
                  <a:gd name="T58" fmla="*/ 303 w 359"/>
                  <a:gd name="T59" fmla="*/ 136 h 331"/>
                  <a:gd name="T60" fmla="*/ 280 w 359"/>
                  <a:gd name="T61" fmla="*/ 177 h 331"/>
                  <a:gd name="T62" fmla="*/ 246 w 359"/>
                  <a:gd name="T63" fmla="*/ 215 h 331"/>
                  <a:gd name="T64" fmla="*/ 216 w 359"/>
                  <a:gd name="T65" fmla="*/ 242 h 331"/>
                  <a:gd name="T66" fmla="*/ 174 w 359"/>
                  <a:gd name="T67" fmla="*/ 265 h 331"/>
                  <a:gd name="T68" fmla="*/ 125 w 359"/>
                  <a:gd name="T69" fmla="*/ 281 h 331"/>
                  <a:gd name="T70" fmla="*/ 80 w 359"/>
                  <a:gd name="T71" fmla="*/ 287 h 331"/>
                  <a:gd name="T72" fmla="*/ 50 w 359"/>
                  <a:gd name="T73" fmla="*/ 277 h 331"/>
                  <a:gd name="T74" fmla="*/ 37 w 359"/>
                  <a:gd name="T75" fmla="*/ 260 h 331"/>
                  <a:gd name="T76" fmla="*/ 36 w 359"/>
                  <a:gd name="T77" fmla="*/ 243 h 331"/>
                  <a:gd name="T78" fmla="*/ 40 w 359"/>
                  <a:gd name="T79" fmla="*/ 230 h 331"/>
                  <a:gd name="T80" fmla="*/ 56 w 359"/>
                  <a:gd name="T81" fmla="*/ 207 h 331"/>
                  <a:gd name="T82" fmla="*/ 88 w 359"/>
                  <a:gd name="T83" fmla="*/ 172 h 331"/>
                  <a:gd name="T84" fmla="*/ 121 w 359"/>
                  <a:gd name="T85" fmla="*/ 138 h 331"/>
                  <a:gd name="T86" fmla="*/ 156 w 359"/>
                  <a:gd name="T87" fmla="*/ 108 h 331"/>
                  <a:gd name="T88" fmla="*/ 193 w 359"/>
                  <a:gd name="T89" fmla="*/ 80 h 331"/>
                  <a:gd name="T90" fmla="*/ 233 w 359"/>
                  <a:gd name="T91" fmla="*/ 55 h 331"/>
                  <a:gd name="T92" fmla="*/ 273 w 359"/>
                  <a:gd name="T93" fmla="*/ 35 h 331"/>
                  <a:gd name="T94" fmla="*/ 317 w 359"/>
                  <a:gd name="T95" fmla="*/ 17 h 331"/>
                  <a:gd name="T96" fmla="*/ 340 w 359"/>
                  <a:gd name="T97" fmla="*/ 9 h 331"/>
                  <a:gd name="T98" fmla="*/ 342 w 359"/>
                  <a:gd name="T99" fmla="*/ 6 h 331"/>
                  <a:gd name="T100" fmla="*/ 341 w 359"/>
                  <a:gd name="T101" fmla="*/ 1 h 331"/>
                  <a:gd name="T102" fmla="*/ 338 w 359"/>
                  <a:gd name="T103" fmla="*/ 0 h 331"/>
                  <a:gd name="T104" fmla="*/ 336 w 359"/>
                  <a:gd name="T105" fmla="*/ 0 h 3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9"/>
                  <a:gd name="T160" fmla="*/ 0 h 331"/>
                  <a:gd name="T161" fmla="*/ 359 w 359"/>
                  <a:gd name="T162" fmla="*/ 331 h 3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9" h="331">
                    <a:moveTo>
                      <a:pt x="336" y="0"/>
                    </a:moveTo>
                    <a:lnTo>
                      <a:pt x="310" y="8"/>
                    </a:lnTo>
                    <a:lnTo>
                      <a:pt x="282" y="17"/>
                    </a:lnTo>
                    <a:lnTo>
                      <a:pt x="255" y="28"/>
                    </a:lnTo>
                    <a:lnTo>
                      <a:pt x="227" y="42"/>
                    </a:lnTo>
                    <a:lnTo>
                      <a:pt x="198" y="56"/>
                    </a:lnTo>
                    <a:lnTo>
                      <a:pt x="171" y="72"/>
                    </a:lnTo>
                    <a:lnTo>
                      <a:pt x="144" y="89"/>
                    </a:lnTo>
                    <a:lnTo>
                      <a:pt x="118" y="105"/>
                    </a:lnTo>
                    <a:lnTo>
                      <a:pt x="93" y="122"/>
                    </a:lnTo>
                    <a:lnTo>
                      <a:pt x="72" y="140"/>
                    </a:lnTo>
                    <a:lnTo>
                      <a:pt x="52" y="158"/>
                    </a:lnTo>
                    <a:lnTo>
                      <a:pt x="35" y="175"/>
                    </a:lnTo>
                    <a:lnTo>
                      <a:pt x="21" y="191"/>
                    </a:lnTo>
                    <a:lnTo>
                      <a:pt x="9" y="206"/>
                    </a:lnTo>
                    <a:lnTo>
                      <a:pt x="3" y="221"/>
                    </a:lnTo>
                    <a:lnTo>
                      <a:pt x="0" y="233"/>
                    </a:lnTo>
                    <a:lnTo>
                      <a:pt x="0" y="251"/>
                    </a:lnTo>
                    <a:lnTo>
                      <a:pt x="4" y="267"/>
                    </a:lnTo>
                    <a:lnTo>
                      <a:pt x="8" y="280"/>
                    </a:lnTo>
                    <a:lnTo>
                      <a:pt x="15" y="293"/>
                    </a:lnTo>
                    <a:lnTo>
                      <a:pt x="25" y="302"/>
                    </a:lnTo>
                    <a:lnTo>
                      <a:pt x="37" y="311"/>
                    </a:lnTo>
                    <a:lnTo>
                      <a:pt x="52" y="317"/>
                    </a:lnTo>
                    <a:lnTo>
                      <a:pt x="70" y="322"/>
                    </a:lnTo>
                    <a:lnTo>
                      <a:pt x="79" y="324"/>
                    </a:lnTo>
                    <a:lnTo>
                      <a:pt x="89" y="326"/>
                    </a:lnTo>
                    <a:lnTo>
                      <a:pt x="99" y="327"/>
                    </a:lnTo>
                    <a:lnTo>
                      <a:pt x="109" y="330"/>
                    </a:lnTo>
                    <a:lnTo>
                      <a:pt x="119" y="331"/>
                    </a:lnTo>
                    <a:lnTo>
                      <a:pt x="129" y="331"/>
                    </a:lnTo>
                    <a:lnTo>
                      <a:pt x="141" y="331"/>
                    </a:lnTo>
                    <a:lnTo>
                      <a:pt x="152" y="330"/>
                    </a:lnTo>
                    <a:lnTo>
                      <a:pt x="164" y="329"/>
                    </a:lnTo>
                    <a:lnTo>
                      <a:pt x="175" y="325"/>
                    </a:lnTo>
                    <a:lnTo>
                      <a:pt x="188" y="322"/>
                    </a:lnTo>
                    <a:lnTo>
                      <a:pt x="201" y="316"/>
                    </a:lnTo>
                    <a:lnTo>
                      <a:pt x="213" y="308"/>
                    </a:lnTo>
                    <a:lnTo>
                      <a:pt x="228" y="301"/>
                    </a:lnTo>
                    <a:lnTo>
                      <a:pt x="242" y="290"/>
                    </a:lnTo>
                    <a:lnTo>
                      <a:pt x="256" y="278"/>
                    </a:lnTo>
                    <a:lnTo>
                      <a:pt x="285" y="251"/>
                    </a:lnTo>
                    <a:lnTo>
                      <a:pt x="312" y="223"/>
                    </a:lnTo>
                    <a:lnTo>
                      <a:pt x="336" y="193"/>
                    </a:lnTo>
                    <a:lnTo>
                      <a:pt x="351" y="163"/>
                    </a:lnTo>
                    <a:lnTo>
                      <a:pt x="359" y="132"/>
                    </a:lnTo>
                    <a:lnTo>
                      <a:pt x="357" y="101"/>
                    </a:lnTo>
                    <a:lnTo>
                      <a:pt x="341" y="70"/>
                    </a:lnTo>
                    <a:lnTo>
                      <a:pt x="311" y="39"/>
                    </a:lnTo>
                    <a:lnTo>
                      <a:pt x="304" y="38"/>
                    </a:lnTo>
                    <a:lnTo>
                      <a:pt x="298" y="38"/>
                    </a:lnTo>
                    <a:lnTo>
                      <a:pt x="291" y="42"/>
                    </a:lnTo>
                    <a:lnTo>
                      <a:pt x="288" y="47"/>
                    </a:lnTo>
                    <a:lnTo>
                      <a:pt x="285" y="54"/>
                    </a:lnTo>
                    <a:lnTo>
                      <a:pt x="286" y="61"/>
                    </a:lnTo>
                    <a:lnTo>
                      <a:pt x="289" y="66"/>
                    </a:lnTo>
                    <a:lnTo>
                      <a:pt x="294" y="71"/>
                    </a:lnTo>
                    <a:lnTo>
                      <a:pt x="305" y="92"/>
                    </a:lnTo>
                    <a:lnTo>
                      <a:pt x="308" y="113"/>
                    </a:lnTo>
                    <a:lnTo>
                      <a:pt x="303" y="136"/>
                    </a:lnTo>
                    <a:lnTo>
                      <a:pt x="293" y="157"/>
                    </a:lnTo>
                    <a:lnTo>
                      <a:pt x="280" y="177"/>
                    </a:lnTo>
                    <a:lnTo>
                      <a:pt x="263" y="197"/>
                    </a:lnTo>
                    <a:lnTo>
                      <a:pt x="246" y="215"/>
                    </a:lnTo>
                    <a:lnTo>
                      <a:pt x="230" y="231"/>
                    </a:lnTo>
                    <a:lnTo>
                      <a:pt x="216" y="242"/>
                    </a:lnTo>
                    <a:lnTo>
                      <a:pt x="197" y="253"/>
                    </a:lnTo>
                    <a:lnTo>
                      <a:pt x="174" y="265"/>
                    </a:lnTo>
                    <a:lnTo>
                      <a:pt x="150" y="274"/>
                    </a:lnTo>
                    <a:lnTo>
                      <a:pt x="125" y="281"/>
                    </a:lnTo>
                    <a:lnTo>
                      <a:pt x="101" y="286"/>
                    </a:lnTo>
                    <a:lnTo>
                      <a:pt x="80" y="287"/>
                    </a:lnTo>
                    <a:lnTo>
                      <a:pt x="62" y="284"/>
                    </a:lnTo>
                    <a:lnTo>
                      <a:pt x="50" y="277"/>
                    </a:lnTo>
                    <a:lnTo>
                      <a:pt x="42" y="269"/>
                    </a:lnTo>
                    <a:lnTo>
                      <a:pt x="37" y="260"/>
                    </a:lnTo>
                    <a:lnTo>
                      <a:pt x="35" y="251"/>
                    </a:lnTo>
                    <a:lnTo>
                      <a:pt x="36" y="243"/>
                    </a:lnTo>
                    <a:lnTo>
                      <a:pt x="37" y="235"/>
                    </a:lnTo>
                    <a:lnTo>
                      <a:pt x="40" y="230"/>
                    </a:lnTo>
                    <a:lnTo>
                      <a:pt x="42" y="227"/>
                    </a:lnTo>
                    <a:lnTo>
                      <a:pt x="56" y="207"/>
                    </a:lnTo>
                    <a:lnTo>
                      <a:pt x="72" y="190"/>
                    </a:lnTo>
                    <a:lnTo>
                      <a:pt x="88" y="172"/>
                    </a:lnTo>
                    <a:lnTo>
                      <a:pt x="105" y="155"/>
                    </a:lnTo>
                    <a:lnTo>
                      <a:pt x="121" y="138"/>
                    </a:lnTo>
                    <a:lnTo>
                      <a:pt x="138" y="122"/>
                    </a:lnTo>
                    <a:lnTo>
                      <a:pt x="156" y="108"/>
                    </a:lnTo>
                    <a:lnTo>
                      <a:pt x="174" y="93"/>
                    </a:lnTo>
                    <a:lnTo>
                      <a:pt x="193" y="80"/>
                    </a:lnTo>
                    <a:lnTo>
                      <a:pt x="212" y="67"/>
                    </a:lnTo>
                    <a:lnTo>
                      <a:pt x="233" y="55"/>
                    </a:lnTo>
                    <a:lnTo>
                      <a:pt x="253" y="45"/>
                    </a:lnTo>
                    <a:lnTo>
                      <a:pt x="273" y="35"/>
                    </a:lnTo>
                    <a:lnTo>
                      <a:pt x="294" y="26"/>
                    </a:lnTo>
                    <a:lnTo>
                      <a:pt x="317" y="17"/>
                    </a:lnTo>
                    <a:lnTo>
                      <a:pt x="339" y="10"/>
                    </a:lnTo>
                    <a:lnTo>
                      <a:pt x="340" y="9"/>
                    </a:lnTo>
                    <a:lnTo>
                      <a:pt x="342" y="8"/>
                    </a:lnTo>
                    <a:lnTo>
                      <a:pt x="342" y="6"/>
                    </a:lnTo>
                    <a:lnTo>
                      <a:pt x="342" y="3"/>
                    </a:lnTo>
                    <a:lnTo>
                      <a:pt x="341" y="1"/>
                    </a:lnTo>
                    <a:lnTo>
                      <a:pt x="339" y="0"/>
                    </a:lnTo>
                    <a:lnTo>
                      <a:pt x="338" y="0"/>
                    </a:lnTo>
                    <a:lnTo>
                      <a:pt x="336" y="0"/>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84" name="Freeform 9"/>
              <p:cNvSpPr>
                <a:spLocks/>
              </p:cNvSpPr>
              <p:nvPr/>
            </p:nvSpPr>
            <p:spPr bwMode="auto">
              <a:xfrm>
                <a:off x="1706" y="1825"/>
                <a:ext cx="127" cy="56"/>
              </a:xfrm>
              <a:custGeom>
                <a:avLst/>
                <a:gdLst>
                  <a:gd name="T0" fmla="*/ 24 w 512"/>
                  <a:gd name="T1" fmla="*/ 214 h 223"/>
                  <a:gd name="T2" fmla="*/ 41 w 512"/>
                  <a:gd name="T3" fmla="*/ 211 h 223"/>
                  <a:gd name="T4" fmla="*/ 66 w 512"/>
                  <a:gd name="T5" fmla="*/ 198 h 223"/>
                  <a:gd name="T6" fmla="*/ 106 w 512"/>
                  <a:gd name="T7" fmla="*/ 174 h 223"/>
                  <a:gd name="T8" fmla="*/ 144 w 512"/>
                  <a:gd name="T9" fmla="*/ 150 h 223"/>
                  <a:gd name="T10" fmla="*/ 182 w 512"/>
                  <a:gd name="T11" fmla="*/ 126 h 223"/>
                  <a:gd name="T12" fmla="*/ 220 w 512"/>
                  <a:gd name="T13" fmla="*/ 105 h 223"/>
                  <a:gd name="T14" fmla="*/ 261 w 512"/>
                  <a:gd name="T15" fmla="*/ 88 h 223"/>
                  <a:gd name="T16" fmla="*/ 303 w 512"/>
                  <a:gd name="T17" fmla="*/ 78 h 223"/>
                  <a:gd name="T18" fmla="*/ 348 w 512"/>
                  <a:gd name="T19" fmla="*/ 76 h 223"/>
                  <a:gd name="T20" fmla="*/ 394 w 512"/>
                  <a:gd name="T21" fmla="*/ 80 h 223"/>
                  <a:gd name="T22" fmla="*/ 391 w 512"/>
                  <a:gd name="T23" fmla="*/ 89 h 223"/>
                  <a:gd name="T24" fmla="*/ 406 w 512"/>
                  <a:gd name="T25" fmla="*/ 105 h 223"/>
                  <a:gd name="T26" fmla="*/ 424 w 512"/>
                  <a:gd name="T27" fmla="*/ 118 h 223"/>
                  <a:gd name="T28" fmla="*/ 441 w 512"/>
                  <a:gd name="T29" fmla="*/ 131 h 223"/>
                  <a:gd name="T30" fmla="*/ 457 w 512"/>
                  <a:gd name="T31" fmla="*/ 145 h 223"/>
                  <a:gd name="T32" fmla="*/ 467 w 512"/>
                  <a:gd name="T33" fmla="*/ 153 h 223"/>
                  <a:gd name="T34" fmla="*/ 478 w 512"/>
                  <a:gd name="T35" fmla="*/ 156 h 223"/>
                  <a:gd name="T36" fmla="*/ 490 w 512"/>
                  <a:gd name="T37" fmla="*/ 154 h 223"/>
                  <a:gd name="T38" fmla="*/ 502 w 512"/>
                  <a:gd name="T39" fmla="*/ 149 h 223"/>
                  <a:gd name="T40" fmla="*/ 512 w 512"/>
                  <a:gd name="T41" fmla="*/ 127 h 223"/>
                  <a:gd name="T42" fmla="*/ 504 w 512"/>
                  <a:gd name="T43" fmla="*/ 105 h 223"/>
                  <a:gd name="T44" fmla="*/ 496 w 512"/>
                  <a:gd name="T45" fmla="*/ 89 h 223"/>
                  <a:gd name="T46" fmla="*/ 485 w 512"/>
                  <a:gd name="T47" fmla="*/ 77 h 223"/>
                  <a:gd name="T48" fmla="*/ 471 w 512"/>
                  <a:gd name="T49" fmla="*/ 67 h 223"/>
                  <a:gd name="T50" fmla="*/ 457 w 512"/>
                  <a:gd name="T51" fmla="*/ 59 h 223"/>
                  <a:gd name="T52" fmla="*/ 418 w 512"/>
                  <a:gd name="T53" fmla="*/ 20 h 223"/>
                  <a:gd name="T54" fmla="*/ 406 w 512"/>
                  <a:gd name="T55" fmla="*/ 13 h 223"/>
                  <a:gd name="T56" fmla="*/ 359 w 512"/>
                  <a:gd name="T57" fmla="*/ 1 h 223"/>
                  <a:gd name="T58" fmla="*/ 304 w 512"/>
                  <a:gd name="T59" fmla="*/ 2 h 223"/>
                  <a:gd name="T60" fmla="*/ 253 w 512"/>
                  <a:gd name="T61" fmla="*/ 12 h 223"/>
                  <a:gd name="T62" fmla="*/ 204 w 512"/>
                  <a:gd name="T63" fmla="*/ 31 h 223"/>
                  <a:gd name="T64" fmla="*/ 160 w 512"/>
                  <a:gd name="T65" fmla="*/ 57 h 223"/>
                  <a:gd name="T66" fmla="*/ 118 w 512"/>
                  <a:gd name="T67" fmla="*/ 87 h 223"/>
                  <a:gd name="T68" fmla="*/ 79 w 512"/>
                  <a:gd name="T69" fmla="*/ 123 h 223"/>
                  <a:gd name="T70" fmla="*/ 42 w 512"/>
                  <a:gd name="T71" fmla="*/ 161 h 223"/>
                  <a:gd name="T72" fmla="*/ 6 w 512"/>
                  <a:gd name="T73" fmla="*/ 200 h 223"/>
                  <a:gd name="T74" fmla="*/ 1 w 512"/>
                  <a:gd name="T75" fmla="*/ 204 h 223"/>
                  <a:gd name="T76" fmla="*/ 0 w 512"/>
                  <a:gd name="T77" fmla="*/ 213 h 223"/>
                  <a:gd name="T78" fmla="*/ 5 w 512"/>
                  <a:gd name="T79" fmla="*/ 220 h 223"/>
                  <a:gd name="T80" fmla="*/ 14 w 512"/>
                  <a:gd name="T81" fmla="*/ 223 h 223"/>
                  <a:gd name="T82" fmla="*/ 16 w 512"/>
                  <a:gd name="T83" fmla="*/ 215 h 2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223"/>
                  <a:gd name="T128" fmla="*/ 512 w 512"/>
                  <a:gd name="T129" fmla="*/ 223 h 2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223">
                    <a:moveTo>
                      <a:pt x="16" y="215"/>
                    </a:moveTo>
                    <a:lnTo>
                      <a:pt x="24" y="214"/>
                    </a:lnTo>
                    <a:lnTo>
                      <a:pt x="32" y="213"/>
                    </a:lnTo>
                    <a:lnTo>
                      <a:pt x="41" y="211"/>
                    </a:lnTo>
                    <a:lnTo>
                      <a:pt x="47" y="209"/>
                    </a:lnTo>
                    <a:lnTo>
                      <a:pt x="66" y="198"/>
                    </a:lnTo>
                    <a:lnTo>
                      <a:pt x="87" y="187"/>
                    </a:lnTo>
                    <a:lnTo>
                      <a:pt x="106" y="174"/>
                    </a:lnTo>
                    <a:lnTo>
                      <a:pt x="125" y="162"/>
                    </a:lnTo>
                    <a:lnTo>
                      <a:pt x="144" y="150"/>
                    </a:lnTo>
                    <a:lnTo>
                      <a:pt x="163" y="137"/>
                    </a:lnTo>
                    <a:lnTo>
                      <a:pt x="182" y="126"/>
                    </a:lnTo>
                    <a:lnTo>
                      <a:pt x="201" y="115"/>
                    </a:lnTo>
                    <a:lnTo>
                      <a:pt x="220" y="105"/>
                    </a:lnTo>
                    <a:lnTo>
                      <a:pt x="240" y="96"/>
                    </a:lnTo>
                    <a:lnTo>
                      <a:pt x="261" y="88"/>
                    </a:lnTo>
                    <a:lnTo>
                      <a:pt x="282" y="81"/>
                    </a:lnTo>
                    <a:lnTo>
                      <a:pt x="303" y="78"/>
                    </a:lnTo>
                    <a:lnTo>
                      <a:pt x="326" y="76"/>
                    </a:lnTo>
                    <a:lnTo>
                      <a:pt x="348" y="76"/>
                    </a:lnTo>
                    <a:lnTo>
                      <a:pt x="372" y="78"/>
                    </a:lnTo>
                    <a:lnTo>
                      <a:pt x="394" y="80"/>
                    </a:lnTo>
                    <a:lnTo>
                      <a:pt x="372" y="69"/>
                    </a:lnTo>
                    <a:lnTo>
                      <a:pt x="391" y="89"/>
                    </a:lnTo>
                    <a:lnTo>
                      <a:pt x="397" y="98"/>
                    </a:lnTo>
                    <a:lnTo>
                      <a:pt x="406" y="105"/>
                    </a:lnTo>
                    <a:lnTo>
                      <a:pt x="414" y="112"/>
                    </a:lnTo>
                    <a:lnTo>
                      <a:pt x="424" y="118"/>
                    </a:lnTo>
                    <a:lnTo>
                      <a:pt x="433" y="124"/>
                    </a:lnTo>
                    <a:lnTo>
                      <a:pt x="441" y="131"/>
                    </a:lnTo>
                    <a:lnTo>
                      <a:pt x="450" y="137"/>
                    </a:lnTo>
                    <a:lnTo>
                      <a:pt x="457" y="145"/>
                    </a:lnTo>
                    <a:lnTo>
                      <a:pt x="461" y="150"/>
                    </a:lnTo>
                    <a:lnTo>
                      <a:pt x="467" y="153"/>
                    </a:lnTo>
                    <a:lnTo>
                      <a:pt x="473" y="155"/>
                    </a:lnTo>
                    <a:lnTo>
                      <a:pt x="478" y="156"/>
                    </a:lnTo>
                    <a:lnTo>
                      <a:pt x="485" y="156"/>
                    </a:lnTo>
                    <a:lnTo>
                      <a:pt x="490" y="154"/>
                    </a:lnTo>
                    <a:lnTo>
                      <a:pt x="496" y="152"/>
                    </a:lnTo>
                    <a:lnTo>
                      <a:pt x="502" y="149"/>
                    </a:lnTo>
                    <a:lnTo>
                      <a:pt x="508" y="139"/>
                    </a:lnTo>
                    <a:lnTo>
                      <a:pt x="512" y="127"/>
                    </a:lnTo>
                    <a:lnTo>
                      <a:pt x="510" y="116"/>
                    </a:lnTo>
                    <a:lnTo>
                      <a:pt x="504" y="105"/>
                    </a:lnTo>
                    <a:lnTo>
                      <a:pt x="501" y="97"/>
                    </a:lnTo>
                    <a:lnTo>
                      <a:pt x="496" y="89"/>
                    </a:lnTo>
                    <a:lnTo>
                      <a:pt x="490" y="84"/>
                    </a:lnTo>
                    <a:lnTo>
                      <a:pt x="485" y="77"/>
                    </a:lnTo>
                    <a:lnTo>
                      <a:pt x="479" y="72"/>
                    </a:lnTo>
                    <a:lnTo>
                      <a:pt x="471" y="67"/>
                    </a:lnTo>
                    <a:lnTo>
                      <a:pt x="465" y="63"/>
                    </a:lnTo>
                    <a:lnTo>
                      <a:pt x="457" y="59"/>
                    </a:lnTo>
                    <a:lnTo>
                      <a:pt x="422" y="24"/>
                    </a:lnTo>
                    <a:lnTo>
                      <a:pt x="418" y="20"/>
                    </a:lnTo>
                    <a:lnTo>
                      <a:pt x="412" y="16"/>
                    </a:lnTo>
                    <a:lnTo>
                      <a:pt x="406" y="13"/>
                    </a:lnTo>
                    <a:lnTo>
                      <a:pt x="400" y="12"/>
                    </a:lnTo>
                    <a:lnTo>
                      <a:pt x="359" y="1"/>
                    </a:lnTo>
                    <a:lnTo>
                      <a:pt x="331" y="0"/>
                    </a:lnTo>
                    <a:lnTo>
                      <a:pt x="304" y="2"/>
                    </a:lnTo>
                    <a:lnTo>
                      <a:pt x="277" y="5"/>
                    </a:lnTo>
                    <a:lnTo>
                      <a:pt x="253" y="12"/>
                    </a:lnTo>
                    <a:lnTo>
                      <a:pt x="228" y="20"/>
                    </a:lnTo>
                    <a:lnTo>
                      <a:pt x="204" y="31"/>
                    </a:lnTo>
                    <a:lnTo>
                      <a:pt x="182" y="42"/>
                    </a:lnTo>
                    <a:lnTo>
                      <a:pt x="160" y="57"/>
                    </a:lnTo>
                    <a:lnTo>
                      <a:pt x="138" y="71"/>
                    </a:lnTo>
                    <a:lnTo>
                      <a:pt x="118" y="87"/>
                    </a:lnTo>
                    <a:lnTo>
                      <a:pt x="98" y="105"/>
                    </a:lnTo>
                    <a:lnTo>
                      <a:pt x="79" y="123"/>
                    </a:lnTo>
                    <a:lnTo>
                      <a:pt x="60" y="142"/>
                    </a:lnTo>
                    <a:lnTo>
                      <a:pt x="42" y="161"/>
                    </a:lnTo>
                    <a:lnTo>
                      <a:pt x="24" y="180"/>
                    </a:lnTo>
                    <a:lnTo>
                      <a:pt x="6" y="200"/>
                    </a:lnTo>
                    <a:lnTo>
                      <a:pt x="1" y="204"/>
                    </a:lnTo>
                    <a:lnTo>
                      <a:pt x="0" y="208"/>
                    </a:lnTo>
                    <a:lnTo>
                      <a:pt x="0" y="213"/>
                    </a:lnTo>
                    <a:lnTo>
                      <a:pt x="1" y="217"/>
                    </a:lnTo>
                    <a:lnTo>
                      <a:pt x="5" y="220"/>
                    </a:lnTo>
                    <a:lnTo>
                      <a:pt x="9" y="223"/>
                    </a:lnTo>
                    <a:lnTo>
                      <a:pt x="14" y="223"/>
                    </a:lnTo>
                    <a:lnTo>
                      <a:pt x="18" y="220"/>
                    </a:lnTo>
                    <a:lnTo>
                      <a:pt x="16" y="215"/>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85" name="Freeform 10"/>
              <p:cNvSpPr>
                <a:spLocks/>
              </p:cNvSpPr>
              <p:nvPr/>
            </p:nvSpPr>
            <p:spPr bwMode="auto">
              <a:xfrm>
                <a:off x="1878" y="1748"/>
                <a:ext cx="81" cy="88"/>
              </a:xfrm>
              <a:custGeom>
                <a:avLst/>
                <a:gdLst>
                  <a:gd name="T0" fmla="*/ 284 w 325"/>
                  <a:gd name="T1" fmla="*/ 6 h 350"/>
                  <a:gd name="T2" fmla="*/ 228 w 325"/>
                  <a:gd name="T3" fmla="*/ 26 h 350"/>
                  <a:gd name="T4" fmla="*/ 172 w 325"/>
                  <a:gd name="T5" fmla="*/ 54 h 350"/>
                  <a:gd name="T6" fmla="*/ 119 w 325"/>
                  <a:gd name="T7" fmla="*/ 90 h 350"/>
                  <a:gd name="T8" fmla="*/ 72 w 325"/>
                  <a:gd name="T9" fmla="*/ 129 h 350"/>
                  <a:gd name="T10" fmla="*/ 34 w 325"/>
                  <a:gd name="T11" fmla="*/ 170 h 350"/>
                  <a:gd name="T12" fmla="*/ 9 w 325"/>
                  <a:gd name="T13" fmla="*/ 209 h 350"/>
                  <a:gd name="T14" fmla="*/ 0 w 325"/>
                  <a:gd name="T15" fmla="*/ 246 h 350"/>
                  <a:gd name="T16" fmla="*/ 12 w 325"/>
                  <a:gd name="T17" fmla="*/ 286 h 350"/>
                  <a:gd name="T18" fmla="*/ 37 w 325"/>
                  <a:gd name="T19" fmla="*/ 319 h 350"/>
                  <a:gd name="T20" fmla="*/ 67 w 325"/>
                  <a:gd name="T21" fmla="*/ 338 h 350"/>
                  <a:gd name="T22" fmla="*/ 101 w 325"/>
                  <a:gd name="T23" fmla="*/ 347 h 350"/>
                  <a:gd name="T24" fmla="*/ 139 w 325"/>
                  <a:gd name="T25" fmla="*/ 350 h 350"/>
                  <a:gd name="T26" fmla="*/ 178 w 325"/>
                  <a:gd name="T27" fmla="*/ 343 h 350"/>
                  <a:gd name="T28" fmla="*/ 213 w 325"/>
                  <a:gd name="T29" fmla="*/ 327 h 350"/>
                  <a:gd name="T30" fmla="*/ 244 w 325"/>
                  <a:gd name="T31" fmla="*/ 302 h 350"/>
                  <a:gd name="T32" fmla="*/ 270 w 325"/>
                  <a:gd name="T33" fmla="*/ 271 h 350"/>
                  <a:gd name="T34" fmla="*/ 292 w 325"/>
                  <a:gd name="T35" fmla="*/ 235 h 350"/>
                  <a:gd name="T36" fmla="*/ 309 w 325"/>
                  <a:gd name="T37" fmla="*/ 195 h 350"/>
                  <a:gd name="T38" fmla="*/ 321 w 325"/>
                  <a:gd name="T39" fmla="*/ 156 h 350"/>
                  <a:gd name="T40" fmla="*/ 325 w 325"/>
                  <a:gd name="T41" fmla="*/ 124 h 350"/>
                  <a:gd name="T42" fmla="*/ 315 w 325"/>
                  <a:gd name="T43" fmla="*/ 103 h 350"/>
                  <a:gd name="T44" fmla="*/ 300 w 325"/>
                  <a:gd name="T45" fmla="*/ 97 h 350"/>
                  <a:gd name="T46" fmla="*/ 287 w 325"/>
                  <a:gd name="T47" fmla="*/ 98 h 350"/>
                  <a:gd name="T48" fmla="*/ 277 w 325"/>
                  <a:gd name="T49" fmla="*/ 103 h 350"/>
                  <a:gd name="T50" fmla="*/ 269 w 325"/>
                  <a:gd name="T51" fmla="*/ 112 h 350"/>
                  <a:gd name="T52" fmla="*/ 261 w 325"/>
                  <a:gd name="T53" fmla="*/ 134 h 350"/>
                  <a:gd name="T54" fmla="*/ 245 w 325"/>
                  <a:gd name="T55" fmla="*/ 169 h 350"/>
                  <a:gd name="T56" fmla="*/ 223 w 325"/>
                  <a:gd name="T57" fmla="*/ 206 h 350"/>
                  <a:gd name="T58" fmla="*/ 196 w 325"/>
                  <a:gd name="T59" fmla="*/ 241 h 350"/>
                  <a:gd name="T60" fmla="*/ 167 w 325"/>
                  <a:gd name="T61" fmla="*/ 272 h 350"/>
                  <a:gd name="T62" fmla="*/ 136 w 325"/>
                  <a:gd name="T63" fmla="*/ 292 h 350"/>
                  <a:gd name="T64" fmla="*/ 104 w 325"/>
                  <a:gd name="T65" fmla="*/ 297 h 350"/>
                  <a:gd name="T66" fmla="*/ 73 w 325"/>
                  <a:gd name="T67" fmla="*/ 285 h 350"/>
                  <a:gd name="T68" fmla="*/ 51 w 325"/>
                  <a:gd name="T69" fmla="*/ 258 h 350"/>
                  <a:gd name="T70" fmla="*/ 53 w 325"/>
                  <a:gd name="T71" fmla="*/ 228 h 350"/>
                  <a:gd name="T72" fmla="*/ 72 w 325"/>
                  <a:gd name="T73" fmla="*/ 191 h 350"/>
                  <a:gd name="T74" fmla="*/ 103 w 325"/>
                  <a:gd name="T75" fmla="*/ 151 h 350"/>
                  <a:gd name="T76" fmla="*/ 145 w 325"/>
                  <a:gd name="T77" fmla="*/ 110 h 350"/>
                  <a:gd name="T78" fmla="*/ 192 w 325"/>
                  <a:gd name="T79" fmla="*/ 73 h 350"/>
                  <a:gd name="T80" fmla="*/ 241 w 325"/>
                  <a:gd name="T81" fmla="*/ 41 h 350"/>
                  <a:gd name="T82" fmla="*/ 289 w 325"/>
                  <a:gd name="T83" fmla="*/ 17 h 350"/>
                  <a:gd name="T84" fmla="*/ 313 w 325"/>
                  <a:gd name="T85" fmla="*/ 8 h 350"/>
                  <a:gd name="T86" fmla="*/ 314 w 325"/>
                  <a:gd name="T87" fmla="*/ 5 h 350"/>
                  <a:gd name="T88" fmla="*/ 314 w 325"/>
                  <a:gd name="T89" fmla="*/ 3 h 350"/>
                  <a:gd name="T90" fmla="*/ 311 w 325"/>
                  <a:gd name="T91" fmla="*/ 0 h 350"/>
                  <a:gd name="T92" fmla="*/ 310 w 325"/>
                  <a:gd name="T93" fmla="*/ 0 h 3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5"/>
                  <a:gd name="T142" fmla="*/ 0 h 350"/>
                  <a:gd name="T143" fmla="*/ 325 w 325"/>
                  <a:gd name="T144" fmla="*/ 350 h 3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5" h="350">
                    <a:moveTo>
                      <a:pt x="310" y="0"/>
                    </a:moveTo>
                    <a:lnTo>
                      <a:pt x="284" y="6"/>
                    </a:lnTo>
                    <a:lnTo>
                      <a:pt x="256" y="15"/>
                    </a:lnTo>
                    <a:lnTo>
                      <a:pt x="228" y="26"/>
                    </a:lnTo>
                    <a:lnTo>
                      <a:pt x="200" y="40"/>
                    </a:lnTo>
                    <a:lnTo>
                      <a:pt x="172" y="54"/>
                    </a:lnTo>
                    <a:lnTo>
                      <a:pt x="145" y="72"/>
                    </a:lnTo>
                    <a:lnTo>
                      <a:pt x="119" y="90"/>
                    </a:lnTo>
                    <a:lnTo>
                      <a:pt x="94" y="109"/>
                    </a:lnTo>
                    <a:lnTo>
                      <a:pt x="72" y="129"/>
                    </a:lnTo>
                    <a:lnTo>
                      <a:pt x="52" y="149"/>
                    </a:lnTo>
                    <a:lnTo>
                      <a:pt x="34" y="170"/>
                    </a:lnTo>
                    <a:lnTo>
                      <a:pt x="19" y="190"/>
                    </a:lnTo>
                    <a:lnTo>
                      <a:pt x="9" y="209"/>
                    </a:lnTo>
                    <a:lnTo>
                      <a:pt x="2" y="228"/>
                    </a:lnTo>
                    <a:lnTo>
                      <a:pt x="0" y="246"/>
                    </a:lnTo>
                    <a:lnTo>
                      <a:pt x="2" y="262"/>
                    </a:lnTo>
                    <a:lnTo>
                      <a:pt x="12" y="286"/>
                    </a:lnTo>
                    <a:lnTo>
                      <a:pt x="24" y="304"/>
                    </a:lnTo>
                    <a:lnTo>
                      <a:pt x="37" y="319"/>
                    </a:lnTo>
                    <a:lnTo>
                      <a:pt x="52" y="330"/>
                    </a:lnTo>
                    <a:lnTo>
                      <a:pt x="67" y="338"/>
                    </a:lnTo>
                    <a:lnTo>
                      <a:pt x="84" y="343"/>
                    </a:lnTo>
                    <a:lnTo>
                      <a:pt x="101" y="347"/>
                    </a:lnTo>
                    <a:lnTo>
                      <a:pt x="119" y="349"/>
                    </a:lnTo>
                    <a:lnTo>
                      <a:pt x="139" y="350"/>
                    </a:lnTo>
                    <a:lnTo>
                      <a:pt x="159" y="348"/>
                    </a:lnTo>
                    <a:lnTo>
                      <a:pt x="178" y="343"/>
                    </a:lnTo>
                    <a:lnTo>
                      <a:pt x="196" y="337"/>
                    </a:lnTo>
                    <a:lnTo>
                      <a:pt x="213" y="327"/>
                    </a:lnTo>
                    <a:lnTo>
                      <a:pt x="229" y="315"/>
                    </a:lnTo>
                    <a:lnTo>
                      <a:pt x="244" y="302"/>
                    </a:lnTo>
                    <a:lnTo>
                      <a:pt x="258" y="287"/>
                    </a:lnTo>
                    <a:lnTo>
                      <a:pt x="270" y="271"/>
                    </a:lnTo>
                    <a:lnTo>
                      <a:pt x="282" y="254"/>
                    </a:lnTo>
                    <a:lnTo>
                      <a:pt x="292" y="235"/>
                    </a:lnTo>
                    <a:lnTo>
                      <a:pt x="302" y="216"/>
                    </a:lnTo>
                    <a:lnTo>
                      <a:pt x="309" y="195"/>
                    </a:lnTo>
                    <a:lnTo>
                      <a:pt x="315" y="176"/>
                    </a:lnTo>
                    <a:lnTo>
                      <a:pt x="321" y="156"/>
                    </a:lnTo>
                    <a:lnTo>
                      <a:pt x="324" y="136"/>
                    </a:lnTo>
                    <a:lnTo>
                      <a:pt x="325" y="124"/>
                    </a:lnTo>
                    <a:lnTo>
                      <a:pt x="322" y="114"/>
                    </a:lnTo>
                    <a:lnTo>
                      <a:pt x="315" y="103"/>
                    </a:lnTo>
                    <a:lnTo>
                      <a:pt x="305" y="98"/>
                    </a:lnTo>
                    <a:lnTo>
                      <a:pt x="300" y="97"/>
                    </a:lnTo>
                    <a:lnTo>
                      <a:pt x="293" y="97"/>
                    </a:lnTo>
                    <a:lnTo>
                      <a:pt x="287" y="98"/>
                    </a:lnTo>
                    <a:lnTo>
                      <a:pt x="283" y="100"/>
                    </a:lnTo>
                    <a:lnTo>
                      <a:pt x="277" y="103"/>
                    </a:lnTo>
                    <a:lnTo>
                      <a:pt x="273" y="108"/>
                    </a:lnTo>
                    <a:lnTo>
                      <a:pt x="269" y="112"/>
                    </a:lnTo>
                    <a:lnTo>
                      <a:pt x="267" y="118"/>
                    </a:lnTo>
                    <a:lnTo>
                      <a:pt x="261" y="134"/>
                    </a:lnTo>
                    <a:lnTo>
                      <a:pt x="254" y="151"/>
                    </a:lnTo>
                    <a:lnTo>
                      <a:pt x="245" y="169"/>
                    </a:lnTo>
                    <a:lnTo>
                      <a:pt x="235" y="188"/>
                    </a:lnTo>
                    <a:lnTo>
                      <a:pt x="223" y="206"/>
                    </a:lnTo>
                    <a:lnTo>
                      <a:pt x="210" y="225"/>
                    </a:lnTo>
                    <a:lnTo>
                      <a:pt x="196" y="241"/>
                    </a:lnTo>
                    <a:lnTo>
                      <a:pt x="183" y="258"/>
                    </a:lnTo>
                    <a:lnTo>
                      <a:pt x="167" y="272"/>
                    </a:lnTo>
                    <a:lnTo>
                      <a:pt x="152" y="283"/>
                    </a:lnTo>
                    <a:lnTo>
                      <a:pt x="136" y="292"/>
                    </a:lnTo>
                    <a:lnTo>
                      <a:pt x="120" y="296"/>
                    </a:lnTo>
                    <a:lnTo>
                      <a:pt x="104" y="297"/>
                    </a:lnTo>
                    <a:lnTo>
                      <a:pt x="88" y="294"/>
                    </a:lnTo>
                    <a:lnTo>
                      <a:pt x="73" y="285"/>
                    </a:lnTo>
                    <a:lnTo>
                      <a:pt x="57" y="271"/>
                    </a:lnTo>
                    <a:lnTo>
                      <a:pt x="51" y="258"/>
                    </a:lnTo>
                    <a:lnTo>
                      <a:pt x="49" y="245"/>
                    </a:lnTo>
                    <a:lnTo>
                      <a:pt x="53" y="228"/>
                    </a:lnTo>
                    <a:lnTo>
                      <a:pt x="61" y="210"/>
                    </a:lnTo>
                    <a:lnTo>
                      <a:pt x="72" y="191"/>
                    </a:lnTo>
                    <a:lnTo>
                      <a:pt x="86" y="172"/>
                    </a:lnTo>
                    <a:lnTo>
                      <a:pt x="103" y="151"/>
                    </a:lnTo>
                    <a:lnTo>
                      <a:pt x="123" y="130"/>
                    </a:lnTo>
                    <a:lnTo>
                      <a:pt x="145" y="110"/>
                    </a:lnTo>
                    <a:lnTo>
                      <a:pt x="168" y="91"/>
                    </a:lnTo>
                    <a:lnTo>
                      <a:pt x="192" y="73"/>
                    </a:lnTo>
                    <a:lnTo>
                      <a:pt x="217" y="55"/>
                    </a:lnTo>
                    <a:lnTo>
                      <a:pt x="241" y="41"/>
                    </a:lnTo>
                    <a:lnTo>
                      <a:pt x="266" y="27"/>
                    </a:lnTo>
                    <a:lnTo>
                      <a:pt x="289" y="17"/>
                    </a:lnTo>
                    <a:lnTo>
                      <a:pt x="312" y="9"/>
                    </a:lnTo>
                    <a:lnTo>
                      <a:pt x="313" y="8"/>
                    </a:lnTo>
                    <a:lnTo>
                      <a:pt x="314" y="7"/>
                    </a:lnTo>
                    <a:lnTo>
                      <a:pt x="314" y="5"/>
                    </a:lnTo>
                    <a:lnTo>
                      <a:pt x="314" y="4"/>
                    </a:lnTo>
                    <a:lnTo>
                      <a:pt x="314" y="3"/>
                    </a:lnTo>
                    <a:lnTo>
                      <a:pt x="313" y="0"/>
                    </a:lnTo>
                    <a:lnTo>
                      <a:pt x="311" y="0"/>
                    </a:lnTo>
                    <a:lnTo>
                      <a:pt x="310" y="0"/>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86" name="Freeform 11"/>
              <p:cNvSpPr>
                <a:spLocks/>
              </p:cNvSpPr>
              <p:nvPr/>
            </p:nvSpPr>
            <p:spPr bwMode="auto">
              <a:xfrm>
                <a:off x="1955" y="1737"/>
                <a:ext cx="104" cy="31"/>
              </a:xfrm>
              <a:custGeom>
                <a:avLst/>
                <a:gdLst>
                  <a:gd name="T0" fmla="*/ 25 w 415"/>
                  <a:gd name="T1" fmla="*/ 89 h 123"/>
                  <a:gd name="T2" fmla="*/ 64 w 415"/>
                  <a:gd name="T3" fmla="*/ 80 h 123"/>
                  <a:gd name="T4" fmla="*/ 100 w 415"/>
                  <a:gd name="T5" fmla="*/ 67 h 123"/>
                  <a:gd name="T6" fmla="*/ 122 w 415"/>
                  <a:gd name="T7" fmla="*/ 52 h 123"/>
                  <a:gd name="T8" fmla="*/ 131 w 415"/>
                  <a:gd name="T9" fmla="*/ 34 h 123"/>
                  <a:gd name="T10" fmla="*/ 142 w 415"/>
                  <a:gd name="T11" fmla="*/ 33 h 123"/>
                  <a:gd name="T12" fmla="*/ 149 w 415"/>
                  <a:gd name="T13" fmla="*/ 51 h 123"/>
                  <a:gd name="T14" fmla="*/ 144 w 415"/>
                  <a:gd name="T15" fmla="*/ 75 h 123"/>
                  <a:gd name="T16" fmla="*/ 145 w 415"/>
                  <a:gd name="T17" fmla="*/ 93 h 123"/>
                  <a:gd name="T18" fmla="*/ 152 w 415"/>
                  <a:gd name="T19" fmla="*/ 107 h 123"/>
                  <a:gd name="T20" fmla="*/ 163 w 415"/>
                  <a:gd name="T21" fmla="*/ 117 h 123"/>
                  <a:gd name="T22" fmla="*/ 179 w 415"/>
                  <a:gd name="T23" fmla="*/ 119 h 123"/>
                  <a:gd name="T24" fmla="*/ 199 w 415"/>
                  <a:gd name="T25" fmla="*/ 106 h 123"/>
                  <a:gd name="T26" fmla="*/ 222 w 415"/>
                  <a:gd name="T27" fmla="*/ 95 h 123"/>
                  <a:gd name="T28" fmla="*/ 242 w 415"/>
                  <a:gd name="T29" fmla="*/ 89 h 123"/>
                  <a:gd name="T30" fmla="*/ 258 w 415"/>
                  <a:gd name="T31" fmla="*/ 92 h 123"/>
                  <a:gd name="T32" fmla="*/ 267 w 415"/>
                  <a:gd name="T33" fmla="*/ 106 h 123"/>
                  <a:gd name="T34" fmla="*/ 273 w 415"/>
                  <a:gd name="T35" fmla="*/ 121 h 123"/>
                  <a:gd name="T36" fmla="*/ 290 w 415"/>
                  <a:gd name="T37" fmla="*/ 122 h 123"/>
                  <a:gd name="T38" fmla="*/ 303 w 415"/>
                  <a:gd name="T39" fmla="*/ 113 h 123"/>
                  <a:gd name="T40" fmla="*/ 313 w 415"/>
                  <a:gd name="T41" fmla="*/ 104 h 123"/>
                  <a:gd name="T42" fmla="*/ 320 w 415"/>
                  <a:gd name="T43" fmla="*/ 103 h 123"/>
                  <a:gd name="T44" fmla="*/ 328 w 415"/>
                  <a:gd name="T45" fmla="*/ 112 h 123"/>
                  <a:gd name="T46" fmla="*/ 350 w 415"/>
                  <a:gd name="T47" fmla="*/ 107 h 123"/>
                  <a:gd name="T48" fmla="*/ 375 w 415"/>
                  <a:gd name="T49" fmla="*/ 95 h 123"/>
                  <a:gd name="T50" fmla="*/ 397 w 415"/>
                  <a:gd name="T51" fmla="*/ 86 h 123"/>
                  <a:gd name="T52" fmla="*/ 406 w 415"/>
                  <a:gd name="T53" fmla="*/ 88 h 123"/>
                  <a:gd name="T54" fmla="*/ 415 w 415"/>
                  <a:gd name="T55" fmla="*/ 88 h 123"/>
                  <a:gd name="T56" fmla="*/ 411 w 415"/>
                  <a:gd name="T57" fmla="*/ 74 h 123"/>
                  <a:gd name="T58" fmla="*/ 399 w 415"/>
                  <a:gd name="T59" fmla="*/ 63 h 123"/>
                  <a:gd name="T60" fmla="*/ 375 w 415"/>
                  <a:gd name="T61" fmla="*/ 59 h 123"/>
                  <a:gd name="T62" fmla="*/ 354 w 415"/>
                  <a:gd name="T63" fmla="*/ 60 h 123"/>
                  <a:gd name="T64" fmla="*/ 333 w 415"/>
                  <a:gd name="T65" fmla="*/ 64 h 123"/>
                  <a:gd name="T66" fmla="*/ 315 w 415"/>
                  <a:gd name="T67" fmla="*/ 65 h 123"/>
                  <a:gd name="T68" fmla="*/ 300 w 415"/>
                  <a:gd name="T69" fmla="*/ 63 h 123"/>
                  <a:gd name="T70" fmla="*/ 294 w 415"/>
                  <a:gd name="T71" fmla="*/ 47 h 123"/>
                  <a:gd name="T72" fmla="*/ 292 w 415"/>
                  <a:gd name="T73" fmla="*/ 27 h 123"/>
                  <a:gd name="T74" fmla="*/ 278 w 415"/>
                  <a:gd name="T75" fmla="*/ 20 h 123"/>
                  <a:gd name="T76" fmla="*/ 255 w 415"/>
                  <a:gd name="T77" fmla="*/ 23 h 123"/>
                  <a:gd name="T78" fmla="*/ 233 w 415"/>
                  <a:gd name="T79" fmla="*/ 31 h 123"/>
                  <a:gd name="T80" fmla="*/ 213 w 415"/>
                  <a:gd name="T81" fmla="*/ 40 h 123"/>
                  <a:gd name="T82" fmla="*/ 200 w 415"/>
                  <a:gd name="T83" fmla="*/ 50 h 123"/>
                  <a:gd name="T84" fmla="*/ 198 w 415"/>
                  <a:gd name="T85" fmla="*/ 51 h 123"/>
                  <a:gd name="T86" fmla="*/ 194 w 415"/>
                  <a:gd name="T87" fmla="*/ 46 h 123"/>
                  <a:gd name="T88" fmla="*/ 197 w 415"/>
                  <a:gd name="T89" fmla="*/ 26 h 123"/>
                  <a:gd name="T90" fmla="*/ 189 w 415"/>
                  <a:gd name="T91" fmla="*/ 13 h 123"/>
                  <a:gd name="T92" fmla="*/ 175 w 415"/>
                  <a:gd name="T93" fmla="*/ 4 h 123"/>
                  <a:gd name="T94" fmla="*/ 162 w 415"/>
                  <a:gd name="T95" fmla="*/ 0 h 123"/>
                  <a:gd name="T96" fmla="*/ 158 w 415"/>
                  <a:gd name="T97" fmla="*/ 0 h 123"/>
                  <a:gd name="T98" fmla="*/ 148 w 415"/>
                  <a:gd name="T99" fmla="*/ 0 h 123"/>
                  <a:gd name="T100" fmla="*/ 133 w 415"/>
                  <a:gd name="T101" fmla="*/ 1 h 123"/>
                  <a:gd name="T102" fmla="*/ 116 w 415"/>
                  <a:gd name="T103" fmla="*/ 3 h 123"/>
                  <a:gd name="T104" fmla="*/ 98 w 415"/>
                  <a:gd name="T105" fmla="*/ 12 h 123"/>
                  <a:gd name="T106" fmla="*/ 66 w 415"/>
                  <a:gd name="T107" fmla="*/ 34 h 123"/>
                  <a:gd name="T108" fmla="*/ 30 w 415"/>
                  <a:gd name="T109" fmla="*/ 60 h 123"/>
                  <a:gd name="T110" fmla="*/ 5 w 415"/>
                  <a:gd name="T111" fmla="*/ 79 h 123"/>
                  <a:gd name="T112" fmla="*/ 2 w 415"/>
                  <a:gd name="T113" fmla="*/ 82 h 123"/>
                  <a:gd name="T114" fmla="*/ 0 w 415"/>
                  <a:gd name="T115" fmla="*/ 85 h 123"/>
                  <a:gd name="T116" fmla="*/ 1 w 415"/>
                  <a:gd name="T117" fmla="*/ 89 h 123"/>
                  <a:gd name="T118" fmla="*/ 4 w 415"/>
                  <a:gd name="T119" fmla="*/ 92 h 123"/>
                  <a:gd name="T120" fmla="*/ 8 w 415"/>
                  <a:gd name="T121" fmla="*/ 92 h 1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5"/>
                  <a:gd name="T184" fmla="*/ 0 h 123"/>
                  <a:gd name="T185" fmla="*/ 415 w 415"/>
                  <a:gd name="T186" fmla="*/ 123 h 1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5" h="123">
                    <a:moveTo>
                      <a:pt x="8" y="92"/>
                    </a:moveTo>
                    <a:lnTo>
                      <a:pt x="25" y="89"/>
                    </a:lnTo>
                    <a:lnTo>
                      <a:pt x="45" y="86"/>
                    </a:lnTo>
                    <a:lnTo>
                      <a:pt x="64" y="80"/>
                    </a:lnTo>
                    <a:lnTo>
                      <a:pt x="83" y="74"/>
                    </a:lnTo>
                    <a:lnTo>
                      <a:pt x="100" y="67"/>
                    </a:lnTo>
                    <a:lnTo>
                      <a:pt x="113" y="59"/>
                    </a:lnTo>
                    <a:lnTo>
                      <a:pt x="122" y="52"/>
                    </a:lnTo>
                    <a:lnTo>
                      <a:pt x="126" y="45"/>
                    </a:lnTo>
                    <a:lnTo>
                      <a:pt x="131" y="34"/>
                    </a:lnTo>
                    <a:lnTo>
                      <a:pt x="137" y="31"/>
                    </a:lnTo>
                    <a:lnTo>
                      <a:pt x="142" y="33"/>
                    </a:lnTo>
                    <a:lnTo>
                      <a:pt x="147" y="41"/>
                    </a:lnTo>
                    <a:lnTo>
                      <a:pt x="149" y="51"/>
                    </a:lnTo>
                    <a:lnTo>
                      <a:pt x="148" y="64"/>
                    </a:lnTo>
                    <a:lnTo>
                      <a:pt x="144" y="75"/>
                    </a:lnTo>
                    <a:lnTo>
                      <a:pt x="144" y="87"/>
                    </a:lnTo>
                    <a:lnTo>
                      <a:pt x="145" y="93"/>
                    </a:lnTo>
                    <a:lnTo>
                      <a:pt x="149" y="101"/>
                    </a:lnTo>
                    <a:lnTo>
                      <a:pt x="152" y="107"/>
                    </a:lnTo>
                    <a:lnTo>
                      <a:pt x="157" y="113"/>
                    </a:lnTo>
                    <a:lnTo>
                      <a:pt x="163" y="117"/>
                    </a:lnTo>
                    <a:lnTo>
                      <a:pt x="170" y="120"/>
                    </a:lnTo>
                    <a:lnTo>
                      <a:pt x="179" y="119"/>
                    </a:lnTo>
                    <a:lnTo>
                      <a:pt x="189" y="113"/>
                    </a:lnTo>
                    <a:lnTo>
                      <a:pt x="199" y="106"/>
                    </a:lnTo>
                    <a:lnTo>
                      <a:pt x="211" y="100"/>
                    </a:lnTo>
                    <a:lnTo>
                      <a:pt x="222" y="95"/>
                    </a:lnTo>
                    <a:lnTo>
                      <a:pt x="233" y="92"/>
                    </a:lnTo>
                    <a:lnTo>
                      <a:pt x="242" y="89"/>
                    </a:lnTo>
                    <a:lnTo>
                      <a:pt x="251" y="89"/>
                    </a:lnTo>
                    <a:lnTo>
                      <a:pt x="258" y="92"/>
                    </a:lnTo>
                    <a:lnTo>
                      <a:pt x="262" y="96"/>
                    </a:lnTo>
                    <a:lnTo>
                      <a:pt x="267" y="106"/>
                    </a:lnTo>
                    <a:lnTo>
                      <a:pt x="270" y="115"/>
                    </a:lnTo>
                    <a:lnTo>
                      <a:pt x="273" y="121"/>
                    </a:lnTo>
                    <a:lnTo>
                      <a:pt x="283" y="123"/>
                    </a:lnTo>
                    <a:lnTo>
                      <a:pt x="290" y="122"/>
                    </a:lnTo>
                    <a:lnTo>
                      <a:pt x="297" y="119"/>
                    </a:lnTo>
                    <a:lnTo>
                      <a:pt x="303" y="113"/>
                    </a:lnTo>
                    <a:lnTo>
                      <a:pt x="308" y="108"/>
                    </a:lnTo>
                    <a:lnTo>
                      <a:pt x="313" y="104"/>
                    </a:lnTo>
                    <a:lnTo>
                      <a:pt x="317" y="102"/>
                    </a:lnTo>
                    <a:lnTo>
                      <a:pt x="320" y="103"/>
                    </a:lnTo>
                    <a:lnTo>
                      <a:pt x="324" y="108"/>
                    </a:lnTo>
                    <a:lnTo>
                      <a:pt x="328" y="112"/>
                    </a:lnTo>
                    <a:lnTo>
                      <a:pt x="337" y="111"/>
                    </a:lnTo>
                    <a:lnTo>
                      <a:pt x="350" y="107"/>
                    </a:lnTo>
                    <a:lnTo>
                      <a:pt x="363" y="102"/>
                    </a:lnTo>
                    <a:lnTo>
                      <a:pt x="375" y="95"/>
                    </a:lnTo>
                    <a:lnTo>
                      <a:pt x="388" y="89"/>
                    </a:lnTo>
                    <a:lnTo>
                      <a:pt x="397" y="86"/>
                    </a:lnTo>
                    <a:lnTo>
                      <a:pt x="401" y="86"/>
                    </a:lnTo>
                    <a:lnTo>
                      <a:pt x="406" y="88"/>
                    </a:lnTo>
                    <a:lnTo>
                      <a:pt x="411" y="89"/>
                    </a:lnTo>
                    <a:lnTo>
                      <a:pt x="415" y="88"/>
                    </a:lnTo>
                    <a:lnTo>
                      <a:pt x="415" y="82"/>
                    </a:lnTo>
                    <a:lnTo>
                      <a:pt x="411" y="74"/>
                    </a:lnTo>
                    <a:lnTo>
                      <a:pt x="407" y="67"/>
                    </a:lnTo>
                    <a:lnTo>
                      <a:pt x="399" y="63"/>
                    </a:lnTo>
                    <a:lnTo>
                      <a:pt x="384" y="60"/>
                    </a:lnTo>
                    <a:lnTo>
                      <a:pt x="375" y="59"/>
                    </a:lnTo>
                    <a:lnTo>
                      <a:pt x="364" y="60"/>
                    </a:lnTo>
                    <a:lnTo>
                      <a:pt x="354" y="60"/>
                    </a:lnTo>
                    <a:lnTo>
                      <a:pt x="343" y="63"/>
                    </a:lnTo>
                    <a:lnTo>
                      <a:pt x="333" y="64"/>
                    </a:lnTo>
                    <a:lnTo>
                      <a:pt x="323" y="65"/>
                    </a:lnTo>
                    <a:lnTo>
                      <a:pt x="315" y="65"/>
                    </a:lnTo>
                    <a:lnTo>
                      <a:pt x="308" y="65"/>
                    </a:lnTo>
                    <a:lnTo>
                      <a:pt x="300" y="63"/>
                    </a:lnTo>
                    <a:lnTo>
                      <a:pt x="296" y="56"/>
                    </a:lnTo>
                    <a:lnTo>
                      <a:pt x="294" y="47"/>
                    </a:lnTo>
                    <a:lnTo>
                      <a:pt x="294" y="36"/>
                    </a:lnTo>
                    <a:lnTo>
                      <a:pt x="292" y="27"/>
                    </a:lnTo>
                    <a:lnTo>
                      <a:pt x="287" y="22"/>
                    </a:lnTo>
                    <a:lnTo>
                      <a:pt x="278" y="20"/>
                    </a:lnTo>
                    <a:lnTo>
                      <a:pt x="268" y="21"/>
                    </a:lnTo>
                    <a:lnTo>
                      <a:pt x="255" y="23"/>
                    </a:lnTo>
                    <a:lnTo>
                      <a:pt x="244" y="27"/>
                    </a:lnTo>
                    <a:lnTo>
                      <a:pt x="233" y="31"/>
                    </a:lnTo>
                    <a:lnTo>
                      <a:pt x="225" y="34"/>
                    </a:lnTo>
                    <a:lnTo>
                      <a:pt x="213" y="40"/>
                    </a:lnTo>
                    <a:lnTo>
                      <a:pt x="205" y="46"/>
                    </a:lnTo>
                    <a:lnTo>
                      <a:pt x="200" y="50"/>
                    </a:lnTo>
                    <a:lnTo>
                      <a:pt x="199" y="51"/>
                    </a:lnTo>
                    <a:lnTo>
                      <a:pt x="198" y="51"/>
                    </a:lnTo>
                    <a:lnTo>
                      <a:pt x="195" y="50"/>
                    </a:lnTo>
                    <a:lnTo>
                      <a:pt x="194" y="46"/>
                    </a:lnTo>
                    <a:lnTo>
                      <a:pt x="196" y="33"/>
                    </a:lnTo>
                    <a:lnTo>
                      <a:pt x="197" y="26"/>
                    </a:lnTo>
                    <a:lnTo>
                      <a:pt x="195" y="19"/>
                    </a:lnTo>
                    <a:lnTo>
                      <a:pt x="189" y="13"/>
                    </a:lnTo>
                    <a:lnTo>
                      <a:pt x="183" y="8"/>
                    </a:lnTo>
                    <a:lnTo>
                      <a:pt x="175" y="4"/>
                    </a:lnTo>
                    <a:lnTo>
                      <a:pt x="168" y="2"/>
                    </a:lnTo>
                    <a:lnTo>
                      <a:pt x="162" y="0"/>
                    </a:lnTo>
                    <a:lnTo>
                      <a:pt x="159" y="0"/>
                    </a:lnTo>
                    <a:lnTo>
                      <a:pt x="158" y="0"/>
                    </a:lnTo>
                    <a:lnTo>
                      <a:pt x="153" y="0"/>
                    </a:lnTo>
                    <a:lnTo>
                      <a:pt x="148" y="0"/>
                    </a:lnTo>
                    <a:lnTo>
                      <a:pt x="141" y="0"/>
                    </a:lnTo>
                    <a:lnTo>
                      <a:pt x="133" y="1"/>
                    </a:lnTo>
                    <a:lnTo>
                      <a:pt x="124" y="2"/>
                    </a:lnTo>
                    <a:lnTo>
                      <a:pt x="116" y="3"/>
                    </a:lnTo>
                    <a:lnTo>
                      <a:pt x="108" y="6"/>
                    </a:lnTo>
                    <a:lnTo>
                      <a:pt x="98" y="12"/>
                    </a:lnTo>
                    <a:lnTo>
                      <a:pt x="84" y="22"/>
                    </a:lnTo>
                    <a:lnTo>
                      <a:pt x="66" y="34"/>
                    </a:lnTo>
                    <a:lnTo>
                      <a:pt x="48" y="48"/>
                    </a:lnTo>
                    <a:lnTo>
                      <a:pt x="30" y="60"/>
                    </a:lnTo>
                    <a:lnTo>
                      <a:pt x="15" y="71"/>
                    </a:lnTo>
                    <a:lnTo>
                      <a:pt x="5" y="79"/>
                    </a:lnTo>
                    <a:lnTo>
                      <a:pt x="2" y="82"/>
                    </a:lnTo>
                    <a:lnTo>
                      <a:pt x="1" y="83"/>
                    </a:lnTo>
                    <a:lnTo>
                      <a:pt x="0" y="85"/>
                    </a:lnTo>
                    <a:lnTo>
                      <a:pt x="0" y="87"/>
                    </a:lnTo>
                    <a:lnTo>
                      <a:pt x="1" y="89"/>
                    </a:lnTo>
                    <a:lnTo>
                      <a:pt x="2" y="91"/>
                    </a:lnTo>
                    <a:lnTo>
                      <a:pt x="4" y="92"/>
                    </a:lnTo>
                    <a:lnTo>
                      <a:pt x="5" y="92"/>
                    </a:lnTo>
                    <a:lnTo>
                      <a:pt x="8" y="92"/>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87" name="Freeform 12"/>
              <p:cNvSpPr>
                <a:spLocks/>
              </p:cNvSpPr>
              <p:nvPr/>
            </p:nvSpPr>
            <p:spPr bwMode="auto">
              <a:xfrm>
                <a:off x="1960" y="1776"/>
                <a:ext cx="77" cy="24"/>
              </a:xfrm>
              <a:custGeom>
                <a:avLst/>
                <a:gdLst>
                  <a:gd name="T0" fmla="*/ 11 w 308"/>
                  <a:gd name="T1" fmla="*/ 50 h 99"/>
                  <a:gd name="T2" fmla="*/ 22 w 308"/>
                  <a:gd name="T3" fmla="*/ 44 h 99"/>
                  <a:gd name="T4" fmla="*/ 35 w 308"/>
                  <a:gd name="T5" fmla="*/ 37 h 99"/>
                  <a:gd name="T6" fmla="*/ 48 w 308"/>
                  <a:gd name="T7" fmla="*/ 34 h 99"/>
                  <a:gd name="T8" fmla="*/ 57 w 308"/>
                  <a:gd name="T9" fmla="*/ 37 h 99"/>
                  <a:gd name="T10" fmla="*/ 52 w 308"/>
                  <a:gd name="T11" fmla="*/ 55 h 99"/>
                  <a:gd name="T12" fmla="*/ 57 w 308"/>
                  <a:gd name="T13" fmla="*/ 75 h 99"/>
                  <a:gd name="T14" fmla="*/ 66 w 308"/>
                  <a:gd name="T15" fmla="*/ 85 h 99"/>
                  <a:gd name="T16" fmla="*/ 78 w 308"/>
                  <a:gd name="T17" fmla="*/ 90 h 99"/>
                  <a:gd name="T18" fmla="*/ 93 w 308"/>
                  <a:gd name="T19" fmla="*/ 89 h 99"/>
                  <a:gd name="T20" fmla="*/ 109 w 308"/>
                  <a:gd name="T21" fmla="*/ 83 h 99"/>
                  <a:gd name="T22" fmla="*/ 136 w 308"/>
                  <a:gd name="T23" fmla="*/ 73 h 99"/>
                  <a:gd name="T24" fmla="*/ 167 w 308"/>
                  <a:gd name="T25" fmla="*/ 66 h 99"/>
                  <a:gd name="T26" fmla="*/ 191 w 308"/>
                  <a:gd name="T27" fmla="*/ 67 h 99"/>
                  <a:gd name="T28" fmla="*/ 206 w 308"/>
                  <a:gd name="T29" fmla="*/ 82 h 99"/>
                  <a:gd name="T30" fmla="*/ 222 w 308"/>
                  <a:gd name="T31" fmla="*/ 93 h 99"/>
                  <a:gd name="T32" fmla="*/ 241 w 308"/>
                  <a:gd name="T33" fmla="*/ 99 h 99"/>
                  <a:gd name="T34" fmla="*/ 261 w 308"/>
                  <a:gd name="T35" fmla="*/ 99 h 99"/>
                  <a:gd name="T36" fmla="*/ 281 w 308"/>
                  <a:gd name="T37" fmla="*/ 94 h 99"/>
                  <a:gd name="T38" fmla="*/ 299 w 308"/>
                  <a:gd name="T39" fmla="*/ 88 h 99"/>
                  <a:gd name="T40" fmla="*/ 308 w 308"/>
                  <a:gd name="T41" fmla="*/ 80 h 99"/>
                  <a:gd name="T42" fmla="*/ 305 w 308"/>
                  <a:gd name="T43" fmla="*/ 73 h 99"/>
                  <a:gd name="T44" fmla="*/ 281 w 308"/>
                  <a:gd name="T45" fmla="*/ 66 h 99"/>
                  <a:gd name="T46" fmla="*/ 274 w 308"/>
                  <a:gd name="T47" fmla="*/ 59 h 99"/>
                  <a:gd name="T48" fmla="*/ 252 w 308"/>
                  <a:gd name="T49" fmla="*/ 26 h 99"/>
                  <a:gd name="T50" fmla="*/ 208 w 308"/>
                  <a:gd name="T51" fmla="*/ 19 h 99"/>
                  <a:gd name="T52" fmla="*/ 163 w 308"/>
                  <a:gd name="T53" fmla="*/ 30 h 99"/>
                  <a:gd name="T54" fmla="*/ 136 w 308"/>
                  <a:gd name="T55" fmla="*/ 38 h 99"/>
                  <a:gd name="T56" fmla="*/ 137 w 308"/>
                  <a:gd name="T57" fmla="*/ 22 h 99"/>
                  <a:gd name="T58" fmla="*/ 130 w 308"/>
                  <a:gd name="T59" fmla="*/ 13 h 99"/>
                  <a:gd name="T60" fmla="*/ 111 w 308"/>
                  <a:gd name="T61" fmla="*/ 19 h 99"/>
                  <a:gd name="T62" fmla="*/ 93 w 308"/>
                  <a:gd name="T63" fmla="*/ 30 h 99"/>
                  <a:gd name="T64" fmla="*/ 80 w 308"/>
                  <a:gd name="T65" fmla="*/ 36 h 99"/>
                  <a:gd name="T66" fmla="*/ 77 w 308"/>
                  <a:gd name="T67" fmla="*/ 20 h 99"/>
                  <a:gd name="T68" fmla="*/ 80 w 308"/>
                  <a:gd name="T69" fmla="*/ 2 h 99"/>
                  <a:gd name="T70" fmla="*/ 66 w 308"/>
                  <a:gd name="T71" fmla="*/ 0 h 99"/>
                  <a:gd name="T72" fmla="*/ 56 w 308"/>
                  <a:gd name="T73" fmla="*/ 4 h 99"/>
                  <a:gd name="T74" fmla="*/ 42 w 308"/>
                  <a:gd name="T75" fmla="*/ 10 h 99"/>
                  <a:gd name="T76" fmla="*/ 23 w 308"/>
                  <a:gd name="T77" fmla="*/ 22 h 99"/>
                  <a:gd name="T78" fmla="*/ 6 w 308"/>
                  <a:gd name="T79" fmla="*/ 35 h 99"/>
                  <a:gd name="T80" fmla="*/ 2 w 308"/>
                  <a:gd name="T81" fmla="*/ 42 h 99"/>
                  <a:gd name="T82" fmla="*/ 0 w 308"/>
                  <a:gd name="T83" fmla="*/ 45 h 99"/>
                  <a:gd name="T84" fmla="*/ 1 w 308"/>
                  <a:gd name="T85" fmla="*/ 50 h 99"/>
                  <a:gd name="T86" fmla="*/ 3 w 308"/>
                  <a:gd name="T87" fmla="*/ 52 h 99"/>
                  <a:gd name="T88" fmla="*/ 7 w 308"/>
                  <a:gd name="T89" fmla="*/ 51 h 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99"/>
                  <a:gd name="T137" fmla="*/ 308 w 308"/>
                  <a:gd name="T138" fmla="*/ 99 h 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99">
                    <a:moveTo>
                      <a:pt x="7" y="51"/>
                    </a:moveTo>
                    <a:lnTo>
                      <a:pt x="11" y="50"/>
                    </a:lnTo>
                    <a:lnTo>
                      <a:pt x="16" y="47"/>
                    </a:lnTo>
                    <a:lnTo>
                      <a:pt x="22" y="44"/>
                    </a:lnTo>
                    <a:lnTo>
                      <a:pt x="29" y="41"/>
                    </a:lnTo>
                    <a:lnTo>
                      <a:pt x="35" y="37"/>
                    </a:lnTo>
                    <a:lnTo>
                      <a:pt x="42" y="35"/>
                    </a:lnTo>
                    <a:lnTo>
                      <a:pt x="48" y="34"/>
                    </a:lnTo>
                    <a:lnTo>
                      <a:pt x="52" y="34"/>
                    </a:lnTo>
                    <a:lnTo>
                      <a:pt x="57" y="37"/>
                    </a:lnTo>
                    <a:lnTo>
                      <a:pt x="54" y="44"/>
                    </a:lnTo>
                    <a:lnTo>
                      <a:pt x="52" y="55"/>
                    </a:lnTo>
                    <a:lnTo>
                      <a:pt x="53" y="69"/>
                    </a:lnTo>
                    <a:lnTo>
                      <a:pt x="57" y="75"/>
                    </a:lnTo>
                    <a:lnTo>
                      <a:pt x="61" y="81"/>
                    </a:lnTo>
                    <a:lnTo>
                      <a:pt x="66" y="85"/>
                    </a:lnTo>
                    <a:lnTo>
                      <a:pt x="72" y="88"/>
                    </a:lnTo>
                    <a:lnTo>
                      <a:pt x="78" y="90"/>
                    </a:lnTo>
                    <a:lnTo>
                      <a:pt x="86" y="90"/>
                    </a:lnTo>
                    <a:lnTo>
                      <a:pt x="93" y="89"/>
                    </a:lnTo>
                    <a:lnTo>
                      <a:pt x="100" y="87"/>
                    </a:lnTo>
                    <a:lnTo>
                      <a:pt x="109" y="83"/>
                    </a:lnTo>
                    <a:lnTo>
                      <a:pt x="123" y="79"/>
                    </a:lnTo>
                    <a:lnTo>
                      <a:pt x="136" y="73"/>
                    </a:lnTo>
                    <a:lnTo>
                      <a:pt x="152" y="69"/>
                    </a:lnTo>
                    <a:lnTo>
                      <a:pt x="167" y="66"/>
                    </a:lnTo>
                    <a:lnTo>
                      <a:pt x="180" y="65"/>
                    </a:lnTo>
                    <a:lnTo>
                      <a:pt x="191" y="67"/>
                    </a:lnTo>
                    <a:lnTo>
                      <a:pt x="199" y="74"/>
                    </a:lnTo>
                    <a:lnTo>
                      <a:pt x="206" y="82"/>
                    </a:lnTo>
                    <a:lnTo>
                      <a:pt x="214" y="89"/>
                    </a:lnTo>
                    <a:lnTo>
                      <a:pt x="222" y="93"/>
                    </a:lnTo>
                    <a:lnTo>
                      <a:pt x="231" y="97"/>
                    </a:lnTo>
                    <a:lnTo>
                      <a:pt x="241" y="99"/>
                    </a:lnTo>
                    <a:lnTo>
                      <a:pt x="251" y="99"/>
                    </a:lnTo>
                    <a:lnTo>
                      <a:pt x="261" y="99"/>
                    </a:lnTo>
                    <a:lnTo>
                      <a:pt x="271" y="97"/>
                    </a:lnTo>
                    <a:lnTo>
                      <a:pt x="281" y="94"/>
                    </a:lnTo>
                    <a:lnTo>
                      <a:pt x="290" y="91"/>
                    </a:lnTo>
                    <a:lnTo>
                      <a:pt x="299" y="88"/>
                    </a:lnTo>
                    <a:lnTo>
                      <a:pt x="305" y="83"/>
                    </a:lnTo>
                    <a:lnTo>
                      <a:pt x="308" y="80"/>
                    </a:lnTo>
                    <a:lnTo>
                      <a:pt x="308" y="76"/>
                    </a:lnTo>
                    <a:lnTo>
                      <a:pt x="305" y="73"/>
                    </a:lnTo>
                    <a:lnTo>
                      <a:pt x="296" y="70"/>
                    </a:lnTo>
                    <a:lnTo>
                      <a:pt x="281" y="66"/>
                    </a:lnTo>
                    <a:lnTo>
                      <a:pt x="277" y="64"/>
                    </a:lnTo>
                    <a:lnTo>
                      <a:pt x="274" y="59"/>
                    </a:lnTo>
                    <a:lnTo>
                      <a:pt x="268" y="44"/>
                    </a:lnTo>
                    <a:lnTo>
                      <a:pt x="252" y="26"/>
                    </a:lnTo>
                    <a:lnTo>
                      <a:pt x="231" y="18"/>
                    </a:lnTo>
                    <a:lnTo>
                      <a:pt x="208" y="19"/>
                    </a:lnTo>
                    <a:lnTo>
                      <a:pt x="185" y="24"/>
                    </a:lnTo>
                    <a:lnTo>
                      <a:pt x="163" y="30"/>
                    </a:lnTo>
                    <a:lnTo>
                      <a:pt x="146" y="36"/>
                    </a:lnTo>
                    <a:lnTo>
                      <a:pt x="136" y="38"/>
                    </a:lnTo>
                    <a:lnTo>
                      <a:pt x="134" y="34"/>
                    </a:lnTo>
                    <a:lnTo>
                      <a:pt x="137" y="22"/>
                    </a:lnTo>
                    <a:lnTo>
                      <a:pt x="135" y="15"/>
                    </a:lnTo>
                    <a:lnTo>
                      <a:pt x="130" y="13"/>
                    </a:lnTo>
                    <a:lnTo>
                      <a:pt x="121" y="15"/>
                    </a:lnTo>
                    <a:lnTo>
                      <a:pt x="111" y="19"/>
                    </a:lnTo>
                    <a:lnTo>
                      <a:pt x="102" y="25"/>
                    </a:lnTo>
                    <a:lnTo>
                      <a:pt x="93" y="30"/>
                    </a:lnTo>
                    <a:lnTo>
                      <a:pt x="87" y="35"/>
                    </a:lnTo>
                    <a:lnTo>
                      <a:pt x="80" y="36"/>
                    </a:lnTo>
                    <a:lnTo>
                      <a:pt x="77" y="30"/>
                    </a:lnTo>
                    <a:lnTo>
                      <a:pt x="77" y="20"/>
                    </a:lnTo>
                    <a:lnTo>
                      <a:pt x="80" y="9"/>
                    </a:lnTo>
                    <a:lnTo>
                      <a:pt x="80" y="2"/>
                    </a:lnTo>
                    <a:lnTo>
                      <a:pt x="75" y="0"/>
                    </a:lnTo>
                    <a:lnTo>
                      <a:pt x="66" y="0"/>
                    </a:lnTo>
                    <a:lnTo>
                      <a:pt x="58" y="2"/>
                    </a:lnTo>
                    <a:lnTo>
                      <a:pt x="56" y="4"/>
                    </a:lnTo>
                    <a:lnTo>
                      <a:pt x="50" y="6"/>
                    </a:lnTo>
                    <a:lnTo>
                      <a:pt x="42" y="10"/>
                    </a:lnTo>
                    <a:lnTo>
                      <a:pt x="33" y="16"/>
                    </a:lnTo>
                    <a:lnTo>
                      <a:pt x="23" y="22"/>
                    </a:lnTo>
                    <a:lnTo>
                      <a:pt x="14" y="28"/>
                    </a:lnTo>
                    <a:lnTo>
                      <a:pt x="6" y="35"/>
                    </a:lnTo>
                    <a:lnTo>
                      <a:pt x="2" y="42"/>
                    </a:lnTo>
                    <a:lnTo>
                      <a:pt x="1" y="44"/>
                    </a:lnTo>
                    <a:lnTo>
                      <a:pt x="0" y="45"/>
                    </a:lnTo>
                    <a:lnTo>
                      <a:pt x="0" y="47"/>
                    </a:lnTo>
                    <a:lnTo>
                      <a:pt x="1" y="50"/>
                    </a:lnTo>
                    <a:lnTo>
                      <a:pt x="2" y="51"/>
                    </a:lnTo>
                    <a:lnTo>
                      <a:pt x="3" y="52"/>
                    </a:lnTo>
                    <a:lnTo>
                      <a:pt x="5" y="52"/>
                    </a:lnTo>
                    <a:lnTo>
                      <a:pt x="7" y="51"/>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88" name="Freeform 13"/>
              <p:cNvSpPr>
                <a:spLocks/>
              </p:cNvSpPr>
              <p:nvPr/>
            </p:nvSpPr>
            <p:spPr bwMode="auto">
              <a:xfrm>
                <a:off x="1842" y="1826"/>
                <a:ext cx="111" cy="44"/>
              </a:xfrm>
              <a:custGeom>
                <a:avLst/>
                <a:gdLst>
                  <a:gd name="T0" fmla="*/ 13 w 441"/>
                  <a:gd name="T1" fmla="*/ 174 h 176"/>
                  <a:gd name="T2" fmla="*/ 32 w 441"/>
                  <a:gd name="T3" fmla="*/ 156 h 176"/>
                  <a:gd name="T4" fmla="*/ 53 w 441"/>
                  <a:gd name="T5" fmla="*/ 139 h 176"/>
                  <a:gd name="T6" fmla="*/ 76 w 441"/>
                  <a:gd name="T7" fmla="*/ 123 h 176"/>
                  <a:gd name="T8" fmla="*/ 99 w 441"/>
                  <a:gd name="T9" fmla="*/ 108 h 176"/>
                  <a:gd name="T10" fmla="*/ 124 w 441"/>
                  <a:gd name="T11" fmla="*/ 95 h 176"/>
                  <a:gd name="T12" fmla="*/ 150 w 441"/>
                  <a:gd name="T13" fmla="*/ 84 h 176"/>
                  <a:gd name="T14" fmla="*/ 176 w 441"/>
                  <a:gd name="T15" fmla="*/ 74 h 176"/>
                  <a:gd name="T16" fmla="*/ 201 w 441"/>
                  <a:gd name="T17" fmla="*/ 67 h 176"/>
                  <a:gd name="T18" fmla="*/ 228 w 441"/>
                  <a:gd name="T19" fmla="*/ 63 h 176"/>
                  <a:gd name="T20" fmla="*/ 254 w 441"/>
                  <a:gd name="T21" fmla="*/ 61 h 176"/>
                  <a:gd name="T22" fmla="*/ 281 w 441"/>
                  <a:gd name="T23" fmla="*/ 61 h 176"/>
                  <a:gd name="T24" fmla="*/ 307 w 441"/>
                  <a:gd name="T25" fmla="*/ 65 h 176"/>
                  <a:gd name="T26" fmla="*/ 332 w 441"/>
                  <a:gd name="T27" fmla="*/ 72 h 176"/>
                  <a:gd name="T28" fmla="*/ 356 w 441"/>
                  <a:gd name="T29" fmla="*/ 83 h 176"/>
                  <a:gd name="T30" fmla="*/ 380 w 441"/>
                  <a:gd name="T31" fmla="*/ 98 h 176"/>
                  <a:gd name="T32" fmla="*/ 402 w 441"/>
                  <a:gd name="T33" fmla="*/ 117 h 176"/>
                  <a:gd name="T34" fmla="*/ 409 w 441"/>
                  <a:gd name="T35" fmla="*/ 122 h 176"/>
                  <a:gd name="T36" fmla="*/ 417 w 441"/>
                  <a:gd name="T37" fmla="*/ 124 h 176"/>
                  <a:gd name="T38" fmla="*/ 425 w 441"/>
                  <a:gd name="T39" fmla="*/ 123 h 176"/>
                  <a:gd name="T40" fmla="*/ 432 w 441"/>
                  <a:gd name="T41" fmla="*/ 120 h 176"/>
                  <a:gd name="T42" fmla="*/ 438 w 441"/>
                  <a:gd name="T43" fmla="*/ 113 h 176"/>
                  <a:gd name="T44" fmla="*/ 441 w 441"/>
                  <a:gd name="T45" fmla="*/ 104 h 176"/>
                  <a:gd name="T46" fmla="*/ 440 w 441"/>
                  <a:gd name="T47" fmla="*/ 96 h 176"/>
                  <a:gd name="T48" fmla="*/ 436 w 441"/>
                  <a:gd name="T49" fmla="*/ 89 h 176"/>
                  <a:gd name="T50" fmla="*/ 426 w 441"/>
                  <a:gd name="T51" fmla="*/ 71 h 176"/>
                  <a:gd name="T52" fmla="*/ 415 w 441"/>
                  <a:gd name="T53" fmla="*/ 56 h 176"/>
                  <a:gd name="T54" fmla="*/ 400 w 441"/>
                  <a:gd name="T55" fmla="*/ 43 h 176"/>
                  <a:gd name="T56" fmla="*/ 384 w 441"/>
                  <a:gd name="T57" fmla="*/ 31 h 176"/>
                  <a:gd name="T58" fmla="*/ 367 w 441"/>
                  <a:gd name="T59" fmla="*/ 21 h 176"/>
                  <a:gd name="T60" fmla="*/ 349 w 441"/>
                  <a:gd name="T61" fmla="*/ 15 h 176"/>
                  <a:gd name="T62" fmla="*/ 332 w 441"/>
                  <a:gd name="T63" fmla="*/ 9 h 176"/>
                  <a:gd name="T64" fmla="*/ 312 w 441"/>
                  <a:gd name="T65" fmla="*/ 6 h 176"/>
                  <a:gd name="T66" fmla="*/ 293 w 441"/>
                  <a:gd name="T67" fmla="*/ 2 h 176"/>
                  <a:gd name="T68" fmla="*/ 275 w 441"/>
                  <a:gd name="T69" fmla="*/ 1 h 176"/>
                  <a:gd name="T70" fmla="*/ 256 w 441"/>
                  <a:gd name="T71" fmla="*/ 0 h 176"/>
                  <a:gd name="T72" fmla="*/ 237 w 441"/>
                  <a:gd name="T73" fmla="*/ 0 h 176"/>
                  <a:gd name="T74" fmla="*/ 218 w 441"/>
                  <a:gd name="T75" fmla="*/ 2 h 176"/>
                  <a:gd name="T76" fmla="*/ 200 w 441"/>
                  <a:gd name="T77" fmla="*/ 6 h 176"/>
                  <a:gd name="T78" fmla="*/ 181 w 441"/>
                  <a:gd name="T79" fmla="*/ 11 h 176"/>
                  <a:gd name="T80" fmla="*/ 163 w 441"/>
                  <a:gd name="T81" fmla="*/ 18 h 176"/>
                  <a:gd name="T82" fmla="*/ 139 w 441"/>
                  <a:gd name="T83" fmla="*/ 28 h 176"/>
                  <a:gd name="T84" fmla="*/ 115 w 441"/>
                  <a:gd name="T85" fmla="*/ 40 h 176"/>
                  <a:gd name="T86" fmla="*/ 92 w 441"/>
                  <a:gd name="T87" fmla="*/ 54 h 176"/>
                  <a:gd name="T88" fmla="*/ 69 w 441"/>
                  <a:gd name="T89" fmla="*/ 68 h 176"/>
                  <a:gd name="T90" fmla="*/ 49 w 441"/>
                  <a:gd name="T91" fmla="*/ 85 h 176"/>
                  <a:gd name="T92" fmla="*/ 30 w 441"/>
                  <a:gd name="T93" fmla="*/ 105 h 176"/>
                  <a:gd name="T94" fmla="*/ 14 w 441"/>
                  <a:gd name="T95" fmla="*/ 127 h 176"/>
                  <a:gd name="T96" fmla="*/ 1 w 441"/>
                  <a:gd name="T97" fmla="*/ 151 h 176"/>
                  <a:gd name="T98" fmla="*/ 0 w 441"/>
                  <a:gd name="T99" fmla="*/ 155 h 176"/>
                  <a:gd name="T100" fmla="*/ 1 w 441"/>
                  <a:gd name="T101" fmla="*/ 159 h 176"/>
                  <a:gd name="T102" fmla="*/ 3 w 441"/>
                  <a:gd name="T103" fmla="*/ 165 h 176"/>
                  <a:gd name="T104" fmla="*/ 4 w 441"/>
                  <a:gd name="T105" fmla="*/ 169 h 176"/>
                  <a:gd name="T106" fmla="*/ 4 w 441"/>
                  <a:gd name="T107" fmla="*/ 169 h 176"/>
                  <a:gd name="T108" fmla="*/ 4 w 441"/>
                  <a:gd name="T109" fmla="*/ 172 h 176"/>
                  <a:gd name="T110" fmla="*/ 4 w 441"/>
                  <a:gd name="T111" fmla="*/ 173 h 176"/>
                  <a:gd name="T112" fmla="*/ 5 w 441"/>
                  <a:gd name="T113" fmla="*/ 175 h 176"/>
                  <a:gd name="T114" fmla="*/ 6 w 441"/>
                  <a:gd name="T115" fmla="*/ 176 h 176"/>
                  <a:gd name="T116" fmla="*/ 9 w 441"/>
                  <a:gd name="T117" fmla="*/ 176 h 176"/>
                  <a:gd name="T118" fmla="*/ 10 w 441"/>
                  <a:gd name="T119" fmla="*/ 176 h 176"/>
                  <a:gd name="T120" fmla="*/ 12 w 441"/>
                  <a:gd name="T121" fmla="*/ 175 h 176"/>
                  <a:gd name="T122" fmla="*/ 13 w 441"/>
                  <a:gd name="T123" fmla="*/ 174 h 176"/>
                  <a:gd name="T124" fmla="*/ 13 w 441"/>
                  <a:gd name="T125" fmla="*/ 174 h 1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1"/>
                  <a:gd name="T190" fmla="*/ 0 h 176"/>
                  <a:gd name="T191" fmla="*/ 441 w 441"/>
                  <a:gd name="T192" fmla="*/ 176 h 1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1" h="176">
                    <a:moveTo>
                      <a:pt x="13" y="174"/>
                    </a:moveTo>
                    <a:lnTo>
                      <a:pt x="32" y="156"/>
                    </a:lnTo>
                    <a:lnTo>
                      <a:pt x="53" y="139"/>
                    </a:lnTo>
                    <a:lnTo>
                      <a:pt x="76" y="123"/>
                    </a:lnTo>
                    <a:lnTo>
                      <a:pt x="99" y="108"/>
                    </a:lnTo>
                    <a:lnTo>
                      <a:pt x="124" y="95"/>
                    </a:lnTo>
                    <a:lnTo>
                      <a:pt x="150" y="84"/>
                    </a:lnTo>
                    <a:lnTo>
                      <a:pt x="176" y="74"/>
                    </a:lnTo>
                    <a:lnTo>
                      <a:pt x="201" y="67"/>
                    </a:lnTo>
                    <a:lnTo>
                      <a:pt x="228" y="63"/>
                    </a:lnTo>
                    <a:lnTo>
                      <a:pt x="254" y="61"/>
                    </a:lnTo>
                    <a:lnTo>
                      <a:pt x="281" y="61"/>
                    </a:lnTo>
                    <a:lnTo>
                      <a:pt x="307" y="65"/>
                    </a:lnTo>
                    <a:lnTo>
                      <a:pt x="332" y="72"/>
                    </a:lnTo>
                    <a:lnTo>
                      <a:pt x="356" y="83"/>
                    </a:lnTo>
                    <a:lnTo>
                      <a:pt x="380" y="98"/>
                    </a:lnTo>
                    <a:lnTo>
                      <a:pt x="402" y="117"/>
                    </a:lnTo>
                    <a:lnTo>
                      <a:pt x="409" y="122"/>
                    </a:lnTo>
                    <a:lnTo>
                      <a:pt x="417" y="124"/>
                    </a:lnTo>
                    <a:lnTo>
                      <a:pt x="425" y="123"/>
                    </a:lnTo>
                    <a:lnTo>
                      <a:pt x="432" y="120"/>
                    </a:lnTo>
                    <a:lnTo>
                      <a:pt x="438" y="113"/>
                    </a:lnTo>
                    <a:lnTo>
                      <a:pt x="441" y="104"/>
                    </a:lnTo>
                    <a:lnTo>
                      <a:pt x="440" y="96"/>
                    </a:lnTo>
                    <a:lnTo>
                      <a:pt x="436" y="89"/>
                    </a:lnTo>
                    <a:lnTo>
                      <a:pt x="426" y="71"/>
                    </a:lnTo>
                    <a:lnTo>
                      <a:pt x="415" y="56"/>
                    </a:lnTo>
                    <a:lnTo>
                      <a:pt x="400" y="43"/>
                    </a:lnTo>
                    <a:lnTo>
                      <a:pt x="384" y="31"/>
                    </a:lnTo>
                    <a:lnTo>
                      <a:pt x="367" y="21"/>
                    </a:lnTo>
                    <a:lnTo>
                      <a:pt x="349" y="15"/>
                    </a:lnTo>
                    <a:lnTo>
                      <a:pt x="332" y="9"/>
                    </a:lnTo>
                    <a:lnTo>
                      <a:pt x="312" y="6"/>
                    </a:lnTo>
                    <a:lnTo>
                      <a:pt x="293" y="2"/>
                    </a:lnTo>
                    <a:lnTo>
                      <a:pt x="275" y="1"/>
                    </a:lnTo>
                    <a:lnTo>
                      <a:pt x="256" y="0"/>
                    </a:lnTo>
                    <a:lnTo>
                      <a:pt x="237" y="0"/>
                    </a:lnTo>
                    <a:lnTo>
                      <a:pt x="218" y="2"/>
                    </a:lnTo>
                    <a:lnTo>
                      <a:pt x="200" y="6"/>
                    </a:lnTo>
                    <a:lnTo>
                      <a:pt x="181" y="11"/>
                    </a:lnTo>
                    <a:lnTo>
                      <a:pt x="163" y="18"/>
                    </a:lnTo>
                    <a:lnTo>
                      <a:pt x="139" y="28"/>
                    </a:lnTo>
                    <a:lnTo>
                      <a:pt x="115" y="40"/>
                    </a:lnTo>
                    <a:lnTo>
                      <a:pt x="92" y="54"/>
                    </a:lnTo>
                    <a:lnTo>
                      <a:pt x="69" y="68"/>
                    </a:lnTo>
                    <a:lnTo>
                      <a:pt x="49" y="85"/>
                    </a:lnTo>
                    <a:lnTo>
                      <a:pt x="30" y="105"/>
                    </a:lnTo>
                    <a:lnTo>
                      <a:pt x="14" y="127"/>
                    </a:lnTo>
                    <a:lnTo>
                      <a:pt x="1" y="151"/>
                    </a:lnTo>
                    <a:lnTo>
                      <a:pt x="0" y="155"/>
                    </a:lnTo>
                    <a:lnTo>
                      <a:pt x="1" y="159"/>
                    </a:lnTo>
                    <a:lnTo>
                      <a:pt x="3" y="165"/>
                    </a:lnTo>
                    <a:lnTo>
                      <a:pt x="4" y="169"/>
                    </a:lnTo>
                    <a:lnTo>
                      <a:pt x="4" y="172"/>
                    </a:lnTo>
                    <a:lnTo>
                      <a:pt x="4" y="173"/>
                    </a:lnTo>
                    <a:lnTo>
                      <a:pt x="5" y="175"/>
                    </a:lnTo>
                    <a:lnTo>
                      <a:pt x="6" y="176"/>
                    </a:lnTo>
                    <a:lnTo>
                      <a:pt x="9" y="176"/>
                    </a:lnTo>
                    <a:lnTo>
                      <a:pt x="10" y="176"/>
                    </a:lnTo>
                    <a:lnTo>
                      <a:pt x="12" y="175"/>
                    </a:lnTo>
                    <a:lnTo>
                      <a:pt x="13" y="174"/>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89" name="Freeform 14"/>
              <p:cNvSpPr>
                <a:spLocks/>
              </p:cNvSpPr>
              <p:nvPr/>
            </p:nvSpPr>
            <p:spPr bwMode="auto">
              <a:xfrm>
                <a:off x="2163" y="1856"/>
                <a:ext cx="669" cy="61"/>
              </a:xfrm>
              <a:custGeom>
                <a:avLst/>
                <a:gdLst>
                  <a:gd name="T0" fmla="*/ 56 w 2676"/>
                  <a:gd name="T1" fmla="*/ 225 h 245"/>
                  <a:gd name="T2" fmla="*/ 134 w 2676"/>
                  <a:gd name="T3" fmla="*/ 245 h 245"/>
                  <a:gd name="T4" fmla="*/ 295 w 2676"/>
                  <a:gd name="T5" fmla="*/ 210 h 245"/>
                  <a:gd name="T6" fmla="*/ 471 w 2676"/>
                  <a:gd name="T7" fmla="*/ 163 h 245"/>
                  <a:gd name="T8" fmla="*/ 644 w 2676"/>
                  <a:gd name="T9" fmla="*/ 116 h 245"/>
                  <a:gd name="T10" fmla="*/ 823 w 2676"/>
                  <a:gd name="T11" fmla="*/ 72 h 245"/>
                  <a:gd name="T12" fmla="*/ 932 w 2676"/>
                  <a:gd name="T13" fmla="*/ 54 h 245"/>
                  <a:gd name="T14" fmla="*/ 1015 w 2676"/>
                  <a:gd name="T15" fmla="*/ 67 h 245"/>
                  <a:gd name="T16" fmla="*/ 1077 w 2676"/>
                  <a:gd name="T17" fmla="*/ 118 h 245"/>
                  <a:gd name="T18" fmla="*/ 1117 w 2676"/>
                  <a:gd name="T19" fmla="*/ 186 h 245"/>
                  <a:gd name="T20" fmla="*/ 1268 w 2676"/>
                  <a:gd name="T21" fmla="*/ 232 h 245"/>
                  <a:gd name="T22" fmla="*/ 1468 w 2676"/>
                  <a:gd name="T23" fmla="*/ 219 h 245"/>
                  <a:gd name="T24" fmla="*/ 1651 w 2676"/>
                  <a:gd name="T25" fmla="*/ 173 h 245"/>
                  <a:gd name="T26" fmla="*/ 1773 w 2676"/>
                  <a:gd name="T27" fmla="*/ 134 h 245"/>
                  <a:gd name="T28" fmla="*/ 1839 w 2676"/>
                  <a:gd name="T29" fmla="*/ 131 h 245"/>
                  <a:gd name="T30" fmla="*/ 1876 w 2676"/>
                  <a:gd name="T31" fmla="*/ 168 h 245"/>
                  <a:gd name="T32" fmla="*/ 1942 w 2676"/>
                  <a:gd name="T33" fmla="*/ 197 h 245"/>
                  <a:gd name="T34" fmla="*/ 2038 w 2676"/>
                  <a:gd name="T35" fmla="*/ 214 h 245"/>
                  <a:gd name="T36" fmla="*/ 2152 w 2676"/>
                  <a:gd name="T37" fmla="*/ 220 h 245"/>
                  <a:gd name="T38" fmla="*/ 2276 w 2676"/>
                  <a:gd name="T39" fmla="*/ 219 h 245"/>
                  <a:gd name="T40" fmla="*/ 2394 w 2676"/>
                  <a:gd name="T41" fmla="*/ 212 h 245"/>
                  <a:gd name="T42" fmla="*/ 2501 w 2676"/>
                  <a:gd name="T43" fmla="*/ 204 h 245"/>
                  <a:gd name="T44" fmla="*/ 2584 w 2676"/>
                  <a:gd name="T45" fmla="*/ 195 h 245"/>
                  <a:gd name="T46" fmla="*/ 2632 w 2676"/>
                  <a:gd name="T47" fmla="*/ 188 h 245"/>
                  <a:gd name="T48" fmla="*/ 2660 w 2676"/>
                  <a:gd name="T49" fmla="*/ 179 h 245"/>
                  <a:gd name="T50" fmla="*/ 2675 w 2676"/>
                  <a:gd name="T51" fmla="*/ 154 h 245"/>
                  <a:gd name="T52" fmla="*/ 2667 w 2676"/>
                  <a:gd name="T53" fmla="*/ 125 h 245"/>
                  <a:gd name="T54" fmla="*/ 2641 w 2676"/>
                  <a:gd name="T55" fmla="*/ 110 h 245"/>
                  <a:gd name="T56" fmla="*/ 2486 w 2676"/>
                  <a:gd name="T57" fmla="*/ 109 h 245"/>
                  <a:gd name="T58" fmla="*/ 2268 w 2676"/>
                  <a:gd name="T59" fmla="*/ 121 h 245"/>
                  <a:gd name="T60" fmla="*/ 2071 w 2676"/>
                  <a:gd name="T61" fmla="*/ 130 h 245"/>
                  <a:gd name="T62" fmla="*/ 1956 w 2676"/>
                  <a:gd name="T63" fmla="*/ 114 h 245"/>
                  <a:gd name="T64" fmla="*/ 1896 w 2676"/>
                  <a:gd name="T65" fmla="*/ 53 h 245"/>
                  <a:gd name="T66" fmla="*/ 1797 w 2676"/>
                  <a:gd name="T67" fmla="*/ 37 h 245"/>
                  <a:gd name="T68" fmla="*/ 1682 w 2676"/>
                  <a:gd name="T69" fmla="*/ 61 h 245"/>
                  <a:gd name="T70" fmla="*/ 1570 w 2676"/>
                  <a:gd name="T71" fmla="*/ 89 h 245"/>
                  <a:gd name="T72" fmla="*/ 1461 w 2676"/>
                  <a:gd name="T73" fmla="*/ 119 h 245"/>
                  <a:gd name="T74" fmla="*/ 1349 w 2676"/>
                  <a:gd name="T75" fmla="*/ 149 h 245"/>
                  <a:gd name="T76" fmla="*/ 1265 w 2676"/>
                  <a:gd name="T77" fmla="*/ 160 h 245"/>
                  <a:gd name="T78" fmla="*/ 1203 w 2676"/>
                  <a:gd name="T79" fmla="*/ 141 h 245"/>
                  <a:gd name="T80" fmla="*/ 1152 w 2676"/>
                  <a:gd name="T81" fmla="*/ 102 h 245"/>
                  <a:gd name="T82" fmla="*/ 1102 w 2676"/>
                  <a:gd name="T83" fmla="*/ 54 h 245"/>
                  <a:gd name="T84" fmla="*/ 1053 w 2676"/>
                  <a:gd name="T85" fmla="*/ 16 h 245"/>
                  <a:gd name="T86" fmla="*/ 996 w 2676"/>
                  <a:gd name="T87" fmla="*/ 1 h 245"/>
                  <a:gd name="T88" fmla="*/ 934 w 2676"/>
                  <a:gd name="T89" fmla="*/ 2 h 245"/>
                  <a:gd name="T90" fmla="*/ 871 w 2676"/>
                  <a:gd name="T91" fmla="*/ 12 h 245"/>
                  <a:gd name="T92" fmla="*/ 722 w 2676"/>
                  <a:gd name="T93" fmla="*/ 53 h 245"/>
                  <a:gd name="T94" fmla="*/ 549 w 2676"/>
                  <a:gd name="T95" fmla="*/ 107 h 245"/>
                  <a:gd name="T96" fmla="*/ 377 w 2676"/>
                  <a:gd name="T97" fmla="*/ 162 h 245"/>
                  <a:gd name="T98" fmla="*/ 199 w 2676"/>
                  <a:gd name="T99" fmla="*/ 212 h 245"/>
                  <a:gd name="T100" fmla="*/ 96 w 2676"/>
                  <a:gd name="T101" fmla="*/ 224 h 245"/>
                  <a:gd name="T102" fmla="*/ 24 w 2676"/>
                  <a:gd name="T103" fmla="*/ 200 h 245"/>
                  <a:gd name="T104" fmla="*/ 3 w 2676"/>
                  <a:gd name="T105" fmla="*/ 191 h 245"/>
                  <a:gd name="T106" fmla="*/ 1 w 2676"/>
                  <a:gd name="T107" fmla="*/ 197 h 2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76"/>
                  <a:gd name="T163" fmla="*/ 0 h 245"/>
                  <a:gd name="T164" fmla="*/ 2676 w 2676"/>
                  <a:gd name="T165" fmla="*/ 245 h 2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76" h="245">
                    <a:moveTo>
                      <a:pt x="3" y="200"/>
                    </a:moveTo>
                    <a:lnTo>
                      <a:pt x="21" y="209"/>
                    </a:lnTo>
                    <a:lnTo>
                      <a:pt x="38" y="216"/>
                    </a:lnTo>
                    <a:lnTo>
                      <a:pt x="56" y="225"/>
                    </a:lnTo>
                    <a:lnTo>
                      <a:pt x="74" y="233"/>
                    </a:lnTo>
                    <a:lnTo>
                      <a:pt x="93" y="240"/>
                    </a:lnTo>
                    <a:lnTo>
                      <a:pt x="113" y="243"/>
                    </a:lnTo>
                    <a:lnTo>
                      <a:pt x="134" y="245"/>
                    </a:lnTo>
                    <a:lnTo>
                      <a:pt x="158" y="241"/>
                    </a:lnTo>
                    <a:lnTo>
                      <a:pt x="204" y="231"/>
                    </a:lnTo>
                    <a:lnTo>
                      <a:pt x="250" y="221"/>
                    </a:lnTo>
                    <a:lnTo>
                      <a:pt x="295" y="210"/>
                    </a:lnTo>
                    <a:lnTo>
                      <a:pt x="340" y="199"/>
                    </a:lnTo>
                    <a:lnTo>
                      <a:pt x="383" y="187"/>
                    </a:lnTo>
                    <a:lnTo>
                      <a:pt x="427" y="175"/>
                    </a:lnTo>
                    <a:lnTo>
                      <a:pt x="471" y="163"/>
                    </a:lnTo>
                    <a:lnTo>
                      <a:pt x="513" y="151"/>
                    </a:lnTo>
                    <a:lnTo>
                      <a:pt x="557" y="139"/>
                    </a:lnTo>
                    <a:lnTo>
                      <a:pt x="601" y="127"/>
                    </a:lnTo>
                    <a:lnTo>
                      <a:pt x="644" y="116"/>
                    </a:lnTo>
                    <a:lnTo>
                      <a:pt x="688" y="103"/>
                    </a:lnTo>
                    <a:lnTo>
                      <a:pt x="732" y="92"/>
                    </a:lnTo>
                    <a:lnTo>
                      <a:pt x="777" y="82"/>
                    </a:lnTo>
                    <a:lnTo>
                      <a:pt x="823" y="72"/>
                    </a:lnTo>
                    <a:lnTo>
                      <a:pt x="869" y="62"/>
                    </a:lnTo>
                    <a:lnTo>
                      <a:pt x="890" y="57"/>
                    </a:lnTo>
                    <a:lnTo>
                      <a:pt x="911" y="55"/>
                    </a:lnTo>
                    <a:lnTo>
                      <a:pt x="932" y="54"/>
                    </a:lnTo>
                    <a:lnTo>
                      <a:pt x="953" y="55"/>
                    </a:lnTo>
                    <a:lnTo>
                      <a:pt x="973" y="57"/>
                    </a:lnTo>
                    <a:lnTo>
                      <a:pt x="995" y="61"/>
                    </a:lnTo>
                    <a:lnTo>
                      <a:pt x="1015" y="67"/>
                    </a:lnTo>
                    <a:lnTo>
                      <a:pt x="1035" y="75"/>
                    </a:lnTo>
                    <a:lnTo>
                      <a:pt x="1052" y="86"/>
                    </a:lnTo>
                    <a:lnTo>
                      <a:pt x="1065" y="101"/>
                    </a:lnTo>
                    <a:lnTo>
                      <a:pt x="1077" y="118"/>
                    </a:lnTo>
                    <a:lnTo>
                      <a:pt x="1085" y="136"/>
                    </a:lnTo>
                    <a:lnTo>
                      <a:pt x="1094" y="155"/>
                    </a:lnTo>
                    <a:lnTo>
                      <a:pt x="1105" y="172"/>
                    </a:lnTo>
                    <a:lnTo>
                      <a:pt x="1117" y="186"/>
                    </a:lnTo>
                    <a:lnTo>
                      <a:pt x="1134" y="197"/>
                    </a:lnTo>
                    <a:lnTo>
                      <a:pt x="1176" y="214"/>
                    </a:lnTo>
                    <a:lnTo>
                      <a:pt x="1221" y="225"/>
                    </a:lnTo>
                    <a:lnTo>
                      <a:pt x="1268" y="232"/>
                    </a:lnTo>
                    <a:lnTo>
                      <a:pt x="1318" y="234"/>
                    </a:lnTo>
                    <a:lnTo>
                      <a:pt x="1368" y="232"/>
                    </a:lnTo>
                    <a:lnTo>
                      <a:pt x="1419" y="227"/>
                    </a:lnTo>
                    <a:lnTo>
                      <a:pt x="1468" y="219"/>
                    </a:lnTo>
                    <a:lnTo>
                      <a:pt x="1517" y="209"/>
                    </a:lnTo>
                    <a:lnTo>
                      <a:pt x="1564" y="197"/>
                    </a:lnTo>
                    <a:lnTo>
                      <a:pt x="1609" y="185"/>
                    </a:lnTo>
                    <a:lnTo>
                      <a:pt x="1651" y="173"/>
                    </a:lnTo>
                    <a:lnTo>
                      <a:pt x="1689" y="160"/>
                    </a:lnTo>
                    <a:lnTo>
                      <a:pt x="1723" y="149"/>
                    </a:lnTo>
                    <a:lnTo>
                      <a:pt x="1751" y="140"/>
                    </a:lnTo>
                    <a:lnTo>
                      <a:pt x="1773" y="134"/>
                    </a:lnTo>
                    <a:lnTo>
                      <a:pt x="1789" y="129"/>
                    </a:lnTo>
                    <a:lnTo>
                      <a:pt x="1810" y="126"/>
                    </a:lnTo>
                    <a:lnTo>
                      <a:pt x="1827" y="127"/>
                    </a:lnTo>
                    <a:lnTo>
                      <a:pt x="1839" y="131"/>
                    </a:lnTo>
                    <a:lnTo>
                      <a:pt x="1849" y="139"/>
                    </a:lnTo>
                    <a:lnTo>
                      <a:pt x="1857" y="148"/>
                    </a:lnTo>
                    <a:lnTo>
                      <a:pt x="1866" y="158"/>
                    </a:lnTo>
                    <a:lnTo>
                      <a:pt x="1876" y="168"/>
                    </a:lnTo>
                    <a:lnTo>
                      <a:pt x="1889" y="178"/>
                    </a:lnTo>
                    <a:lnTo>
                      <a:pt x="1904" y="186"/>
                    </a:lnTo>
                    <a:lnTo>
                      <a:pt x="1922" y="192"/>
                    </a:lnTo>
                    <a:lnTo>
                      <a:pt x="1942" y="197"/>
                    </a:lnTo>
                    <a:lnTo>
                      <a:pt x="1964" y="203"/>
                    </a:lnTo>
                    <a:lnTo>
                      <a:pt x="1987" y="208"/>
                    </a:lnTo>
                    <a:lnTo>
                      <a:pt x="2012" y="211"/>
                    </a:lnTo>
                    <a:lnTo>
                      <a:pt x="2038" y="214"/>
                    </a:lnTo>
                    <a:lnTo>
                      <a:pt x="2066" y="216"/>
                    </a:lnTo>
                    <a:lnTo>
                      <a:pt x="2094" y="218"/>
                    </a:lnTo>
                    <a:lnTo>
                      <a:pt x="2123" y="219"/>
                    </a:lnTo>
                    <a:lnTo>
                      <a:pt x="2152" y="220"/>
                    </a:lnTo>
                    <a:lnTo>
                      <a:pt x="2182" y="220"/>
                    </a:lnTo>
                    <a:lnTo>
                      <a:pt x="2214" y="220"/>
                    </a:lnTo>
                    <a:lnTo>
                      <a:pt x="2244" y="220"/>
                    </a:lnTo>
                    <a:lnTo>
                      <a:pt x="2276" y="219"/>
                    </a:lnTo>
                    <a:lnTo>
                      <a:pt x="2306" y="218"/>
                    </a:lnTo>
                    <a:lnTo>
                      <a:pt x="2336" y="215"/>
                    </a:lnTo>
                    <a:lnTo>
                      <a:pt x="2365" y="214"/>
                    </a:lnTo>
                    <a:lnTo>
                      <a:pt x="2394" y="212"/>
                    </a:lnTo>
                    <a:lnTo>
                      <a:pt x="2424" y="210"/>
                    </a:lnTo>
                    <a:lnTo>
                      <a:pt x="2451" y="209"/>
                    </a:lnTo>
                    <a:lnTo>
                      <a:pt x="2476" y="206"/>
                    </a:lnTo>
                    <a:lnTo>
                      <a:pt x="2501" y="204"/>
                    </a:lnTo>
                    <a:lnTo>
                      <a:pt x="2525" y="202"/>
                    </a:lnTo>
                    <a:lnTo>
                      <a:pt x="2546" y="200"/>
                    </a:lnTo>
                    <a:lnTo>
                      <a:pt x="2566" y="197"/>
                    </a:lnTo>
                    <a:lnTo>
                      <a:pt x="2584" y="195"/>
                    </a:lnTo>
                    <a:lnTo>
                      <a:pt x="2600" y="193"/>
                    </a:lnTo>
                    <a:lnTo>
                      <a:pt x="2613" y="191"/>
                    </a:lnTo>
                    <a:lnTo>
                      <a:pt x="2624" y="190"/>
                    </a:lnTo>
                    <a:lnTo>
                      <a:pt x="2632" y="188"/>
                    </a:lnTo>
                    <a:lnTo>
                      <a:pt x="2638" y="187"/>
                    </a:lnTo>
                    <a:lnTo>
                      <a:pt x="2646" y="186"/>
                    </a:lnTo>
                    <a:lnTo>
                      <a:pt x="2654" y="184"/>
                    </a:lnTo>
                    <a:lnTo>
                      <a:pt x="2660" y="179"/>
                    </a:lnTo>
                    <a:lnTo>
                      <a:pt x="2666" y="175"/>
                    </a:lnTo>
                    <a:lnTo>
                      <a:pt x="2670" y="168"/>
                    </a:lnTo>
                    <a:lnTo>
                      <a:pt x="2674" y="162"/>
                    </a:lnTo>
                    <a:lnTo>
                      <a:pt x="2675" y="154"/>
                    </a:lnTo>
                    <a:lnTo>
                      <a:pt x="2676" y="146"/>
                    </a:lnTo>
                    <a:lnTo>
                      <a:pt x="2675" y="138"/>
                    </a:lnTo>
                    <a:lnTo>
                      <a:pt x="2672" y="131"/>
                    </a:lnTo>
                    <a:lnTo>
                      <a:pt x="2667" y="125"/>
                    </a:lnTo>
                    <a:lnTo>
                      <a:pt x="2661" y="119"/>
                    </a:lnTo>
                    <a:lnTo>
                      <a:pt x="2656" y="114"/>
                    </a:lnTo>
                    <a:lnTo>
                      <a:pt x="2649" y="111"/>
                    </a:lnTo>
                    <a:lnTo>
                      <a:pt x="2641" y="110"/>
                    </a:lnTo>
                    <a:lnTo>
                      <a:pt x="2633" y="110"/>
                    </a:lnTo>
                    <a:lnTo>
                      <a:pt x="2589" y="108"/>
                    </a:lnTo>
                    <a:lnTo>
                      <a:pt x="2539" y="108"/>
                    </a:lnTo>
                    <a:lnTo>
                      <a:pt x="2486" y="109"/>
                    </a:lnTo>
                    <a:lnTo>
                      <a:pt x="2433" y="111"/>
                    </a:lnTo>
                    <a:lnTo>
                      <a:pt x="2378" y="114"/>
                    </a:lnTo>
                    <a:lnTo>
                      <a:pt x="2323" y="118"/>
                    </a:lnTo>
                    <a:lnTo>
                      <a:pt x="2268" y="121"/>
                    </a:lnTo>
                    <a:lnTo>
                      <a:pt x="2214" y="125"/>
                    </a:lnTo>
                    <a:lnTo>
                      <a:pt x="2162" y="128"/>
                    </a:lnTo>
                    <a:lnTo>
                      <a:pt x="2115" y="130"/>
                    </a:lnTo>
                    <a:lnTo>
                      <a:pt x="2071" y="130"/>
                    </a:lnTo>
                    <a:lnTo>
                      <a:pt x="2033" y="130"/>
                    </a:lnTo>
                    <a:lnTo>
                      <a:pt x="2000" y="127"/>
                    </a:lnTo>
                    <a:lnTo>
                      <a:pt x="1974" y="122"/>
                    </a:lnTo>
                    <a:lnTo>
                      <a:pt x="1956" y="114"/>
                    </a:lnTo>
                    <a:lnTo>
                      <a:pt x="1946" y="104"/>
                    </a:lnTo>
                    <a:lnTo>
                      <a:pt x="1933" y="83"/>
                    </a:lnTo>
                    <a:lnTo>
                      <a:pt x="1917" y="65"/>
                    </a:lnTo>
                    <a:lnTo>
                      <a:pt x="1896" y="53"/>
                    </a:lnTo>
                    <a:lnTo>
                      <a:pt x="1874" y="44"/>
                    </a:lnTo>
                    <a:lnTo>
                      <a:pt x="1849" y="38"/>
                    </a:lnTo>
                    <a:lnTo>
                      <a:pt x="1824" y="36"/>
                    </a:lnTo>
                    <a:lnTo>
                      <a:pt x="1797" y="37"/>
                    </a:lnTo>
                    <a:lnTo>
                      <a:pt x="1769" y="42"/>
                    </a:lnTo>
                    <a:lnTo>
                      <a:pt x="1739" y="47"/>
                    </a:lnTo>
                    <a:lnTo>
                      <a:pt x="1710" y="54"/>
                    </a:lnTo>
                    <a:lnTo>
                      <a:pt x="1682" y="61"/>
                    </a:lnTo>
                    <a:lnTo>
                      <a:pt x="1653" y="67"/>
                    </a:lnTo>
                    <a:lnTo>
                      <a:pt x="1626" y="74"/>
                    </a:lnTo>
                    <a:lnTo>
                      <a:pt x="1598" y="82"/>
                    </a:lnTo>
                    <a:lnTo>
                      <a:pt x="1570" y="89"/>
                    </a:lnTo>
                    <a:lnTo>
                      <a:pt x="1543" y="97"/>
                    </a:lnTo>
                    <a:lnTo>
                      <a:pt x="1515" y="104"/>
                    </a:lnTo>
                    <a:lnTo>
                      <a:pt x="1488" y="112"/>
                    </a:lnTo>
                    <a:lnTo>
                      <a:pt x="1461" y="119"/>
                    </a:lnTo>
                    <a:lnTo>
                      <a:pt x="1433" y="127"/>
                    </a:lnTo>
                    <a:lnTo>
                      <a:pt x="1405" y="135"/>
                    </a:lnTo>
                    <a:lnTo>
                      <a:pt x="1377" y="141"/>
                    </a:lnTo>
                    <a:lnTo>
                      <a:pt x="1349" y="149"/>
                    </a:lnTo>
                    <a:lnTo>
                      <a:pt x="1320" y="156"/>
                    </a:lnTo>
                    <a:lnTo>
                      <a:pt x="1301" y="159"/>
                    </a:lnTo>
                    <a:lnTo>
                      <a:pt x="1282" y="162"/>
                    </a:lnTo>
                    <a:lnTo>
                      <a:pt x="1265" y="160"/>
                    </a:lnTo>
                    <a:lnTo>
                      <a:pt x="1248" y="158"/>
                    </a:lnTo>
                    <a:lnTo>
                      <a:pt x="1232" y="154"/>
                    </a:lnTo>
                    <a:lnTo>
                      <a:pt x="1218" y="148"/>
                    </a:lnTo>
                    <a:lnTo>
                      <a:pt x="1203" y="141"/>
                    </a:lnTo>
                    <a:lnTo>
                      <a:pt x="1190" y="134"/>
                    </a:lnTo>
                    <a:lnTo>
                      <a:pt x="1176" y="123"/>
                    </a:lnTo>
                    <a:lnTo>
                      <a:pt x="1164" y="113"/>
                    </a:lnTo>
                    <a:lnTo>
                      <a:pt x="1152" y="102"/>
                    </a:lnTo>
                    <a:lnTo>
                      <a:pt x="1139" y="91"/>
                    </a:lnTo>
                    <a:lnTo>
                      <a:pt x="1127" y="79"/>
                    </a:lnTo>
                    <a:lnTo>
                      <a:pt x="1115" y="66"/>
                    </a:lnTo>
                    <a:lnTo>
                      <a:pt x="1102" y="54"/>
                    </a:lnTo>
                    <a:lnTo>
                      <a:pt x="1090" y="42"/>
                    </a:lnTo>
                    <a:lnTo>
                      <a:pt x="1079" y="31"/>
                    </a:lnTo>
                    <a:lnTo>
                      <a:pt x="1066" y="24"/>
                    </a:lnTo>
                    <a:lnTo>
                      <a:pt x="1053" y="16"/>
                    </a:lnTo>
                    <a:lnTo>
                      <a:pt x="1039" y="10"/>
                    </a:lnTo>
                    <a:lnTo>
                      <a:pt x="1026" y="7"/>
                    </a:lnTo>
                    <a:lnTo>
                      <a:pt x="1011" y="3"/>
                    </a:lnTo>
                    <a:lnTo>
                      <a:pt x="996" y="1"/>
                    </a:lnTo>
                    <a:lnTo>
                      <a:pt x="981" y="0"/>
                    </a:lnTo>
                    <a:lnTo>
                      <a:pt x="965" y="0"/>
                    </a:lnTo>
                    <a:lnTo>
                      <a:pt x="950" y="0"/>
                    </a:lnTo>
                    <a:lnTo>
                      <a:pt x="934" y="2"/>
                    </a:lnTo>
                    <a:lnTo>
                      <a:pt x="918" y="3"/>
                    </a:lnTo>
                    <a:lnTo>
                      <a:pt x="903" y="6"/>
                    </a:lnTo>
                    <a:lnTo>
                      <a:pt x="887" y="9"/>
                    </a:lnTo>
                    <a:lnTo>
                      <a:pt x="871" y="12"/>
                    </a:lnTo>
                    <a:lnTo>
                      <a:pt x="857" y="16"/>
                    </a:lnTo>
                    <a:lnTo>
                      <a:pt x="812" y="27"/>
                    </a:lnTo>
                    <a:lnTo>
                      <a:pt x="767" y="39"/>
                    </a:lnTo>
                    <a:lnTo>
                      <a:pt x="722" y="53"/>
                    </a:lnTo>
                    <a:lnTo>
                      <a:pt x="678" y="65"/>
                    </a:lnTo>
                    <a:lnTo>
                      <a:pt x="636" y="79"/>
                    </a:lnTo>
                    <a:lnTo>
                      <a:pt x="592" y="93"/>
                    </a:lnTo>
                    <a:lnTo>
                      <a:pt x="549" y="107"/>
                    </a:lnTo>
                    <a:lnTo>
                      <a:pt x="506" y="120"/>
                    </a:lnTo>
                    <a:lnTo>
                      <a:pt x="463" y="135"/>
                    </a:lnTo>
                    <a:lnTo>
                      <a:pt x="419" y="148"/>
                    </a:lnTo>
                    <a:lnTo>
                      <a:pt x="377" y="162"/>
                    </a:lnTo>
                    <a:lnTo>
                      <a:pt x="333" y="175"/>
                    </a:lnTo>
                    <a:lnTo>
                      <a:pt x="289" y="187"/>
                    </a:lnTo>
                    <a:lnTo>
                      <a:pt x="244" y="200"/>
                    </a:lnTo>
                    <a:lnTo>
                      <a:pt x="199" y="212"/>
                    </a:lnTo>
                    <a:lnTo>
                      <a:pt x="153" y="223"/>
                    </a:lnTo>
                    <a:lnTo>
                      <a:pt x="133" y="227"/>
                    </a:lnTo>
                    <a:lnTo>
                      <a:pt x="114" y="227"/>
                    </a:lnTo>
                    <a:lnTo>
                      <a:pt x="96" y="224"/>
                    </a:lnTo>
                    <a:lnTo>
                      <a:pt x="77" y="220"/>
                    </a:lnTo>
                    <a:lnTo>
                      <a:pt x="59" y="214"/>
                    </a:lnTo>
                    <a:lnTo>
                      <a:pt x="41" y="208"/>
                    </a:lnTo>
                    <a:lnTo>
                      <a:pt x="24" y="200"/>
                    </a:lnTo>
                    <a:lnTo>
                      <a:pt x="6" y="192"/>
                    </a:lnTo>
                    <a:lnTo>
                      <a:pt x="4" y="191"/>
                    </a:lnTo>
                    <a:lnTo>
                      <a:pt x="3" y="191"/>
                    </a:lnTo>
                    <a:lnTo>
                      <a:pt x="2" y="193"/>
                    </a:lnTo>
                    <a:lnTo>
                      <a:pt x="1" y="194"/>
                    </a:lnTo>
                    <a:lnTo>
                      <a:pt x="0" y="195"/>
                    </a:lnTo>
                    <a:lnTo>
                      <a:pt x="1" y="197"/>
                    </a:lnTo>
                    <a:lnTo>
                      <a:pt x="2" y="199"/>
                    </a:lnTo>
                    <a:lnTo>
                      <a:pt x="3" y="200"/>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90" name="Freeform 15"/>
              <p:cNvSpPr>
                <a:spLocks/>
              </p:cNvSpPr>
              <p:nvPr/>
            </p:nvSpPr>
            <p:spPr bwMode="auto">
              <a:xfrm>
                <a:off x="2069" y="1945"/>
                <a:ext cx="539" cy="74"/>
              </a:xfrm>
              <a:custGeom>
                <a:avLst/>
                <a:gdLst>
                  <a:gd name="T0" fmla="*/ 38 w 2155"/>
                  <a:gd name="T1" fmla="*/ 191 h 296"/>
                  <a:gd name="T2" fmla="*/ 92 w 2155"/>
                  <a:gd name="T3" fmla="*/ 204 h 296"/>
                  <a:gd name="T4" fmla="*/ 148 w 2155"/>
                  <a:gd name="T5" fmla="*/ 209 h 296"/>
                  <a:gd name="T6" fmla="*/ 205 w 2155"/>
                  <a:gd name="T7" fmla="*/ 209 h 296"/>
                  <a:gd name="T8" fmla="*/ 261 w 2155"/>
                  <a:gd name="T9" fmla="*/ 207 h 296"/>
                  <a:gd name="T10" fmla="*/ 329 w 2155"/>
                  <a:gd name="T11" fmla="*/ 201 h 296"/>
                  <a:gd name="T12" fmla="*/ 417 w 2155"/>
                  <a:gd name="T13" fmla="*/ 192 h 296"/>
                  <a:gd name="T14" fmla="*/ 509 w 2155"/>
                  <a:gd name="T15" fmla="*/ 181 h 296"/>
                  <a:gd name="T16" fmla="*/ 602 w 2155"/>
                  <a:gd name="T17" fmla="*/ 167 h 296"/>
                  <a:gd name="T18" fmla="*/ 692 w 2155"/>
                  <a:gd name="T19" fmla="*/ 152 h 296"/>
                  <a:gd name="T20" fmla="*/ 780 w 2155"/>
                  <a:gd name="T21" fmla="*/ 137 h 296"/>
                  <a:gd name="T22" fmla="*/ 860 w 2155"/>
                  <a:gd name="T23" fmla="*/ 121 h 296"/>
                  <a:gd name="T24" fmla="*/ 933 w 2155"/>
                  <a:gd name="T25" fmla="*/ 107 h 296"/>
                  <a:gd name="T26" fmla="*/ 996 w 2155"/>
                  <a:gd name="T27" fmla="*/ 95 h 296"/>
                  <a:gd name="T28" fmla="*/ 1048 w 2155"/>
                  <a:gd name="T29" fmla="*/ 83 h 296"/>
                  <a:gd name="T30" fmla="*/ 1083 w 2155"/>
                  <a:gd name="T31" fmla="*/ 77 h 296"/>
                  <a:gd name="T32" fmla="*/ 1146 w 2155"/>
                  <a:gd name="T33" fmla="*/ 62 h 296"/>
                  <a:gd name="T34" fmla="*/ 1206 w 2155"/>
                  <a:gd name="T35" fmla="*/ 53 h 296"/>
                  <a:gd name="T36" fmla="*/ 1232 w 2155"/>
                  <a:gd name="T37" fmla="*/ 71 h 296"/>
                  <a:gd name="T38" fmla="*/ 1254 w 2155"/>
                  <a:gd name="T39" fmla="*/ 136 h 296"/>
                  <a:gd name="T40" fmla="*/ 1321 w 2155"/>
                  <a:gd name="T41" fmla="*/ 211 h 296"/>
                  <a:gd name="T42" fmla="*/ 1448 w 2155"/>
                  <a:gd name="T43" fmla="*/ 231 h 296"/>
                  <a:gd name="T44" fmla="*/ 1567 w 2155"/>
                  <a:gd name="T45" fmla="*/ 221 h 296"/>
                  <a:gd name="T46" fmla="*/ 1680 w 2155"/>
                  <a:gd name="T47" fmla="*/ 209 h 296"/>
                  <a:gd name="T48" fmla="*/ 1799 w 2155"/>
                  <a:gd name="T49" fmla="*/ 208 h 296"/>
                  <a:gd name="T50" fmla="*/ 1936 w 2155"/>
                  <a:gd name="T51" fmla="*/ 231 h 296"/>
                  <a:gd name="T52" fmla="*/ 2103 w 2155"/>
                  <a:gd name="T53" fmla="*/ 294 h 296"/>
                  <a:gd name="T54" fmla="*/ 2127 w 2155"/>
                  <a:gd name="T55" fmla="*/ 295 h 296"/>
                  <a:gd name="T56" fmla="*/ 2146 w 2155"/>
                  <a:gd name="T57" fmla="*/ 281 h 296"/>
                  <a:gd name="T58" fmla="*/ 2155 w 2155"/>
                  <a:gd name="T59" fmla="*/ 258 h 296"/>
                  <a:gd name="T60" fmla="*/ 2150 w 2155"/>
                  <a:gd name="T61" fmla="*/ 236 h 296"/>
                  <a:gd name="T62" fmla="*/ 2133 w 2155"/>
                  <a:gd name="T63" fmla="*/ 220 h 296"/>
                  <a:gd name="T64" fmla="*/ 2041 w 2155"/>
                  <a:gd name="T65" fmla="*/ 183 h 296"/>
                  <a:gd name="T66" fmla="*/ 1915 w 2155"/>
                  <a:gd name="T67" fmla="*/ 147 h 296"/>
                  <a:gd name="T68" fmla="*/ 1787 w 2155"/>
                  <a:gd name="T69" fmla="*/ 126 h 296"/>
                  <a:gd name="T70" fmla="*/ 1653 w 2155"/>
                  <a:gd name="T71" fmla="*/ 124 h 296"/>
                  <a:gd name="T72" fmla="*/ 1515 w 2155"/>
                  <a:gd name="T73" fmla="*/ 137 h 296"/>
                  <a:gd name="T74" fmla="*/ 1408 w 2155"/>
                  <a:gd name="T75" fmla="*/ 158 h 296"/>
                  <a:gd name="T76" fmla="*/ 1378 w 2155"/>
                  <a:gd name="T77" fmla="*/ 158 h 296"/>
                  <a:gd name="T78" fmla="*/ 1352 w 2155"/>
                  <a:gd name="T79" fmla="*/ 148 h 296"/>
                  <a:gd name="T80" fmla="*/ 1310 w 2155"/>
                  <a:gd name="T81" fmla="*/ 99 h 296"/>
                  <a:gd name="T82" fmla="*/ 1270 w 2155"/>
                  <a:gd name="T83" fmla="*/ 30 h 296"/>
                  <a:gd name="T84" fmla="*/ 1191 w 2155"/>
                  <a:gd name="T85" fmla="*/ 0 h 296"/>
                  <a:gd name="T86" fmla="*/ 1079 w 2155"/>
                  <a:gd name="T87" fmla="*/ 14 h 296"/>
                  <a:gd name="T88" fmla="*/ 968 w 2155"/>
                  <a:gd name="T89" fmla="*/ 33 h 296"/>
                  <a:gd name="T90" fmla="*/ 857 w 2155"/>
                  <a:gd name="T91" fmla="*/ 59 h 296"/>
                  <a:gd name="T92" fmla="*/ 747 w 2155"/>
                  <a:gd name="T93" fmla="*/ 86 h 296"/>
                  <a:gd name="T94" fmla="*/ 637 w 2155"/>
                  <a:gd name="T95" fmla="*/ 113 h 296"/>
                  <a:gd name="T96" fmla="*/ 527 w 2155"/>
                  <a:gd name="T97" fmla="*/ 138 h 296"/>
                  <a:gd name="T98" fmla="*/ 416 w 2155"/>
                  <a:gd name="T99" fmla="*/ 161 h 296"/>
                  <a:gd name="T100" fmla="*/ 305 w 2155"/>
                  <a:gd name="T101" fmla="*/ 175 h 296"/>
                  <a:gd name="T102" fmla="*/ 194 w 2155"/>
                  <a:gd name="T103" fmla="*/ 182 h 296"/>
                  <a:gd name="T104" fmla="*/ 82 w 2155"/>
                  <a:gd name="T105" fmla="*/ 179 h 296"/>
                  <a:gd name="T106" fmla="*/ 7 w 2155"/>
                  <a:gd name="T107" fmla="*/ 169 h 296"/>
                  <a:gd name="T108" fmla="*/ 1 w 2155"/>
                  <a:gd name="T109" fmla="*/ 170 h 296"/>
                  <a:gd name="T110" fmla="*/ 0 w 2155"/>
                  <a:gd name="T111" fmla="*/ 174 h 296"/>
                  <a:gd name="T112" fmla="*/ 2 w 2155"/>
                  <a:gd name="T113" fmla="*/ 178 h 2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55"/>
                  <a:gd name="T172" fmla="*/ 0 h 296"/>
                  <a:gd name="T173" fmla="*/ 2155 w 2155"/>
                  <a:gd name="T174" fmla="*/ 296 h 2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55" h="296">
                    <a:moveTo>
                      <a:pt x="2" y="178"/>
                    </a:moveTo>
                    <a:lnTo>
                      <a:pt x="20" y="185"/>
                    </a:lnTo>
                    <a:lnTo>
                      <a:pt x="38" y="191"/>
                    </a:lnTo>
                    <a:lnTo>
                      <a:pt x="56" y="197"/>
                    </a:lnTo>
                    <a:lnTo>
                      <a:pt x="74" y="201"/>
                    </a:lnTo>
                    <a:lnTo>
                      <a:pt x="92" y="204"/>
                    </a:lnTo>
                    <a:lnTo>
                      <a:pt x="111" y="207"/>
                    </a:lnTo>
                    <a:lnTo>
                      <a:pt x="130" y="208"/>
                    </a:lnTo>
                    <a:lnTo>
                      <a:pt x="148" y="209"/>
                    </a:lnTo>
                    <a:lnTo>
                      <a:pt x="167" y="210"/>
                    </a:lnTo>
                    <a:lnTo>
                      <a:pt x="186" y="210"/>
                    </a:lnTo>
                    <a:lnTo>
                      <a:pt x="205" y="209"/>
                    </a:lnTo>
                    <a:lnTo>
                      <a:pt x="224" y="209"/>
                    </a:lnTo>
                    <a:lnTo>
                      <a:pt x="243" y="208"/>
                    </a:lnTo>
                    <a:lnTo>
                      <a:pt x="261" y="207"/>
                    </a:lnTo>
                    <a:lnTo>
                      <a:pt x="280" y="204"/>
                    </a:lnTo>
                    <a:lnTo>
                      <a:pt x="299" y="203"/>
                    </a:lnTo>
                    <a:lnTo>
                      <a:pt x="329" y="201"/>
                    </a:lnTo>
                    <a:lnTo>
                      <a:pt x="358" y="199"/>
                    </a:lnTo>
                    <a:lnTo>
                      <a:pt x="388" y="195"/>
                    </a:lnTo>
                    <a:lnTo>
                      <a:pt x="417" y="192"/>
                    </a:lnTo>
                    <a:lnTo>
                      <a:pt x="449" y="189"/>
                    </a:lnTo>
                    <a:lnTo>
                      <a:pt x="479" y="185"/>
                    </a:lnTo>
                    <a:lnTo>
                      <a:pt x="509" y="181"/>
                    </a:lnTo>
                    <a:lnTo>
                      <a:pt x="541" y="176"/>
                    </a:lnTo>
                    <a:lnTo>
                      <a:pt x="571" y="172"/>
                    </a:lnTo>
                    <a:lnTo>
                      <a:pt x="602" y="167"/>
                    </a:lnTo>
                    <a:lnTo>
                      <a:pt x="633" y="162"/>
                    </a:lnTo>
                    <a:lnTo>
                      <a:pt x="663" y="157"/>
                    </a:lnTo>
                    <a:lnTo>
                      <a:pt x="692" y="152"/>
                    </a:lnTo>
                    <a:lnTo>
                      <a:pt x="722" y="147"/>
                    </a:lnTo>
                    <a:lnTo>
                      <a:pt x="750" y="142"/>
                    </a:lnTo>
                    <a:lnTo>
                      <a:pt x="780" y="137"/>
                    </a:lnTo>
                    <a:lnTo>
                      <a:pt x="806" y="132"/>
                    </a:lnTo>
                    <a:lnTo>
                      <a:pt x="834" y="126"/>
                    </a:lnTo>
                    <a:lnTo>
                      <a:pt x="860" y="121"/>
                    </a:lnTo>
                    <a:lnTo>
                      <a:pt x="886" y="117"/>
                    </a:lnTo>
                    <a:lnTo>
                      <a:pt x="910" y="111"/>
                    </a:lnTo>
                    <a:lnTo>
                      <a:pt x="933" y="107"/>
                    </a:lnTo>
                    <a:lnTo>
                      <a:pt x="956" y="102"/>
                    </a:lnTo>
                    <a:lnTo>
                      <a:pt x="977" y="98"/>
                    </a:lnTo>
                    <a:lnTo>
                      <a:pt x="996" y="95"/>
                    </a:lnTo>
                    <a:lnTo>
                      <a:pt x="1015" y="90"/>
                    </a:lnTo>
                    <a:lnTo>
                      <a:pt x="1032" y="87"/>
                    </a:lnTo>
                    <a:lnTo>
                      <a:pt x="1048" y="83"/>
                    </a:lnTo>
                    <a:lnTo>
                      <a:pt x="1061" y="81"/>
                    </a:lnTo>
                    <a:lnTo>
                      <a:pt x="1073" y="78"/>
                    </a:lnTo>
                    <a:lnTo>
                      <a:pt x="1083" y="77"/>
                    </a:lnTo>
                    <a:lnTo>
                      <a:pt x="1092" y="74"/>
                    </a:lnTo>
                    <a:lnTo>
                      <a:pt x="1120" y="69"/>
                    </a:lnTo>
                    <a:lnTo>
                      <a:pt x="1146" y="62"/>
                    </a:lnTo>
                    <a:lnTo>
                      <a:pt x="1170" y="58"/>
                    </a:lnTo>
                    <a:lnTo>
                      <a:pt x="1189" y="54"/>
                    </a:lnTo>
                    <a:lnTo>
                      <a:pt x="1206" y="53"/>
                    </a:lnTo>
                    <a:lnTo>
                      <a:pt x="1218" y="55"/>
                    </a:lnTo>
                    <a:lnTo>
                      <a:pt x="1227" y="61"/>
                    </a:lnTo>
                    <a:lnTo>
                      <a:pt x="1232" y="71"/>
                    </a:lnTo>
                    <a:lnTo>
                      <a:pt x="1235" y="87"/>
                    </a:lnTo>
                    <a:lnTo>
                      <a:pt x="1243" y="110"/>
                    </a:lnTo>
                    <a:lnTo>
                      <a:pt x="1254" y="136"/>
                    </a:lnTo>
                    <a:lnTo>
                      <a:pt x="1270" y="163"/>
                    </a:lnTo>
                    <a:lnTo>
                      <a:pt x="1292" y="190"/>
                    </a:lnTo>
                    <a:lnTo>
                      <a:pt x="1321" y="211"/>
                    </a:lnTo>
                    <a:lnTo>
                      <a:pt x="1358" y="227"/>
                    </a:lnTo>
                    <a:lnTo>
                      <a:pt x="1404" y="232"/>
                    </a:lnTo>
                    <a:lnTo>
                      <a:pt x="1448" y="231"/>
                    </a:lnTo>
                    <a:lnTo>
                      <a:pt x="1488" y="229"/>
                    </a:lnTo>
                    <a:lnTo>
                      <a:pt x="1529" y="226"/>
                    </a:lnTo>
                    <a:lnTo>
                      <a:pt x="1567" y="221"/>
                    </a:lnTo>
                    <a:lnTo>
                      <a:pt x="1605" y="217"/>
                    </a:lnTo>
                    <a:lnTo>
                      <a:pt x="1642" y="212"/>
                    </a:lnTo>
                    <a:lnTo>
                      <a:pt x="1680" y="209"/>
                    </a:lnTo>
                    <a:lnTo>
                      <a:pt x="1718" y="206"/>
                    </a:lnTo>
                    <a:lnTo>
                      <a:pt x="1758" y="206"/>
                    </a:lnTo>
                    <a:lnTo>
                      <a:pt x="1799" y="208"/>
                    </a:lnTo>
                    <a:lnTo>
                      <a:pt x="1842" y="212"/>
                    </a:lnTo>
                    <a:lnTo>
                      <a:pt x="1888" y="220"/>
                    </a:lnTo>
                    <a:lnTo>
                      <a:pt x="1936" y="231"/>
                    </a:lnTo>
                    <a:lnTo>
                      <a:pt x="1988" y="247"/>
                    </a:lnTo>
                    <a:lnTo>
                      <a:pt x="2044" y="268"/>
                    </a:lnTo>
                    <a:lnTo>
                      <a:pt x="2103" y="294"/>
                    </a:lnTo>
                    <a:lnTo>
                      <a:pt x="2111" y="296"/>
                    </a:lnTo>
                    <a:lnTo>
                      <a:pt x="2119" y="296"/>
                    </a:lnTo>
                    <a:lnTo>
                      <a:pt x="2127" y="295"/>
                    </a:lnTo>
                    <a:lnTo>
                      <a:pt x="2133" y="292"/>
                    </a:lnTo>
                    <a:lnTo>
                      <a:pt x="2140" y="286"/>
                    </a:lnTo>
                    <a:lnTo>
                      <a:pt x="2146" y="281"/>
                    </a:lnTo>
                    <a:lnTo>
                      <a:pt x="2150" y="274"/>
                    </a:lnTo>
                    <a:lnTo>
                      <a:pt x="2154" y="266"/>
                    </a:lnTo>
                    <a:lnTo>
                      <a:pt x="2155" y="258"/>
                    </a:lnTo>
                    <a:lnTo>
                      <a:pt x="2155" y="250"/>
                    </a:lnTo>
                    <a:lnTo>
                      <a:pt x="2152" y="243"/>
                    </a:lnTo>
                    <a:lnTo>
                      <a:pt x="2150" y="236"/>
                    </a:lnTo>
                    <a:lnTo>
                      <a:pt x="2146" y="229"/>
                    </a:lnTo>
                    <a:lnTo>
                      <a:pt x="2140" y="224"/>
                    </a:lnTo>
                    <a:lnTo>
                      <a:pt x="2133" y="220"/>
                    </a:lnTo>
                    <a:lnTo>
                      <a:pt x="2126" y="217"/>
                    </a:lnTo>
                    <a:lnTo>
                      <a:pt x="2083" y="199"/>
                    </a:lnTo>
                    <a:lnTo>
                      <a:pt x="2041" y="183"/>
                    </a:lnTo>
                    <a:lnTo>
                      <a:pt x="1999" y="170"/>
                    </a:lnTo>
                    <a:lnTo>
                      <a:pt x="1957" y="157"/>
                    </a:lnTo>
                    <a:lnTo>
                      <a:pt x="1915" y="147"/>
                    </a:lnTo>
                    <a:lnTo>
                      <a:pt x="1872" y="138"/>
                    </a:lnTo>
                    <a:lnTo>
                      <a:pt x="1829" y="132"/>
                    </a:lnTo>
                    <a:lnTo>
                      <a:pt x="1787" y="126"/>
                    </a:lnTo>
                    <a:lnTo>
                      <a:pt x="1743" y="124"/>
                    </a:lnTo>
                    <a:lnTo>
                      <a:pt x="1698" y="123"/>
                    </a:lnTo>
                    <a:lnTo>
                      <a:pt x="1653" y="124"/>
                    </a:lnTo>
                    <a:lnTo>
                      <a:pt x="1608" y="126"/>
                    </a:lnTo>
                    <a:lnTo>
                      <a:pt x="1562" y="130"/>
                    </a:lnTo>
                    <a:lnTo>
                      <a:pt x="1515" y="137"/>
                    </a:lnTo>
                    <a:lnTo>
                      <a:pt x="1467" y="146"/>
                    </a:lnTo>
                    <a:lnTo>
                      <a:pt x="1418" y="157"/>
                    </a:lnTo>
                    <a:lnTo>
                      <a:pt x="1408" y="158"/>
                    </a:lnTo>
                    <a:lnTo>
                      <a:pt x="1398" y="160"/>
                    </a:lnTo>
                    <a:lnTo>
                      <a:pt x="1387" y="160"/>
                    </a:lnTo>
                    <a:lnTo>
                      <a:pt x="1378" y="158"/>
                    </a:lnTo>
                    <a:lnTo>
                      <a:pt x="1368" y="156"/>
                    </a:lnTo>
                    <a:lnTo>
                      <a:pt x="1359" y="153"/>
                    </a:lnTo>
                    <a:lnTo>
                      <a:pt x="1352" y="148"/>
                    </a:lnTo>
                    <a:lnTo>
                      <a:pt x="1344" y="143"/>
                    </a:lnTo>
                    <a:lnTo>
                      <a:pt x="1326" y="123"/>
                    </a:lnTo>
                    <a:lnTo>
                      <a:pt x="1310" y="99"/>
                    </a:lnTo>
                    <a:lnTo>
                      <a:pt x="1298" y="74"/>
                    </a:lnTo>
                    <a:lnTo>
                      <a:pt x="1284" y="51"/>
                    </a:lnTo>
                    <a:lnTo>
                      <a:pt x="1270" y="30"/>
                    </a:lnTo>
                    <a:lnTo>
                      <a:pt x="1251" y="13"/>
                    </a:lnTo>
                    <a:lnTo>
                      <a:pt x="1225" y="3"/>
                    </a:lnTo>
                    <a:lnTo>
                      <a:pt x="1191" y="0"/>
                    </a:lnTo>
                    <a:lnTo>
                      <a:pt x="1154" y="4"/>
                    </a:lnTo>
                    <a:lnTo>
                      <a:pt x="1116" y="8"/>
                    </a:lnTo>
                    <a:lnTo>
                      <a:pt x="1079" y="14"/>
                    </a:lnTo>
                    <a:lnTo>
                      <a:pt x="1042" y="19"/>
                    </a:lnTo>
                    <a:lnTo>
                      <a:pt x="1005" y="26"/>
                    </a:lnTo>
                    <a:lnTo>
                      <a:pt x="968" y="33"/>
                    </a:lnTo>
                    <a:lnTo>
                      <a:pt x="931" y="41"/>
                    </a:lnTo>
                    <a:lnTo>
                      <a:pt x="894" y="50"/>
                    </a:lnTo>
                    <a:lnTo>
                      <a:pt x="857" y="59"/>
                    </a:lnTo>
                    <a:lnTo>
                      <a:pt x="821" y="67"/>
                    </a:lnTo>
                    <a:lnTo>
                      <a:pt x="784" y="77"/>
                    </a:lnTo>
                    <a:lnTo>
                      <a:pt x="747" y="86"/>
                    </a:lnTo>
                    <a:lnTo>
                      <a:pt x="710" y="95"/>
                    </a:lnTo>
                    <a:lnTo>
                      <a:pt x="674" y="104"/>
                    </a:lnTo>
                    <a:lnTo>
                      <a:pt x="637" y="113"/>
                    </a:lnTo>
                    <a:lnTo>
                      <a:pt x="600" y="121"/>
                    </a:lnTo>
                    <a:lnTo>
                      <a:pt x="563" y="130"/>
                    </a:lnTo>
                    <a:lnTo>
                      <a:pt x="527" y="138"/>
                    </a:lnTo>
                    <a:lnTo>
                      <a:pt x="490" y="146"/>
                    </a:lnTo>
                    <a:lnTo>
                      <a:pt x="453" y="154"/>
                    </a:lnTo>
                    <a:lnTo>
                      <a:pt x="416" y="161"/>
                    </a:lnTo>
                    <a:lnTo>
                      <a:pt x="379" y="166"/>
                    </a:lnTo>
                    <a:lnTo>
                      <a:pt x="342" y="171"/>
                    </a:lnTo>
                    <a:lnTo>
                      <a:pt x="305" y="175"/>
                    </a:lnTo>
                    <a:lnTo>
                      <a:pt x="268" y="179"/>
                    </a:lnTo>
                    <a:lnTo>
                      <a:pt x="231" y="181"/>
                    </a:lnTo>
                    <a:lnTo>
                      <a:pt x="194" y="182"/>
                    </a:lnTo>
                    <a:lnTo>
                      <a:pt x="157" y="182"/>
                    </a:lnTo>
                    <a:lnTo>
                      <a:pt x="120" y="181"/>
                    </a:lnTo>
                    <a:lnTo>
                      <a:pt x="82" y="179"/>
                    </a:lnTo>
                    <a:lnTo>
                      <a:pt x="45" y="174"/>
                    </a:lnTo>
                    <a:lnTo>
                      <a:pt x="7" y="169"/>
                    </a:lnTo>
                    <a:lnTo>
                      <a:pt x="4" y="169"/>
                    </a:lnTo>
                    <a:lnTo>
                      <a:pt x="3" y="169"/>
                    </a:lnTo>
                    <a:lnTo>
                      <a:pt x="1" y="170"/>
                    </a:lnTo>
                    <a:lnTo>
                      <a:pt x="0" y="171"/>
                    </a:lnTo>
                    <a:lnTo>
                      <a:pt x="0" y="173"/>
                    </a:lnTo>
                    <a:lnTo>
                      <a:pt x="0" y="174"/>
                    </a:lnTo>
                    <a:lnTo>
                      <a:pt x="1" y="176"/>
                    </a:lnTo>
                    <a:lnTo>
                      <a:pt x="2" y="178"/>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91" name="Freeform 16"/>
              <p:cNvSpPr>
                <a:spLocks/>
              </p:cNvSpPr>
              <p:nvPr/>
            </p:nvSpPr>
            <p:spPr bwMode="auto">
              <a:xfrm>
                <a:off x="1218" y="1927"/>
                <a:ext cx="168" cy="136"/>
              </a:xfrm>
              <a:custGeom>
                <a:avLst/>
                <a:gdLst>
                  <a:gd name="T0" fmla="*/ 661 w 672"/>
                  <a:gd name="T1" fmla="*/ 254 h 543"/>
                  <a:gd name="T2" fmla="*/ 639 w 672"/>
                  <a:gd name="T3" fmla="*/ 206 h 543"/>
                  <a:gd name="T4" fmla="*/ 614 w 672"/>
                  <a:gd name="T5" fmla="*/ 161 h 543"/>
                  <a:gd name="T6" fmla="*/ 583 w 672"/>
                  <a:gd name="T7" fmla="*/ 121 h 543"/>
                  <a:gd name="T8" fmla="*/ 546 w 672"/>
                  <a:gd name="T9" fmla="*/ 85 h 543"/>
                  <a:gd name="T10" fmla="*/ 502 w 672"/>
                  <a:gd name="T11" fmla="*/ 53 h 543"/>
                  <a:gd name="T12" fmla="*/ 451 w 672"/>
                  <a:gd name="T13" fmla="*/ 29 h 543"/>
                  <a:gd name="T14" fmla="*/ 389 w 672"/>
                  <a:gd name="T15" fmla="*/ 11 h 543"/>
                  <a:gd name="T16" fmla="*/ 319 w 672"/>
                  <a:gd name="T17" fmla="*/ 1 h 543"/>
                  <a:gd name="T18" fmla="*/ 250 w 672"/>
                  <a:gd name="T19" fmla="*/ 2 h 543"/>
                  <a:gd name="T20" fmla="*/ 187 w 672"/>
                  <a:gd name="T21" fmla="*/ 16 h 543"/>
                  <a:gd name="T22" fmla="*/ 131 w 672"/>
                  <a:gd name="T23" fmla="*/ 42 h 543"/>
                  <a:gd name="T24" fmla="*/ 83 w 672"/>
                  <a:gd name="T25" fmla="*/ 77 h 543"/>
                  <a:gd name="T26" fmla="*/ 44 w 672"/>
                  <a:gd name="T27" fmla="*/ 121 h 543"/>
                  <a:gd name="T28" fmla="*/ 17 w 672"/>
                  <a:gd name="T29" fmla="*/ 171 h 543"/>
                  <a:gd name="T30" fmla="*/ 2 w 672"/>
                  <a:gd name="T31" fmla="*/ 227 h 543"/>
                  <a:gd name="T32" fmla="*/ 1 w 672"/>
                  <a:gd name="T33" fmla="*/ 286 h 543"/>
                  <a:gd name="T34" fmla="*/ 11 w 672"/>
                  <a:gd name="T35" fmla="*/ 342 h 543"/>
                  <a:gd name="T36" fmla="*/ 30 w 672"/>
                  <a:gd name="T37" fmla="*/ 391 h 543"/>
                  <a:gd name="T38" fmla="*/ 57 w 672"/>
                  <a:gd name="T39" fmla="*/ 434 h 543"/>
                  <a:gd name="T40" fmla="*/ 90 w 672"/>
                  <a:gd name="T41" fmla="*/ 471 h 543"/>
                  <a:gd name="T42" fmla="*/ 126 w 672"/>
                  <a:gd name="T43" fmla="*/ 500 h 543"/>
                  <a:gd name="T44" fmla="*/ 165 w 672"/>
                  <a:gd name="T45" fmla="*/ 522 h 543"/>
                  <a:gd name="T46" fmla="*/ 204 w 672"/>
                  <a:gd name="T47" fmla="*/ 537 h 543"/>
                  <a:gd name="T48" fmla="*/ 243 w 672"/>
                  <a:gd name="T49" fmla="*/ 543 h 543"/>
                  <a:gd name="T50" fmla="*/ 284 w 672"/>
                  <a:gd name="T51" fmla="*/ 541 h 543"/>
                  <a:gd name="T52" fmla="*/ 324 w 672"/>
                  <a:gd name="T53" fmla="*/ 531 h 543"/>
                  <a:gd name="T54" fmla="*/ 362 w 672"/>
                  <a:gd name="T55" fmla="*/ 515 h 543"/>
                  <a:gd name="T56" fmla="*/ 395 w 672"/>
                  <a:gd name="T57" fmla="*/ 494 h 543"/>
                  <a:gd name="T58" fmla="*/ 418 w 672"/>
                  <a:gd name="T59" fmla="*/ 469 h 543"/>
                  <a:gd name="T60" fmla="*/ 432 w 672"/>
                  <a:gd name="T61" fmla="*/ 441 h 543"/>
                  <a:gd name="T62" fmla="*/ 431 w 672"/>
                  <a:gd name="T63" fmla="*/ 411 h 543"/>
                  <a:gd name="T64" fmla="*/ 410 w 672"/>
                  <a:gd name="T65" fmla="*/ 372 h 543"/>
                  <a:gd name="T66" fmla="*/ 394 w 672"/>
                  <a:gd name="T67" fmla="*/ 348 h 543"/>
                  <a:gd name="T68" fmla="*/ 385 w 672"/>
                  <a:gd name="T69" fmla="*/ 351 h 543"/>
                  <a:gd name="T70" fmla="*/ 370 w 672"/>
                  <a:gd name="T71" fmla="*/ 369 h 543"/>
                  <a:gd name="T72" fmla="*/ 352 w 672"/>
                  <a:gd name="T73" fmla="*/ 385 h 543"/>
                  <a:gd name="T74" fmla="*/ 335 w 672"/>
                  <a:gd name="T75" fmla="*/ 394 h 543"/>
                  <a:gd name="T76" fmla="*/ 316 w 672"/>
                  <a:gd name="T77" fmla="*/ 402 h 543"/>
                  <a:gd name="T78" fmla="*/ 295 w 672"/>
                  <a:gd name="T79" fmla="*/ 407 h 543"/>
                  <a:gd name="T80" fmla="*/ 271 w 672"/>
                  <a:gd name="T81" fmla="*/ 408 h 543"/>
                  <a:gd name="T82" fmla="*/ 247 w 672"/>
                  <a:gd name="T83" fmla="*/ 404 h 543"/>
                  <a:gd name="T84" fmla="*/ 221 w 672"/>
                  <a:gd name="T85" fmla="*/ 398 h 543"/>
                  <a:gd name="T86" fmla="*/ 193 w 672"/>
                  <a:gd name="T87" fmla="*/ 384 h 543"/>
                  <a:gd name="T88" fmla="*/ 150 w 672"/>
                  <a:gd name="T89" fmla="*/ 356 h 543"/>
                  <a:gd name="T90" fmla="*/ 108 w 672"/>
                  <a:gd name="T91" fmla="*/ 303 h 543"/>
                  <a:gd name="T92" fmla="*/ 101 w 672"/>
                  <a:gd name="T93" fmla="*/ 240 h 543"/>
                  <a:gd name="T94" fmla="*/ 151 w 672"/>
                  <a:gd name="T95" fmla="*/ 168 h 543"/>
                  <a:gd name="T96" fmla="*/ 236 w 672"/>
                  <a:gd name="T97" fmla="*/ 113 h 543"/>
                  <a:gd name="T98" fmla="*/ 301 w 672"/>
                  <a:gd name="T99" fmla="*/ 94 h 543"/>
                  <a:gd name="T100" fmla="*/ 367 w 672"/>
                  <a:gd name="T101" fmla="*/ 92 h 543"/>
                  <a:gd name="T102" fmla="*/ 430 w 672"/>
                  <a:gd name="T103" fmla="*/ 103 h 543"/>
                  <a:gd name="T104" fmla="*/ 491 w 672"/>
                  <a:gd name="T105" fmla="*/ 129 h 543"/>
                  <a:gd name="T106" fmla="*/ 546 w 672"/>
                  <a:gd name="T107" fmla="*/ 164 h 543"/>
                  <a:gd name="T108" fmla="*/ 596 w 672"/>
                  <a:gd name="T109" fmla="*/ 209 h 543"/>
                  <a:gd name="T110" fmla="*/ 637 w 672"/>
                  <a:gd name="T111" fmla="*/ 261 h 543"/>
                  <a:gd name="T112" fmla="*/ 657 w 672"/>
                  <a:gd name="T113" fmla="*/ 291 h 543"/>
                  <a:gd name="T114" fmla="*/ 664 w 672"/>
                  <a:gd name="T115" fmla="*/ 293 h 543"/>
                  <a:gd name="T116" fmla="*/ 670 w 672"/>
                  <a:gd name="T117" fmla="*/ 289 h 543"/>
                  <a:gd name="T118" fmla="*/ 672 w 672"/>
                  <a:gd name="T119" fmla="*/ 282 h 543"/>
                  <a:gd name="T120" fmla="*/ 671 w 672"/>
                  <a:gd name="T121" fmla="*/ 279 h 5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2"/>
                  <a:gd name="T184" fmla="*/ 0 h 543"/>
                  <a:gd name="T185" fmla="*/ 672 w 672"/>
                  <a:gd name="T186" fmla="*/ 543 h 5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2" h="543">
                    <a:moveTo>
                      <a:pt x="671" y="279"/>
                    </a:moveTo>
                    <a:lnTo>
                      <a:pt x="661" y="254"/>
                    </a:lnTo>
                    <a:lnTo>
                      <a:pt x="651" y="229"/>
                    </a:lnTo>
                    <a:lnTo>
                      <a:pt x="639" y="206"/>
                    </a:lnTo>
                    <a:lnTo>
                      <a:pt x="627" y="182"/>
                    </a:lnTo>
                    <a:lnTo>
                      <a:pt x="614" y="161"/>
                    </a:lnTo>
                    <a:lnTo>
                      <a:pt x="599" y="140"/>
                    </a:lnTo>
                    <a:lnTo>
                      <a:pt x="583" y="121"/>
                    </a:lnTo>
                    <a:lnTo>
                      <a:pt x="565" y="102"/>
                    </a:lnTo>
                    <a:lnTo>
                      <a:pt x="546" y="85"/>
                    </a:lnTo>
                    <a:lnTo>
                      <a:pt x="526" y="68"/>
                    </a:lnTo>
                    <a:lnTo>
                      <a:pt x="502" y="53"/>
                    </a:lnTo>
                    <a:lnTo>
                      <a:pt x="478" y="41"/>
                    </a:lnTo>
                    <a:lnTo>
                      <a:pt x="451" y="29"/>
                    </a:lnTo>
                    <a:lnTo>
                      <a:pt x="422" y="19"/>
                    </a:lnTo>
                    <a:lnTo>
                      <a:pt x="389" y="11"/>
                    </a:lnTo>
                    <a:lnTo>
                      <a:pt x="354" y="4"/>
                    </a:lnTo>
                    <a:lnTo>
                      <a:pt x="319" y="1"/>
                    </a:lnTo>
                    <a:lnTo>
                      <a:pt x="284" y="0"/>
                    </a:lnTo>
                    <a:lnTo>
                      <a:pt x="250" y="2"/>
                    </a:lnTo>
                    <a:lnTo>
                      <a:pt x="219" y="9"/>
                    </a:lnTo>
                    <a:lnTo>
                      <a:pt x="187" y="16"/>
                    </a:lnTo>
                    <a:lnTo>
                      <a:pt x="158" y="29"/>
                    </a:lnTo>
                    <a:lnTo>
                      <a:pt x="131" y="42"/>
                    </a:lnTo>
                    <a:lnTo>
                      <a:pt x="105" y="59"/>
                    </a:lnTo>
                    <a:lnTo>
                      <a:pt x="83" y="77"/>
                    </a:lnTo>
                    <a:lnTo>
                      <a:pt x="62" y="98"/>
                    </a:lnTo>
                    <a:lnTo>
                      <a:pt x="44" y="121"/>
                    </a:lnTo>
                    <a:lnTo>
                      <a:pt x="29" y="145"/>
                    </a:lnTo>
                    <a:lnTo>
                      <a:pt x="17" y="171"/>
                    </a:lnTo>
                    <a:lnTo>
                      <a:pt x="8" y="198"/>
                    </a:lnTo>
                    <a:lnTo>
                      <a:pt x="2" y="227"/>
                    </a:lnTo>
                    <a:lnTo>
                      <a:pt x="0" y="256"/>
                    </a:lnTo>
                    <a:lnTo>
                      <a:pt x="1" y="286"/>
                    </a:lnTo>
                    <a:lnTo>
                      <a:pt x="6" y="315"/>
                    </a:lnTo>
                    <a:lnTo>
                      <a:pt x="11" y="342"/>
                    </a:lnTo>
                    <a:lnTo>
                      <a:pt x="20" y="366"/>
                    </a:lnTo>
                    <a:lnTo>
                      <a:pt x="30" y="391"/>
                    </a:lnTo>
                    <a:lnTo>
                      <a:pt x="44" y="413"/>
                    </a:lnTo>
                    <a:lnTo>
                      <a:pt x="57" y="434"/>
                    </a:lnTo>
                    <a:lnTo>
                      <a:pt x="73" y="453"/>
                    </a:lnTo>
                    <a:lnTo>
                      <a:pt x="90" y="471"/>
                    </a:lnTo>
                    <a:lnTo>
                      <a:pt x="108" y="486"/>
                    </a:lnTo>
                    <a:lnTo>
                      <a:pt x="126" y="500"/>
                    </a:lnTo>
                    <a:lnTo>
                      <a:pt x="145" y="512"/>
                    </a:lnTo>
                    <a:lnTo>
                      <a:pt x="165" y="522"/>
                    </a:lnTo>
                    <a:lnTo>
                      <a:pt x="184" y="531"/>
                    </a:lnTo>
                    <a:lnTo>
                      <a:pt x="204" y="537"/>
                    </a:lnTo>
                    <a:lnTo>
                      <a:pt x="223" y="541"/>
                    </a:lnTo>
                    <a:lnTo>
                      <a:pt x="243" y="543"/>
                    </a:lnTo>
                    <a:lnTo>
                      <a:pt x="264" y="543"/>
                    </a:lnTo>
                    <a:lnTo>
                      <a:pt x="284" y="541"/>
                    </a:lnTo>
                    <a:lnTo>
                      <a:pt x="304" y="537"/>
                    </a:lnTo>
                    <a:lnTo>
                      <a:pt x="324" y="531"/>
                    </a:lnTo>
                    <a:lnTo>
                      <a:pt x="344" y="524"/>
                    </a:lnTo>
                    <a:lnTo>
                      <a:pt x="362" y="515"/>
                    </a:lnTo>
                    <a:lnTo>
                      <a:pt x="379" y="505"/>
                    </a:lnTo>
                    <a:lnTo>
                      <a:pt x="395" y="494"/>
                    </a:lnTo>
                    <a:lnTo>
                      <a:pt x="407" y="482"/>
                    </a:lnTo>
                    <a:lnTo>
                      <a:pt x="418" y="469"/>
                    </a:lnTo>
                    <a:lnTo>
                      <a:pt x="426" y="456"/>
                    </a:lnTo>
                    <a:lnTo>
                      <a:pt x="432" y="441"/>
                    </a:lnTo>
                    <a:lnTo>
                      <a:pt x="433" y="427"/>
                    </a:lnTo>
                    <a:lnTo>
                      <a:pt x="431" y="411"/>
                    </a:lnTo>
                    <a:lnTo>
                      <a:pt x="425" y="397"/>
                    </a:lnTo>
                    <a:lnTo>
                      <a:pt x="410" y="372"/>
                    </a:lnTo>
                    <a:lnTo>
                      <a:pt x="402" y="356"/>
                    </a:lnTo>
                    <a:lnTo>
                      <a:pt x="394" y="348"/>
                    </a:lnTo>
                    <a:lnTo>
                      <a:pt x="389" y="346"/>
                    </a:lnTo>
                    <a:lnTo>
                      <a:pt x="385" y="351"/>
                    </a:lnTo>
                    <a:lnTo>
                      <a:pt x="379" y="358"/>
                    </a:lnTo>
                    <a:lnTo>
                      <a:pt x="370" y="369"/>
                    </a:lnTo>
                    <a:lnTo>
                      <a:pt x="359" y="380"/>
                    </a:lnTo>
                    <a:lnTo>
                      <a:pt x="352" y="385"/>
                    </a:lnTo>
                    <a:lnTo>
                      <a:pt x="343" y="390"/>
                    </a:lnTo>
                    <a:lnTo>
                      <a:pt x="335" y="394"/>
                    </a:lnTo>
                    <a:lnTo>
                      <a:pt x="326" y="399"/>
                    </a:lnTo>
                    <a:lnTo>
                      <a:pt x="316" y="402"/>
                    </a:lnTo>
                    <a:lnTo>
                      <a:pt x="306" y="404"/>
                    </a:lnTo>
                    <a:lnTo>
                      <a:pt x="295" y="407"/>
                    </a:lnTo>
                    <a:lnTo>
                      <a:pt x="284" y="408"/>
                    </a:lnTo>
                    <a:lnTo>
                      <a:pt x="271" y="408"/>
                    </a:lnTo>
                    <a:lnTo>
                      <a:pt x="260" y="407"/>
                    </a:lnTo>
                    <a:lnTo>
                      <a:pt x="247" y="404"/>
                    </a:lnTo>
                    <a:lnTo>
                      <a:pt x="234" y="401"/>
                    </a:lnTo>
                    <a:lnTo>
                      <a:pt x="221" y="398"/>
                    </a:lnTo>
                    <a:lnTo>
                      <a:pt x="206" y="392"/>
                    </a:lnTo>
                    <a:lnTo>
                      <a:pt x="193" y="384"/>
                    </a:lnTo>
                    <a:lnTo>
                      <a:pt x="178" y="376"/>
                    </a:lnTo>
                    <a:lnTo>
                      <a:pt x="150" y="356"/>
                    </a:lnTo>
                    <a:lnTo>
                      <a:pt x="126" y="332"/>
                    </a:lnTo>
                    <a:lnTo>
                      <a:pt x="108" y="303"/>
                    </a:lnTo>
                    <a:lnTo>
                      <a:pt x="99" y="273"/>
                    </a:lnTo>
                    <a:lnTo>
                      <a:pt x="101" y="240"/>
                    </a:lnTo>
                    <a:lnTo>
                      <a:pt x="118" y="204"/>
                    </a:lnTo>
                    <a:lnTo>
                      <a:pt x="151" y="168"/>
                    </a:lnTo>
                    <a:lnTo>
                      <a:pt x="204" y="130"/>
                    </a:lnTo>
                    <a:lnTo>
                      <a:pt x="236" y="113"/>
                    </a:lnTo>
                    <a:lnTo>
                      <a:pt x="268" y="102"/>
                    </a:lnTo>
                    <a:lnTo>
                      <a:pt x="301" y="94"/>
                    </a:lnTo>
                    <a:lnTo>
                      <a:pt x="334" y="90"/>
                    </a:lnTo>
                    <a:lnTo>
                      <a:pt x="367" y="92"/>
                    </a:lnTo>
                    <a:lnTo>
                      <a:pt x="398" y="96"/>
                    </a:lnTo>
                    <a:lnTo>
                      <a:pt x="430" y="103"/>
                    </a:lnTo>
                    <a:lnTo>
                      <a:pt x="461" y="114"/>
                    </a:lnTo>
                    <a:lnTo>
                      <a:pt x="491" y="129"/>
                    </a:lnTo>
                    <a:lnTo>
                      <a:pt x="519" y="145"/>
                    </a:lnTo>
                    <a:lnTo>
                      <a:pt x="546" y="164"/>
                    </a:lnTo>
                    <a:lnTo>
                      <a:pt x="572" y="186"/>
                    </a:lnTo>
                    <a:lnTo>
                      <a:pt x="596" y="209"/>
                    </a:lnTo>
                    <a:lnTo>
                      <a:pt x="618" y="234"/>
                    </a:lnTo>
                    <a:lnTo>
                      <a:pt x="637" y="261"/>
                    </a:lnTo>
                    <a:lnTo>
                      <a:pt x="654" y="289"/>
                    </a:lnTo>
                    <a:lnTo>
                      <a:pt x="657" y="291"/>
                    </a:lnTo>
                    <a:lnTo>
                      <a:pt x="661" y="293"/>
                    </a:lnTo>
                    <a:lnTo>
                      <a:pt x="664" y="293"/>
                    </a:lnTo>
                    <a:lnTo>
                      <a:pt x="667" y="291"/>
                    </a:lnTo>
                    <a:lnTo>
                      <a:pt x="670" y="289"/>
                    </a:lnTo>
                    <a:lnTo>
                      <a:pt x="672" y="286"/>
                    </a:lnTo>
                    <a:lnTo>
                      <a:pt x="672" y="282"/>
                    </a:lnTo>
                    <a:lnTo>
                      <a:pt x="671" y="279"/>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92" name="Freeform 17"/>
              <p:cNvSpPr>
                <a:spLocks/>
              </p:cNvSpPr>
              <p:nvPr/>
            </p:nvSpPr>
            <p:spPr bwMode="auto">
              <a:xfrm>
                <a:off x="1366" y="2005"/>
                <a:ext cx="149" cy="111"/>
              </a:xfrm>
              <a:custGeom>
                <a:avLst/>
                <a:gdLst>
                  <a:gd name="T0" fmla="*/ 584 w 598"/>
                  <a:gd name="T1" fmla="*/ 217 h 444"/>
                  <a:gd name="T2" fmla="*/ 553 w 598"/>
                  <a:gd name="T3" fmla="*/ 165 h 444"/>
                  <a:gd name="T4" fmla="*/ 515 w 598"/>
                  <a:gd name="T5" fmla="*/ 119 h 444"/>
                  <a:gd name="T6" fmla="*/ 470 w 598"/>
                  <a:gd name="T7" fmla="*/ 79 h 444"/>
                  <a:gd name="T8" fmla="*/ 422 w 598"/>
                  <a:gd name="T9" fmla="*/ 45 h 444"/>
                  <a:gd name="T10" fmla="*/ 369 w 598"/>
                  <a:gd name="T11" fmla="*/ 20 h 444"/>
                  <a:gd name="T12" fmla="*/ 314 w 598"/>
                  <a:gd name="T13" fmla="*/ 5 h 444"/>
                  <a:gd name="T14" fmla="*/ 259 w 598"/>
                  <a:gd name="T15" fmla="*/ 0 h 444"/>
                  <a:gd name="T16" fmla="*/ 184 w 598"/>
                  <a:gd name="T17" fmla="*/ 8 h 444"/>
                  <a:gd name="T18" fmla="*/ 128 w 598"/>
                  <a:gd name="T19" fmla="*/ 18 h 444"/>
                  <a:gd name="T20" fmla="*/ 108 w 598"/>
                  <a:gd name="T21" fmla="*/ 27 h 444"/>
                  <a:gd name="T22" fmla="*/ 106 w 598"/>
                  <a:gd name="T23" fmla="*/ 32 h 444"/>
                  <a:gd name="T24" fmla="*/ 81 w 598"/>
                  <a:gd name="T25" fmla="*/ 51 h 444"/>
                  <a:gd name="T26" fmla="*/ 37 w 598"/>
                  <a:gd name="T27" fmla="*/ 93 h 444"/>
                  <a:gd name="T28" fmla="*/ 10 w 598"/>
                  <a:gd name="T29" fmla="*/ 146 h 444"/>
                  <a:gd name="T30" fmla="*/ 0 w 598"/>
                  <a:gd name="T31" fmla="*/ 208 h 444"/>
                  <a:gd name="T32" fmla="*/ 9 w 598"/>
                  <a:gd name="T33" fmla="*/ 267 h 444"/>
                  <a:gd name="T34" fmla="*/ 29 w 598"/>
                  <a:gd name="T35" fmla="*/ 314 h 444"/>
                  <a:gd name="T36" fmla="*/ 58 w 598"/>
                  <a:gd name="T37" fmla="*/ 357 h 444"/>
                  <a:gd name="T38" fmla="*/ 95 w 598"/>
                  <a:gd name="T39" fmla="*/ 394 h 444"/>
                  <a:gd name="T40" fmla="*/ 138 w 598"/>
                  <a:gd name="T41" fmla="*/ 423 h 444"/>
                  <a:gd name="T42" fmla="*/ 185 w 598"/>
                  <a:gd name="T43" fmla="*/ 440 h 444"/>
                  <a:gd name="T44" fmla="*/ 234 w 598"/>
                  <a:gd name="T45" fmla="*/ 444 h 444"/>
                  <a:gd name="T46" fmla="*/ 284 w 598"/>
                  <a:gd name="T47" fmla="*/ 434 h 444"/>
                  <a:gd name="T48" fmla="*/ 317 w 598"/>
                  <a:gd name="T49" fmla="*/ 418 h 444"/>
                  <a:gd name="T50" fmla="*/ 331 w 598"/>
                  <a:gd name="T51" fmla="*/ 408 h 444"/>
                  <a:gd name="T52" fmla="*/ 340 w 598"/>
                  <a:gd name="T53" fmla="*/ 394 h 444"/>
                  <a:gd name="T54" fmla="*/ 342 w 598"/>
                  <a:gd name="T55" fmla="*/ 377 h 444"/>
                  <a:gd name="T56" fmla="*/ 337 w 598"/>
                  <a:gd name="T57" fmla="*/ 360 h 444"/>
                  <a:gd name="T58" fmla="*/ 326 w 598"/>
                  <a:gd name="T59" fmla="*/ 346 h 444"/>
                  <a:gd name="T60" fmla="*/ 311 w 598"/>
                  <a:gd name="T61" fmla="*/ 338 h 444"/>
                  <a:gd name="T62" fmla="*/ 294 w 598"/>
                  <a:gd name="T63" fmla="*/ 335 h 444"/>
                  <a:gd name="T64" fmla="*/ 270 w 598"/>
                  <a:gd name="T65" fmla="*/ 341 h 444"/>
                  <a:gd name="T66" fmla="*/ 240 w 598"/>
                  <a:gd name="T67" fmla="*/ 341 h 444"/>
                  <a:gd name="T68" fmla="*/ 208 w 598"/>
                  <a:gd name="T69" fmla="*/ 337 h 444"/>
                  <a:gd name="T70" fmla="*/ 179 w 598"/>
                  <a:gd name="T71" fmla="*/ 325 h 444"/>
                  <a:gd name="T72" fmla="*/ 152 w 598"/>
                  <a:gd name="T73" fmla="*/ 310 h 444"/>
                  <a:gd name="T74" fmla="*/ 130 w 598"/>
                  <a:gd name="T75" fmla="*/ 289 h 444"/>
                  <a:gd name="T76" fmla="*/ 113 w 598"/>
                  <a:gd name="T77" fmla="*/ 266 h 444"/>
                  <a:gd name="T78" fmla="*/ 105 w 598"/>
                  <a:gd name="T79" fmla="*/ 239 h 444"/>
                  <a:gd name="T80" fmla="*/ 111 w 598"/>
                  <a:gd name="T81" fmla="*/ 196 h 444"/>
                  <a:gd name="T82" fmla="*/ 145 w 598"/>
                  <a:gd name="T83" fmla="*/ 152 h 444"/>
                  <a:gd name="T84" fmla="*/ 191 w 598"/>
                  <a:gd name="T85" fmla="*/ 120 h 444"/>
                  <a:gd name="T86" fmla="*/ 223 w 598"/>
                  <a:gd name="T87" fmla="*/ 103 h 444"/>
                  <a:gd name="T88" fmla="*/ 229 w 598"/>
                  <a:gd name="T89" fmla="*/ 100 h 444"/>
                  <a:gd name="T90" fmla="*/ 226 w 598"/>
                  <a:gd name="T91" fmla="*/ 99 h 444"/>
                  <a:gd name="T92" fmla="*/ 252 w 598"/>
                  <a:gd name="T93" fmla="*/ 96 h 444"/>
                  <a:gd name="T94" fmla="*/ 304 w 598"/>
                  <a:gd name="T95" fmla="*/ 97 h 444"/>
                  <a:gd name="T96" fmla="*/ 353 w 598"/>
                  <a:gd name="T97" fmla="*/ 104 h 444"/>
                  <a:gd name="T98" fmla="*/ 401 w 598"/>
                  <a:gd name="T99" fmla="*/ 119 h 444"/>
                  <a:gd name="T100" fmla="*/ 447 w 598"/>
                  <a:gd name="T101" fmla="*/ 140 h 444"/>
                  <a:gd name="T102" fmla="*/ 490 w 598"/>
                  <a:gd name="T103" fmla="*/ 167 h 444"/>
                  <a:gd name="T104" fmla="*/ 529 w 598"/>
                  <a:gd name="T105" fmla="*/ 199 h 444"/>
                  <a:gd name="T106" fmla="*/ 565 w 598"/>
                  <a:gd name="T107" fmla="*/ 235 h 444"/>
                  <a:gd name="T108" fmla="*/ 584 w 598"/>
                  <a:gd name="T109" fmla="*/ 257 h 444"/>
                  <a:gd name="T110" fmla="*/ 591 w 598"/>
                  <a:gd name="T111" fmla="*/ 258 h 444"/>
                  <a:gd name="T112" fmla="*/ 595 w 598"/>
                  <a:gd name="T113" fmla="*/ 255 h 444"/>
                  <a:gd name="T114" fmla="*/ 598 w 598"/>
                  <a:gd name="T115" fmla="*/ 247 h 444"/>
                  <a:gd name="T116" fmla="*/ 597 w 598"/>
                  <a:gd name="T117" fmla="*/ 243 h 4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8"/>
                  <a:gd name="T178" fmla="*/ 0 h 444"/>
                  <a:gd name="T179" fmla="*/ 598 w 598"/>
                  <a:gd name="T180" fmla="*/ 444 h 4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8" h="444">
                    <a:moveTo>
                      <a:pt x="597" y="243"/>
                    </a:moveTo>
                    <a:lnTo>
                      <a:pt x="584" y="217"/>
                    </a:lnTo>
                    <a:lnTo>
                      <a:pt x="570" y="190"/>
                    </a:lnTo>
                    <a:lnTo>
                      <a:pt x="553" y="165"/>
                    </a:lnTo>
                    <a:lnTo>
                      <a:pt x="534" y="141"/>
                    </a:lnTo>
                    <a:lnTo>
                      <a:pt x="515" y="119"/>
                    </a:lnTo>
                    <a:lnTo>
                      <a:pt x="492" y="98"/>
                    </a:lnTo>
                    <a:lnTo>
                      <a:pt x="470" y="79"/>
                    </a:lnTo>
                    <a:lnTo>
                      <a:pt x="446" y="61"/>
                    </a:lnTo>
                    <a:lnTo>
                      <a:pt x="422" y="45"/>
                    </a:lnTo>
                    <a:lnTo>
                      <a:pt x="396" y="32"/>
                    </a:lnTo>
                    <a:lnTo>
                      <a:pt x="369" y="20"/>
                    </a:lnTo>
                    <a:lnTo>
                      <a:pt x="342" y="11"/>
                    </a:lnTo>
                    <a:lnTo>
                      <a:pt x="314" y="5"/>
                    </a:lnTo>
                    <a:lnTo>
                      <a:pt x="287" y="1"/>
                    </a:lnTo>
                    <a:lnTo>
                      <a:pt x="259" y="0"/>
                    </a:lnTo>
                    <a:lnTo>
                      <a:pt x="231" y="1"/>
                    </a:lnTo>
                    <a:lnTo>
                      <a:pt x="184" y="8"/>
                    </a:lnTo>
                    <a:lnTo>
                      <a:pt x="150" y="14"/>
                    </a:lnTo>
                    <a:lnTo>
                      <a:pt x="128" y="18"/>
                    </a:lnTo>
                    <a:lnTo>
                      <a:pt x="114" y="24"/>
                    </a:lnTo>
                    <a:lnTo>
                      <a:pt x="108" y="27"/>
                    </a:lnTo>
                    <a:lnTo>
                      <a:pt x="106" y="30"/>
                    </a:lnTo>
                    <a:lnTo>
                      <a:pt x="106" y="32"/>
                    </a:lnTo>
                    <a:lnTo>
                      <a:pt x="108" y="33"/>
                    </a:lnTo>
                    <a:lnTo>
                      <a:pt x="81" y="51"/>
                    </a:lnTo>
                    <a:lnTo>
                      <a:pt x="57" y="71"/>
                    </a:lnTo>
                    <a:lnTo>
                      <a:pt x="37" y="93"/>
                    </a:lnTo>
                    <a:lnTo>
                      <a:pt x="21" y="119"/>
                    </a:lnTo>
                    <a:lnTo>
                      <a:pt x="10" y="146"/>
                    </a:lnTo>
                    <a:lnTo>
                      <a:pt x="2" y="176"/>
                    </a:lnTo>
                    <a:lnTo>
                      <a:pt x="0" y="208"/>
                    </a:lnTo>
                    <a:lnTo>
                      <a:pt x="3" y="242"/>
                    </a:lnTo>
                    <a:lnTo>
                      <a:pt x="9" y="267"/>
                    </a:lnTo>
                    <a:lnTo>
                      <a:pt x="18" y="291"/>
                    </a:lnTo>
                    <a:lnTo>
                      <a:pt x="29" y="314"/>
                    </a:lnTo>
                    <a:lnTo>
                      <a:pt x="42" y="335"/>
                    </a:lnTo>
                    <a:lnTo>
                      <a:pt x="58" y="357"/>
                    </a:lnTo>
                    <a:lnTo>
                      <a:pt x="76" y="377"/>
                    </a:lnTo>
                    <a:lnTo>
                      <a:pt x="95" y="394"/>
                    </a:lnTo>
                    <a:lnTo>
                      <a:pt x="116" y="409"/>
                    </a:lnTo>
                    <a:lnTo>
                      <a:pt x="138" y="423"/>
                    </a:lnTo>
                    <a:lnTo>
                      <a:pt x="161" y="433"/>
                    </a:lnTo>
                    <a:lnTo>
                      <a:pt x="185" y="440"/>
                    </a:lnTo>
                    <a:lnTo>
                      <a:pt x="210" y="444"/>
                    </a:lnTo>
                    <a:lnTo>
                      <a:pt x="234" y="444"/>
                    </a:lnTo>
                    <a:lnTo>
                      <a:pt x="259" y="441"/>
                    </a:lnTo>
                    <a:lnTo>
                      <a:pt x="284" y="434"/>
                    </a:lnTo>
                    <a:lnTo>
                      <a:pt x="308" y="422"/>
                    </a:lnTo>
                    <a:lnTo>
                      <a:pt x="317" y="418"/>
                    </a:lnTo>
                    <a:lnTo>
                      <a:pt x="325" y="414"/>
                    </a:lnTo>
                    <a:lnTo>
                      <a:pt x="331" y="408"/>
                    </a:lnTo>
                    <a:lnTo>
                      <a:pt x="336" y="402"/>
                    </a:lnTo>
                    <a:lnTo>
                      <a:pt x="340" y="394"/>
                    </a:lnTo>
                    <a:lnTo>
                      <a:pt x="342" y="386"/>
                    </a:lnTo>
                    <a:lnTo>
                      <a:pt x="342" y="377"/>
                    </a:lnTo>
                    <a:lnTo>
                      <a:pt x="341" y="368"/>
                    </a:lnTo>
                    <a:lnTo>
                      <a:pt x="337" y="360"/>
                    </a:lnTo>
                    <a:lnTo>
                      <a:pt x="332" y="352"/>
                    </a:lnTo>
                    <a:lnTo>
                      <a:pt x="326" y="346"/>
                    </a:lnTo>
                    <a:lnTo>
                      <a:pt x="318" y="341"/>
                    </a:lnTo>
                    <a:lnTo>
                      <a:pt x="311" y="338"/>
                    </a:lnTo>
                    <a:lnTo>
                      <a:pt x="303" y="335"/>
                    </a:lnTo>
                    <a:lnTo>
                      <a:pt x="294" y="335"/>
                    </a:lnTo>
                    <a:lnTo>
                      <a:pt x="285" y="338"/>
                    </a:lnTo>
                    <a:lnTo>
                      <a:pt x="270" y="341"/>
                    </a:lnTo>
                    <a:lnTo>
                      <a:pt x="256" y="342"/>
                    </a:lnTo>
                    <a:lnTo>
                      <a:pt x="240" y="341"/>
                    </a:lnTo>
                    <a:lnTo>
                      <a:pt x="224" y="340"/>
                    </a:lnTo>
                    <a:lnTo>
                      <a:pt x="208" y="337"/>
                    </a:lnTo>
                    <a:lnTo>
                      <a:pt x="194" y="331"/>
                    </a:lnTo>
                    <a:lnTo>
                      <a:pt x="179" y="325"/>
                    </a:lnTo>
                    <a:lnTo>
                      <a:pt x="165" y="317"/>
                    </a:lnTo>
                    <a:lnTo>
                      <a:pt x="152" y="310"/>
                    </a:lnTo>
                    <a:lnTo>
                      <a:pt x="140" y="300"/>
                    </a:lnTo>
                    <a:lnTo>
                      <a:pt x="130" y="289"/>
                    </a:lnTo>
                    <a:lnTo>
                      <a:pt x="120" y="278"/>
                    </a:lnTo>
                    <a:lnTo>
                      <a:pt x="113" y="266"/>
                    </a:lnTo>
                    <a:lnTo>
                      <a:pt x="108" y="252"/>
                    </a:lnTo>
                    <a:lnTo>
                      <a:pt x="105" y="239"/>
                    </a:lnTo>
                    <a:lnTo>
                      <a:pt x="104" y="224"/>
                    </a:lnTo>
                    <a:lnTo>
                      <a:pt x="111" y="196"/>
                    </a:lnTo>
                    <a:lnTo>
                      <a:pt x="125" y="173"/>
                    </a:lnTo>
                    <a:lnTo>
                      <a:pt x="145" y="152"/>
                    </a:lnTo>
                    <a:lnTo>
                      <a:pt x="168" y="134"/>
                    </a:lnTo>
                    <a:lnTo>
                      <a:pt x="191" y="120"/>
                    </a:lnTo>
                    <a:lnTo>
                      <a:pt x="210" y="109"/>
                    </a:lnTo>
                    <a:lnTo>
                      <a:pt x="223" y="103"/>
                    </a:lnTo>
                    <a:lnTo>
                      <a:pt x="229" y="101"/>
                    </a:lnTo>
                    <a:lnTo>
                      <a:pt x="229" y="100"/>
                    </a:lnTo>
                    <a:lnTo>
                      <a:pt x="228" y="99"/>
                    </a:lnTo>
                    <a:lnTo>
                      <a:pt x="226" y="99"/>
                    </a:lnTo>
                    <a:lnTo>
                      <a:pt x="226" y="98"/>
                    </a:lnTo>
                    <a:lnTo>
                      <a:pt x="252" y="96"/>
                    </a:lnTo>
                    <a:lnTo>
                      <a:pt x="278" y="96"/>
                    </a:lnTo>
                    <a:lnTo>
                      <a:pt x="304" y="97"/>
                    </a:lnTo>
                    <a:lnTo>
                      <a:pt x="328" y="100"/>
                    </a:lnTo>
                    <a:lnTo>
                      <a:pt x="353" y="104"/>
                    </a:lnTo>
                    <a:lnTo>
                      <a:pt x="378" y="111"/>
                    </a:lnTo>
                    <a:lnTo>
                      <a:pt x="401" y="119"/>
                    </a:lnTo>
                    <a:lnTo>
                      <a:pt x="425" y="129"/>
                    </a:lnTo>
                    <a:lnTo>
                      <a:pt x="447" y="140"/>
                    </a:lnTo>
                    <a:lnTo>
                      <a:pt x="469" y="153"/>
                    </a:lnTo>
                    <a:lnTo>
                      <a:pt x="490" y="167"/>
                    </a:lnTo>
                    <a:lnTo>
                      <a:pt x="510" y="182"/>
                    </a:lnTo>
                    <a:lnTo>
                      <a:pt x="529" y="199"/>
                    </a:lnTo>
                    <a:lnTo>
                      <a:pt x="548" y="217"/>
                    </a:lnTo>
                    <a:lnTo>
                      <a:pt x="565" y="235"/>
                    </a:lnTo>
                    <a:lnTo>
                      <a:pt x="582" y="255"/>
                    </a:lnTo>
                    <a:lnTo>
                      <a:pt x="584" y="257"/>
                    </a:lnTo>
                    <a:lnTo>
                      <a:pt x="588" y="258"/>
                    </a:lnTo>
                    <a:lnTo>
                      <a:pt x="591" y="258"/>
                    </a:lnTo>
                    <a:lnTo>
                      <a:pt x="593" y="257"/>
                    </a:lnTo>
                    <a:lnTo>
                      <a:pt x="595" y="255"/>
                    </a:lnTo>
                    <a:lnTo>
                      <a:pt x="598" y="251"/>
                    </a:lnTo>
                    <a:lnTo>
                      <a:pt x="598" y="247"/>
                    </a:lnTo>
                    <a:lnTo>
                      <a:pt x="597" y="243"/>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93" name="Freeform 18"/>
              <p:cNvSpPr>
                <a:spLocks/>
              </p:cNvSpPr>
              <p:nvPr/>
            </p:nvSpPr>
            <p:spPr bwMode="auto">
              <a:xfrm>
                <a:off x="1082" y="1854"/>
                <a:ext cx="169" cy="125"/>
              </a:xfrm>
              <a:custGeom>
                <a:avLst/>
                <a:gdLst>
                  <a:gd name="T0" fmla="*/ 610 w 675"/>
                  <a:gd name="T1" fmla="*/ 87 h 499"/>
                  <a:gd name="T2" fmla="*/ 496 w 675"/>
                  <a:gd name="T3" fmla="*/ 26 h 499"/>
                  <a:gd name="T4" fmla="*/ 367 w 675"/>
                  <a:gd name="T5" fmla="*/ 0 h 499"/>
                  <a:gd name="T6" fmla="*/ 238 w 675"/>
                  <a:gd name="T7" fmla="*/ 14 h 499"/>
                  <a:gd name="T8" fmla="*/ 121 w 675"/>
                  <a:gd name="T9" fmla="*/ 66 h 499"/>
                  <a:gd name="T10" fmla="*/ 39 w 675"/>
                  <a:gd name="T11" fmla="*/ 152 h 499"/>
                  <a:gd name="T12" fmla="*/ 4 w 675"/>
                  <a:gd name="T13" fmla="*/ 231 h 499"/>
                  <a:gd name="T14" fmla="*/ 6 w 675"/>
                  <a:gd name="T15" fmla="*/ 327 h 499"/>
                  <a:gd name="T16" fmla="*/ 31 w 675"/>
                  <a:gd name="T17" fmla="*/ 398 h 499"/>
                  <a:gd name="T18" fmla="*/ 68 w 675"/>
                  <a:gd name="T19" fmla="*/ 439 h 499"/>
                  <a:gd name="T20" fmla="*/ 117 w 675"/>
                  <a:gd name="T21" fmla="*/ 468 h 499"/>
                  <a:gd name="T22" fmla="*/ 172 w 675"/>
                  <a:gd name="T23" fmla="*/ 487 h 499"/>
                  <a:gd name="T24" fmla="*/ 228 w 675"/>
                  <a:gd name="T25" fmla="*/ 497 h 499"/>
                  <a:gd name="T26" fmla="*/ 284 w 675"/>
                  <a:gd name="T27" fmla="*/ 498 h 499"/>
                  <a:gd name="T28" fmla="*/ 340 w 675"/>
                  <a:gd name="T29" fmla="*/ 482 h 499"/>
                  <a:gd name="T30" fmla="*/ 391 w 675"/>
                  <a:gd name="T31" fmla="*/ 451 h 499"/>
                  <a:gd name="T32" fmla="*/ 431 w 675"/>
                  <a:gd name="T33" fmla="*/ 407 h 499"/>
                  <a:gd name="T34" fmla="*/ 452 w 675"/>
                  <a:gd name="T35" fmla="*/ 353 h 499"/>
                  <a:gd name="T36" fmla="*/ 447 w 675"/>
                  <a:gd name="T37" fmla="*/ 292 h 499"/>
                  <a:gd name="T38" fmla="*/ 439 w 675"/>
                  <a:gd name="T39" fmla="*/ 269 h 499"/>
                  <a:gd name="T40" fmla="*/ 426 w 675"/>
                  <a:gd name="T41" fmla="*/ 254 h 499"/>
                  <a:gd name="T42" fmla="*/ 408 w 675"/>
                  <a:gd name="T43" fmla="*/ 249 h 499"/>
                  <a:gd name="T44" fmla="*/ 389 w 675"/>
                  <a:gd name="T45" fmla="*/ 256 h 499"/>
                  <a:gd name="T46" fmla="*/ 373 w 675"/>
                  <a:gd name="T47" fmla="*/ 274 h 499"/>
                  <a:gd name="T48" fmla="*/ 354 w 675"/>
                  <a:gd name="T49" fmla="*/ 314 h 499"/>
                  <a:gd name="T50" fmla="*/ 312 w 675"/>
                  <a:gd name="T51" fmla="*/ 353 h 499"/>
                  <a:gd name="T52" fmla="*/ 255 w 675"/>
                  <a:gd name="T53" fmla="*/ 377 h 499"/>
                  <a:gd name="T54" fmla="*/ 194 w 675"/>
                  <a:gd name="T55" fmla="*/ 378 h 499"/>
                  <a:gd name="T56" fmla="*/ 141 w 675"/>
                  <a:gd name="T57" fmla="*/ 348 h 499"/>
                  <a:gd name="T58" fmla="*/ 108 w 675"/>
                  <a:gd name="T59" fmla="*/ 285 h 499"/>
                  <a:gd name="T60" fmla="*/ 123 w 675"/>
                  <a:gd name="T61" fmla="*/ 219 h 499"/>
                  <a:gd name="T62" fmla="*/ 178 w 675"/>
                  <a:gd name="T63" fmla="*/ 158 h 499"/>
                  <a:gd name="T64" fmla="*/ 259 w 675"/>
                  <a:gd name="T65" fmla="*/ 109 h 499"/>
                  <a:gd name="T66" fmla="*/ 349 w 675"/>
                  <a:gd name="T67" fmla="*/ 80 h 499"/>
                  <a:gd name="T68" fmla="*/ 433 w 675"/>
                  <a:gd name="T69" fmla="*/ 76 h 499"/>
                  <a:gd name="T70" fmla="*/ 478 w 675"/>
                  <a:gd name="T71" fmla="*/ 84 h 499"/>
                  <a:gd name="T72" fmla="*/ 523 w 675"/>
                  <a:gd name="T73" fmla="*/ 92 h 499"/>
                  <a:gd name="T74" fmla="*/ 566 w 675"/>
                  <a:gd name="T75" fmla="*/ 105 h 499"/>
                  <a:gd name="T76" fmla="*/ 609 w 675"/>
                  <a:gd name="T77" fmla="*/ 121 h 499"/>
                  <a:gd name="T78" fmla="*/ 648 w 675"/>
                  <a:gd name="T79" fmla="*/ 147 h 499"/>
                  <a:gd name="T80" fmla="*/ 667 w 675"/>
                  <a:gd name="T81" fmla="*/ 159 h 499"/>
                  <a:gd name="T82" fmla="*/ 675 w 675"/>
                  <a:gd name="T83" fmla="*/ 154 h 499"/>
                  <a:gd name="T84" fmla="*/ 673 w 675"/>
                  <a:gd name="T85" fmla="*/ 144 h 4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5"/>
                  <a:gd name="T130" fmla="*/ 0 h 499"/>
                  <a:gd name="T131" fmla="*/ 675 w 675"/>
                  <a:gd name="T132" fmla="*/ 499 h 4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5" h="499">
                    <a:moveTo>
                      <a:pt x="673" y="144"/>
                    </a:moveTo>
                    <a:lnTo>
                      <a:pt x="644" y="113"/>
                    </a:lnTo>
                    <a:lnTo>
                      <a:pt x="610" y="87"/>
                    </a:lnTo>
                    <a:lnTo>
                      <a:pt x="574" y="62"/>
                    </a:lnTo>
                    <a:lnTo>
                      <a:pt x="536" y="43"/>
                    </a:lnTo>
                    <a:lnTo>
                      <a:pt x="496" y="26"/>
                    </a:lnTo>
                    <a:lnTo>
                      <a:pt x="453" y="14"/>
                    </a:lnTo>
                    <a:lnTo>
                      <a:pt x="410" y="5"/>
                    </a:lnTo>
                    <a:lnTo>
                      <a:pt x="367" y="0"/>
                    </a:lnTo>
                    <a:lnTo>
                      <a:pt x="323" y="0"/>
                    </a:lnTo>
                    <a:lnTo>
                      <a:pt x="280" y="5"/>
                    </a:lnTo>
                    <a:lnTo>
                      <a:pt x="238" y="14"/>
                    </a:lnTo>
                    <a:lnTo>
                      <a:pt x="197" y="26"/>
                    </a:lnTo>
                    <a:lnTo>
                      <a:pt x="158" y="44"/>
                    </a:lnTo>
                    <a:lnTo>
                      <a:pt x="121" y="66"/>
                    </a:lnTo>
                    <a:lnTo>
                      <a:pt x="87" y="94"/>
                    </a:lnTo>
                    <a:lnTo>
                      <a:pt x="57" y="127"/>
                    </a:lnTo>
                    <a:lnTo>
                      <a:pt x="39" y="152"/>
                    </a:lnTo>
                    <a:lnTo>
                      <a:pt x="25" y="176"/>
                    </a:lnTo>
                    <a:lnTo>
                      <a:pt x="12" y="203"/>
                    </a:lnTo>
                    <a:lnTo>
                      <a:pt x="4" y="231"/>
                    </a:lnTo>
                    <a:lnTo>
                      <a:pt x="0" y="261"/>
                    </a:lnTo>
                    <a:lnTo>
                      <a:pt x="1" y="293"/>
                    </a:lnTo>
                    <a:lnTo>
                      <a:pt x="6" y="327"/>
                    </a:lnTo>
                    <a:lnTo>
                      <a:pt x="16" y="364"/>
                    </a:lnTo>
                    <a:lnTo>
                      <a:pt x="22" y="381"/>
                    </a:lnTo>
                    <a:lnTo>
                      <a:pt x="31" y="398"/>
                    </a:lnTo>
                    <a:lnTo>
                      <a:pt x="43" y="413"/>
                    </a:lnTo>
                    <a:lnTo>
                      <a:pt x="55" y="426"/>
                    </a:lnTo>
                    <a:lnTo>
                      <a:pt x="68" y="439"/>
                    </a:lnTo>
                    <a:lnTo>
                      <a:pt x="84" y="450"/>
                    </a:lnTo>
                    <a:lnTo>
                      <a:pt x="100" y="460"/>
                    </a:lnTo>
                    <a:lnTo>
                      <a:pt x="117" y="468"/>
                    </a:lnTo>
                    <a:lnTo>
                      <a:pt x="135" y="476"/>
                    </a:lnTo>
                    <a:lnTo>
                      <a:pt x="152" y="482"/>
                    </a:lnTo>
                    <a:lnTo>
                      <a:pt x="172" y="487"/>
                    </a:lnTo>
                    <a:lnTo>
                      <a:pt x="191" y="491"/>
                    </a:lnTo>
                    <a:lnTo>
                      <a:pt x="209" y="495"/>
                    </a:lnTo>
                    <a:lnTo>
                      <a:pt x="228" y="497"/>
                    </a:lnTo>
                    <a:lnTo>
                      <a:pt x="247" y="498"/>
                    </a:lnTo>
                    <a:lnTo>
                      <a:pt x="265" y="499"/>
                    </a:lnTo>
                    <a:lnTo>
                      <a:pt x="284" y="498"/>
                    </a:lnTo>
                    <a:lnTo>
                      <a:pt x="303" y="495"/>
                    </a:lnTo>
                    <a:lnTo>
                      <a:pt x="322" y="490"/>
                    </a:lnTo>
                    <a:lnTo>
                      <a:pt x="340" y="482"/>
                    </a:lnTo>
                    <a:lnTo>
                      <a:pt x="358" y="473"/>
                    </a:lnTo>
                    <a:lnTo>
                      <a:pt x="376" y="463"/>
                    </a:lnTo>
                    <a:lnTo>
                      <a:pt x="391" y="451"/>
                    </a:lnTo>
                    <a:lnTo>
                      <a:pt x="406" y="438"/>
                    </a:lnTo>
                    <a:lnTo>
                      <a:pt x="419" y="423"/>
                    </a:lnTo>
                    <a:lnTo>
                      <a:pt x="431" y="407"/>
                    </a:lnTo>
                    <a:lnTo>
                      <a:pt x="440" y="390"/>
                    </a:lnTo>
                    <a:lnTo>
                      <a:pt x="447" y="372"/>
                    </a:lnTo>
                    <a:lnTo>
                      <a:pt x="452" y="353"/>
                    </a:lnTo>
                    <a:lnTo>
                      <a:pt x="453" y="333"/>
                    </a:lnTo>
                    <a:lnTo>
                      <a:pt x="452" y="313"/>
                    </a:lnTo>
                    <a:lnTo>
                      <a:pt x="447" y="292"/>
                    </a:lnTo>
                    <a:lnTo>
                      <a:pt x="445" y="284"/>
                    </a:lnTo>
                    <a:lnTo>
                      <a:pt x="442" y="276"/>
                    </a:lnTo>
                    <a:lnTo>
                      <a:pt x="439" y="269"/>
                    </a:lnTo>
                    <a:lnTo>
                      <a:pt x="435" y="264"/>
                    </a:lnTo>
                    <a:lnTo>
                      <a:pt x="431" y="258"/>
                    </a:lnTo>
                    <a:lnTo>
                      <a:pt x="426" y="254"/>
                    </a:lnTo>
                    <a:lnTo>
                      <a:pt x="421" y="251"/>
                    </a:lnTo>
                    <a:lnTo>
                      <a:pt x="414" y="249"/>
                    </a:lnTo>
                    <a:lnTo>
                      <a:pt x="408" y="249"/>
                    </a:lnTo>
                    <a:lnTo>
                      <a:pt x="402" y="250"/>
                    </a:lnTo>
                    <a:lnTo>
                      <a:pt x="396" y="253"/>
                    </a:lnTo>
                    <a:lnTo>
                      <a:pt x="389" y="256"/>
                    </a:lnTo>
                    <a:lnTo>
                      <a:pt x="384" y="260"/>
                    </a:lnTo>
                    <a:lnTo>
                      <a:pt x="378" y="266"/>
                    </a:lnTo>
                    <a:lnTo>
                      <a:pt x="373" y="274"/>
                    </a:lnTo>
                    <a:lnTo>
                      <a:pt x="370" y="283"/>
                    </a:lnTo>
                    <a:lnTo>
                      <a:pt x="363" y="298"/>
                    </a:lnTo>
                    <a:lnTo>
                      <a:pt x="354" y="314"/>
                    </a:lnTo>
                    <a:lnTo>
                      <a:pt x="342" y="329"/>
                    </a:lnTo>
                    <a:lnTo>
                      <a:pt x="327" y="342"/>
                    </a:lnTo>
                    <a:lnTo>
                      <a:pt x="312" y="353"/>
                    </a:lnTo>
                    <a:lnTo>
                      <a:pt x="294" y="364"/>
                    </a:lnTo>
                    <a:lnTo>
                      <a:pt x="275" y="371"/>
                    </a:lnTo>
                    <a:lnTo>
                      <a:pt x="255" y="377"/>
                    </a:lnTo>
                    <a:lnTo>
                      <a:pt x="234" y="380"/>
                    </a:lnTo>
                    <a:lnTo>
                      <a:pt x="214" y="380"/>
                    </a:lnTo>
                    <a:lnTo>
                      <a:pt x="194" y="378"/>
                    </a:lnTo>
                    <a:lnTo>
                      <a:pt x="175" y="371"/>
                    </a:lnTo>
                    <a:lnTo>
                      <a:pt x="157" y="361"/>
                    </a:lnTo>
                    <a:lnTo>
                      <a:pt x="141" y="348"/>
                    </a:lnTo>
                    <a:lnTo>
                      <a:pt x="127" y="330"/>
                    </a:lnTo>
                    <a:lnTo>
                      <a:pt x="114" y="307"/>
                    </a:lnTo>
                    <a:lnTo>
                      <a:pt x="108" y="285"/>
                    </a:lnTo>
                    <a:lnTo>
                      <a:pt x="108" y="264"/>
                    </a:lnTo>
                    <a:lnTo>
                      <a:pt x="113" y="241"/>
                    </a:lnTo>
                    <a:lnTo>
                      <a:pt x="123" y="219"/>
                    </a:lnTo>
                    <a:lnTo>
                      <a:pt x="138" y="198"/>
                    </a:lnTo>
                    <a:lnTo>
                      <a:pt x="157" y="177"/>
                    </a:lnTo>
                    <a:lnTo>
                      <a:pt x="178" y="158"/>
                    </a:lnTo>
                    <a:lnTo>
                      <a:pt x="203" y="140"/>
                    </a:lnTo>
                    <a:lnTo>
                      <a:pt x="230" y="124"/>
                    </a:lnTo>
                    <a:lnTo>
                      <a:pt x="259" y="109"/>
                    </a:lnTo>
                    <a:lnTo>
                      <a:pt x="288" y="97"/>
                    </a:lnTo>
                    <a:lnTo>
                      <a:pt x="318" y="88"/>
                    </a:lnTo>
                    <a:lnTo>
                      <a:pt x="349" y="80"/>
                    </a:lnTo>
                    <a:lnTo>
                      <a:pt x="378" y="75"/>
                    </a:lnTo>
                    <a:lnTo>
                      <a:pt x="406" y="74"/>
                    </a:lnTo>
                    <a:lnTo>
                      <a:pt x="433" y="76"/>
                    </a:lnTo>
                    <a:lnTo>
                      <a:pt x="447" y="79"/>
                    </a:lnTo>
                    <a:lnTo>
                      <a:pt x="462" y="81"/>
                    </a:lnTo>
                    <a:lnTo>
                      <a:pt x="478" y="84"/>
                    </a:lnTo>
                    <a:lnTo>
                      <a:pt x="492" y="87"/>
                    </a:lnTo>
                    <a:lnTo>
                      <a:pt x="508" y="89"/>
                    </a:lnTo>
                    <a:lnTo>
                      <a:pt x="523" y="92"/>
                    </a:lnTo>
                    <a:lnTo>
                      <a:pt x="537" y="96"/>
                    </a:lnTo>
                    <a:lnTo>
                      <a:pt x="552" y="100"/>
                    </a:lnTo>
                    <a:lnTo>
                      <a:pt x="566" y="105"/>
                    </a:lnTo>
                    <a:lnTo>
                      <a:pt x="581" y="109"/>
                    </a:lnTo>
                    <a:lnTo>
                      <a:pt x="596" y="115"/>
                    </a:lnTo>
                    <a:lnTo>
                      <a:pt x="609" y="121"/>
                    </a:lnTo>
                    <a:lnTo>
                      <a:pt x="622" y="129"/>
                    </a:lnTo>
                    <a:lnTo>
                      <a:pt x="636" y="137"/>
                    </a:lnTo>
                    <a:lnTo>
                      <a:pt x="648" y="147"/>
                    </a:lnTo>
                    <a:lnTo>
                      <a:pt x="661" y="157"/>
                    </a:lnTo>
                    <a:lnTo>
                      <a:pt x="664" y="159"/>
                    </a:lnTo>
                    <a:lnTo>
                      <a:pt x="667" y="159"/>
                    </a:lnTo>
                    <a:lnTo>
                      <a:pt x="670" y="159"/>
                    </a:lnTo>
                    <a:lnTo>
                      <a:pt x="673" y="157"/>
                    </a:lnTo>
                    <a:lnTo>
                      <a:pt x="675" y="154"/>
                    </a:lnTo>
                    <a:lnTo>
                      <a:pt x="675" y="150"/>
                    </a:lnTo>
                    <a:lnTo>
                      <a:pt x="675" y="147"/>
                    </a:lnTo>
                    <a:lnTo>
                      <a:pt x="673" y="144"/>
                    </a:lnTo>
                    <a:close/>
                  </a:path>
                </a:pathLst>
              </a:custGeom>
              <a:solidFill>
                <a:srgbClr val="000000"/>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grpSp>
        <p:sp>
          <p:nvSpPr>
            <p:cNvPr id="198669" name="Freeform 19"/>
            <p:cNvSpPr>
              <a:spLocks/>
            </p:cNvSpPr>
            <p:nvPr/>
          </p:nvSpPr>
          <p:spPr bwMode="auto">
            <a:xfrm>
              <a:off x="288" y="1453"/>
              <a:ext cx="2356" cy="1335"/>
            </a:xfrm>
            <a:custGeom>
              <a:avLst/>
              <a:gdLst>
                <a:gd name="T0" fmla="*/ 0 w 2356"/>
                <a:gd name="T1" fmla="*/ 157 h 1335"/>
                <a:gd name="T2" fmla="*/ 65 w 2356"/>
                <a:gd name="T3" fmla="*/ 262 h 1335"/>
                <a:gd name="T4" fmla="*/ 79 w 2356"/>
                <a:gd name="T5" fmla="*/ 340 h 1335"/>
                <a:gd name="T6" fmla="*/ 144 w 2356"/>
                <a:gd name="T7" fmla="*/ 484 h 1335"/>
                <a:gd name="T8" fmla="*/ 170 w 2356"/>
                <a:gd name="T9" fmla="*/ 576 h 1335"/>
                <a:gd name="T10" fmla="*/ 262 w 2356"/>
                <a:gd name="T11" fmla="*/ 694 h 1335"/>
                <a:gd name="T12" fmla="*/ 406 w 2356"/>
                <a:gd name="T13" fmla="*/ 1100 h 1335"/>
                <a:gd name="T14" fmla="*/ 511 w 2356"/>
                <a:gd name="T15" fmla="*/ 1244 h 1335"/>
                <a:gd name="T16" fmla="*/ 655 w 2356"/>
                <a:gd name="T17" fmla="*/ 1283 h 1335"/>
                <a:gd name="T18" fmla="*/ 1322 w 2356"/>
                <a:gd name="T19" fmla="*/ 1296 h 1335"/>
                <a:gd name="T20" fmla="*/ 1401 w 2356"/>
                <a:gd name="T21" fmla="*/ 1309 h 1335"/>
                <a:gd name="T22" fmla="*/ 1505 w 2356"/>
                <a:gd name="T23" fmla="*/ 1335 h 1335"/>
                <a:gd name="T24" fmla="*/ 1623 w 2356"/>
                <a:gd name="T25" fmla="*/ 1322 h 1335"/>
                <a:gd name="T26" fmla="*/ 1663 w 2356"/>
                <a:gd name="T27" fmla="*/ 1296 h 1335"/>
                <a:gd name="T28" fmla="*/ 1741 w 2356"/>
                <a:gd name="T29" fmla="*/ 1270 h 1335"/>
                <a:gd name="T30" fmla="*/ 1898 w 2356"/>
                <a:gd name="T31" fmla="*/ 1204 h 1335"/>
                <a:gd name="T32" fmla="*/ 2003 w 2356"/>
                <a:gd name="T33" fmla="*/ 1074 h 1335"/>
                <a:gd name="T34" fmla="*/ 2016 w 2356"/>
                <a:gd name="T35" fmla="*/ 1021 h 1335"/>
                <a:gd name="T36" fmla="*/ 2042 w 2356"/>
                <a:gd name="T37" fmla="*/ 969 h 1335"/>
                <a:gd name="T38" fmla="*/ 2121 w 2356"/>
                <a:gd name="T39" fmla="*/ 759 h 1335"/>
                <a:gd name="T40" fmla="*/ 2252 w 2356"/>
                <a:gd name="T41" fmla="*/ 707 h 1335"/>
                <a:gd name="T42" fmla="*/ 2330 w 2356"/>
                <a:gd name="T43" fmla="*/ 511 h 1335"/>
                <a:gd name="T44" fmla="*/ 2356 w 2356"/>
                <a:gd name="T45" fmla="*/ 183 h 1335"/>
                <a:gd name="T46" fmla="*/ 2343 w 2356"/>
                <a:gd name="T47" fmla="*/ 0 h 1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56"/>
                <a:gd name="T73" fmla="*/ 0 h 1335"/>
                <a:gd name="T74" fmla="*/ 2356 w 2356"/>
                <a:gd name="T75" fmla="*/ 1335 h 1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56" h="1335">
                  <a:moveTo>
                    <a:pt x="0" y="157"/>
                  </a:moveTo>
                  <a:cubicBezTo>
                    <a:pt x="22" y="192"/>
                    <a:pt x="49" y="224"/>
                    <a:pt x="65" y="262"/>
                  </a:cubicBezTo>
                  <a:cubicBezTo>
                    <a:pt x="75" y="286"/>
                    <a:pt x="74" y="314"/>
                    <a:pt x="79" y="340"/>
                  </a:cubicBezTo>
                  <a:cubicBezTo>
                    <a:pt x="92" y="403"/>
                    <a:pt x="105" y="432"/>
                    <a:pt x="144" y="484"/>
                  </a:cubicBezTo>
                  <a:cubicBezTo>
                    <a:pt x="154" y="514"/>
                    <a:pt x="156" y="548"/>
                    <a:pt x="170" y="576"/>
                  </a:cubicBezTo>
                  <a:cubicBezTo>
                    <a:pt x="202" y="639"/>
                    <a:pt x="219" y="651"/>
                    <a:pt x="262" y="694"/>
                  </a:cubicBezTo>
                  <a:cubicBezTo>
                    <a:pt x="270" y="812"/>
                    <a:pt x="257" y="1050"/>
                    <a:pt x="406" y="1100"/>
                  </a:cubicBezTo>
                  <a:cubicBezTo>
                    <a:pt x="425" y="1128"/>
                    <a:pt x="468" y="1223"/>
                    <a:pt x="511" y="1244"/>
                  </a:cubicBezTo>
                  <a:cubicBezTo>
                    <a:pt x="556" y="1266"/>
                    <a:pt x="606" y="1273"/>
                    <a:pt x="655" y="1283"/>
                  </a:cubicBezTo>
                  <a:cubicBezTo>
                    <a:pt x="893" y="1271"/>
                    <a:pt x="1082" y="1286"/>
                    <a:pt x="1322" y="1296"/>
                  </a:cubicBezTo>
                  <a:cubicBezTo>
                    <a:pt x="1348" y="1300"/>
                    <a:pt x="1375" y="1303"/>
                    <a:pt x="1401" y="1309"/>
                  </a:cubicBezTo>
                  <a:cubicBezTo>
                    <a:pt x="1436" y="1316"/>
                    <a:pt x="1505" y="1335"/>
                    <a:pt x="1505" y="1335"/>
                  </a:cubicBezTo>
                  <a:cubicBezTo>
                    <a:pt x="1544" y="1331"/>
                    <a:pt x="1585" y="1331"/>
                    <a:pt x="1623" y="1322"/>
                  </a:cubicBezTo>
                  <a:cubicBezTo>
                    <a:pt x="1638" y="1318"/>
                    <a:pt x="1648" y="1302"/>
                    <a:pt x="1663" y="1296"/>
                  </a:cubicBezTo>
                  <a:cubicBezTo>
                    <a:pt x="1688" y="1285"/>
                    <a:pt x="1716" y="1282"/>
                    <a:pt x="1741" y="1270"/>
                  </a:cubicBezTo>
                  <a:cubicBezTo>
                    <a:pt x="1862" y="1210"/>
                    <a:pt x="1808" y="1228"/>
                    <a:pt x="1898" y="1204"/>
                  </a:cubicBezTo>
                  <a:cubicBezTo>
                    <a:pt x="1955" y="1162"/>
                    <a:pt x="1972" y="1137"/>
                    <a:pt x="2003" y="1074"/>
                  </a:cubicBezTo>
                  <a:cubicBezTo>
                    <a:pt x="2007" y="1056"/>
                    <a:pt x="2010" y="1038"/>
                    <a:pt x="2016" y="1021"/>
                  </a:cubicBezTo>
                  <a:cubicBezTo>
                    <a:pt x="2023" y="1003"/>
                    <a:pt x="2036" y="988"/>
                    <a:pt x="2042" y="969"/>
                  </a:cubicBezTo>
                  <a:cubicBezTo>
                    <a:pt x="2062" y="901"/>
                    <a:pt x="2054" y="806"/>
                    <a:pt x="2121" y="759"/>
                  </a:cubicBezTo>
                  <a:cubicBezTo>
                    <a:pt x="2150" y="739"/>
                    <a:pt x="2213" y="720"/>
                    <a:pt x="2252" y="707"/>
                  </a:cubicBezTo>
                  <a:cubicBezTo>
                    <a:pt x="2304" y="628"/>
                    <a:pt x="2312" y="603"/>
                    <a:pt x="2330" y="511"/>
                  </a:cubicBezTo>
                  <a:cubicBezTo>
                    <a:pt x="2336" y="402"/>
                    <a:pt x="2356" y="293"/>
                    <a:pt x="2356" y="183"/>
                  </a:cubicBezTo>
                  <a:cubicBezTo>
                    <a:pt x="2356" y="122"/>
                    <a:pt x="2343" y="61"/>
                    <a:pt x="2343" y="0"/>
                  </a:cubicBezTo>
                </a:path>
              </a:pathLst>
            </a:custGeom>
            <a:no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70" name="Freeform 20"/>
            <p:cNvSpPr>
              <a:spLocks/>
            </p:cNvSpPr>
            <p:nvPr/>
          </p:nvSpPr>
          <p:spPr bwMode="auto">
            <a:xfrm>
              <a:off x="960" y="2496"/>
              <a:ext cx="269" cy="253"/>
            </a:xfrm>
            <a:custGeom>
              <a:avLst/>
              <a:gdLst>
                <a:gd name="T0" fmla="*/ 0 w 365"/>
                <a:gd name="T1" fmla="*/ 354 h 406"/>
                <a:gd name="T2" fmla="*/ 13 w 365"/>
                <a:gd name="T3" fmla="*/ 144 h 406"/>
                <a:gd name="T4" fmla="*/ 26 w 365"/>
                <a:gd name="T5" fmla="*/ 105 h 406"/>
                <a:gd name="T6" fmla="*/ 118 w 365"/>
                <a:gd name="T7" fmla="*/ 92 h 406"/>
                <a:gd name="T8" fmla="*/ 275 w 365"/>
                <a:gd name="T9" fmla="*/ 0 h 406"/>
                <a:gd name="T10" fmla="*/ 314 w 365"/>
                <a:gd name="T11" fmla="*/ 13 h 406"/>
                <a:gd name="T12" fmla="*/ 340 w 365"/>
                <a:gd name="T13" fmla="*/ 92 h 406"/>
                <a:gd name="T14" fmla="*/ 340 w 365"/>
                <a:gd name="T15" fmla="*/ 341 h 406"/>
                <a:gd name="T16" fmla="*/ 301 w 365"/>
                <a:gd name="T17" fmla="*/ 406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06"/>
                <a:gd name="T29" fmla="*/ 365 w 365"/>
                <a:gd name="T30" fmla="*/ 406 h 4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71" name="Freeform 21"/>
            <p:cNvSpPr>
              <a:spLocks/>
            </p:cNvSpPr>
            <p:nvPr/>
          </p:nvSpPr>
          <p:spPr bwMode="auto">
            <a:xfrm>
              <a:off x="1392" y="2352"/>
              <a:ext cx="240" cy="406"/>
            </a:xfrm>
            <a:custGeom>
              <a:avLst/>
              <a:gdLst>
                <a:gd name="T0" fmla="*/ 0 w 365"/>
                <a:gd name="T1" fmla="*/ 354 h 406"/>
                <a:gd name="T2" fmla="*/ 13 w 365"/>
                <a:gd name="T3" fmla="*/ 144 h 406"/>
                <a:gd name="T4" fmla="*/ 26 w 365"/>
                <a:gd name="T5" fmla="*/ 105 h 406"/>
                <a:gd name="T6" fmla="*/ 118 w 365"/>
                <a:gd name="T7" fmla="*/ 92 h 406"/>
                <a:gd name="T8" fmla="*/ 275 w 365"/>
                <a:gd name="T9" fmla="*/ 0 h 406"/>
                <a:gd name="T10" fmla="*/ 314 w 365"/>
                <a:gd name="T11" fmla="*/ 13 h 406"/>
                <a:gd name="T12" fmla="*/ 340 w 365"/>
                <a:gd name="T13" fmla="*/ 92 h 406"/>
                <a:gd name="T14" fmla="*/ 340 w 365"/>
                <a:gd name="T15" fmla="*/ 341 h 406"/>
                <a:gd name="T16" fmla="*/ 301 w 365"/>
                <a:gd name="T17" fmla="*/ 406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06"/>
                <a:gd name="T29" fmla="*/ 365 w 365"/>
                <a:gd name="T30" fmla="*/ 406 h 4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72" name="Freeform 22"/>
            <p:cNvSpPr>
              <a:spLocks/>
            </p:cNvSpPr>
            <p:nvPr/>
          </p:nvSpPr>
          <p:spPr bwMode="auto">
            <a:xfrm>
              <a:off x="1680" y="2304"/>
              <a:ext cx="240" cy="528"/>
            </a:xfrm>
            <a:custGeom>
              <a:avLst/>
              <a:gdLst>
                <a:gd name="T0" fmla="*/ 0 w 365"/>
                <a:gd name="T1" fmla="*/ 354 h 406"/>
                <a:gd name="T2" fmla="*/ 13 w 365"/>
                <a:gd name="T3" fmla="*/ 144 h 406"/>
                <a:gd name="T4" fmla="*/ 26 w 365"/>
                <a:gd name="T5" fmla="*/ 105 h 406"/>
                <a:gd name="T6" fmla="*/ 118 w 365"/>
                <a:gd name="T7" fmla="*/ 92 h 406"/>
                <a:gd name="T8" fmla="*/ 275 w 365"/>
                <a:gd name="T9" fmla="*/ 0 h 406"/>
                <a:gd name="T10" fmla="*/ 314 w 365"/>
                <a:gd name="T11" fmla="*/ 13 h 406"/>
                <a:gd name="T12" fmla="*/ 340 w 365"/>
                <a:gd name="T13" fmla="*/ 92 h 406"/>
                <a:gd name="T14" fmla="*/ 340 w 365"/>
                <a:gd name="T15" fmla="*/ 341 h 406"/>
                <a:gd name="T16" fmla="*/ 301 w 365"/>
                <a:gd name="T17" fmla="*/ 406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06"/>
                <a:gd name="T29" fmla="*/ 365 w 365"/>
                <a:gd name="T30" fmla="*/ 406 h 4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73" name="Freeform 23"/>
            <p:cNvSpPr>
              <a:spLocks/>
            </p:cNvSpPr>
            <p:nvPr/>
          </p:nvSpPr>
          <p:spPr bwMode="auto">
            <a:xfrm>
              <a:off x="1872" y="2088"/>
              <a:ext cx="707" cy="33"/>
            </a:xfrm>
            <a:custGeom>
              <a:avLst/>
              <a:gdLst>
                <a:gd name="T0" fmla="*/ 0 w 707"/>
                <a:gd name="T1" fmla="*/ 33 h 33"/>
                <a:gd name="T2" fmla="*/ 367 w 707"/>
                <a:gd name="T3" fmla="*/ 20 h 33"/>
                <a:gd name="T4" fmla="*/ 707 w 707"/>
                <a:gd name="T5" fmla="*/ 7 h 33"/>
                <a:gd name="T6" fmla="*/ 0 60000 65536"/>
                <a:gd name="T7" fmla="*/ 0 60000 65536"/>
                <a:gd name="T8" fmla="*/ 0 60000 65536"/>
                <a:gd name="T9" fmla="*/ 0 w 707"/>
                <a:gd name="T10" fmla="*/ 0 h 33"/>
                <a:gd name="T11" fmla="*/ 707 w 707"/>
                <a:gd name="T12" fmla="*/ 33 h 33"/>
              </a:gdLst>
              <a:ahLst/>
              <a:cxnLst>
                <a:cxn ang="T6">
                  <a:pos x="T0" y="T1"/>
                </a:cxn>
                <a:cxn ang="T7">
                  <a:pos x="T2" y="T3"/>
                </a:cxn>
                <a:cxn ang="T8">
                  <a:pos x="T4" y="T5"/>
                </a:cxn>
              </a:cxnLst>
              <a:rect l="T9" t="T10" r="T11" b="T12"/>
              <a:pathLst>
                <a:path w="707" h="33">
                  <a:moveTo>
                    <a:pt x="0" y="33"/>
                  </a:moveTo>
                  <a:cubicBezTo>
                    <a:pt x="122" y="3"/>
                    <a:pt x="244" y="0"/>
                    <a:pt x="367" y="20"/>
                  </a:cubicBezTo>
                  <a:cubicBezTo>
                    <a:pt x="567" y="0"/>
                    <a:pt x="453" y="7"/>
                    <a:pt x="707" y="7"/>
                  </a:cubicBezTo>
                </a:path>
              </a:pathLst>
            </a:custGeom>
            <a:no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74" name="Freeform 24"/>
            <p:cNvSpPr>
              <a:spLocks/>
            </p:cNvSpPr>
            <p:nvPr/>
          </p:nvSpPr>
          <p:spPr bwMode="auto">
            <a:xfrm>
              <a:off x="1872" y="2064"/>
              <a:ext cx="707" cy="33"/>
            </a:xfrm>
            <a:custGeom>
              <a:avLst/>
              <a:gdLst>
                <a:gd name="T0" fmla="*/ 0 w 707"/>
                <a:gd name="T1" fmla="*/ 33 h 33"/>
                <a:gd name="T2" fmla="*/ 367 w 707"/>
                <a:gd name="T3" fmla="*/ 20 h 33"/>
                <a:gd name="T4" fmla="*/ 707 w 707"/>
                <a:gd name="T5" fmla="*/ 7 h 33"/>
                <a:gd name="T6" fmla="*/ 0 60000 65536"/>
                <a:gd name="T7" fmla="*/ 0 60000 65536"/>
                <a:gd name="T8" fmla="*/ 0 60000 65536"/>
                <a:gd name="T9" fmla="*/ 0 w 707"/>
                <a:gd name="T10" fmla="*/ 0 h 33"/>
                <a:gd name="T11" fmla="*/ 707 w 707"/>
                <a:gd name="T12" fmla="*/ 33 h 33"/>
              </a:gdLst>
              <a:ahLst/>
              <a:cxnLst>
                <a:cxn ang="T6">
                  <a:pos x="T0" y="T1"/>
                </a:cxn>
                <a:cxn ang="T7">
                  <a:pos x="T2" y="T3"/>
                </a:cxn>
                <a:cxn ang="T8">
                  <a:pos x="T4" y="T5"/>
                </a:cxn>
              </a:cxnLst>
              <a:rect l="T9" t="T10" r="T11" b="T12"/>
              <a:pathLst>
                <a:path w="707" h="33">
                  <a:moveTo>
                    <a:pt x="0" y="33"/>
                  </a:moveTo>
                  <a:cubicBezTo>
                    <a:pt x="122" y="3"/>
                    <a:pt x="244" y="0"/>
                    <a:pt x="367" y="20"/>
                  </a:cubicBezTo>
                  <a:cubicBezTo>
                    <a:pt x="567" y="0"/>
                    <a:pt x="453" y="7"/>
                    <a:pt x="707" y="7"/>
                  </a:cubicBezTo>
                </a:path>
              </a:pathLst>
            </a:custGeom>
            <a:no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75" name="Text Box 25"/>
            <p:cNvSpPr txBox="1">
              <a:spLocks noChangeArrowheads="1"/>
            </p:cNvSpPr>
            <p:nvPr/>
          </p:nvSpPr>
          <p:spPr bwMode="auto">
            <a:xfrm>
              <a:off x="710" y="2926"/>
              <a:ext cx="1448" cy="271"/>
            </a:xfrm>
            <a:prstGeom prst="rect">
              <a:avLst/>
            </a:prstGeom>
            <a:noFill/>
            <a:ln w="9525">
              <a:solidFill>
                <a:schemeClr val="tx2"/>
              </a:solidFill>
              <a:miter lim="800000"/>
              <a:headEnd/>
              <a:tailEnd/>
            </a:ln>
          </p:spPr>
          <p:txBody>
            <a:bodyPr wrap="none">
              <a:spAutoFit/>
            </a:bodyPr>
            <a:lstStyle/>
            <a:p>
              <a:pPr eaLnBrk="0" hangingPunct="0">
                <a:buFont typeface="Arial" charset="0"/>
                <a:buNone/>
              </a:pPr>
              <a:r>
                <a:rPr kumimoji="1" lang="zh-CN" altLang="en-US" sz="1500" b="1">
                  <a:solidFill>
                    <a:srgbClr val="0000FF"/>
                  </a:solidFill>
                  <a:latin typeface="微软雅黑"/>
                  <a:ea typeface="微软雅黑"/>
                  <a:cs typeface="微软雅黑"/>
                </a:rPr>
                <a:t>隐藏着的管理问题</a:t>
              </a:r>
            </a:p>
          </p:txBody>
        </p:sp>
        <p:sp>
          <p:nvSpPr>
            <p:cNvPr id="198676" name="Text Box 26"/>
            <p:cNvSpPr txBox="1">
              <a:spLocks noChangeArrowheads="1"/>
            </p:cNvSpPr>
            <p:nvPr/>
          </p:nvSpPr>
          <p:spPr bwMode="auto">
            <a:xfrm>
              <a:off x="1632" y="864"/>
              <a:ext cx="801" cy="271"/>
            </a:xfrm>
            <a:prstGeom prst="rect">
              <a:avLst/>
            </a:prstGeom>
            <a:noFill/>
            <a:ln w="9525">
              <a:solidFill>
                <a:schemeClr val="tx2"/>
              </a:solidFill>
              <a:miter lim="800000"/>
              <a:headEnd/>
              <a:tailEnd/>
            </a:ln>
          </p:spPr>
          <p:txBody>
            <a:bodyPr wrap="none">
              <a:spAutoFit/>
            </a:bodyPr>
            <a:lstStyle/>
            <a:p>
              <a:pPr eaLnBrk="0" hangingPunct="0">
                <a:buFont typeface="Arial" charset="0"/>
                <a:buNone/>
              </a:pPr>
              <a:r>
                <a:rPr kumimoji="1" lang="zh-CN" altLang="en-US" sz="1500" b="1">
                  <a:solidFill>
                    <a:srgbClr val="0000FF"/>
                  </a:solidFill>
                  <a:latin typeface="微软雅黑"/>
                  <a:ea typeface="微软雅黑"/>
                  <a:cs typeface="微软雅黑"/>
                </a:rPr>
                <a:t>库存水平</a:t>
              </a:r>
            </a:p>
          </p:txBody>
        </p:sp>
        <p:sp>
          <p:nvSpPr>
            <p:cNvPr id="198677" name="Line 27"/>
            <p:cNvSpPr>
              <a:spLocks noChangeShapeType="1"/>
            </p:cNvSpPr>
            <p:nvPr/>
          </p:nvSpPr>
          <p:spPr bwMode="auto">
            <a:xfrm>
              <a:off x="2064" y="1104"/>
              <a:ext cx="240" cy="960"/>
            </a:xfrm>
            <a:prstGeom prst="line">
              <a:avLst/>
            </a:prstGeom>
            <a:noFill/>
            <a:ln w="9525">
              <a:solidFill>
                <a:schemeClr val="tx2"/>
              </a:solidFill>
              <a:round/>
              <a:headEnd/>
              <a:tailEnd type="triangle" w="med" len="med"/>
            </a:ln>
          </p:spPr>
          <p:txBody>
            <a:bodyPr/>
            <a:lstStyle/>
            <a:p>
              <a:endParaRPr lang="zh-CN" altLang="en-US"/>
            </a:p>
          </p:txBody>
        </p:sp>
        <p:sp>
          <p:nvSpPr>
            <p:cNvPr id="198678" name="Line 28"/>
            <p:cNvSpPr>
              <a:spLocks noChangeShapeType="1"/>
            </p:cNvSpPr>
            <p:nvPr/>
          </p:nvSpPr>
          <p:spPr bwMode="auto">
            <a:xfrm flipV="1">
              <a:off x="1056" y="2784"/>
              <a:ext cx="384" cy="144"/>
            </a:xfrm>
            <a:prstGeom prst="line">
              <a:avLst/>
            </a:prstGeom>
            <a:noFill/>
            <a:ln w="9525">
              <a:solidFill>
                <a:schemeClr val="tx2"/>
              </a:solidFill>
              <a:round/>
              <a:headEnd/>
              <a:tailEnd type="triangle" w="med" len="med"/>
            </a:ln>
          </p:spPr>
          <p:txBody>
            <a:bodyPr/>
            <a:lstStyle/>
            <a:p>
              <a:endParaRPr lang="zh-CN" altLang="en-US"/>
            </a:p>
          </p:txBody>
        </p:sp>
      </p:grpSp>
      <p:grpSp>
        <p:nvGrpSpPr>
          <p:cNvPr id="4" name="Group 29"/>
          <p:cNvGrpSpPr>
            <a:grpSpLocks/>
          </p:cNvGrpSpPr>
          <p:nvPr/>
        </p:nvGrpSpPr>
        <p:grpSpPr bwMode="auto">
          <a:xfrm>
            <a:off x="3543300" y="1058863"/>
            <a:ext cx="2805113" cy="2676525"/>
            <a:chOff x="2976" y="672"/>
            <a:chExt cx="2356" cy="2247"/>
          </a:xfrm>
        </p:grpSpPr>
        <p:pic>
          <p:nvPicPr>
            <p:cNvPr id="198661" name="Picture 30" descr="PE01605_"/>
            <p:cNvPicPr>
              <a:picLocks noChangeAspect="1" noChangeArrowheads="1"/>
            </p:cNvPicPr>
            <p:nvPr/>
          </p:nvPicPr>
          <p:blipFill>
            <a:blip r:embed="rId3"/>
            <a:srcRect/>
            <a:stretch>
              <a:fillRect/>
            </a:stretch>
          </p:blipFill>
          <p:spPr bwMode="auto">
            <a:xfrm>
              <a:off x="3408" y="1152"/>
              <a:ext cx="1539" cy="994"/>
            </a:xfrm>
            <a:prstGeom prst="rect">
              <a:avLst/>
            </a:prstGeom>
            <a:noFill/>
            <a:ln w="9525">
              <a:solidFill>
                <a:schemeClr val="tx2"/>
              </a:solidFill>
              <a:miter lim="800000"/>
              <a:headEnd/>
              <a:tailEnd/>
            </a:ln>
          </p:spPr>
        </p:pic>
        <p:sp>
          <p:nvSpPr>
            <p:cNvPr id="198662" name="Freeform 31"/>
            <p:cNvSpPr>
              <a:spLocks/>
            </p:cNvSpPr>
            <p:nvPr/>
          </p:nvSpPr>
          <p:spPr bwMode="auto">
            <a:xfrm>
              <a:off x="2976" y="1584"/>
              <a:ext cx="2356" cy="1335"/>
            </a:xfrm>
            <a:custGeom>
              <a:avLst/>
              <a:gdLst>
                <a:gd name="T0" fmla="*/ 0 w 2356"/>
                <a:gd name="T1" fmla="*/ 157 h 1335"/>
                <a:gd name="T2" fmla="*/ 65 w 2356"/>
                <a:gd name="T3" fmla="*/ 262 h 1335"/>
                <a:gd name="T4" fmla="*/ 79 w 2356"/>
                <a:gd name="T5" fmla="*/ 340 h 1335"/>
                <a:gd name="T6" fmla="*/ 144 w 2356"/>
                <a:gd name="T7" fmla="*/ 484 h 1335"/>
                <a:gd name="T8" fmla="*/ 170 w 2356"/>
                <a:gd name="T9" fmla="*/ 576 h 1335"/>
                <a:gd name="T10" fmla="*/ 262 w 2356"/>
                <a:gd name="T11" fmla="*/ 694 h 1335"/>
                <a:gd name="T12" fmla="*/ 406 w 2356"/>
                <a:gd name="T13" fmla="*/ 1100 h 1335"/>
                <a:gd name="T14" fmla="*/ 511 w 2356"/>
                <a:gd name="T15" fmla="*/ 1244 h 1335"/>
                <a:gd name="T16" fmla="*/ 655 w 2356"/>
                <a:gd name="T17" fmla="*/ 1283 h 1335"/>
                <a:gd name="T18" fmla="*/ 1322 w 2356"/>
                <a:gd name="T19" fmla="*/ 1296 h 1335"/>
                <a:gd name="T20" fmla="*/ 1401 w 2356"/>
                <a:gd name="T21" fmla="*/ 1309 h 1335"/>
                <a:gd name="T22" fmla="*/ 1505 w 2356"/>
                <a:gd name="T23" fmla="*/ 1335 h 1335"/>
                <a:gd name="T24" fmla="*/ 1623 w 2356"/>
                <a:gd name="T25" fmla="*/ 1322 h 1335"/>
                <a:gd name="T26" fmla="*/ 1663 w 2356"/>
                <a:gd name="T27" fmla="*/ 1296 h 1335"/>
                <a:gd name="T28" fmla="*/ 1741 w 2356"/>
                <a:gd name="T29" fmla="*/ 1270 h 1335"/>
                <a:gd name="T30" fmla="*/ 1898 w 2356"/>
                <a:gd name="T31" fmla="*/ 1204 h 1335"/>
                <a:gd name="T32" fmla="*/ 2003 w 2356"/>
                <a:gd name="T33" fmla="*/ 1074 h 1335"/>
                <a:gd name="T34" fmla="*/ 2016 w 2356"/>
                <a:gd name="T35" fmla="*/ 1021 h 1335"/>
                <a:gd name="T36" fmla="*/ 2042 w 2356"/>
                <a:gd name="T37" fmla="*/ 969 h 1335"/>
                <a:gd name="T38" fmla="*/ 2121 w 2356"/>
                <a:gd name="T39" fmla="*/ 759 h 1335"/>
                <a:gd name="T40" fmla="*/ 2252 w 2356"/>
                <a:gd name="T41" fmla="*/ 707 h 1335"/>
                <a:gd name="T42" fmla="*/ 2330 w 2356"/>
                <a:gd name="T43" fmla="*/ 511 h 1335"/>
                <a:gd name="T44" fmla="*/ 2356 w 2356"/>
                <a:gd name="T45" fmla="*/ 183 h 1335"/>
                <a:gd name="T46" fmla="*/ 2343 w 2356"/>
                <a:gd name="T47" fmla="*/ 0 h 1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56"/>
                <a:gd name="T73" fmla="*/ 0 h 1335"/>
                <a:gd name="T74" fmla="*/ 2356 w 2356"/>
                <a:gd name="T75" fmla="*/ 1335 h 1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56" h="1335">
                  <a:moveTo>
                    <a:pt x="0" y="157"/>
                  </a:moveTo>
                  <a:cubicBezTo>
                    <a:pt x="22" y="192"/>
                    <a:pt x="49" y="224"/>
                    <a:pt x="65" y="262"/>
                  </a:cubicBezTo>
                  <a:cubicBezTo>
                    <a:pt x="75" y="286"/>
                    <a:pt x="74" y="314"/>
                    <a:pt x="79" y="340"/>
                  </a:cubicBezTo>
                  <a:cubicBezTo>
                    <a:pt x="92" y="403"/>
                    <a:pt x="105" y="432"/>
                    <a:pt x="144" y="484"/>
                  </a:cubicBezTo>
                  <a:cubicBezTo>
                    <a:pt x="154" y="514"/>
                    <a:pt x="156" y="548"/>
                    <a:pt x="170" y="576"/>
                  </a:cubicBezTo>
                  <a:cubicBezTo>
                    <a:pt x="202" y="639"/>
                    <a:pt x="219" y="651"/>
                    <a:pt x="262" y="694"/>
                  </a:cubicBezTo>
                  <a:cubicBezTo>
                    <a:pt x="270" y="812"/>
                    <a:pt x="257" y="1050"/>
                    <a:pt x="406" y="1100"/>
                  </a:cubicBezTo>
                  <a:cubicBezTo>
                    <a:pt x="425" y="1128"/>
                    <a:pt x="468" y="1223"/>
                    <a:pt x="511" y="1244"/>
                  </a:cubicBezTo>
                  <a:cubicBezTo>
                    <a:pt x="556" y="1266"/>
                    <a:pt x="606" y="1273"/>
                    <a:pt x="655" y="1283"/>
                  </a:cubicBezTo>
                  <a:cubicBezTo>
                    <a:pt x="893" y="1271"/>
                    <a:pt x="1082" y="1286"/>
                    <a:pt x="1322" y="1296"/>
                  </a:cubicBezTo>
                  <a:cubicBezTo>
                    <a:pt x="1348" y="1300"/>
                    <a:pt x="1375" y="1303"/>
                    <a:pt x="1401" y="1309"/>
                  </a:cubicBezTo>
                  <a:cubicBezTo>
                    <a:pt x="1436" y="1316"/>
                    <a:pt x="1505" y="1335"/>
                    <a:pt x="1505" y="1335"/>
                  </a:cubicBezTo>
                  <a:cubicBezTo>
                    <a:pt x="1544" y="1331"/>
                    <a:pt x="1585" y="1331"/>
                    <a:pt x="1623" y="1322"/>
                  </a:cubicBezTo>
                  <a:cubicBezTo>
                    <a:pt x="1638" y="1318"/>
                    <a:pt x="1648" y="1302"/>
                    <a:pt x="1663" y="1296"/>
                  </a:cubicBezTo>
                  <a:cubicBezTo>
                    <a:pt x="1688" y="1285"/>
                    <a:pt x="1716" y="1282"/>
                    <a:pt x="1741" y="1270"/>
                  </a:cubicBezTo>
                  <a:cubicBezTo>
                    <a:pt x="1862" y="1210"/>
                    <a:pt x="1808" y="1228"/>
                    <a:pt x="1898" y="1204"/>
                  </a:cubicBezTo>
                  <a:cubicBezTo>
                    <a:pt x="1955" y="1162"/>
                    <a:pt x="1972" y="1137"/>
                    <a:pt x="2003" y="1074"/>
                  </a:cubicBezTo>
                  <a:cubicBezTo>
                    <a:pt x="2007" y="1056"/>
                    <a:pt x="2010" y="1038"/>
                    <a:pt x="2016" y="1021"/>
                  </a:cubicBezTo>
                  <a:cubicBezTo>
                    <a:pt x="2023" y="1003"/>
                    <a:pt x="2036" y="988"/>
                    <a:pt x="2042" y="969"/>
                  </a:cubicBezTo>
                  <a:cubicBezTo>
                    <a:pt x="2062" y="901"/>
                    <a:pt x="2054" y="806"/>
                    <a:pt x="2121" y="759"/>
                  </a:cubicBezTo>
                  <a:cubicBezTo>
                    <a:pt x="2150" y="739"/>
                    <a:pt x="2213" y="720"/>
                    <a:pt x="2252" y="707"/>
                  </a:cubicBezTo>
                  <a:cubicBezTo>
                    <a:pt x="2304" y="628"/>
                    <a:pt x="2312" y="603"/>
                    <a:pt x="2330" y="511"/>
                  </a:cubicBezTo>
                  <a:cubicBezTo>
                    <a:pt x="2336" y="402"/>
                    <a:pt x="2356" y="293"/>
                    <a:pt x="2356" y="183"/>
                  </a:cubicBezTo>
                  <a:cubicBezTo>
                    <a:pt x="2356" y="122"/>
                    <a:pt x="2343" y="61"/>
                    <a:pt x="2343" y="0"/>
                  </a:cubicBezTo>
                </a:path>
              </a:pathLst>
            </a:custGeom>
            <a:no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63" name="Freeform 32"/>
            <p:cNvSpPr>
              <a:spLocks/>
            </p:cNvSpPr>
            <p:nvPr/>
          </p:nvSpPr>
          <p:spPr bwMode="auto">
            <a:xfrm>
              <a:off x="3103" y="2055"/>
              <a:ext cx="314" cy="13"/>
            </a:xfrm>
            <a:custGeom>
              <a:avLst/>
              <a:gdLst>
                <a:gd name="T0" fmla="*/ 314 w 314"/>
                <a:gd name="T1" fmla="*/ 13 h 13"/>
                <a:gd name="T2" fmla="*/ 0 w 314"/>
                <a:gd name="T3" fmla="*/ 0 h 13"/>
                <a:gd name="T4" fmla="*/ 0 60000 65536"/>
                <a:gd name="T5" fmla="*/ 0 60000 65536"/>
                <a:gd name="T6" fmla="*/ 0 w 314"/>
                <a:gd name="T7" fmla="*/ 0 h 13"/>
                <a:gd name="T8" fmla="*/ 314 w 314"/>
                <a:gd name="T9" fmla="*/ 13 h 13"/>
              </a:gdLst>
              <a:ahLst/>
              <a:cxnLst>
                <a:cxn ang="T4">
                  <a:pos x="T0" y="T1"/>
                </a:cxn>
                <a:cxn ang="T5">
                  <a:pos x="T2" y="T3"/>
                </a:cxn>
              </a:cxnLst>
              <a:rect l="T6" t="T7" r="T8" b="T9"/>
              <a:pathLst>
                <a:path w="314" h="13">
                  <a:moveTo>
                    <a:pt x="314" y="13"/>
                  </a:moveTo>
                  <a:cubicBezTo>
                    <a:pt x="209" y="9"/>
                    <a:pt x="0" y="0"/>
                    <a:pt x="0" y="0"/>
                  </a:cubicBezTo>
                </a:path>
              </a:pathLst>
            </a:custGeom>
            <a:no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64" name="Freeform 33"/>
            <p:cNvSpPr>
              <a:spLocks/>
            </p:cNvSpPr>
            <p:nvPr/>
          </p:nvSpPr>
          <p:spPr bwMode="auto">
            <a:xfrm>
              <a:off x="3142" y="2051"/>
              <a:ext cx="314" cy="13"/>
            </a:xfrm>
            <a:custGeom>
              <a:avLst/>
              <a:gdLst>
                <a:gd name="T0" fmla="*/ 314 w 314"/>
                <a:gd name="T1" fmla="*/ 13 h 13"/>
                <a:gd name="T2" fmla="*/ 0 w 314"/>
                <a:gd name="T3" fmla="*/ 0 h 13"/>
                <a:gd name="T4" fmla="*/ 0 60000 65536"/>
                <a:gd name="T5" fmla="*/ 0 60000 65536"/>
                <a:gd name="T6" fmla="*/ 0 w 314"/>
                <a:gd name="T7" fmla="*/ 0 h 13"/>
                <a:gd name="T8" fmla="*/ 314 w 314"/>
                <a:gd name="T9" fmla="*/ 13 h 13"/>
              </a:gdLst>
              <a:ahLst/>
              <a:cxnLst>
                <a:cxn ang="T4">
                  <a:pos x="T0" y="T1"/>
                </a:cxn>
                <a:cxn ang="T5">
                  <a:pos x="T2" y="T3"/>
                </a:cxn>
              </a:cxnLst>
              <a:rect l="T6" t="T7" r="T8" b="T9"/>
              <a:pathLst>
                <a:path w="314" h="13">
                  <a:moveTo>
                    <a:pt x="314" y="13"/>
                  </a:moveTo>
                  <a:cubicBezTo>
                    <a:pt x="209" y="9"/>
                    <a:pt x="0" y="0"/>
                    <a:pt x="0" y="0"/>
                  </a:cubicBezTo>
                </a:path>
              </a:pathLst>
            </a:custGeom>
            <a:no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65" name="Freeform 34"/>
            <p:cNvSpPr>
              <a:spLocks/>
            </p:cNvSpPr>
            <p:nvPr/>
          </p:nvSpPr>
          <p:spPr bwMode="auto">
            <a:xfrm>
              <a:off x="4621" y="2025"/>
              <a:ext cx="711" cy="100"/>
            </a:xfrm>
            <a:custGeom>
              <a:avLst/>
              <a:gdLst>
                <a:gd name="T0" fmla="*/ 105 w 711"/>
                <a:gd name="T1" fmla="*/ 43 h 100"/>
                <a:gd name="T2" fmla="*/ 327 w 711"/>
                <a:gd name="T3" fmla="*/ 56 h 100"/>
                <a:gd name="T4" fmla="*/ 432 w 711"/>
                <a:gd name="T5" fmla="*/ 43 h 100"/>
                <a:gd name="T6" fmla="*/ 445 w 711"/>
                <a:gd name="T7" fmla="*/ 4 h 100"/>
                <a:gd name="T8" fmla="*/ 484 w 711"/>
                <a:gd name="T9" fmla="*/ 30 h 100"/>
                <a:gd name="T10" fmla="*/ 576 w 711"/>
                <a:gd name="T11" fmla="*/ 56 h 100"/>
                <a:gd name="T12" fmla="*/ 602 w 711"/>
                <a:gd name="T13" fmla="*/ 83 h 100"/>
                <a:gd name="T14" fmla="*/ 642 w 711"/>
                <a:gd name="T15" fmla="*/ 43 h 100"/>
                <a:gd name="T16" fmla="*/ 327 w 711"/>
                <a:gd name="T17" fmla="*/ 56 h 100"/>
                <a:gd name="T18" fmla="*/ 210 w 711"/>
                <a:gd name="T19" fmla="*/ 96 h 100"/>
                <a:gd name="T20" fmla="*/ 0 w 711"/>
                <a:gd name="T21" fmla="*/ 9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1"/>
                <a:gd name="T34" fmla="*/ 0 h 100"/>
                <a:gd name="T35" fmla="*/ 711 w 711"/>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1" h="100">
                  <a:moveTo>
                    <a:pt x="105" y="43"/>
                  </a:moveTo>
                  <a:cubicBezTo>
                    <a:pt x="182" y="28"/>
                    <a:pt x="251" y="31"/>
                    <a:pt x="327" y="56"/>
                  </a:cubicBezTo>
                  <a:cubicBezTo>
                    <a:pt x="362" y="52"/>
                    <a:pt x="400" y="57"/>
                    <a:pt x="432" y="43"/>
                  </a:cubicBezTo>
                  <a:cubicBezTo>
                    <a:pt x="445" y="37"/>
                    <a:pt x="432" y="7"/>
                    <a:pt x="445" y="4"/>
                  </a:cubicBezTo>
                  <a:cubicBezTo>
                    <a:pt x="460" y="0"/>
                    <a:pt x="470" y="24"/>
                    <a:pt x="484" y="30"/>
                  </a:cubicBezTo>
                  <a:cubicBezTo>
                    <a:pt x="513" y="42"/>
                    <a:pt x="546" y="46"/>
                    <a:pt x="576" y="56"/>
                  </a:cubicBezTo>
                  <a:cubicBezTo>
                    <a:pt x="585" y="65"/>
                    <a:pt x="590" y="81"/>
                    <a:pt x="602" y="83"/>
                  </a:cubicBezTo>
                  <a:cubicBezTo>
                    <a:pt x="711" y="100"/>
                    <a:pt x="666" y="68"/>
                    <a:pt x="642" y="43"/>
                  </a:cubicBezTo>
                  <a:cubicBezTo>
                    <a:pt x="537" y="47"/>
                    <a:pt x="432" y="45"/>
                    <a:pt x="327" y="56"/>
                  </a:cubicBezTo>
                  <a:cubicBezTo>
                    <a:pt x="145" y="75"/>
                    <a:pt x="361" y="88"/>
                    <a:pt x="210" y="96"/>
                  </a:cubicBezTo>
                  <a:cubicBezTo>
                    <a:pt x="140" y="99"/>
                    <a:pt x="70" y="96"/>
                    <a:pt x="0" y="96"/>
                  </a:cubicBezTo>
                </a:path>
              </a:pathLst>
            </a:custGeom>
            <a:noFill/>
            <a:ln w="9525">
              <a:solidFill>
                <a:schemeClr val="tx2"/>
              </a:solidFill>
              <a:round/>
              <a:headEnd/>
              <a:tailEnd/>
            </a:ln>
          </p:spPr>
          <p:txBody>
            <a:bodyPr/>
            <a:lstStyle/>
            <a:p>
              <a:pPr eaLnBrk="0" hangingPunct="0">
                <a:buFont typeface="Arial" charset="0"/>
                <a:buNone/>
              </a:pPr>
              <a:endParaRPr lang="zh-CN" altLang="en-US">
                <a:latin typeface="微软雅黑"/>
                <a:ea typeface="微软雅黑"/>
                <a:cs typeface="微软雅黑"/>
              </a:endParaRPr>
            </a:p>
          </p:txBody>
        </p:sp>
        <p:sp>
          <p:nvSpPr>
            <p:cNvPr id="198666" name="Text Box 35"/>
            <p:cNvSpPr txBox="1">
              <a:spLocks noChangeArrowheads="1"/>
            </p:cNvSpPr>
            <p:nvPr/>
          </p:nvSpPr>
          <p:spPr bwMode="auto">
            <a:xfrm>
              <a:off x="3552" y="672"/>
              <a:ext cx="1483" cy="271"/>
            </a:xfrm>
            <a:prstGeom prst="rect">
              <a:avLst/>
            </a:prstGeom>
            <a:noFill/>
            <a:ln w="9525">
              <a:solidFill>
                <a:schemeClr val="tx2"/>
              </a:solidFill>
              <a:miter lim="800000"/>
              <a:headEnd/>
              <a:tailEnd/>
            </a:ln>
          </p:spPr>
          <p:txBody>
            <a:bodyPr wrap="none">
              <a:spAutoFit/>
            </a:bodyPr>
            <a:lstStyle/>
            <a:p>
              <a:pPr eaLnBrk="0" hangingPunct="0">
                <a:buFont typeface="Arial" charset="0"/>
                <a:buNone/>
              </a:pPr>
              <a:r>
                <a:rPr kumimoji="1" lang="zh-CN" altLang="en-US" sz="1500" b="1">
                  <a:solidFill>
                    <a:srgbClr val="0000FF"/>
                  </a:solidFill>
                  <a:latin typeface="微软雅黑"/>
                  <a:ea typeface="微软雅黑"/>
                  <a:cs typeface="微软雅黑"/>
                </a:rPr>
                <a:t>被隐藏的问题</a:t>
              </a:r>
              <a:r>
                <a:rPr kumimoji="1" lang="en-US" altLang="zh-CN" sz="1500" b="1">
                  <a:solidFill>
                    <a:srgbClr val="0000FF"/>
                  </a:solidFill>
                  <a:latin typeface="微软雅黑"/>
                  <a:ea typeface="微软雅黑"/>
                  <a:cs typeface="微软雅黑"/>
                </a:rPr>
                <a:t>…….</a:t>
              </a:r>
            </a:p>
          </p:txBody>
        </p:sp>
        <p:sp>
          <p:nvSpPr>
            <p:cNvPr id="198667" name="Freeform 36"/>
            <p:cNvSpPr>
              <a:spLocks/>
            </p:cNvSpPr>
            <p:nvPr/>
          </p:nvSpPr>
          <p:spPr bwMode="auto">
            <a:xfrm>
              <a:off x="4896" y="768"/>
              <a:ext cx="408" cy="720"/>
            </a:xfrm>
            <a:custGeom>
              <a:avLst/>
              <a:gdLst>
                <a:gd name="T0" fmla="*/ 144 w 408"/>
                <a:gd name="T1" fmla="*/ 0 h 720"/>
                <a:gd name="T2" fmla="*/ 384 w 408"/>
                <a:gd name="T3" fmla="*/ 288 h 720"/>
                <a:gd name="T4" fmla="*/ 0 w 408"/>
                <a:gd name="T5" fmla="*/ 720 h 720"/>
                <a:gd name="T6" fmla="*/ 0 60000 65536"/>
                <a:gd name="T7" fmla="*/ 0 60000 65536"/>
                <a:gd name="T8" fmla="*/ 0 60000 65536"/>
                <a:gd name="T9" fmla="*/ 0 w 408"/>
                <a:gd name="T10" fmla="*/ 0 h 720"/>
                <a:gd name="T11" fmla="*/ 408 w 408"/>
                <a:gd name="T12" fmla="*/ 720 h 720"/>
              </a:gdLst>
              <a:ahLst/>
              <a:cxnLst>
                <a:cxn ang="T6">
                  <a:pos x="T0" y="T1"/>
                </a:cxn>
                <a:cxn ang="T7">
                  <a:pos x="T2" y="T3"/>
                </a:cxn>
                <a:cxn ang="T8">
                  <a:pos x="T4" y="T5"/>
                </a:cxn>
              </a:cxnLst>
              <a:rect l="T9" t="T10" r="T11" b="T12"/>
              <a:pathLst>
                <a:path w="408" h="720">
                  <a:moveTo>
                    <a:pt x="144" y="0"/>
                  </a:moveTo>
                  <a:cubicBezTo>
                    <a:pt x="276" y="84"/>
                    <a:pt x="408" y="168"/>
                    <a:pt x="384" y="288"/>
                  </a:cubicBezTo>
                  <a:cubicBezTo>
                    <a:pt x="360" y="408"/>
                    <a:pt x="64" y="648"/>
                    <a:pt x="0" y="720"/>
                  </a:cubicBezTo>
                </a:path>
              </a:pathLst>
            </a:custGeom>
            <a:noFill/>
            <a:ln w="9525">
              <a:solidFill>
                <a:schemeClr val="tx2"/>
              </a:solidFill>
              <a:round/>
              <a:headEnd/>
              <a:tailEnd type="triangle" w="med" len="med"/>
            </a:ln>
          </p:spPr>
          <p:txBody>
            <a:bodyPr/>
            <a:lstStyle/>
            <a:p>
              <a:pPr eaLnBrk="0" hangingPunct="0">
                <a:buFont typeface="Arial" charset="0"/>
                <a:buNone/>
              </a:pPr>
              <a:endParaRPr lang="zh-CN" altLang="en-US">
                <a:latin typeface="微软雅黑"/>
                <a:ea typeface="微软雅黑"/>
                <a:cs typeface="微软雅黑"/>
              </a:endParaRPr>
            </a:p>
          </p:txBody>
        </p:sp>
      </p:grpSp>
      <p:sp>
        <p:nvSpPr>
          <p:cNvPr id="26661" name="Text Box 37"/>
          <p:cNvSpPr txBox="1">
            <a:spLocks noChangeArrowheads="1"/>
          </p:cNvSpPr>
          <p:nvPr/>
        </p:nvSpPr>
        <p:spPr bwMode="auto">
          <a:xfrm>
            <a:off x="674688" y="3813175"/>
            <a:ext cx="5724525" cy="923925"/>
          </a:xfrm>
          <a:prstGeom prst="rect">
            <a:avLst/>
          </a:prstGeom>
          <a:noFill/>
          <a:ln w="9525">
            <a:noFill/>
            <a:miter lim="800000"/>
            <a:headEnd/>
            <a:tailEnd/>
          </a:ln>
        </p:spPr>
        <p:txBody>
          <a:bodyPr wrap="none">
            <a:spAutoFit/>
          </a:bodyPr>
          <a:lstStyle/>
          <a:p>
            <a:pPr eaLnBrk="0" hangingPunct="0">
              <a:lnSpc>
                <a:spcPct val="150000"/>
              </a:lnSpc>
              <a:buFont typeface="Arial" charset="0"/>
              <a:buNone/>
            </a:pPr>
            <a:r>
              <a:rPr kumimoji="1" lang="zh-CN" altLang="en-US" b="1">
                <a:latin typeface="微软雅黑"/>
                <a:ea typeface="微软雅黑"/>
                <a:cs typeface="微软雅黑"/>
              </a:rPr>
              <a:t>通过降低库存暴露问题，然后解决问题，再降低库存、</a:t>
            </a:r>
          </a:p>
          <a:p>
            <a:pPr eaLnBrk="0" hangingPunct="0">
              <a:lnSpc>
                <a:spcPct val="150000"/>
              </a:lnSpc>
              <a:buFont typeface="Arial" charset="0"/>
              <a:buNone/>
            </a:pPr>
            <a:r>
              <a:rPr kumimoji="1" lang="zh-CN" altLang="en-US" b="1">
                <a:latin typeface="微软雅黑"/>
                <a:ea typeface="微软雅黑"/>
                <a:cs typeface="微软雅黑"/>
              </a:rPr>
              <a:t>暴露问题、解决问题 </a:t>
            </a:r>
            <a:r>
              <a:rPr kumimoji="1" lang="en-US" altLang="zh-CN" b="1">
                <a:latin typeface="微软雅黑"/>
                <a:ea typeface="微软雅黑"/>
                <a:cs typeface="微软雅黑"/>
              </a:rPr>
              <a:t>……..</a:t>
            </a:r>
          </a:p>
        </p:txBody>
      </p:sp>
      <p:sp>
        <p:nvSpPr>
          <p:cNvPr id="26662" name="Rectangle 38"/>
          <p:cNvSpPr>
            <a:spLocks noGrp="1" noChangeArrowheads="1"/>
          </p:cNvSpPr>
          <p:nvPr>
            <p:ph type="title"/>
          </p:nvPr>
        </p:nvSpPr>
        <p:spPr>
          <a:xfrm>
            <a:off x="784225" y="465138"/>
            <a:ext cx="5732463" cy="431800"/>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库存掩盖的问题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61"/>
                                        </p:tgtEl>
                                        <p:attrNameLst>
                                          <p:attrName>style.visibility</p:attrName>
                                        </p:attrNameLst>
                                      </p:cBhvr>
                                      <p:to>
                                        <p:strVal val="visible"/>
                                      </p:to>
                                    </p:set>
                                    <p:anim calcmode="lin" valueType="num">
                                      <p:cBhvr additive="base">
                                        <p:cTn id="19" dur="500" fill="hold"/>
                                        <p:tgtEl>
                                          <p:spTgt spid="26661"/>
                                        </p:tgtEl>
                                        <p:attrNameLst>
                                          <p:attrName>ppt_x</p:attrName>
                                        </p:attrNameLst>
                                      </p:cBhvr>
                                      <p:tavLst>
                                        <p:tav tm="0">
                                          <p:val>
                                            <p:strVal val="0-#ppt_w/2"/>
                                          </p:val>
                                        </p:tav>
                                        <p:tav tm="100000">
                                          <p:val>
                                            <p:strVal val="#ppt_x"/>
                                          </p:val>
                                        </p:tav>
                                      </p:tavLst>
                                    </p:anim>
                                    <p:anim calcmode="lin" valueType="num">
                                      <p:cBhvr additive="base">
                                        <p:cTn id="20" dur="500" fill="hold"/>
                                        <p:tgtEl>
                                          <p:spTgt spid="26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5" name="Rectangle 2"/>
          <p:cNvSpPr>
            <a:spLocks noChangeArrowheads="1"/>
          </p:cNvSpPr>
          <p:nvPr/>
        </p:nvSpPr>
        <p:spPr bwMode="auto">
          <a:xfrm>
            <a:off x="296863" y="1546225"/>
            <a:ext cx="6426200" cy="2722563"/>
          </a:xfrm>
          <a:prstGeom prst="rect">
            <a:avLst/>
          </a:prstGeom>
          <a:noFill/>
          <a:ln w="12700">
            <a:noFill/>
            <a:miter lim="800000"/>
            <a:headEnd/>
            <a:tailEnd/>
          </a:ln>
        </p:spPr>
        <p:txBody>
          <a:bodyPr>
            <a:spAutoFit/>
          </a:bodyPr>
          <a:lstStyle/>
          <a:p>
            <a:pPr eaLnBrk="0" hangingPunct="0">
              <a:lnSpc>
                <a:spcPct val="150000"/>
              </a:lnSpc>
              <a:spcBef>
                <a:spcPct val="50000"/>
              </a:spcBef>
              <a:buFont typeface="Arial" charset="0"/>
              <a:buNone/>
            </a:pPr>
            <a:r>
              <a:rPr lang="en-GB" altLang="zh-CN" b="1">
                <a:solidFill>
                  <a:srgbClr val="808000"/>
                </a:solidFill>
                <a:latin typeface="微软雅黑"/>
                <a:ea typeface="微软雅黑"/>
                <a:cs typeface="微软雅黑"/>
              </a:rPr>
              <a:t>ABC</a:t>
            </a:r>
            <a:r>
              <a:rPr lang="zh-CN" altLang="en-GB" b="1">
                <a:solidFill>
                  <a:srgbClr val="808000"/>
                </a:solidFill>
                <a:latin typeface="微软雅黑"/>
                <a:ea typeface="微软雅黑"/>
                <a:cs typeface="微软雅黑"/>
              </a:rPr>
              <a:t>分类法是将库存物品按品种和占用资金的多少分为三类：</a:t>
            </a:r>
          </a:p>
          <a:p>
            <a:pPr eaLnBrk="0" hangingPunct="0">
              <a:lnSpc>
                <a:spcPct val="150000"/>
              </a:lnSpc>
              <a:spcBef>
                <a:spcPct val="50000"/>
              </a:spcBef>
              <a:buFont typeface="Arial" charset="0"/>
              <a:buNone/>
            </a:pPr>
            <a:r>
              <a:rPr lang="zh-CN" altLang="en-GB" b="1">
                <a:solidFill>
                  <a:srgbClr val="FF0000"/>
                </a:solidFill>
                <a:latin typeface="微软雅黑"/>
                <a:ea typeface="微软雅黑"/>
                <a:cs typeface="微软雅黑"/>
              </a:rPr>
              <a:t>              ① 特别重要的库存（</a:t>
            </a:r>
            <a:r>
              <a:rPr lang="en-GB" altLang="zh-CN" b="1">
                <a:solidFill>
                  <a:srgbClr val="FF0000"/>
                </a:solidFill>
                <a:latin typeface="微软雅黑"/>
                <a:ea typeface="微软雅黑"/>
                <a:cs typeface="微软雅黑"/>
              </a:rPr>
              <a:t>A</a:t>
            </a:r>
            <a:r>
              <a:rPr lang="zh-CN" altLang="en-GB" b="1">
                <a:solidFill>
                  <a:srgbClr val="FF0000"/>
                </a:solidFill>
                <a:latin typeface="微软雅黑"/>
                <a:ea typeface="微软雅黑"/>
                <a:cs typeface="微软雅黑"/>
              </a:rPr>
              <a:t>类）；</a:t>
            </a:r>
          </a:p>
          <a:p>
            <a:pPr eaLnBrk="0" hangingPunct="0">
              <a:lnSpc>
                <a:spcPct val="150000"/>
              </a:lnSpc>
              <a:spcBef>
                <a:spcPct val="50000"/>
              </a:spcBef>
              <a:buFont typeface="Arial" charset="0"/>
              <a:buNone/>
            </a:pPr>
            <a:r>
              <a:rPr lang="zh-CN" altLang="en-GB" b="1">
                <a:solidFill>
                  <a:schemeClr val="accent1"/>
                </a:solidFill>
                <a:latin typeface="微软雅黑"/>
                <a:ea typeface="微软雅黑"/>
                <a:cs typeface="微软雅黑"/>
              </a:rPr>
              <a:t>              </a:t>
            </a:r>
            <a:r>
              <a:rPr lang="zh-CN" altLang="en-GB" b="1">
                <a:solidFill>
                  <a:schemeClr val="folHlink"/>
                </a:solidFill>
                <a:latin typeface="微软雅黑"/>
                <a:ea typeface="微软雅黑"/>
                <a:cs typeface="微软雅黑"/>
              </a:rPr>
              <a:t>② 一般重要的库存（</a:t>
            </a:r>
            <a:r>
              <a:rPr lang="en-GB" altLang="zh-CN" b="1">
                <a:solidFill>
                  <a:schemeClr val="folHlink"/>
                </a:solidFill>
                <a:latin typeface="微软雅黑"/>
                <a:ea typeface="微软雅黑"/>
                <a:cs typeface="微软雅黑"/>
              </a:rPr>
              <a:t>B</a:t>
            </a:r>
            <a:r>
              <a:rPr lang="zh-CN" altLang="en-GB" b="1">
                <a:solidFill>
                  <a:schemeClr val="folHlink"/>
                </a:solidFill>
                <a:latin typeface="微软雅黑"/>
                <a:ea typeface="微软雅黑"/>
                <a:cs typeface="微软雅黑"/>
              </a:rPr>
              <a:t>类）；</a:t>
            </a:r>
          </a:p>
          <a:p>
            <a:pPr eaLnBrk="0" hangingPunct="0">
              <a:lnSpc>
                <a:spcPct val="150000"/>
              </a:lnSpc>
              <a:spcBef>
                <a:spcPct val="50000"/>
              </a:spcBef>
              <a:buFont typeface="Arial" charset="0"/>
              <a:buNone/>
            </a:pPr>
            <a:r>
              <a:rPr lang="zh-CN" altLang="en-GB" b="1">
                <a:solidFill>
                  <a:schemeClr val="accent1"/>
                </a:solidFill>
                <a:latin typeface="微软雅黑"/>
                <a:ea typeface="微软雅黑"/>
                <a:cs typeface="微软雅黑"/>
              </a:rPr>
              <a:t>              </a:t>
            </a:r>
            <a:r>
              <a:rPr lang="zh-CN" altLang="en-GB" b="1">
                <a:solidFill>
                  <a:schemeClr val="tx2"/>
                </a:solidFill>
                <a:latin typeface="微软雅黑"/>
                <a:ea typeface="微软雅黑"/>
                <a:cs typeface="微软雅黑"/>
              </a:rPr>
              <a:t>③ 不重要的库存（</a:t>
            </a:r>
            <a:r>
              <a:rPr lang="en-GB" altLang="zh-CN" b="1">
                <a:solidFill>
                  <a:schemeClr val="tx2"/>
                </a:solidFill>
                <a:latin typeface="微软雅黑"/>
                <a:ea typeface="微软雅黑"/>
                <a:cs typeface="微软雅黑"/>
              </a:rPr>
              <a:t>C</a:t>
            </a:r>
            <a:r>
              <a:rPr lang="zh-CN" altLang="en-GB" b="1">
                <a:solidFill>
                  <a:schemeClr val="tx2"/>
                </a:solidFill>
                <a:latin typeface="微软雅黑"/>
                <a:ea typeface="微软雅黑"/>
                <a:cs typeface="微软雅黑"/>
              </a:rPr>
              <a:t>类）。</a:t>
            </a:r>
          </a:p>
          <a:p>
            <a:pPr eaLnBrk="0" hangingPunct="0">
              <a:lnSpc>
                <a:spcPct val="150000"/>
              </a:lnSpc>
              <a:spcBef>
                <a:spcPct val="50000"/>
              </a:spcBef>
              <a:buFont typeface="Arial" charset="0"/>
              <a:buNone/>
            </a:pPr>
            <a:r>
              <a:rPr lang="zh-CN" altLang="en-GB" b="1">
                <a:solidFill>
                  <a:schemeClr val="accent1"/>
                </a:solidFill>
                <a:latin typeface="微软雅黑"/>
                <a:ea typeface="微软雅黑"/>
                <a:cs typeface="微软雅黑"/>
              </a:rPr>
              <a:t>   </a:t>
            </a:r>
            <a:r>
              <a:rPr lang="zh-CN" altLang="en-GB" b="1">
                <a:solidFill>
                  <a:schemeClr val="accent2"/>
                </a:solidFill>
                <a:latin typeface="微软雅黑"/>
                <a:ea typeface="微软雅黑"/>
                <a:cs typeface="微软雅黑"/>
              </a:rPr>
              <a:t>然后针对不同等级分别进行管理和控制。</a:t>
            </a:r>
          </a:p>
        </p:txBody>
      </p:sp>
      <p:sp>
        <p:nvSpPr>
          <p:cNvPr id="200706" name="Rectangle 3"/>
          <p:cNvSpPr>
            <a:spLocks noChangeArrowheads="1"/>
          </p:cNvSpPr>
          <p:nvPr/>
        </p:nvSpPr>
        <p:spPr bwMode="auto">
          <a:xfrm>
            <a:off x="242888" y="1004888"/>
            <a:ext cx="4914900" cy="41592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sz="2100" b="1">
                <a:solidFill>
                  <a:schemeClr val="tx2"/>
                </a:solidFill>
                <a:latin typeface="微软雅黑"/>
                <a:ea typeface="微软雅黑"/>
                <a:cs typeface="微软雅黑"/>
              </a:rPr>
              <a:t>库存</a:t>
            </a:r>
            <a:r>
              <a:rPr lang="en-GB" altLang="zh-CN" sz="2100" b="1">
                <a:solidFill>
                  <a:schemeClr val="tx2"/>
                </a:solidFill>
                <a:latin typeface="微软雅黑"/>
                <a:ea typeface="微软雅黑"/>
                <a:cs typeface="微软雅黑"/>
              </a:rPr>
              <a:t>ABC</a:t>
            </a:r>
            <a:r>
              <a:rPr lang="zh-CN" altLang="en-GB" sz="2100" b="1">
                <a:solidFill>
                  <a:schemeClr val="tx2"/>
                </a:solidFill>
                <a:latin typeface="微软雅黑"/>
                <a:ea typeface="微软雅黑"/>
                <a:cs typeface="微软雅黑"/>
              </a:rPr>
              <a:t>分类法</a:t>
            </a:r>
          </a:p>
        </p:txBody>
      </p:sp>
      <p:pic>
        <p:nvPicPr>
          <p:cNvPr id="200707" name="Picture 4" descr="卡通人图片"/>
          <p:cNvPicPr>
            <a:picLocks noChangeAspect="1" noChangeArrowheads="1"/>
          </p:cNvPicPr>
          <p:nvPr/>
        </p:nvPicPr>
        <p:blipFill>
          <a:blip r:embed="rId2"/>
          <a:srcRect/>
          <a:stretch>
            <a:fillRect/>
          </a:stretch>
        </p:blipFill>
        <p:spPr bwMode="auto">
          <a:xfrm>
            <a:off x="5373688" y="2787650"/>
            <a:ext cx="1160462" cy="1144588"/>
          </a:xfrm>
          <a:prstGeom prst="rect">
            <a:avLst/>
          </a:prstGeom>
          <a:noFill/>
          <a:ln w="9525">
            <a:noFill/>
            <a:miter lim="800000"/>
            <a:headEnd/>
            <a:tailEnd/>
          </a:ln>
        </p:spPr>
      </p:pic>
      <p:pic>
        <p:nvPicPr>
          <p:cNvPr id="200708" name="Picture 5"/>
          <p:cNvPicPr>
            <a:picLocks noChangeAspect="1" noChangeArrowheads="1"/>
          </p:cNvPicPr>
          <p:nvPr/>
        </p:nvPicPr>
        <p:blipFill>
          <a:blip r:embed="rId3"/>
          <a:srcRect l="4237" t="2869" r="86320" b="59932"/>
          <a:stretch>
            <a:fillRect/>
          </a:stretch>
        </p:blipFill>
        <p:spPr bwMode="auto">
          <a:xfrm>
            <a:off x="4832350" y="2085975"/>
            <a:ext cx="757238" cy="1404938"/>
          </a:xfrm>
          <a:prstGeom prst="rect">
            <a:avLst/>
          </a:prstGeom>
          <a:noFill/>
          <a:ln w="9525">
            <a:noFill/>
            <a:miter lim="800000"/>
            <a:headEnd/>
            <a:tailEnd/>
          </a:ln>
        </p:spPr>
      </p:pic>
      <p:sp>
        <p:nvSpPr>
          <p:cNvPr id="200709" name="TextBox 5"/>
          <p:cNvSpPr txBox="1">
            <a:spLocks noChangeArrowheads="1"/>
          </p:cNvSpPr>
          <p:nvPr/>
        </p:nvSpPr>
        <p:spPr bwMode="auto">
          <a:xfrm>
            <a:off x="836613" y="401638"/>
            <a:ext cx="2032000" cy="461962"/>
          </a:xfrm>
          <a:prstGeom prst="rect">
            <a:avLst/>
          </a:prstGeom>
          <a:noFill/>
          <a:ln w="9525">
            <a:noFill/>
            <a:miter lim="800000"/>
            <a:headEnd/>
            <a:tailEnd/>
          </a:ln>
        </p:spPr>
        <p:txBody>
          <a:bodyPr wrap="none">
            <a:spAutoFit/>
          </a:bodyPr>
          <a:lstStyle/>
          <a:p>
            <a:pPr eaLnBrk="0" hangingPunct="0">
              <a:buFont typeface="Arial" charset="0"/>
              <a:buNone/>
            </a:pPr>
            <a:r>
              <a:rPr lang="zh-CN" altLang="en-US" sz="2400" b="1">
                <a:solidFill>
                  <a:srgbClr val="FF0000"/>
                </a:solidFill>
                <a:latin typeface="微软雅黑"/>
                <a:ea typeface="微软雅黑"/>
                <a:cs typeface="微软雅黑"/>
              </a:rPr>
              <a:t>存货改善方法</a:t>
            </a:r>
          </a:p>
        </p:txBody>
      </p:sp>
    </p:spTree>
  </p:cSld>
  <p:clrMapOvr>
    <a:masterClrMapping/>
  </p:clrMapOvr>
  <p:transition>
    <p:pull dir="d"/>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2" name="Rectangle 2"/>
          <p:cNvSpPr>
            <a:spLocks noChangeArrowheads="1"/>
          </p:cNvSpPr>
          <p:nvPr/>
        </p:nvSpPr>
        <p:spPr bwMode="auto">
          <a:xfrm>
            <a:off x="188913" y="1546225"/>
            <a:ext cx="6372225" cy="2030413"/>
          </a:xfrm>
          <a:prstGeom prst="rect">
            <a:avLst/>
          </a:prstGeom>
          <a:noFill/>
          <a:ln w="12700">
            <a:noFill/>
            <a:miter lim="800000"/>
            <a:headEnd/>
            <a:tailEnd/>
          </a:ln>
        </p:spPr>
        <p:txBody>
          <a:bodyPr>
            <a:spAutoFit/>
          </a:bodyPr>
          <a:lstStyle/>
          <a:p>
            <a:pPr eaLnBrk="0" hangingPunct="0">
              <a:lnSpc>
                <a:spcPct val="200000"/>
              </a:lnSpc>
              <a:spcBef>
                <a:spcPct val="50000"/>
              </a:spcBef>
              <a:buFont typeface="Arial" charset="0"/>
              <a:buNone/>
            </a:pPr>
            <a:r>
              <a:rPr lang="en-GB" altLang="zh-CN" b="1">
                <a:solidFill>
                  <a:schemeClr val="accent2"/>
                </a:solidFill>
                <a:latin typeface="微软雅黑"/>
                <a:ea typeface="微软雅黑"/>
                <a:cs typeface="微软雅黑"/>
              </a:rPr>
              <a:t>A</a:t>
            </a:r>
            <a:r>
              <a:rPr lang="zh-CN" altLang="en-GB" b="1">
                <a:solidFill>
                  <a:schemeClr val="accent2"/>
                </a:solidFill>
                <a:latin typeface="微软雅黑"/>
                <a:ea typeface="微软雅黑"/>
                <a:cs typeface="微软雅黑"/>
              </a:rPr>
              <a:t>类：</a:t>
            </a:r>
            <a:r>
              <a:rPr lang="zh-CN" altLang="en-GB" b="1">
                <a:latin typeface="微软雅黑"/>
                <a:ea typeface="微软雅黑"/>
                <a:cs typeface="微软雅黑"/>
              </a:rPr>
              <a:t>品目累计</a:t>
            </a:r>
            <a:r>
              <a:rPr lang="zh-CN" altLang="en-GB" b="1">
                <a:solidFill>
                  <a:srgbClr val="FF0000"/>
                </a:solidFill>
                <a:latin typeface="微软雅黑"/>
                <a:ea typeface="微软雅黑"/>
                <a:cs typeface="微软雅黑"/>
              </a:rPr>
              <a:t>                 </a:t>
            </a:r>
            <a:r>
              <a:rPr lang="zh-CN" altLang="en-GB" b="1">
                <a:latin typeface="微软雅黑"/>
                <a:ea typeface="微软雅黑"/>
                <a:cs typeface="微软雅黑"/>
              </a:rPr>
              <a:t>，平均资金占用额累 计</a:t>
            </a:r>
            <a:r>
              <a:rPr lang="zh-CN" altLang="en-GB" b="1">
                <a:solidFill>
                  <a:srgbClr val="0070C0"/>
                </a:solidFill>
                <a:latin typeface="微软雅黑"/>
                <a:ea typeface="微软雅黑"/>
                <a:cs typeface="微软雅黑"/>
              </a:rPr>
              <a:t> </a:t>
            </a:r>
          </a:p>
          <a:p>
            <a:pPr eaLnBrk="0" hangingPunct="0">
              <a:lnSpc>
                <a:spcPct val="200000"/>
              </a:lnSpc>
              <a:spcBef>
                <a:spcPct val="50000"/>
              </a:spcBef>
              <a:buFont typeface="Arial" charset="0"/>
              <a:buNone/>
            </a:pPr>
            <a:r>
              <a:rPr lang="en-GB" altLang="zh-CN" b="1">
                <a:solidFill>
                  <a:srgbClr val="000099"/>
                </a:solidFill>
                <a:latin typeface="微软雅黑"/>
                <a:ea typeface="微软雅黑"/>
                <a:cs typeface="微软雅黑"/>
              </a:rPr>
              <a:t>B</a:t>
            </a:r>
            <a:r>
              <a:rPr lang="zh-CN" altLang="en-GB" b="1">
                <a:solidFill>
                  <a:srgbClr val="000099"/>
                </a:solidFill>
                <a:latin typeface="微软雅黑"/>
                <a:ea typeface="微软雅黑"/>
                <a:cs typeface="微软雅黑"/>
              </a:rPr>
              <a:t>类：</a:t>
            </a:r>
            <a:r>
              <a:rPr lang="zh-CN" altLang="en-GB" b="1">
                <a:latin typeface="微软雅黑"/>
                <a:ea typeface="微软雅黑"/>
                <a:cs typeface="微软雅黑"/>
              </a:rPr>
              <a:t>品目累计</a:t>
            </a:r>
            <a:r>
              <a:rPr lang="zh-CN" altLang="en-GB" b="1">
                <a:solidFill>
                  <a:srgbClr val="FF0000"/>
                </a:solidFill>
                <a:latin typeface="微软雅黑"/>
                <a:ea typeface="微软雅黑"/>
                <a:cs typeface="微软雅黑"/>
              </a:rPr>
              <a:t>                 </a:t>
            </a:r>
            <a:r>
              <a:rPr lang="zh-CN" altLang="en-GB" b="1">
                <a:latin typeface="微软雅黑"/>
                <a:ea typeface="微软雅黑"/>
                <a:cs typeface="微软雅黑"/>
              </a:rPr>
              <a:t>，平均资金占用额累计</a:t>
            </a:r>
            <a:r>
              <a:rPr lang="zh-CN" altLang="en-GB" b="1">
                <a:solidFill>
                  <a:srgbClr val="0070C0"/>
                </a:solidFill>
                <a:latin typeface="微软雅黑"/>
                <a:ea typeface="微软雅黑"/>
                <a:cs typeface="微软雅黑"/>
              </a:rPr>
              <a:t> </a:t>
            </a:r>
          </a:p>
          <a:p>
            <a:pPr eaLnBrk="0" hangingPunct="0">
              <a:lnSpc>
                <a:spcPct val="200000"/>
              </a:lnSpc>
              <a:spcBef>
                <a:spcPct val="50000"/>
              </a:spcBef>
              <a:buFont typeface="Arial" charset="0"/>
              <a:buNone/>
            </a:pPr>
            <a:r>
              <a:rPr lang="en-GB" altLang="zh-CN" b="1">
                <a:solidFill>
                  <a:srgbClr val="808000"/>
                </a:solidFill>
                <a:latin typeface="微软雅黑"/>
                <a:ea typeface="微软雅黑"/>
                <a:cs typeface="微软雅黑"/>
              </a:rPr>
              <a:t>C</a:t>
            </a:r>
            <a:r>
              <a:rPr lang="zh-CN" altLang="en-GB" b="1">
                <a:solidFill>
                  <a:srgbClr val="808000"/>
                </a:solidFill>
                <a:latin typeface="微软雅黑"/>
                <a:ea typeface="微软雅黑"/>
                <a:cs typeface="微软雅黑"/>
              </a:rPr>
              <a:t>类：</a:t>
            </a:r>
            <a:r>
              <a:rPr lang="zh-CN" altLang="en-GB" b="1">
                <a:latin typeface="微软雅黑"/>
                <a:ea typeface="微软雅黑"/>
                <a:cs typeface="微软雅黑"/>
              </a:rPr>
              <a:t>品目累计</a:t>
            </a:r>
            <a:r>
              <a:rPr lang="zh-CN" altLang="en-GB" b="1">
                <a:solidFill>
                  <a:srgbClr val="FF0000"/>
                </a:solidFill>
                <a:latin typeface="微软雅黑"/>
                <a:ea typeface="微软雅黑"/>
                <a:cs typeface="微软雅黑"/>
              </a:rPr>
              <a:t>                 </a:t>
            </a:r>
            <a:r>
              <a:rPr lang="zh-CN" altLang="en-GB" b="1">
                <a:latin typeface="微软雅黑"/>
                <a:ea typeface="微软雅黑"/>
                <a:cs typeface="微软雅黑"/>
              </a:rPr>
              <a:t>，平均资金占用额累计</a:t>
            </a:r>
            <a:r>
              <a:rPr lang="zh-CN" altLang="en-GB" b="1">
                <a:solidFill>
                  <a:srgbClr val="0070C0"/>
                </a:solidFill>
                <a:latin typeface="微软雅黑"/>
                <a:ea typeface="微软雅黑"/>
                <a:cs typeface="微软雅黑"/>
              </a:rPr>
              <a:t> </a:t>
            </a:r>
            <a:endParaRPr lang="zh-CN" altLang="en-GB" b="1">
              <a:solidFill>
                <a:schemeClr val="accent1"/>
              </a:solidFill>
              <a:latin typeface="微软雅黑"/>
              <a:ea typeface="微软雅黑"/>
              <a:cs typeface="微软雅黑"/>
            </a:endParaRPr>
          </a:p>
        </p:txBody>
      </p:sp>
      <p:sp>
        <p:nvSpPr>
          <p:cNvPr id="14343" name="Rectangle 3"/>
          <p:cNvSpPr>
            <a:spLocks noChangeArrowheads="1"/>
          </p:cNvSpPr>
          <p:nvPr/>
        </p:nvSpPr>
        <p:spPr bwMode="auto">
          <a:xfrm>
            <a:off x="242888" y="950913"/>
            <a:ext cx="5562600" cy="41592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en-GB" altLang="zh-CN" sz="2100" b="1">
                <a:latin typeface="微软雅黑"/>
                <a:ea typeface="微软雅黑"/>
                <a:cs typeface="微软雅黑"/>
              </a:rPr>
              <a:t>ABC</a:t>
            </a:r>
            <a:r>
              <a:rPr lang="zh-CN" altLang="en-GB" sz="2100" b="1">
                <a:solidFill>
                  <a:schemeClr val="tx2"/>
                </a:solidFill>
                <a:latin typeface="微软雅黑"/>
                <a:ea typeface="微软雅黑"/>
                <a:cs typeface="微软雅黑"/>
              </a:rPr>
              <a:t>分类法分类原则</a:t>
            </a:r>
            <a:r>
              <a:rPr lang="zh-CN" altLang="en-GB" sz="2100" b="1">
                <a:solidFill>
                  <a:srgbClr val="FF0000"/>
                </a:solidFill>
                <a:latin typeface="微软雅黑"/>
                <a:ea typeface="微软雅黑"/>
                <a:cs typeface="微软雅黑"/>
              </a:rPr>
              <a:t>参考比例</a:t>
            </a:r>
          </a:p>
        </p:txBody>
      </p:sp>
      <p:graphicFrame>
        <p:nvGraphicFramePr>
          <p:cNvPr id="14341" name="Object 5"/>
          <p:cNvGraphicFramePr>
            <a:graphicFrameLocks noChangeAspect="1"/>
          </p:cNvGraphicFramePr>
          <p:nvPr/>
        </p:nvGraphicFramePr>
        <p:xfrm>
          <a:off x="4618038" y="3489325"/>
          <a:ext cx="1511300" cy="1128713"/>
        </p:xfrm>
        <a:graphic>
          <a:graphicData uri="http://schemas.openxmlformats.org/presentationml/2006/ole">
            <p:oleObj spid="_x0000_s14341" name="剪辑" r:id="rId3" imgW="3069336" imgH="2286000" progId="">
              <p:embed/>
            </p:oleObj>
          </a:graphicData>
        </a:graphic>
      </p:graphicFrame>
      <p:sp>
        <p:nvSpPr>
          <p:cNvPr id="14344" name="AutoShape 5"/>
          <p:cNvSpPr>
            <a:spLocks noChangeArrowheads="1"/>
          </p:cNvSpPr>
          <p:nvPr/>
        </p:nvSpPr>
        <p:spPr bwMode="auto">
          <a:xfrm>
            <a:off x="1863725" y="3975100"/>
            <a:ext cx="1889125" cy="433388"/>
          </a:xfrm>
          <a:prstGeom prst="cloudCallout">
            <a:avLst>
              <a:gd name="adj1" fmla="val 123787"/>
              <a:gd name="adj2" fmla="val -138431"/>
            </a:avLst>
          </a:prstGeom>
          <a:solidFill>
            <a:srgbClr val="C0C0C0"/>
          </a:solidFill>
          <a:ln w="9525">
            <a:solidFill>
              <a:srgbClr val="333399"/>
            </a:solidFill>
            <a:round/>
            <a:headEnd/>
            <a:tailEnd/>
          </a:ln>
        </p:spPr>
        <p:txBody>
          <a:bodyPr/>
          <a:lstStyle/>
          <a:p>
            <a:pPr algn="ctr" eaLnBrk="0" hangingPunct="0">
              <a:buFont typeface="Arial" charset="0"/>
              <a:buNone/>
            </a:pPr>
            <a:r>
              <a:rPr lang="en-US" altLang="zh-CN" b="1">
                <a:solidFill>
                  <a:schemeClr val="accent2"/>
                </a:solidFill>
                <a:latin typeface="微软雅黑"/>
                <a:ea typeface="微软雅黑"/>
                <a:cs typeface="微软雅黑"/>
              </a:rPr>
              <a:t>60%-80%</a:t>
            </a:r>
          </a:p>
        </p:txBody>
      </p:sp>
      <p:sp>
        <p:nvSpPr>
          <p:cNvPr id="14345" name="TextBox 5"/>
          <p:cNvSpPr txBox="1">
            <a:spLocks noChangeArrowheads="1"/>
          </p:cNvSpPr>
          <p:nvPr/>
        </p:nvSpPr>
        <p:spPr bwMode="auto">
          <a:xfrm>
            <a:off x="776288" y="400050"/>
            <a:ext cx="2032000" cy="461963"/>
          </a:xfrm>
          <a:prstGeom prst="rect">
            <a:avLst/>
          </a:prstGeom>
          <a:noFill/>
          <a:ln w="9525">
            <a:noFill/>
            <a:miter lim="800000"/>
            <a:headEnd/>
            <a:tailEnd/>
          </a:ln>
        </p:spPr>
        <p:txBody>
          <a:bodyPr wrap="none">
            <a:spAutoFit/>
          </a:bodyPr>
          <a:lstStyle/>
          <a:p>
            <a:pPr eaLnBrk="0" hangingPunct="0">
              <a:buFont typeface="Arial" charset="0"/>
              <a:buNone/>
            </a:pPr>
            <a:r>
              <a:rPr lang="zh-CN" altLang="en-US" sz="2400" b="1">
                <a:solidFill>
                  <a:srgbClr val="FF0000"/>
                </a:solidFill>
                <a:latin typeface="微软雅黑"/>
                <a:ea typeface="微软雅黑"/>
                <a:cs typeface="微软雅黑"/>
              </a:rPr>
              <a:t>存货改善方法</a:t>
            </a:r>
          </a:p>
        </p:txBody>
      </p:sp>
    </p:spTree>
  </p:cSld>
  <p:clrMapOvr>
    <a:masterClrMapping/>
  </p:clrMapOvr>
  <p:transition>
    <p:pull dir="r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2226" name="Group 2"/>
          <p:cNvGraphicFramePr>
            <a:graphicFrameLocks noGrp="1"/>
          </p:cNvGraphicFramePr>
          <p:nvPr/>
        </p:nvGraphicFramePr>
        <p:xfrm>
          <a:off x="404813" y="1654175"/>
          <a:ext cx="6156325" cy="2951163"/>
        </p:xfrm>
        <a:graphic>
          <a:graphicData uri="http://schemas.openxmlformats.org/drawingml/2006/table">
            <a:tbl>
              <a:tblPr/>
              <a:tblGrid>
                <a:gridCol w="1539171"/>
                <a:gridCol w="1539171"/>
                <a:gridCol w="1539171"/>
                <a:gridCol w="1539171"/>
              </a:tblGrid>
              <a:tr h="49271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微软雅黑" pitchFamily="34" charset="-122"/>
                          <a:ea typeface="微软雅黑" pitchFamily="34" charset="-122"/>
                        </a:rPr>
                        <a:t> </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控制项目</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微软雅黑" pitchFamily="34" charset="-122"/>
                          <a:ea typeface="微软雅黑" pitchFamily="34" charset="-122"/>
                        </a:rPr>
                        <a:t>A</a:t>
                      </a:r>
                      <a:r>
                        <a:rPr kumimoji="0" lang="zh-CN" altLang="en-US" sz="1800" b="1" i="0" u="none" strike="noStrike" cap="none" normalizeH="0" baseline="0" dirty="0" smtClean="0">
                          <a:ln>
                            <a:noFill/>
                          </a:ln>
                          <a:solidFill>
                            <a:schemeClr val="tx1"/>
                          </a:solidFill>
                          <a:effectLst/>
                          <a:latin typeface="微软雅黑" pitchFamily="34" charset="-122"/>
                          <a:ea typeface="微软雅黑" pitchFamily="34" charset="-122"/>
                        </a:rPr>
                        <a:t>类 物品</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1" i="0" u="none" strike="noStrike" cap="none" normalizeH="0" baseline="0" smtClean="0">
                          <a:ln>
                            <a:noFill/>
                          </a:ln>
                          <a:solidFill>
                            <a:schemeClr val="tx2"/>
                          </a:solidFill>
                          <a:effectLst/>
                          <a:latin typeface="微软雅黑" pitchFamily="34" charset="-122"/>
                          <a:ea typeface="微软雅黑" pitchFamily="34" charset="-122"/>
                        </a:rPr>
                        <a:t>B</a:t>
                      </a:r>
                      <a:r>
                        <a:rPr kumimoji="0" lang="zh-CN" altLang="en-US" sz="1800" b="1" i="0" u="none" strike="noStrike" cap="none" normalizeH="0" baseline="0" smtClean="0">
                          <a:ln>
                            <a:noFill/>
                          </a:ln>
                          <a:solidFill>
                            <a:schemeClr val="tx2"/>
                          </a:solidFill>
                          <a:effectLst/>
                          <a:latin typeface="微软雅黑" pitchFamily="34" charset="-122"/>
                          <a:ea typeface="微软雅黑" pitchFamily="34" charset="-122"/>
                        </a:rPr>
                        <a:t>类 物品</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zh-CN" sz="1800" b="1" i="0" u="none" strike="noStrike" cap="none" normalizeH="0" baseline="0" smtClean="0">
                          <a:ln>
                            <a:noFill/>
                          </a:ln>
                          <a:solidFill>
                            <a:srgbClr val="FF9900"/>
                          </a:solidFill>
                          <a:effectLst/>
                          <a:latin typeface="微软雅黑" pitchFamily="34" charset="-122"/>
                          <a:ea typeface="微软雅黑" pitchFamily="34" charset="-122"/>
                        </a:rPr>
                        <a:t>C</a:t>
                      </a:r>
                      <a:r>
                        <a:rPr kumimoji="0" lang="zh-CN" altLang="en-US" sz="1800" b="1" i="0" u="none" strike="noStrike" cap="none" normalizeH="0" baseline="0" smtClean="0">
                          <a:ln>
                            <a:noFill/>
                          </a:ln>
                          <a:solidFill>
                            <a:srgbClr val="FF9900"/>
                          </a:solidFill>
                          <a:effectLst/>
                          <a:latin typeface="微软雅黑" pitchFamily="34" charset="-122"/>
                          <a:ea typeface="微软雅黑" pitchFamily="34" charset="-122"/>
                        </a:rPr>
                        <a:t>类 物品</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4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800" b="1" i="0" u="none" strike="noStrike" cap="none" normalizeH="0" baseline="0" dirty="0" smtClean="0">
                          <a:ln>
                            <a:noFill/>
                          </a:ln>
                          <a:solidFill>
                            <a:srgbClr val="FF0000"/>
                          </a:solidFill>
                          <a:effectLst/>
                          <a:latin typeface="微软雅黑" pitchFamily="34" charset="-122"/>
                          <a:ea typeface="微软雅黑" pitchFamily="34" charset="-122"/>
                        </a:rPr>
                        <a:t>控制程度</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smtClean="0">
                        <a:ln>
                          <a:noFill/>
                        </a:ln>
                        <a:solidFill>
                          <a:schemeClr val="tx2"/>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smtClean="0">
                        <a:ln>
                          <a:noFill/>
                        </a:ln>
                        <a:solidFill>
                          <a:srgbClr val="FF9900"/>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71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800" b="1" i="0" u="none" strike="noStrike" cap="none" normalizeH="0" baseline="0" smtClean="0">
                          <a:ln>
                            <a:noFill/>
                          </a:ln>
                          <a:solidFill>
                            <a:schemeClr val="tx2"/>
                          </a:solidFill>
                          <a:effectLst/>
                          <a:latin typeface="微软雅黑" pitchFamily="34" charset="-122"/>
                          <a:ea typeface="微软雅黑" pitchFamily="34" charset="-122"/>
                        </a:rPr>
                        <a:t>库存量计算</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dirty="0" smtClean="0">
                        <a:ln>
                          <a:noFill/>
                        </a:ln>
                        <a:solidFill>
                          <a:schemeClr val="tx2"/>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smtClean="0">
                        <a:ln>
                          <a:noFill/>
                        </a:ln>
                        <a:solidFill>
                          <a:srgbClr val="FF9900"/>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71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800" b="1" i="0" u="none" strike="noStrike" cap="none" normalizeH="0" baseline="0" smtClean="0">
                          <a:ln>
                            <a:noFill/>
                          </a:ln>
                          <a:solidFill>
                            <a:srgbClr val="FF0000"/>
                          </a:solidFill>
                          <a:effectLst/>
                          <a:latin typeface="微软雅黑" pitchFamily="34" charset="-122"/>
                          <a:ea typeface="微软雅黑" pitchFamily="34" charset="-122"/>
                        </a:rPr>
                        <a:t>进出库记录</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dirty="0" smtClean="0">
                        <a:ln>
                          <a:noFill/>
                        </a:ln>
                        <a:solidFill>
                          <a:schemeClr val="tx2"/>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dirty="0" smtClean="0">
                        <a:ln>
                          <a:noFill/>
                        </a:ln>
                        <a:solidFill>
                          <a:srgbClr val="FF9900"/>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71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800" b="1" i="0" u="none" strike="noStrike" cap="none" normalizeH="0" baseline="0" smtClean="0">
                          <a:ln>
                            <a:noFill/>
                          </a:ln>
                          <a:solidFill>
                            <a:schemeClr val="tx2"/>
                          </a:solidFill>
                          <a:effectLst/>
                          <a:latin typeface="微软雅黑" pitchFamily="34" charset="-122"/>
                          <a:ea typeface="微软雅黑" pitchFamily="34" charset="-122"/>
                        </a:rPr>
                        <a:t>检查频率</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smtClean="0">
                        <a:ln>
                          <a:noFill/>
                        </a:ln>
                        <a:solidFill>
                          <a:schemeClr val="tx1"/>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dirty="0" smtClean="0">
                        <a:ln>
                          <a:noFill/>
                        </a:ln>
                        <a:solidFill>
                          <a:schemeClr val="tx2"/>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dirty="0" smtClean="0">
                        <a:ln>
                          <a:noFill/>
                        </a:ln>
                        <a:solidFill>
                          <a:srgbClr val="FF9900"/>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4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zh-CN" altLang="en-US" sz="1800" b="1" i="0" u="none" strike="noStrike" cap="none" normalizeH="0" baseline="0" dirty="0" smtClean="0">
                          <a:ln>
                            <a:noFill/>
                          </a:ln>
                          <a:solidFill>
                            <a:srgbClr val="FF0000"/>
                          </a:solidFill>
                          <a:effectLst/>
                          <a:latin typeface="微软雅黑" pitchFamily="34" charset="-122"/>
                          <a:ea typeface="微软雅黑" pitchFamily="34" charset="-122"/>
                        </a:rPr>
                        <a:t>安全库存量</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smtClean="0">
                        <a:ln>
                          <a:noFill/>
                        </a:ln>
                        <a:solidFill>
                          <a:schemeClr val="tx1"/>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dirty="0" smtClean="0">
                        <a:ln>
                          <a:noFill/>
                        </a:ln>
                        <a:solidFill>
                          <a:schemeClr val="tx2"/>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en-US" sz="1500" b="1" i="0" u="none" strike="noStrike" cap="none" normalizeH="0" baseline="0" dirty="0" smtClean="0">
                        <a:ln>
                          <a:noFill/>
                        </a:ln>
                        <a:solidFill>
                          <a:srgbClr val="FF9900"/>
                        </a:solidFill>
                        <a:effectLst/>
                        <a:latin typeface="微软雅黑" pitchFamily="34" charset="-122"/>
                        <a:ea typeface="微软雅黑" pitchFamily="34" charset="-122"/>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3814" name="Rectangle 39"/>
          <p:cNvSpPr>
            <a:spLocks noChangeArrowheads="1"/>
          </p:cNvSpPr>
          <p:nvPr/>
        </p:nvSpPr>
        <p:spPr bwMode="auto">
          <a:xfrm>
            <a:off x="219075" y="1004888"/>
            <a:ext cx="2878138" cy="415925"/>
          </a:xfrm>
          <a:prstGeom prst="rect">
            <a:avLst/>
          </a:prstGeom>
          <a:noFill/>
          <a:ln w="12700">
            <a:noFill/>
            <a:miter lim="800000"/>
            <a:headEnd/>
            <a:tailEnd/>
          </a:ln>
        </p:spPr>
        <p:txBody>
          <a:bodyPr wrap="none">
            <a:spAutoFit/>
          </a:bodyPr>
          <a:lstStyle/>
          <a:p>
            <a:pPr algn="ctr" eaLnBrk="0" hangingPunct="0">
              <a:buFont typeface="Arial" charset="0"/>
              <a:buNone/>
            </a:pPr>
            <a:r>
              <a:rPr lang="zh-CN" altLang="en-GB" sz="2100" b="1">
                <a:solidFill>
                  <a:schemeClr val="tx2"/>
                </a:solidFill>
                <a:latin typeface="微软雅黑"/>
                <a:ea typeface="微软雅黑"/>
                <a:cs typeface="微软雅黑"/>
              </a:rPr>
              <a:t>三类物品管控方法比较</a:t>
            </a:r>
            <a:endParaRPr lang="zh-CN" altLang="en-US" sz="2100" b="1">
              <a:solidFill>
                <a:schemeClr val="tx2"/>
              </a:solidFill>
              <a:latin typeface="微软雅黑"/>
              <a:ea typeface="微软雅黑"/>
              <a:cs typeface="微软雅黑"/>
            </a:endParaRPr>
          </a:p>
        </p:txBody>
      </p:sp>
      <p:sp>
        <p:nvSpPr>
          <p:cNvPr id="203815" name="TextBox 3"/>
          <p:cNvSpPr txBox="1">
            <a:spLocks noChangeArrowheads="1"/>
          </p:cNvSpPr>
          <p:nvPr/>
        </p:nvSpPr>
        <p:spPr bwMode="auto">
          <a:xfrm>
            <a:off x="765175" y="411163"/>
            <a:ext cx="2030413" cy="461962"/>
          </a:xfrm>
          <a:prstGeom prst="rect">
            <a:avLst/>
          </a:prstGeom>
          <a:noFill/>
          <a:ln w="9525">
            <a:noFill/>
            <a:miter lim="800000"/>
            <a:headEnd/>
            <a:tailEnd/>
          </a:ln>
        </p:spPr>
        <p:txBody>
          <a:bodyPr wrap="none">
            <a:spAutoFit/>
          </a:bodyPr>
          <a:lstStyle/>
          <a:p>
            <a:pPr eaLnBrk="0" hangingPunct="0">
              <a:buFont typeface="Arial" charset="0"/>
              <a:buNone/>
            </a:pPr>
            <a:r>
              <a:rPr lang="zh-CN" altLang="en-US" sz="2400" b="1">
                <a:solidFill>
                  <a:srgbClr val="FF0000"/>
                </a:solidFill>
                <a:latin typeface="微软雅黑"/>
                <a:ea typeface="微软雅黑"/>
                <a:cs typeface="微软雅黑"/>
              </a:rPr>
              <a:t>存货改善方法</a:t>
            </a:r>
          </a:p>
        </p:txBody>
      </p:sp>
    </p:spTree>
  </p:cSld>
  <p:clrMapOvr>
    <a:masterClrMapping/>
  </p:clrMapOvr>
  <p:transition>
    <p:pull dir="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3"/>
          <p:cNvPicPr>
            <a:picLocks noGrp="1" noChangeAspect="1" noChangeArrowheads="1"/>
          </p:cNvPicPr>
          <p:nvPr>
            <p:ph idx="1"/>
          </p:nvPr>
        </p:nvPicPr>
        <p:blipFill>
          <a:blip r:embed="rId2"/>
          <a:srcRect/>
          <a:stretch>
            <a:fillRect/>
          </a:stretch>
        </p:blipFill>
        <p:spPr>
          <a:xfrm>
            <a:off x="3175" y="1438275"/>
            <a:ext cx="2455863" cy="2862263"/>
          </a:xfrm>
        </p:spPr>
      </p:pic>
      <p:sp>
        <p:nvSpPr>
          <p:cNvPr id="204802" name="AutoShape 4"/>
          <p:cNvSpPr>
            <a:spLocks noChangeArrowheads="1"/>
          </p:cNvSpPr>
          <p:nvPr/>
        </p:nvSpPr>
        <p:spPr bwMode="auto">
          <a:xfrm>
            <a:off x="2697163" y="1546225"/>
            <a:ext cx="3671887" cy="323850"/>
          </a:xfrm>
          <a:prstGeom prst="flowChartAlternateProcess">
            <a:avLst/>
          </a:prstGeom>
          <a:gradFill rotWithShape="0">
            <a:gsLst>
              <a:gs pos="0">
                <a:srgbClr val="6A8B25"/>
              </a:gs>
              <a:gs pos="100000">
                <a:srgbClr val="83B02F"/>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8197" name="Rectangle 5"/>
          <p:cNvSpPr>
            <a:spLocks noChangeArrowheads="1"/>
          </p:cNvSpPr>
          <p:nvPr/>
        </p:nvSpPr>
        <p:spPr bwMode="auto">
          <a:xfrm>
            <a:off x="2697163" y="1816100"/>
            <a:ext cx="3671887" cy="2430463"/>
          </a:xfrm>
          <a:prstGeom prst="rect">
            <a:avLst/>
          </a:prstGeom>
          <a:gradFill rotWithShape="0">
            <a:gsLst>
              <a:gs pos="0">
                <a:schemeClr val="bg1"/>
              </a:gs>
              <a:gs pos="100000">
                <a:srgbClr val="CBCBCB"/>
              </a:gs>
            </a:gsLst>
            <a:lin ang="5400000" scaled="1"/>
          </a:gradFill>
          <a:ln>
            <a:noFill/>
          </a:ln>
          <a:effectLst/>
          <a:extLst>
            <a:ext uri="{91240B29-F687-4F45-9708-019B960494DF}"/>
            <a:ext uri="{AF507438-7753-43E0-B8FC-AC1667EBCBE1}"/>
          </a:extLst>
        </p:spPr>
        <p:txBody>
          <a:bodyPr/>
          <a:lstStyle/>
          <a:p>
            <a:pPr algn="ctr">
              <a:lnSpc>
                <a:spcPct val="200000"/>
              </a:lnSpc>
              <a:defRPr/>
            </a:pPr>
            <a:r>
              <a:rPr lang="zh-CN" altLang="en-US" sz="2100" b="1" dirty="0">
                <a:latin typeface="+mj-ea"/>
                <a:ea typeface="+mj-ea"/>
              </a:rPr>
              <a:t>第六单元</a:t>
            </a:r>
            <a:endParaRPr lang="en-US" altLang="zh-CN" sz="2100" b="1" dirty="0">
              <a:latin typeface="+mj-ea"/>
              <a:ea typeface="+mj-ea"/>
            </a:endParaRPr>
          </a:p>
          <a:p>
            <a:pPr algn="ctr" eaLnBrk="0" hangingPunct="0">
              <a:lnSpc>
                <a:spcPct val="200000"/>
              </a:lnSpc>
              <a:buFont typeface="Arial" panose="020B0604020202020204" pitchFamily="34" charset="0"/>
              <a:buNone/>
              <a:defRPr/>
            </a:pPr>
            <a:r>
              <a:rPr lang="zh-CN" altLang="en-US" sz="1600" b="1" dirty="0">
                <a:latin typeface="微软雅黑" pitchFamily="34" charset="-122"/>
                <a:ea typeface="微软雅黑" pitchFamily="34" charset="-122"/>
              </a:rPr>
              <a:t>同心同德，协作奋进</a:t>
            </a:r>
            <a:r>
              <a:rPr lang="en-US" altLang="zh-CN" sz="1200" b="1" dirty="0">
                <a:latin typeface="微软雅黑" pitchFamily="34" charset="-122"/>
                <a:ea typeface="微软雅黑" pitchFamily="34" charset="-122"/>
              </a:rPr>
              <a:t>—“</a:t>
            </a:r>
            <a:r>
              <a:rPr lang="zh-CN" altLang="en-US" sz="1200" b="1" dirty="0">
                <a:latin typeface="微软雅黑" pitchFamily="34" charset="-122"/>
                <a:ea typeface="微软雅黑" pitchFamily="34" charset="-122"/>
              </a:rPr>
              <a:t>和谐型”班组创建</a:t>
            </a:r>
            <a:r>
              <a:rPr lang="zh-CN" altLang="en-US" sz="1200" dirty="0">
                <a:latin typeface="微软雅黑" pitchFamily="34" charset="-122"/>
                <a:ea typeface="微软雅黑" pitchFamily="34" charset="-122"/>
              </a:rPr>
              <a:t> </a:t>
            </a:r>
            <a:endParaRPr lang="zh-CN" altLang="en-US" sz="1200" b="1"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3"/>
          <p:cNvSpPr>
            <a:spLocks noChangeArrowheads="1"/>
          </p:cNvSpPr>
          <p:nvPr/>
        </p:nvSpPr>
        <p:spPr bwMode="auto">
          <a:xfrm>
            <a:off x="2519363" y="1387475"/>
            <a:ext cx="3941762" cy="107950"/>
          </a:xfrm>
          <a:prstGeom prst="rect">
            <a:avLst/>
          </a:prstGeom>
          <a:gradFill rotWithShape="0">
            <a:gsLst>
              <a:gs pos="0">
                <a:srgbClr val="CBCBCB"/>
              </a:gs>
              <a:gs pos="100000">
                <a:srgbClr val="E7E3E7"/>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9220" name="Oval 4"/>
          <p:cNvSpPr>
            <a:spLocks noChangeArrowheads="1"/>
          </p:cNvSpPr>
          <p:nvPr/>
        </p:nvSpPr>
        <p:spPr bwMode="auto">
          <a:xfrm>
            <a:off x="2413000" y="1227138"/>
            <a:ext cx="406400" cy="406400"/>
          </a:xfrm>
          <a:prstGeom prst="ellipse">
            <a:avLst/>
          </a:prstGeom>
          <a:solidFill>
            <a:srgbClr val="FF6600"/>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1" name="Text Box 5"/>
          <p:cNvSpPr txBox="1">
            <a:spLocks noChangeArrowheads="1"/>
          </p:cNvSpPr>
          <p:nvPr/>
        </p:nvSpPr>
        <p:spPr bwMode="auto">
          <a:xfrm>
            <a:off x="2465388" y="1279525"/>
            <a:ext cx="255587" cy="368300"/>
          </a:xfrm>
          <a:prstGeom prst="rect">
            <a:avLst/>
          </a:prstGeom>
          <a:noFill/>
          <a:ln>
            <a:noFill/>
          </a:ln>
          <a:extLst>
            <a:ext uri="{909E8E84-426E-40DD-AFC4-6F175D3DCCD1}"/>
            <a:ext uri="{91240B29-F687-4F45-9708-019B960494DF}"/>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1</a:t>
            </a:r>
          </a:p>
        </p:txBody>
      </p:sp>
      <p:sp>
        <p:nvSpPr>
          <p:cNvPr id="9222" name="Text Box 6"/>
          <p:cNvSpPr txBox="1">
            <a:spLocks noChangeArrowheads="1"/>
          </p:cNvSpPr>
          <p:nvPr/>
        </p:nvSpPr>
        <p:spPr bwMode="auto">
          <a:xfrm>
            <a:off x="2559050" y="1363663"/>
            <a:ext cx="4089400" cy="508000"/>
          </a:xfrm>
          <a:prstGeom prst="rect">
            <a:avLst/>
          </a:prstGeom>
          <a:noFill/>
          <a:ln>
            <a:noFill/>
          </a:ln>
          <a:extLst>
            <a:ext uri="{909E8E84-426E-40DD-AFC4-6F175D3DCCD1}"/>
            <a:ext uri="{91240B29-F687-4F45-9708-019B960494DF}"/>
          </a:extLst>
        </p:spPr>
        <p:txBody>
          <a:bodyPr>
            <a:spAutoFit/>
          </a:bodyPr>
          <a:lstStyle/>
          <a:p>
            <a:pPr marL="539354" indent="-342900" eaLnBrk="0" hangingPunct="0">
              <a:lnSpc>
                <a:spcPct val="150000"/>
              </a:lnSpc>
              <a:buFont typeface="Arial" panose="020B0604020202020204" pitchFamily="34" charset="0"/>
              <a:buNone/>
              <a:defRPr/>
            </a:pPr>
            <a:r>
              <a:rPr lang="zh-CN" altLang="en-US" b="1" dirty="0">
                <a:solidFill>
                  <a:srgbClr val="000000"/>
                </a:solidFill>
                <a:latin typeface="+mn-ea"/>
                <a:ea typeface="+mn-ea"/>
                <a:cs typeface="Times New Roman" pitchFamily="18" charset="0"/>
              </a:rPr>
              <a:t>班组自我心态调整</a:t>
            </a:r>
          </a:p>
        </p:txBody>
      </p:sp>
      <p:sp>
        <p:nvSpPr>
          <p:cNvPr id="9223" name="Rectangle 7"/>
          <p:cNvSpPr>
            <a:spLocks noChangeArrowheads="1"/>
          </p:cNvSpPr>
          <p:nvPr/>
        </p:nvSpPr>
        <p:spPr bwMode="auto">
          <a:xfrm>
            <a:off x="2012950" y="2063750"/>
            <a:ext cx="3941763" cy="107950"/>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4" name="Oval 8"/>
          <p:cNvSpPr>
            <a:spLocks noChangeArrowheads="1"/>
          </p:cNvSpPr>
          <p:nvPr/>
        </p:nvSpPr>
        <p:spPr bwMode="auto">
          <a:xfrm>
            <a:off x="1905000" y="1901825"/>
            <a:ext cx="407988" cy="407988"/>
          </a:xfrm>
          <a:prstGeom prst="ellipse">
            <a:avLst/>
          </a:prstGeom>
          <a:solidFill>
            <a:srgbClr val="6A8B25"/>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5" name="Text Box 9"/>
          <p:cNvSpPr txBox="1">
            <a:spLocks noChangeArrowheads="1"/>
          </p:cNvSpPr>
          <p:nvPr/>
        </p:nvSpPr>
        <p:spPr bwMode="auto">
          <a:xfrm>
            <a:off x="1957388" y="1947863"/>
            <a:ext cx="257175" cy="369887"/>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dirty="0">
                <a:solidFill>
                  <a:schemeClr val="bg1"/>
                </a:solidFill>
                <a:latin typeface="+mn-ea"/>
                <a:ea typeface="宋体" panose="02010600030101010101" pitchFamily="2" charset="-122"/>
              </a:rPr>
              <a:t>2</a:t>
            </a:r>
          </a:p>
        </p:txBody>
      </p:sp>
      <p:sp>
        <p:nvSpPr>
          <p:cNvPr id="205832" name="Text Box 10"/>
          <p:cNvSpPr txBox="1">
            <a:spLocks noChangeArrowheads="1"/>
          </p:cNvSpPr>
          <p:nvPr/>
        </p:nvSpPr>
        <p:spPr bwMode="auto">
          <a:xfrm>
            <a:off x="2085975" y="2065338"/>
            <a:ext cx="4535488" cy="458787"/>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Times New Roman" pitchFamily="18" charset="0"/>
              </a:rPr>
              <a:t>班组凝聚力建立</a:t>
            </a:r>
          </a:p>
        </p:txBody>
      </p:sp>
      <p:sp>
        <p:nvSpPr>
          <p:cNvPr id="9227" name="Rectangle 11"/>
          <p:cNvSpPr>
            <a:spLocks noChangeArrowheads="1"/>
          </p:cNvSpPr>
          <p:nvPr/>
        </p:nvSpPr>
        <p:spPr bwMode="auto">
          <a:xfrm>
            <a:off x="1484313" y="2743200"/>
            <a:ext cx="3943350" cy="106363"/>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8" name="Oval 12"/>
          <p:cNvSpPr>
            <a:spLocks noChangeArrowheads="1"/>
          </p:cNvSpPr>
          <p:nvPr/>
        </p:nvSpPr>
        <p:spPr bwMode="auto">
          <a:xfrm>
            <a:off x="1376363" y="2581275"/>
            <a:ext cx="407987" cy="406400"/>
          </a:xfrm>
          <a:prstGeom prst="ellipse">
            <a:avLst/>
          </a:prstGeom>
          <a:solidFill>
            <a:schemeClr val="folHlink"/>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9" name="Text Box 13"/>
          <p:cNvSpPr txBox="1">
            <a:spLocks noChangeArrowheads="1"/>
          </p:cNvSpPr>
          <p:nvPr/>
        </p:nvSpPr>
        <p:spPr bwMode="auto">
          <a:xfrm>
            <a:off x="1428750" y="2611438"/>
            <a:ext cx="257175" cy="3683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3</a:t>
            </a:r>
            <a:endParaRPr lang="zh-CN" altLang="en-US" dirty="0">
              <a:latin typeface="+mn-ea"/>
              <a:ea typeface="宋体" panose="02010600030101010101" pitchFamily="2" charset="-122"/>
            </a:endParaRPr>
          </a:p>
        </p:txBody>
      </p:sp>
      <p:sp>
        <p:nvSpPr>
          <p:cNvPr id="205836" name="Text Box 14"/>
          <p:cNvSpPr txBox="1">
            <a:spLocks noChangeArrowheads="1"/>
          </p:cNvSpPr>
          <p:nvPr/>
        </p:nvSpPr>
        <p:spPr bwMode="auto">
          <a:xfrm>
            <a:off x="1741488" y="2755900"/>
            <a:ext cx="3746500" cy="455613"/>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Times New Roman" pitchFamily="18" charset="0"/>
              </a:rPr>
              <a:t>冲突问题的来源与解决</a:t>
            </a:r>
            <a:endParaRPr lang="en-US" altLang="zh-CN" b="1">
              <a:solidFill>
                <a:srgbClr val="000000"/>
              </a:solidFill>
              <a:latin typeface="微软雅黑"/>
              <a:ea typeface="微软雅黑"/>
              <a:cs typeface="Times New Roman" pitchFamily="18" charset="0"/>
            </a:endParaRPr>
          </a:p>
        </p:txBody>
      </p:sp>
      <p:sp>
        <p:nvSpPr>
          <p:cNvPr id="17" name="Rectangle 11"/>
          <p:cNvSpPr>
            <a:spLocks noChangeArrowheads="1"/>
          </p:cNvSpPr>
          <p:nvPr/>
        </p:nvSpPr>
        <p:spPr bwMode="auto">
          <a:xfrm>
            <a:off x="868363" y="3395663"/>
            <a:ext cx="3941762" cy="107950"/>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18" name="Oval 12"/>
          <p:cNvSpPr>
            <a:spLocks noChangeArrowheads="1"/>
          </p:cNvSpPr>
          <p:nvPr/>
        </p:nvSpPr>
        <p:spPr bwMode="auto">
          <a:xfrm>
            <a:off x="758825" y="3233738"/>
            <a:ext cx="407988" cy="407987"/>
          </a:xfrm>
          <a:prstGeom prst="ellipse">
            <a:avLst/>
          </a:prstGeom>
          <a:solidFill>
            <a:srgbClr val="002060"/>
          </a:solidFill>
          <a:ln>
            <a:noFill/>
          </a:ln>
          <a:effectLst/>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19" name="Text Box 13"/>
          <p:cNvSpPr txBox="1">
            <a:spLocks noChangeArrowheads="1"/>
          </p:cNvSpPr>
          <p:nvPr/>
        </p:nvSpPr>
        <p:spPr bwMode="auto">
          <a:xfrm>
            <a:off x="811213" y="3263900"/>
            <a:ext cx="257175" cy="369888"/>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en-US" altLang="zh-CN" b="1" dirty="0">
                <a:solidFill>
                  <a:schemeClr val="bg1"/>
                </a:solidFill>
                <a:latin typeface="+mn-ea"/>
                <a:ea typeface="宋体" panose="02010600030101010101" pitchFamily="2" charset="-122"/>
              </a:rPr>
              <a:t>4</a:t>
            </a:r>
            <a:endParaRPr lang="zh-CN" altLang="en-US" dirty="0">
              <a:latin typeface="+mn-ea"/>
              <a:ea typeface="宋体" panose="02010600030101010101" pitchFamily="2" charset="-122"/>
            </a:endParaRPr>
          </a:p>
        </p:txBody>
      </p:sp>
      <p:sp>
        <p:nvSpPr>
          <p:cNvPr id="205840" name="Text Box 14"/>
          <p:cNvSpPr txBox="1">
            <a:spLocks noChangeArrowheads="1"/>
          </p:cNvSpPr>
          <p:nvPr/>
        </p:nvSpPr>
        <p:spPr bwMode="auto">
          <a:xfrm>
            <a:off x="1125538" y="3408363"/>
            <a:ext cx="3744912" cy="458787"/>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Times New Roman" pitchFamily="18" charset="0"/>
              </a:rPr>
              <a:t>常见的问题员工的类型与管理</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88913" y="1014413"/>
            <a:ext cx="6426200" cy="3663950"/>
          </a:xfrm>
          <a:prstGeom prst="rect">
            <a:avLst/>
          </a:prstGeom>
          <a:noFill/>
          <a:ln w="9525">
            <a:noFill/>
            <a:miter lim="800000"/>
            <a:headEnd/>
            <a:tailEnd/>
          </a:ln>
        </p:spPr>
        <p:txBody>
          <a:bodyPr lIns="68570" tIns="34284" rIns="68570" bIns="34284"/>
          <a:lstStyle/>
          <a:p>
            <a:pPr defTabSz="685800">
              <a:spcBef>
                <a:spcPct val="20000"/>
              </a:spcBef>
              <a:buFont typeface="Arial" panose="020B0604020202020204" pitchFamily="34" charset="0"/>
              <a:buNone/>
              <a:defRPr/>
            </a:pPr>
            <a:r>
              <a:rPr lang="zh-CN" altLang="en-US" b="1" kern="0" dirty="0">
                <a:latin typeface="微软雅黑" pitchFamily="34" charset="-122"/>
                <a:ea typeface="微软雅黑" pitchFamily="34" charset="-122"/>
              </a:rPr>
              <a:t>创建</a:t>
            </a:r>
            <a:r>
              <a:rPr lang="zh-CN" altLang="en-US" b="1" kern="0" dirty="0">
                <a:latin typeface="微软雅黑" pitchFamily="34" charset="-122"/>
                <a:ea typeface="微软雅黑" pitchFamily="34" charset="-122"/>
                <a:sym typeface="新宋体" pitchFamily="49" charset="-122"/>
              </a:rPr>
              <a:t>“</a:t>
            </a:r>
            <a:r>
              <a:rPr lang="zh-CN" altLang="en-US" b="1" kern="0" dirty="0">
                <a:latin typeface="微软雅黑" pitchFamily="34" charset="-122"/>
                <a:ea typeface="微软雅黑" pitchFamily="34" charset="-122"/>
              </a:rPr>
              <a:t>和谐型</a:t>
            </a:r>
            <a:r>
              <a:rPr lang="zh-CN" altLang="en-US" b="1" kern="0" dirty="0">
                <a:latin typeface="微软雅黑" pitchFamily="34" charset="-122"/>
                <a:ea typeface="微软雅黑" pitchFamily="34" charset="-122"/>
                <a:sym typeface="新宋体" pitchFamily="49" charset="-122"/>
              </a:rPr>
              <a:t>”</a:t>
            </a:r>
            <a:r>
              <a:rPr lang="zh-CN" altLang="en-US" b="1" kern="0" dirty="0">
                <a:latin typeface="微软雅黑" pitchFamily="34" charset="-122"/>
                <a:ea typeface="微软雅黑" pitchFamily="34" charset="-122"/>
              </a:rPr>
              <a:t>班组的主要内容：</a:t>
            </a:r>
            <a:endParaRPr lang="en-US" altLang="zh-CN" b="1" kern="0" dirty="0">
              <a:latin typeface="微软雅黑" pitchFamily="34" charset="-122"/>
              <a:ea typeface="微软雅黑" pitchFamily="34" charset="-122"/>
            </a:endParaRPr>
          </a:p>
          <a:p>
            <a:pPr defTabSz="685800">
              <a:spcBef>
                <a:spcPct val="20000"/>
              </a:spcBef>
              <a:buFont typeface="Wingdings" pitchFamily="2" charset="2"/>
              <a:buChar char="Ø"/>
              <a:defRPr/>
            </a:pPr>
            <a:r>
              <a:rPr lang="zh-CN" altLang="en-US" b="1" kern="0" dirty="0">
                <a:latin typeface="微软雅黑" pitchFamily="34" charset="-122"/>
                <a:ea typeface="微软雅黑" pitchFamily="34" charset="-122"/>
              </a:rPr>
              <a:t>牢固树立</a:t>
            </a:r>
            <a:r>
              <a:rPr lang="zh-CN" altLang="en-US" b="1" kern="0" dirty="0">
                <a:latin typeface="微软雅黑" pitchFamily="34" charset="-122"/>
                <a:ea typeface="微软雅黑" pitchFamily="34" charset="-122"/>
                <a:sym typeface="新宋体" pitchFamily="49" charset="-122"/>
              </a:rPr>
              <a:t>“</a:t>
            </a:r>
            <a:r>
              <a:rPr lang="zh-CN" altLang="en-US" b="1" kern="0" dirty="0">
                <a:latin typeface="微软雅黑" pitchFamily="34" charset="-122"/>
                <a:ea typeface="微软雅黑" pitchFamily="34" charset="-122"/>
              </a:rPr>
              <a:t>和谐发展</a:t>
            </a:r>
            <a:r>
              <a:rPr lang="zh-CN" altLang="en-US" b="1" kern="0" dirty="0">
                <a:latin typeface="微软雅黑" pitchFamily="34" charset="-122"/>
                <a:ea typeface="微软雅黑" pitchFamily="34" charset="-122"/>
                <a:sym typeface="新宋体" pitchFamily="49" charset="-122"/>
              </a:rPr>
              <a:t>”</a:t>
            </a:r>
            <a:r>
              <a:rPr lang="zh-CN" altLang="en-US" b="1" kern="0" dirty="0">
                <a:latin typeface="微软雅黑" pitchFamily="34" charset="-122"/>
                <a:ea typeface="微软雅黑" pitchFamily="34" charset="-122"/>
              </a:rPr>
              <a:t>的理念，以实现班组和谐发展为目标，坚持以人为本，努力形成员工关系和谐、工作协调、互助互爱的良好氛围；</a:t>
            </a:r>
            <a:endParaRPr lang="en-US" altLang="zh-CN" b="1" kern="0" dirty="0">
              <a:latin typeface="微软雅黑" pitchFamily="34" charset="-122"/>
              <a:ea typeface="微软雅黑" pitchFamily="34" charset="-122"/>
            </a:endParaRPr>
          </a:p>
          <a:p>
            <a:pPr defTabSz="685800">
              <a:spcBef>
                <a:spcPct val="20000"/>
              </a:spcBef>
              <a:buFont typeface="Wingdings" pitchFamily="2" charset="2"/>
              <a:buChar char="Ø"/>
              <a:defRPr/>
            </a:pPr>
            <a:r>
              <a:rPr lang="zh-CN" altLang="en-US" b="1" kern="0" dirty="0">
                <a:latin typeface="微软雅黑" pitchFamily="34" charset="-122"/>
                <a:ea typeface="微软雅黑" pitchFamily="34" charset="-122"/>
              </a:rPr>
              <a:t>组织员工开展文化体育等活动，培育、创建班组特色文化；</a:t>
            </a:r>
            <a:endParaRPr lang="en-US" altLang="zh-CN" b="1" kern="0" dirty="0">
              <a:latin typeface="微软雅黑" pitchFamily="34" charset="-122"/>
              <a:ea typeface="微软雅黑" pitchFamily="34" charset="-122"/>
            </a:endParaRPr>
          </a:p>
          <a:p>
            <a:pPr defTabSz="685800">
              <a:spcBef>
                <a:spcPct val="20000"/>
              </a:spcBef>
              <a:buFont typeface="Wingdings" pitchFamily="2" charset="2"/>
              <a:buChar char="Ø"/>
              <a:defRPr/>
            </a:pPr>
            <a:r>
              <a:rPr lang="zh-CN" altLang="en-US" b="1" kern="0" dirty="0">
                <a:latin typeface="微软雅黑" pitchFamily="34" charset="-122"/>
                <a:ea typeface="微软雅黑" pitchFamily="34" charset="-122"/>
              </a:rPr>
              <a:t>加强民主管理，落实班务公开，增强员工民主参与意识；</a:t>
            </a:r>
            <a:endParaRPr lang="en-US" altLang="zh-CN" b="1" kern="0" dirty="0">
              <a:latin typeface="微软雅黑" pitchFamily="34" charset="-122"/>
              <a:ea typeface="微软雅黑" pitchFamily="34" charset="-122"/>
            </a:endParaRPr>
          </a:p>
          <a:p>
            <a:pPr defTabSz="685800">
              <a:spcBef>
                <a:spcPct val="20000"/>
              </a:spcBef>
              <a:buFont typeface="Wingdings" pitchFamily="2" charset="2"/>
              <a:buChar char="Ø"/>
              <a:defRPr/>
            </a:pPr>
            <a:r>
              <a:rPr lang="zh-CN" altLang="en-US" b="1" kern="0" dirty="0">
                <a:latin typeface="微软雅黑" pitchFamily="34" charset="-122"/>
                <a:ea typeface="微软雅黑" pitchFamily="34" charset="-122"/>
              </a:rPr>
              <a:t>加强职业道德建设，规范班组员工行为，确保班组员工遵纪守法；</a:t>
            </a:r>
            <a:endParaRPr lang="en-US" altLang="zh-CN" b="1" kern="0" dirty="0">
              <a:latin typeface="微软雅黑" pitchFamily="34" charset="-122"/>
              <a:ea typeface="微软雅黑" pitchFamily="34" charset="-122"/>
            </a:endParaRPr>
          </a:p>
          <a:p>
            <a:pPr defTabSz="685800">
              <a:spcBef>
                <a:spcPct val="20000"/>
              </a:spcBef>
              <a:buFont typeface="Wingdings" pitchFamily="2" charset="2"/>
              <a:buChar char="Ø"/>
              <a:defRPr/>
            </a:pPr>
            <a:r>
              <a:rPr lang="zh-CN" altLang="en-US" b="1" kern="0" dirty="0">
                <a:latin typeface="微软雅黑" pitchFamily="34" charset="-122"/>
                <a:ea typeface="微软雅黑" pitchFamily="34" charset="-122"/>
              </a:rPr>
              <a:t>提高机关服务基层质量，改善班组生产生活条件。</a:t>
            </a:r>
            <a:endParaRPr lang="en-US" altLang="zh-CN" b="1" kern="0" dirty="0">
              <a:latin typeface="微软雅黑" pitchFamily="34" charset="-122"/>
              <a:ea typeface="微软雅黑" pitchFamily="34" charset="-122"/>
            </a:endParaRPr>
          </a:p>
          <a:p>
            <a:pPr defTabSz="685800">
              <a:spcBef>
                <a:spcPct val="20000"/>
              </a:spcBef>
              <a:buFont typeface="Wingdings" pitchFamily="2" charset="2"/>
              <a:buChar char="Ø"/>
              <a:defRPr/>
            </a:pPr>
            <a:r>
              <a:rPr lang="zh-CN" altLang="en-US" b="1" kern="0" dirty="0">
                <a:latin typeface="微软雅黑" pitchFamily="34" charset="-122"/>
                <a:ea typeface="微软雅黑" pitchFamily="34" charset="-122"/>
              </a:rPr>
              <a:t>努力把班组建设成为员工爱岗敬业、奋发向上、团结互助的</a:t>
            </a:r>
            <a:r>
              <a:rPr lang="zh-CN" altLang="en-US" b="1" kern="0" dirty="0">
                <a:latin typeface="微软雅黑" pitchFamily="34" charset="-122"/>
                <a:ea typeface="微软雅黑" pitchFamily="34" charset="-122"/>
                <a:sym typeface="新宋体" pitchFamily="49" charset="-122"/>
              </a:rPr>
              <a:t>“</a:t>
            </a:r>
            <a:r>
              <a:rPr lang="zh-CN" altLang="en-US" b="1" kern="0" dirty="0">
                <a:latin typeface="微软雅黑" pitchFamily="34" charset="-122"/>
                <a:ea typeface="微软雅黑" pitchFamily="34" charset="-122"/>
              </a:rPr>
              <a:t>温馨小家</a:t>
            </a:r>
            <a:r>
              <a:rPr lang="zh-CN" altLang="en-US" b="1" kern="0" dirty="0">
                <a:latin typeface="微软雅黑" pitchFamily="34" charset="-122"/>
                <a:ea typeface="微软雅黑" pitchFamily="34" charset="-122"/>
                <a:sym typeface="新宋体" pitchFamily="49" charset="-122"/>
              </a:rPr>
              <a:t>”</a:t>
            </a:r>
            <a:r>
              <a:rPr lang="zh-CN" altLang="en-US" b="1" kern="0" dirty="0">
                <a:latin typeface="微软雅黑" pitchFamily="34" charset="-122"/>
                <a:ea typeface="微软雅黑" pitchFamily="34" charset="-122"/>
              </a:rPr>
              <a:t>。</a:t>
            </a:r>
            <a:endParaRPr lang="zh-CN" altLang="en-US" kern="0"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idx="4294967295"/>
          </p:nvPr>
        </p:nvSpPr>
        <p:spPr>
          <a:xfrm>
            <a:off x="804863" y="411163"/>
            <a:ext cx="5194300" cy="485775"/>
          </a:xfrm>
          <a:ln>
            <a:solidFill>
              <a:schemeClr val="bg1"/>
            </a:solidFill>
          </a:ln>
        </p:spPr>
        <p:txBody>
          <a:bodyPr lIns="68580" tIns="34290" rIns="68580" bIns="34290" anchor="t"/>
          <a:lstStyle/>
          <a:p>
            <a:pPr eaLnBrk="1" hangingPunct="1"/>
            <a:r>
              <a:rPr lang="zh-CN" altLang="en-US" smtClean="0">
                <a:solidFill>
                  <a:srgbClr val="FF0000"/>
                </a:solidFill>
                <a:latin typeface="微软雅黑"/>
              </a:rPr>
              <a:t>不良心态在工作中的表现</a:t>
            </a:r>
          </a:p>
        </p:txBody>
      </p:sp>
      <p:sp>
        <p:nvSpPr>
          <p:cNvPr id="481283" name="Rectangle 3"/>
          <p:cNvSpPr>
            <a:spLocks noChangeArrowheads="1"/>
          </p:cNvSpPr>
          <p:nvPr/>
        </p:nvSpPr>
        <p:spPr bwMode="auto">
          <a:xfrm>
            <a:off x="188913" y="1004888"/>
            <a:ext cx="6426200" cy="3594100"/>
          </a:xfrm>
          <a:prstGeom prst="rect">
            <a:avLst/>
          </a:prstGeom>
          <a:noFill/>
          <a:ln w="9525">
            <a:noFill/>
            <a:miter lim="800000"/>
            <a:headEnd/>
            <a:tailEnd/>
          </a:ln>
        </p:spPr>
        <p:txBody>
          <a:bodyPr/>
          <a:lstStyle/>
          <a:p>
            <a:pPr marL="257175" indent="-257175" eaLnBrk="0" hangingPunct="0">
              <a:lnSpc>
                <a:spcPct val="150000"/>
              </a:lnSpc>
              <a:spcBef>
                <a:spcPct val="20000"/>
              </a:spcBef>
              <a:buFont typeface="Arial" charset="0"/>
              <a:buNone/>
            </a:pPr>
            <a:r>
              <a:rPr lang="en-US" altLang="zh-CN" sz="1500" b="1">
                <a:latin typeface="微软雅黑"/>
                <a:ea typeface="微软雅黑"/>
                <a:cs typeface="微软雅黑"/>
              </a:rPr>
              <a:t>1. </a:t>
            </a:r>
            <a:r>
              <a:rPr lang="zh-CN" altLang="en-US" sz="1500" b="1">
                <a:latin typeface="微软雅黑"/>
                <a:ea typeface="微软雅黑"/>
                <a:cs typeface="微软雅黑"/>
              </a:rPr>
              <a:t>上级要求加班但却忙于每日朋友的邀约（麻将，足球，扑克，谈朋友等）</a:t>
            </a:r>
          </a:p>
          <a:p>
            <a:pPr marL="257175" indent="-257175" eaLnBrk="0" hangingPunct="0">
              <a:lnSpc>
                <a:spcPct val="150000"/>
              </a:lnSpc>
              <a:spcBef>
                <a:spcPct val="20000"/>
              </a:spcBef>
              <a:buFont typeface="Arial" charset="0"/>
              <a:buNone/>
            </a:pPr>
            <a:r>
              <a:rPr lang="en-US" altLang="zh-CN" sz="1500" b="1">
                <a:latin typeface="微软雅黑"/>
                <a:ea typeface="微软雅黑"/>
                <a:cs typeface="微软雅黑"/>
              </a:rPr>
              <a:t>2. </a:t>
            </a:r>
            <a:r>
              <a:rPr lang="zh-CN" altLang="en-US" sz="1500" b="1">
                <a:latin typeface="微软雅黑"/>
                <a:ea typeface="微软雅黑"/>
                <a:cs typeface="微软雅黑"/>
              </a:rPr>
              <a:t>发现上工序的不良品，或自己做出的不良品，当作没有看到或认为反正后面会检查出来</a:t>
            </a:r>
          </a:p>
          <a:p>
            <a:pPr marL="257175" indent="-257175" eaLnBrk="0" hangingPunct="0">
              <a:lnSpc>
                <a:spcPct val="150000"/>
              </a:lnSpc>
              <a:spcBef>
                <a:spcPct val="20000"/>
              </a:spcBef>
              <a:buFont typeface="Arial" charset="0"/>
              <a:buNone/>
            </a:pPr>
            <a:r>
              <a:rPr lang="en-US" altLang="zh-CN" sz="1500" b="1">
                <a:latin typeface="微软雅黑"/>
                <a:ea typeface="微软雅黑"/>
                <a:cs typeface="微软雅黑"/>
              </a:rPr>
              <a:t>3. </a:t>
            </a:r>
            <a:r>
              <a:rPr lang="zh-CN" altLang="en-US" sz="1500" b="1">
                <a:latin typeface="微软雅黑"/>
                <a:ea typeface="微软雅黑"/>
                <a:cs typeface="微软雅黑"/>
              </a:rPr>
              <a:t>认为机器设备又不是我一个人用，打扫干净了别人又弄脏了</a:t>
            </a:r>
          </a:p>
          <a:p>
            <a:pPr marL="257175" indent="-257175" eaLnBrk="0" hangingPunct="0">
              <a:lnSpc>
                <a:spcPct val="150000"/>
              </a:lnSpc>
              <a:spcBef>
                <a:spcPct val="20000"/>
              </a:spcBef>
              <a:buFont typeface="Arial" charset="0"/>
              <a:buNone/>
            </a:pPr>
            <a:r>
              <a:rPr lang="en-US" altLang="zh-CN" sz="1500" b="1">
                <a:latin typeface="微软雅黑"/>
                <a:ea typeface="微软雅黑"/>
                <a:cs typeface="微软雅黑"/>
              </a:rPr>
              <a:t>4. </a:t>
            </a:r>
            <a:r>
              <a:rPr lang="zh-CN" altLang="en-US" sz="1500" b="1">
                <a:latin typeface="微软雅黑"/>
                <a:ea typeface="微软雅黑"/>
                <a:cs typeface="微软雅黑"/>
              </a:rPr>
              <a:t>认为每日完成产量就可以了，品质没有办法做好！</a:t>
            </a:r>
          </a:p>
          <a:p>
            <a:pPr marL="257175" indent="-257175" eaLnBrk="0" hangingPunct="0">
              <a:lnSpc>
                <a:spcPct val="150000"/>
              </a:lnSpc>
              <a:spcBef>
                <a:spcPct val="20000"/>
              </a:spcBef>
              <a:buFont typeface="Arial" charset="0"/>
              <a:buNone/>
            </a:pPr>
            <a:r>
              <a:rPr lang="en-US" altLang="zh-CN" sz="1500" b="1">
                <a:latin typeface="微软雅黑"/>
                <a:ea typeface="微软雅黑"/>
                <a:cs typeface="微软雅黑"/>
              </a:rPr>
              <a:t>5. </a:t>
            </a:r>
            <a:r>
              <a:rPr lang="zh-CN" altLang="en-US" sz="1500" b="1">
                <a:latin typeface="微软雅黑"/>
                <a:ea typeface="微软雅黑"/>
                <a:cs typeface="微软雅黑"/>
              </a:rPr>
              <a:t>认为上司能力不如你凭什么管我？经常不听上司的安排，与上司争吵等</a:t>
            </a:r>
          </a:p>
          <a:p>
            <a:pPr marL="257175" indent="-257175" eaLnBrk="0" hangingPunct="0">
              <a:lnSpc>
                <a:spcPct val="150000"/>
              </a:lnSpc>
              <a:spcBef>
                <a:spcPct val="20000"/>
              </a:spcBef>
              <a:buFont typeface="Arial" charset="0"/>
              <a:buNone/>
            </a:pPr>
            <a:r>
              <a:rPr lang="en-US" altLang="zh-CN" sz="1500" b="1">
                <a:latin typeface="微软雅黑"/>
                <a:ea typeface="微软雅黑"/>
                <a:cs typeface="微软雅黑"/>
              </a:rPr>
              <a:t>6. </a:t>
            </a:r>
            <a:r>
              <a:rPr lang="zh-CN" altLang="en-US" sz="1500" b="1">
                <a:latin typeface="微软雅黑"/>
                <a:ea typeface="微软雅黑"/>
                <a:cs typeface="微软雅黑"/>
              </a:rPr>
              <a:t>认为只要</a:t>
            </a:r>
            <a:r>
              <a:rPr lang="en-US" altLang="zh-CN" sz="1500" b="1">
                <a:latin typeface="微软雅黑"/>
                <a:ea typeface="微软雅黑"/>
                <a:cs typeface="微软雅黑"/>
              </a:rPr>
              <a:t>07</a:t>
            </a:r>
            <a:r>
              <a:rPr lang="zh-CN" altLang="en-US" sz="1500" b="1">
                <a:latin typeface="微软雅黑"/>
                <a:ea typeface="微软雅黑"/>
                <a:cs typeface="微软雅黑"/>
              </a:rPr>
              <a:t>：</a:t>
            </a:r>
            <a:r>
              <a:rPr lang="en-US" altLang="zh-CN" sz="1500" b="1">
                <a:latin typeface="微软雅黑"/>
                <a:ea typeface="微软雅黑"/>
                <a:cs typeface="微软雅黑"/>
              </a:rPr>
              <a:t>55</a:t>
            </a:r>
            <a:r>
              <a:rPr lang="zh-CN" altLang="en-US" sz="1500" b="1">
                <a:latin typeface="微软雅黑"/>
                <a:ea typeface="微软雅黑"/>
                <a:cs typeface="微软雅黑"/>
              </a:rPr>
              <a:t>之前刷卡就行，部门的早会集合迟到没有关系</a:t>
            </a:r>
          </a:p>
          <a:p>
            <a:pPr marL="257175" indent="-257175" eaLnBrk="0" hangingPunct="0">
              <a:lnSpc>
                <a:spcPct val="150000"/>
              </a:lnSpc>
              <a:spcBef>
                <a:spcPct val="20000"/>
              </a:spcBef>
              <a:buFont typeface="Arial" charset="0"/>
              <a:buNone/>
            </a:pPr>
            <a:r>
              <a:rPr lang="en-US" altLang="zh-CN" sz="1500" b="1">
                <a:latin typeface="微软雅黑"/>
                <a:ea typeface="微软雅黑"/>
                <a:cs typeface="微软雅黑"/>
              </a:rPr>
              <a:t>7. </a:t>
            </a:r>
            <a:r>
              <a:rPr lang="zh-CN" altLang="en-US" sz="1500" b="1">
                <a:latin typeface="微软雅黑"/>
                <a:ea typeface="微软雅黑"/>
                <a:cs typeface="微软雅黑"/>
              </a:rPr>
              <a:t>认为自己就是这样了，没必要再努力</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anim calcmode="lin" valueType="num">
                                      <p:cBhvr additive="base">
                                        <p:cTn id="7" dur="500" fill="hold"/>
                                        <p:tgtEl>
                                          <p:spTgt spid="481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283">
                                            <p:txEl>
                                              <p:pRg st="1" end="1"/>
                                            </p:txEl>
                                          </p:spTgt>
                                        </p:tgtEl>
                                        <p:attrNameLst>
                                          <p:attrName>style.visibility</p:attrName>
                                        </p:attrNameLst>
                                      </p:cBhvr>
                                      <p:to>
                                        <p:strVal val="visible"/>
                                      </p:to>
                                    </p:set>
                                    <p:anim calcmode="lin" valueType="num">
                                      <p:cBhvr additive="base">
                                        <p:cTn id="13" dur="500" fill="hold"/>
                                        <p:tgtEl>
                                          <p:spTgt spid="481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283">
                                            <p:txEl>
                                              <p:pRg st="2" end="2"/>
                                            </p:txEl>
                                          </p:spTgt>
                                        </p:tgtEl>
                                        <p:attrNameLst>
                                          <p:attrName>style.visibility</p:attrName>
                                        </p:attrNameLst>
                                      </p:cBhvr>
                                      <p:to>
                                        <p:strVal val="visible"/>
                                      </p:to>
                                    </p:set>
                                    <p:anim calcmode="lin" valueType="num">
                                      <p:cBhvr additive="base">
                                        <p:cTn id="19" dur="500" fill="hold"/>
                                        <p:tgtEl>
                                          <p:spTgt spid="481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1283">
                                            <p:txEl>
                                              <p:pRg st="3" end="3"/>
                                            </p:txEl>
                                          </p:spTgt>
                                        </p:tgtEl>
                                        <p:attrNameLst>
                                          <p:attrName>style.visibility</p:attrName>
                                        </p:attrNameLst>
                                      </p:cBhvr>
                                      <p:to>
                                        <p:strVal val="visible"/>
                                      </p:to>
                                    </p:set>
                                    <p:anim calcmode="lin" valueType="num">
                                      <p:cBhvr additive="base">
                                        <p:cTn id="25" dur="500" fill="hold"/>
                                        <p:tgtEl>
                                          <p:spTgt spid="481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1283">
                                            <p:txEl>
                                              <p:pRg st="4" end="4"/>
                                            </p:txEl>
                                          </p:spTgt>
                                        </p:tgtEl>
                                        <p:attrNameLst>
                                          <p:attrName>style.visibility</p:attrName>
                                        </p:attrNameLst>
                                      </p:cBhvr>
                                      <p:to>
                                        <p:strVal val="visible"/>
                                      </p:to>
                                    </p:set>
                                    <p:anim calcmode="lin" valueType="num">
                                      <p:cBhvr additive="base">
                                        <p:cTn id="31" dur="500" fill="hold"/>
                                        <p:tgtEl>
                                          <p:spTgt spid="4812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2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81283">
                                            <p:txEl>
                                              <p:pRg st="5" end="5"/>
                                            </p:txEl>
                                          </p:spTgt>
                                        </p:tgtEl>
                                        <p:attrNameLst>
                                          <p:attrName>style.visibility</p:attrName>
                                        </p:attrNameLst>
                                      </p:cBhvr>
                                      <p:to>
                                        <p:strVal val="visible"/>
                                      </p:to>
                                    </p:set>
                                    <p:anim calcmode="lin" valueType="num">
                                      <p:cBhvr additive="base">
                                        <p:cTn id="37" dur="500" fill="hold"/>
                                        <p:tgtEl>
                                          <p:spTgt spid="4812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2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81283">
                                            <p:txEl>
                                              <p:pRg st="6" end="6"/>
                                            </p:txEl>
                                          </p:spTgt>
                                        </p:tgtEl>
                                        <p:attrNameLst>
                                          <p:attrName>style.visibility</p:attrName>
                                        </p:attrNameLst>
                                      </p:cBhvr>
                                      <p:to>
                                        <p:strVal val="visible"/>
                                      </p:to>
                                    </p:set>
                                    <p:anim calcmode="lin" valueType="num">
                                      <p:cBhvr additive="base">
                                        <p:cTn id="43" dur="500" fill="hold"/>
                                        <p:tgtEl>
                                          <p:spTgt spid="4812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12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242888" y="1004888"/>
            <a:ext cx="6049962" cy="415925"/>
          </a:xfrm>
          <a:prstGeom prst="rect">
            <a:avLst/>
          </a:prstGeom>
          <a:noFill/>
          <a:ln w="9525">
            <a:noFill/>
            <a:miter lim="800000"/>
            <a:headEnd/>
            <a:tailEnd/>
          </a:ln>
        </p:spPr>
        <p:txBody>
          <a:bodyPr>
            <a:spAutoFit/>
          </a:bodyPr>
          <a:lstStyle/>
          <a:p>
            <a:pPr eaLnBrk="0" hangingPunct="0">
              <a:buFont typeface="Arial" charset="0"/>
              <a:buNone/>
            </a:pPr>
            <a:r>
              <a:rPr lang="zh-CN" altLang="en-US" sz="2100" b="1">
                <a:latin typeface="微软雅黑"/>
                <a:ea typeface="微软雅黑"/>
                <a:cs typeface="微软雅黑"/>
              </a:rPr>
              <a:t>标准化、规范化管理是班组建设的趋势    </a:t>
            </a:r>
          </a:p>
        </p:txBody>
      </p:sp>
      <p:sp>
        <p:nvSpPr>
          <p:cNvPr id="64514" name="Rectangle 3"/>
          <p:cNvSpPr>
            <a:spLocks noChangeArrowheads="1"/>
          </p:cNvSpPr>
          <p:nvPr/>
        </p:nvSpPr>
        <p:spPr bwMode="auto">
          <a:xfrm>
            <a:off x="350838" y="1546225"/>
            <a:ext cx="6102350" cy="2030413"/>
          </a:xfrm>
          <a:prstGeom prst="rect">
            <a:avLst/>
          </a:prstGeom>
          <a:noFill/>
          <a:ln w="9525">
            <a:noFill/>
            <a:miter lim="800000"/>
            <a:headEnd/>
            <a:tailEnd/>
          </a:ln>
        </p:spPr>
        <p:txBody>
          <a:bodyPr>
            <a:spAutoFit/>
          </a:bodyPr>
          <a:lstStyle/>
          <a:p>
            <a:pPr eaLnBrk="0" hangingPunct="0">
              <a:lnSpc>
                <a:spcPct val="200000"/>
              </a:lnSpc>
              <a:buFont typeface="Arial" charset="0"/>
              <a:buNone/>
            </a:pPr>
            <a:r>
              <a:rPr lang="en-US" altLang="zh-CN" sz="2100">
                <a:latin typeface="微软雅黑"/>
                <a:ea typeface="微软雅黑"/>
                <a:cs typeface="微软雅黑"/>
              </a:rPr>
              <a:t>        </a:t>
            </a:r>
            <a:r>
              <a:rPr lang="en-US" altLang="zh-CN" sz="2100" b="1">
                <a:latin typeface="微软雅黑"/>
                <a:ea typeface="微软雅黑"/>
                <a:cs typeface="微软雅黑"/>
              </a:rPr>
              <a:t>“</a:t>
            </a:r>
            <a:r>
              <a:rPr lang="zh-CN" altLang="en-US" sz="2100" b="1">
                <a:latin typeface="微软雅黑"/>
                <a:ea typeface="微软雅黑"/>
                <a:cs typeface="微软雅黑"/>
              </a:rPr>
              <a:t>五型班组”建设就是对过去班组管理中部分规范的内容进行</a:t>
            </a:r>
            <a:r>
              <a:rPr lang="zh-CN" altLang="en-US" sz="2100" b="1">
                <a:solidFill>
                  <a:srgbClr val="FF0000"/>
                </a:solidFill>
                <a:latin typeface="微软雅黑"/>
                <a:ea typeface="微软雅黑"/>
                <a:cs typeface="微软雅黑"/>
              </a:rPr>
              <a:t>完善</a:t>
            </a:r>
            <a:r>
              <a:rPr lang="zh-CN" altLang="en-US" sz="2100" b="1">
                <a:latin typeface="微软雅黑"/>
                <a:ea typeface="微软雅黑"/>
                <a:cs typeface="微软雅黑"/>
              </a:rPr>
              <a:t>，对不规范的进行规范，使班组建设</a:t>
            </a:r>
            <a:r>
              <a:rPr lang="zh-CN" altLang="en-US" sz="2100" b="1">
                <a:solidFill>
                  <a:srgbClr val="FF0000"/>
                </a:solidFill>
                <a:latin typeface="微软雅黑"/>
                <a:ea typeface="微软雅黑"/>
                <a:cs typeface="微软雅黑"/>
              </a:rPr>
              <a:t>规范化、标准化</a:t>
            </a:r>
            <a:r>
              <a:rPr lang="zh-CN" altLang="en-US" sz="2100" b="1">
                <a:latin typeface="微软雅黑"/>
                <a:ea typeface="微软雅黑"/>
                <a:cs typeface="微软雅黑"/>
              </a:rPr>
              <a:t>。</a:t>
            </a:r>
          </a:p>
        </p:txBody>
      </p:sp>
      <p:sp>
        <p:nvSpPr>
          <p:cNvPr id="5" name="Rectangle 2"/>
          <p:cNvSpPr>
            <a:spLocks noGrp="1" noChangeArrowheads="1"/>
          </p:cNvSpPr>
          <p:nvPr>
            <p:ph type="title"/>
          </p:nvPr>
        </p:nvSpPr>
        <p:spPr>
          <a:xfrm>
            <a:off x="765175" y="465138"/>
            <a:ext cx="5751513" cy="377825"/>
          </a:xfrm>
        </p:spPr>
        <p:txBody>
          <a:bodyPr lIns="68580" tIns="34290" rIns="68580" bIns="34290">
            <a:normAutofit fontScale="90000"/>
          </a:bodyPr>
          <a:lstStyle/>
          <a:p>
            <a:pPr eaLnBrk="1" hangingPunct="1">
              <a:defRPr/>
            </a:pPr>
            <a:r>
              <a:rPr lang="en-US" altLang="zh-CN" dirty="0">
                <a:solidFill>
                  <a:srgbClr val="FF0000"/>
                </a:solidFill>
                <a:latin typeface="微软雅黑" pitchFamily="34" charset="-122"/>
                <a:cs typeface="+mj-cs"/>
                <a:sym typeface="Arial" panose="020B0604020202020204" pitchFamily="34" charset="0"/>
              </a:rPr>
              <a:t>“</a:t>
            </a:r>
            <a:r>
              <a:rPr lang="zh-CN" altLang="en-US" dirty="0">
                <a:solidFill>
                  <a:srgbClr val="FF0000"/>
                </a:solidFill>
                <a:latin typeface="微软雅黑" pitchFamily="34" charset="-122"/>
                <a:cs typeface="+mj-cs"/>
                <a:sym typeface="Arial" panose="020B0604020202020204" pitchFamily="34" charset="0"/>
              </a:rPr>
              <a:t>五型班组”创建的新思路</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body" idx="4294967295"/>
          </p:nvPr>
        </p:nvSpPr>
        <p:spPr>
          <a:xfrm>
            <a:off x="0" y="1330325"/>
            <a:ext cx="5829300" cy="1295400"/>
          </a:xfrm>
        </p:spPr>
        <p:txBody>
          <a:bodyPr>
            <a:normAutofit lnSpcReduction="10000"/>
          </a:bodyPr>
          <a:lstStyle/>
          <a:p>
            <a:pPr marL="342891" indent="-342891" eaLnBrk="1" hangingPunct="1">
              <a:lnSpc>
                <a:spcPct val="150000"/>
              </a:lnSpc>
              <a:spcBef>
                <a:spcPct val="0"/>
              </a:spcBef>
              <a:buFontTx/>
              <a:buNone/>
              <a:defRPr/>
            </a:pPr>
            <a:r>
              <a:rPr lang="zh-CN" altLang="en-US" sz="1350" b="1" dirty="0">
                <a:solidFill>
                  <a:schemeClr val="bg1"/>
                </a:solidFill>
                <a:latin typeface="微软雅黑" pitchFamily="34" charset="-122"/>
                <a:cs typeface="+mn-cs"/>
                <a:sym typeface="Arial" panose="020B0604020202020204" pitchFamily="34" charset="0"/>
              </a:rPr>
              <a:t>　</a:t>
            </a:r>
            <a:r>
              <a:rPr lang="zh-CN" altLang="zh-CN" sz="1350" b="1" dirty="0">
                <a:latin typeface="微软雅黑" pitchFamily="34" charset="-122"/>
                <a:cs typeface="+mn-cs"/>
                <a:sym typeface="Arial" panose="020B0604020202020204" pitchFamily="34" charset="0"/>
              </a:rPr>
              <a:t>1</a:t>
            </a:r>
            <a:r>
              <a:rPr lang="zh-CN" altLang="en-US" sz="1350" b="1" dirty="0">
                <a:latin typeface="微软雅黑" pitchFamily="34" charset="-122"/>
                <a:cs typeface="+mn-cs"/>
                <a:sym typeface="Arial" panose="020B0604020202020204" pitchFamily="34" charset="0"/>
              </a:rPr>
              <a:t>）仅满足个人的需求</a:t>
            </a:r>
          </a:p>
          <a:p>
            <a:pPr marL="342891" indent="-342891" eaLnBrk="1" hangingPunct="1">
              <a:lnSpc>
                <a:spcPct val="150000"/>
              </a:lnSpc>
              <a:spcBef>
                <a:spcPct val="0"/>
              </a:spcBef>
              <a:buFontTx/>
              <a:buNone/>
              <a:defRPr/>
            </a:pPr>
            <a:r>
              <a:rPr lang="zh-CN" altLang="en-US" sz="1350" b="1" dirty="0">
                <a:latin typeface="微软雅黑" pitchFamily="34" charset="-122"/>
                <a:cs typeface="+mn-cs"/>
                <a:sym typeface="Arial" panose="020B0604020202020204" pitchFamily="34" charset="0"/>
              </a:rPr>
              <a:t>　</a:t>
            </a:r>
            <a:r>
              <a:rPr lang="zh-CN" altLang="zh-CN" sz="1350" b="1" dirty="0">
                <a:latin typeface="微软雅黑" pitchFamily="34" charset="-122"/>
                <a:cs typeface="+mn-cs"/>
                <a:sym typeface="Arial" panose="020B0604020202020204" pitchFamily="34" charset="0"/>
              </a:rPr>
              <a:t>2</a:t>
            </a:r>
            <a:r>
              <a:rPr lang="zh-CN" altLang="en-US" sz="1350" b="1" dirty="0">
                <a:latin typeface="微软雅黑" pitchFamily="34" charset="-122"/>
                <a:cs typeface="+mn-cs"/>
                <a:sym typeface="Arial" panose="020B0604020202020204" pitchFamily="34" charset="0"/>
              </a:rPr>
              <a:t>）只满足安全需求的层次 </a:t>
            </a:r>
          </a:p>
          <a:p>
            <a:pPr marL="342891" indent="-342891" eaLnBrk="1" hangingPunct="1">
              <a:lnSpc>
                <a:spcPct val="150000"/>
              </a:lnSpc>
              <a:spcBef>
                <a:spcPct val="0"/>
              </a:spcBef>
              <a:buFontTx/>
              <a:buNone/>
              <a:defRPr/>
            </a:pPr>
            <a:r>
              <a:rPr lang="zh-CN" altLang="en-US" sz="1350" b="1" dirty="0">
                <a:latin typeface="微软雅黑" pitchFamily="34" charset="-122"/>
                <a:cs typeface="+mn-cs"/>
                <a:sym typeface="Arial" panose="020B0604020202020204" pitchFamily="34" charset="0"/>
              </a:rPr>
              <a:t>　</a:t>
            </a:r>
            <a:r>
              <a:rPr lang="zh-CN" altLang="zh-CN" sz="1350" b="1" dirty="0">
                <a:latin typeface="微软雅黑" pitchFamily="34" charset="-122"/>
                <a:cs typeface="+mn-cs"/>
                <a:sym typeface="Arial" panose="020B0604020202020204" pitchFamily="34" charset="0"/>
              </a:rPr>
              <a:t>3</a:t>
            </a:r>
            <a:r>
              <a:rPr lang="zh-CN" altLang="en-US" sz="1350" b="1" dirty="0">
                <a:latin typeface="微软雅黑" pitchFamily="34" charset="-122"/>
                <a:cs typeface="+mn-cs"/>
                <a:sym typeface="Arial" panose="020B0604020202020204" pitchFamily="34" charset="0"/>
              </a:rPr>
              <a:t>）考虑的完全是公司的需求</a:t>
            </a:r>
          </a:p>
          <a:p>
            <a:pPr marL="342891" indent="-342891" eaLnBrk="1" hangingPunct="1">
              <a:lnSpc>
                <a:spcPct val="150000"/>
              </a:lnSpc>
              <a:spcBef>
                <a:spcPct val="0"/>
              </a:spcBef>
              <a:buFontTx/>
              <a:buNone/>
              <a:defRPr/>
            </a:pPr>
            <a:r>
              <a:rPr lang="zh-CN" altLang="en-US" sz="1350" b="1" dirty="0">
                <a:latin typeface="微软雅黑" pitchFamily="34" charset="-122"/>
                <a:cs typeface="+mn-cs"/>
                <a:sym typeface="Arial" panose="020B0604020202020204" pitchFamily="34" charset="0"/>
              </a:rPr>
              <a:t>　</a:t>
            </a:r>
            <a:r>
              <a:rPr lang="zh-CN" altLang="zh-CN" sz="1350" b="1" dirty="0">
                <a:latin typeface="微软雅黑" pitchFamily="34" charset="-122"/>
                <a:cs typeface="+mn-cs"/>
                <a:sym typeface="Arial" panose="020B0604020202020204" pitchFamily="34" charset="0"/>
              </a:rPr>
              <a:t>4</a:t>
            </a:r>
            <a:r>
              <a:rPr lang="zh-CN" altLang="en-US" sz="1350" b="1" dirty="0">
                <a:latin typeface="微软雅黑" pitchFamily="34" charset="-122"/>
                <a:cs typeface="+mn-cs"/>
                <a:sym typeface="Arial" panose="020B0604020202020204" pitchFamily="34" charset="0"/>
              </a:rPr>
              <a:t>）把工作跟自己的事业紧密地结合起来</a:t>
            </a:r>
          </a:p>
        </p:txBody>
      </p:sp>
      <p:sp>
        <p:nvSpPr>
          <p:cNvPr id="209922" name="Rectangle 3"/>
          <p:cNvSpPr>
            <a:spLocks noChangeArrowheads="1"/>
          </p:cNvSpPr>
          <p:nvPr/>
        </p:nvSpPr>
        <p:spPr bwMode="auto">
          <a:xfrm>
            <a:off x="188913" y="993775"/>
            <a:ext cx="4368800" cy="369888"/>
          </a:xfrm>
          <a:prstGeom prst="rect">
            <a:avLst/>
          </a:prstGeom>
          <a:noFill/>
          <a:ln w="9525">
            <a:noFill/>
            <a:miter lim="800000"/>
            <a:headEnd/>
            <a:tailEnd/>
          </a:ln>
        </p:spPr>
        <p:txBody>
          <a:bodyPr anchor="ctr">
            <a:spAutoFit/>
          </a:bodyPr>
          <a:lstStyle/>
          <a:p>
            <a:pPr eaLnBrk="0" hangingPunct="0">
              <a:buFont typeface="Arial" charset="0"/>
              <a:buNone/>
            </a:pPr>
            <a:r>
              <a:rPr lang="zh-CN" altLang="zh-CN" b="1">
                <a:solidFill>
                  <a:srgbClr val="FF0000"/>
                </a:solidFill>
                <a:latin typeface="微软雅黑"/>
                <a:ea typeface="微软雅黑"/>
                <a:cs typeface="微软雅黑"/>
              </a:rPr>
              <a:t>1</a:t>
            </a:r>
            <a:r>
              <a:rPr lang="en-US" altLang="zh-CN" b="1">
                <a:solidFill>
                  <a:srgbClr val="FF0000"/>
                </a:solidFill>
                <a:latin typeface="微软雅黑"/>
                <a:ea typeface="微软雅黑"/>
                <a:cs typeface="微软雅黑"/>
              </a:rPr>
              <a:t>. </a:t>
            </a:r>
            <a:r>
              <a:rPr lang="zh-CN" altLang="en-US" b="1">
                <a:solidFill>
                  <a:srgbClr val="FF0000"/>
                </a:solidFill>
                <a:latin typeface="微软雅黑"/>
                <a:ea typeface="微软雅黑"/>
                <a:cs typeface="微软雅黑"/>
              </a:rPr>
              <a:t>工作意味着什么？</a:t>
            </a:r>
          </a:p>
        </p:txBody>
      </p:sp>
      <p:sp>
        <p:nvSpPr>
          <p:cNvPr id="209923" name="Rectangle 3"/>
          <p:cNvSpPr>
            <a:spLocks noChangeArrowheads="1"/>
          </p:cNvSpPr>
          <p:nvPr/>
        </p:nvSpPr>
        <p:spPr bwMode="auto">
          <a:xfrm>
            <a:off x="242888" y="2614613"/>
            <a:ext cx="4368800" cy="368300"/>
          </a:xfrm>
          <a:prstGeom prst="rect">
            <a:avLst/>
          </a:prstGeom>
          <a:noFill/>
          <a:ln w="9525">
            <a:noFill/>
            <a:miter lim="800000"/>
            <a:headEnd/>
            <a:tailEnd/>
          </a:ln>
        </p:spPr>
        <p:txBody>
          <a:bodyPr anchor="ctr">
            <a:spAutoFit/>
          </a:bodyPr>
          <a:lstStyle/>
          <a:p>
            <a:pPr eaLnBrk="0" hangingPunct="0">
              <a:buFont typeface="Arial" charset="0"/>
              <a:buNone/>
            </a:pPr>
            <a:r>
              <a:rPr lang="zh-CN" altLang="zh-CN" b="1">
                <a:solidFill>
                  <a:srgbClr val="FF0000"/>
                </a:solidFill>
                <a:latin typeface="微软雅黑"/>
                <a:ea typeface="微软雅黑"/>
                <a:cs typeface="微软雅黑"/>
              </a:rPr>
              <a:t>2</a:t>
            </a:r>
            <a:r>
              <a:rPr lang="en-US" altLang="zh-CN" b="1">
                <a:solidFill>
                  <a:srgbClr val="FF0000"/>
                </a:solidFill>
                <a:latin typeface="微软雅黑"/>
                <a:ea typeface="微软雅黑"/>
                <a:cs typeface="微软雅黑"/>
              </a:rPr>
              <a:t>. </a:t>
            </a:r>
            <a:r>
              <a:rPr lang="zh-CN" altLang="en-US" b="1">
                <a:solidFill>
                  <a:srgbClr val="FF0000"/>
                </a:solidFill>
                <a:latin typeface="微软雅黑"/>
                <a:ea typeface="微软雅黑"/>
                <a:cs typeface="微软雅黑"/>
              </a:rPr>
              <a:t>你在为谁工作？</a:t>
            </a:r>
          </a:p>
        </p:txBody>
      </p:sp>
      <p:sp>
        <p:nvSpPr>
          <p:cNvPr id="209924" name="Rectangle 2"/>
          <p:cNvSpPr>
            <a:spLocks noChangeArrowheads="1"/>
          </p:cNvSpPr>
          <p:nvPr/>
        </p:nvSpPr>
        <p:spPr bwMode="auto">
          <a:xfrm>
            <a:off x="566738" y="2957513"/>
            <a:ext cx="5649912" cy="369887"/>
          </a:xfrm>
          <a:prstGeom prst="rect">
            <a:avLst/>
          </a:prstGeom>
          <a:noFill/>
          <a:ln w="9525">
            <a:noFill/>
            <a:miter lim="800000"/>
            <a:headEnd/>
            <a:tailEnd/>
          </a:ln>
        </p:spPr>
        <p:txBody>
          <a:bodyPr anchor="ctr">
            <a:spAutoFit/>
          </a:bodyPr>
          <a:lstStyle/>
          <a:p>
            <a:pPr eaLnBrk="0" hangingPunct="0">
              <a:buFont typeface="Arial" charset="0"/>
              <a:buNone/>
            </a:pPr>
            <a:r>
              <a:rPr lang="zh-CN" altLang="en-US" b="1">
                <a:latin typeface="微软雅黑"/>
                <a:ea typeface="微软雅黑"/>
                <a:cs typeface="微软雅黑"/>
              </a:rPr>
              <a:t>成年人常犯的最大错误</a:t>
            </a:r>
            <a:r>
              <a:rPr lang="zh-CN" altLang="zh-CN" b="1">
                <a:latin typeface="微软雅黑"/>
                <a:ea typeface="微软雅黑"/>
                <a:cs typeface="微软雅黑"/>
              </a:rPr>
              <a:t>——</a:t>
            </a:r>
            <a:r>
              <a:rPr lang="zh-CN" altLang="en-US" b="1">
                <a:latin typeface="微软雅黑"/>
                <a:ea typeface="微软雅黑"/>
                <a:cs typeface="微软雅黑"/>
              </a:rPr>
              <a:t>认为自己为老板工作</a:t>
            </a:r>
          </a:p>
        </p:txBody>
      </p:sp>
      <p:sp>
        <p:nvSpPr>
          <p:cNvPr id="209925" name="Rectangle 3"/>
          <p:cNvSpPr>
            <a:spLocks noChangeArrowheads="1"/>
          </p:cNvSpPr>
          <p:nvPr/>
        </p:nvSpPr>
        <p:spPr bwMode="auto">
          <a:xfrm>
            <a:off x="242888" y="3370263"/>
            <a:ext cx="5715000" cy="369887"/>
          </a:xfrm>
          <a:prstGeom prst="rect">
            <a:avLst/>
          </a:prstGeom>
          <a:noFill/>
          <a:ln w="9525">
            <a:noFill/>
            <a:miter lim="800000"/>
            <a:headEnd/>
            <a:tailEnd/>
          </a:ln>
        </p:spPr>
        <p:txBody>
          <a:bodyPr anchor="ctr">
            <a:spAutoFit/>
          </a:bodyPr>
          <a:lstStyle/>
          <a:p>
            <a:pPr eaLnBrk="0" hangingPunct="0">
              <a:buFont typeface="Arial" charset="0"/>
              <a:buNone/>
            </a:pPr>
            <a:r>
              <a:rPr lang="zh-CN" altLang="zh-CN" b="1">
                <a:solidFill>
                  <a:srgbClr val="FF0000"/>
                </a:solidFill>
                <a:latin typeface="微软雅黑"/>
                <a:ea typeface="微软雅黑"/>
                <a:cs typeface="微软雅黑"/>
              </a:rPr>
              <a:t>3</a:t>
            </a:r>
            <a:r>
              <a:rPr lang="en-US" altLang="zh-CN" b="1">
                <a:solidFill>
                  <a:srgbClr val="FF0000"/>
                </a:solidFill>
                <a:latin typeface="微软雅黑"/>
                <a:ea typeface="微软雅黑"/>
                <a:cs typeface="微软雅黑"/>
              </a:rPr>
              <a:t>. </a:t>
            </a:r>
            <a:r>
              <a:rPr lang="zh-CN" altLang="en-US" b="1">
                <a:solidFill>
                  <a:srgbClr val="FF0000"/>
                </a:solidFill>
                <a:latin typeface="微软雅黑"/>
                <a:ea typeface="微软雅黑"/>
                <a:cs typeface="微软雅黑"/>
              </a:rPr>
              <a:t>你是为价值工作还是为薪水工作？</a:t>
            </a:r>
          </a:p>
        </p:txBody>
      </p:sp>
      <p:sp>
        <p:nvSpPr>
          <p:cNvPr id="209926" name="Rectangle 5"/>
          <p:cNvSpPr>
            <a:spLocks noChangeArrowheads="1"/>
          </p:cNvSpPr>
          <p:nvPr/>
        </p:nvSpPr>
        <p:spPr bwMode="auto">
          <a:xfrm>
            <a:off x="404813" y="3538538"/>
            <a:ext cx="5724525" cy="1338262"/>
          </a:xfrm>
          <a:prstGeom prst="rect">
            <a:avLst/>
          </a:prstGeom>
          <a:noFill/>
          <a:ln w="9525">
            <a:noFill/>
            <a:miter lim="800000"/>
            <a:headEnd/>
            <a:tailEnd/>
          </a:ln>
        </p:spPr>
        <p:txBody>
          <a:bodyPr anchor="ctr">
            <a:spAutoFit/>
          </a:bodyPr>
          <a:lstStyle/>
          <a:p>
            <a:pPr eaLnBrk="0" hangingPunct="0">
              <a:lnSpc>
                <a:spcPct val="150000"/>
              </a:lnSpc>
              <a:buFont typeface="Arial" charset="0"/>
              <a:buNone/>
            </a:pPr>
            <a:r>
              <a:rPr lang="en-US" altLang="zh-CN" b="1">
                <a:latin typeface="微软雅黑"/>
                <a:ea typeface="微软雅黑"/>
                <a:cs typeface="微软雅黑"/>
              </a:rPr>
              <a:t> </a:t>
            </a:r>
            <a:r>
              <a:rPr lang="zh-CN" altLang="zh-CN" b="1">
                <a:latin typeface="微软雅黑"/>
                <a:ea typeface="微软雅黑"/>
                <a:cs typeface="微软雅黑"/>
              </a:rPr>
              <a:t>“</a:t>
            </a:r>
            <a:r>
              <a:rPr lang="zh-CN" altLang="en-US" b="1">
                <a:latin typeface="微软雅黑"/>
                <a:ea typeface="微软雅黑"/>
                <a:cs typeface="微软雅黑"/>
              </a:rPr>
              <a:t>给我多少工资，就干多少活”</a:t>
            </a:r>
          </a:p>
          <a:p>
            <a:pPr eaLnBrk="0" hangingPunct="0">
              <a:lnSpc>
                <a:spcPct val="150000"/>
              </a:lnSpc>
              <a:buFont typeface="Arial" charset="0"/>
              <a:buNone/>
            </a:pPr>
            <a:r>
              <a:rPr lang="zh-CN" altLang="zh-CN" b="1">
                <a:latin typeface="微软雅黑"/>
                <a:ea typeface="微软雅黑"/>
                <a:cs typeface="微软雅黑"/>
              </a:rPr>
              <a:t> “</a:t>
            </a:r>
            <a:r>
              <a:rPr lang="zh-CN" altLang="en-US" b="1">
                <a:latin typeface="微软雅黑"/>
                <a:ea typeface="微软雅黑"/>
                <a:cs typeface="微软雅黑"/>
              </a:rPr>
              <a:t>不是自己份内事情一律不干”</a:t>
            </a:r>
          </a:p>
          <a:p>
            <a:pPr eaLnBrk="0" hangingPunct="0">
              <a:lnSpc>
                <a:spcPct val="150000"/>
              </a:lnSpc>
              <a:buFont typeface="Arial" charset="0"/>
              <a:buNone/>
            </a:pPr>
            <a:r>
              <a:rPr lang="zh-CN" altLang="zh-CN" b="1">
                <a:latin typeface="微软雅黑"/>
                <a:ea typeface="微软雅黑"/>
                <a:cs typeface="微软雅黑"/>
              </a:rPr>
              <a:t> “</a:t>
            </a:r>
            <a:r>
              <a:rPr lang="zh-CN" altLang="en-US" b="1">
                <a:latin typeface="微软雅黑"/>
                <a:ea typeface="微软雅黑"/>
                <a:cs typeface="微软雅黑"/>
              </a:rPr>
              <a:t>公司的事情能推就推，做多错多”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2130">
                                            <p:txEl>
                                              <p:pRg st="0" end="0"/>
                                            </p:txEl>
                                          </p:spTgt>
                                        </p:tgtEl>
                                        <p:attrNameLst>
                                          <p:attrName>style.visibility</p:attrName>
                                        </p:attrNameLst>
                                      </p:cBhvr>
                                      <p:to>
                                        <p:strVal val="visible"/>
                                      </p:to>
                                    </p:set>
                                    <p:animEffect transition="in" filter="dissolve">
                                      <p:cBhvr>
                                        <p:cTn id="7" dur="500"/>
                                        <p:tgtEl>
                                          <p:spTgt spid="432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2130">
                                            <p:txEl>
                                              <p:pRg st="1" end="1"/>
                                            </p:txEl>
                                          </p:spTgt>
                                        </p:tgtEl>
                                        <p:attrNameLst>
                                          <p:attrName>style.visibility</p:attrName>
                                        </p:attrNameLst>
                                      </p:cBhvr>
                                      <p:to>
                                        <p:strVal val="visible"/>
                                      </p:to>
                                    </p:set>
                                    <p:animEffect transition="in" filter="dissolve">
                                      <p:cBhvr>
                                        <p:cTn id="12" dur="500"/>
                                        <p:tgtEl>
                                          <p:spTgt spid="432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2130">
                                            <p:txEl>
                                              <p:pRg st="2" end="2"/>
                                            </p:txEl>
                                          </p:spTgt>
                                        </p:tgtEl>
                                        <p:attrNameLst>
                                          <p:attrName>style.visibility</p:attrName>
                                        </p:attrNameLst>
                                      </p:cBhvr>
                                      <p:to>
                                        <p:strVal val="visible"/>
                                      </p:to>
                                    </p:set>
                                    <p:animEffect transition="in" filter="dissolve">
                                      <p:cBhvr>
                                        <p:cTn id="17" dur="500"/>
                                        <p:tgtEl>
                                          <p:spTgt spid="432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2130">
                                            <p:txEl>
                                              <p:pRg st="3" end="3"/>
                                            </p:txEl>
                                          </p:spTgt>
                                        </p:tgtEl>
                                        <p:attrNameLst>
                                          <p:attrName>style.visibility</p:attrName>
                                        </p:attrNameLst>
                                      </p:cBhvr>
                                      <p:to>
                                        <p:strVal val="visible"/>
                                      </p:to>
                                    </p:set>
                                    <p:animEffect transition="in" filter="dissolve">
                                      <p:cBhvr>
                                        <p:cTn id="22" dur="500"/>
                                        <p:tgtEl>
                                          <p:spTgt spid="4321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3"/>
          <p:cNvSpPr>
            <a:spLocks noChangeArrowheads="1"/>
          </p:cNvSpPr>
          <p:nvPr/>
        </p:nvSpPr>
        <p:spPr bwMode="auto">
          <a:xfrm>
            <a:off x="242888" y="1030288"/>
            <a:ext cx="4368800" cy="368300"/>
          </a:xfrm>
          <a:prstGeom prst="rect">
            <a:avLst/>
          </a:prstGeom>
          <a:noFill/>
          <a:ln w="9525">
            <a:noFill/>
            <a:miter lim="800000"/>
            <a:headEnd/>
            <a:tailEnd/>
          </a:ln>
        </p:spPr>
        <p:txBody>
          <a:bodyPr anchor="ctr">
            <a:spAutoFit/>
          </a:bodyPr>
          <a:lstStyle/>
          <a:p>
            <a:pPr eaLnBrk="0" hangingPunct="0">
              <a:buFont typeface="Arial" charset="0"/>
              <a:buNone/>
            </a:pPr>
            <a:r>
              <a:rPr lang="zh-CN" altLang="zh-CN" b="1">
                <a:solidFill>
                  <a:srgbClr val="FF0000"/>
                </a:solidFill>
                <a:latin typeface="微软雅黑"/>
                <a:ea typeface="微软雅黑"/>
                <a:cs typeface="微软雅黑"/>
              </a:rPr>
              <a:t>4</a:t>
            </a:r>
            <a:r>
              <a:rPr lang="en-US" altLang="zh-CN" b="1">
                <a:solidFill>
                  <a:srgbClr val="FF0000"/>
                </a:solidFill>
                <a:latin typeface="微软雅黑"/>
                <a:ea typeface="微软雅黑"/>
                <a:cs typeface="微软雅黑"/>
              </a:rPr>
              <a:t>. </a:t>
            </a:r>
            <a:r>
              <a:rPr lang="zh-CN" altLang="en-US" b="1">
                <a:solidFill>
                  <a:srgbClr val="FF0000"/>
                </a:solidFill>
                <a:latin typeface="微软雅黑"/>
                <a:ea typeface="微软雅黑"/>
                <a:cs typeface="微软雅黑"/>
              </a:rPr>
              <a:t>我们该怎样工作？</a:t>
            </a:r>
          </a:p>
        </p:txBody>
      </p:sp>
      <p:sp>
        <p:nvSpPr>
          <p:cNvPr id="211970" name="Rectangle 3"/>
          <p:cNvSpPr>
            <a:spLocks noChangeArrowheads="1"/>
          </p:cNvSpPr>
          <p:nvPr/>
        </p:nvSpPr>
        <p:spPr bwMode="auto">
          <a:xfrm>
            <a:off x="350838" y="1492250"/>
            <a:ext cx="6156325" cy="1754188"/>
          </a:xfrm>
          <a:prstGeom prst="rect">
            <a:avLst/>
          </a:prstGeom>
          <a:noFill/>
          <a:ln w="9525">
            <a:noFill/>
            <a:miter lim="800000"/>
            <a:headEnd/>
            <a:tailEnd/>
          </a:ln>
        </p:spPr>
        <p:txBody>
          <a:bodyPr>
            <a:spAutoFit/>
          </a:bodyPr>
          <a:lstStyle/>
          <a:p>
            <a:pPr eaLnBrk="0" hangingPunct="0">
              <a:lnSpc>
                <a:spcPct val="150000"/>
              </a:lnSpc>
              <a:buFont typeface="Arial" charset="0"/>
              <a:buNone/>
            </a:pPr>
            <a:r>
              <a:rPr lang="zh-CN" altLang="en-US" b="1">
                <a:latin typeface="微软雅黑"/>
                <a:ea typeface="微软雅黑"/>
                <a:cs typeface="微软雅黑"/>
              </a:rPr>
              <a:t>假设一个人，他做事时需要公司提供所有的条件，那么，这个人不是能够给企业创造财富的人，而只是一个机器。真正的人才是自己想办法克服困难，能够处理老板办不到的事情。</a:t>
            </a:r>
          </a:p>
        </p:txBody>
      </p:sp>
      <p:sp>
        <p:nvSpPr>
          <p:cNvPr id="4" name="Rectangle 6"/>
          <p:cNvSpPr>
            <a:spLocks noChangeArrowheads="1"/>
          </p:cNvSpPr>
          <p:nvPr/>
        </p:nvSpPr>
        <p:spPr bwMode="auto">
          <a:xfrm>
            <a:off x="566738" y="2819400"/>
            <a:ext cx="5969000" cy="1338263"/>
          </a:xfrm>
          <a:prstGeom prst="rect">
            <a:avLst/>
          </a:prstGeom>
          <a:solidFill>
            <a:srgbClr val="0070C0"/>
          </a:solidFill>
          <a:ln w="9525">
            <a:solidFill>
              <a:srgbClr val="FF0000"/>
            </a:solidFill>
            <a:miter lim="800000"/>
            <a:headEnd/>
            <a:tailEnd/>
          </a:ln>
        </p:spPr>
        <p:txBody>
          <a:bodyPr anchor="ctr">
            <a:spAutoFit/>
          </a:bodyPr>
          <a:lstStyle/>
          <a:p>
            <a:pPr eaLnBrk="0" hangingPunct="0">
              <a:lnSpc>
                <a:spcPct val="150000"/>
              </a:lnSpc>
              <a:buFont typeface="Arial" charset="0"/>
              <a:buNone/>
            </a:pPr>
            <a:r>
              <a:rPr lang="zh-CN" altLang="en-US" b="1">
                <a:solidFill>
                  <a:schemeClr val="bg1"/>
                </a:solidFill>
                <a:latin typeface="微软雅黑"/>
                <a:ea typeface="微软雅黑"/>
                <a:cs typeface="微软雅黑"/>
              </a:rPr>
              <a:t>工作不是为了讨多少薪水，薪水只是我们工作回报的一部分，因为能在工作中获得更多的技能和经验，才是人们实现自身价值最基本的方式和途径。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346" name="Object 5"/>
          <p:cNvGraphicFramePr>
            <a:graphicFrameLocks noGrp="1" noChangeAspect="1"/>
          </p:cNvGraphicFramePr>
          <p:nvPr>
            <p:ph/>
          </p:nvPr>
        </p:nvGraphicFramePr>
        <p:xfrm>
          <a:off x="571500" y="3327400"/>
          <a:ext cx="1284288" cy="1285875"/>
        </p:xfrm>
        <a:graphic>
          <a:graphicData uri="http://schemas.openxmlformats.org/presentationml/2006/ole">
            <p:oleObj spid="_x0000_s15365" r:id="rId5" imgW="1713586" imgH="1717243" progId="">
              <p:embed/>
            </p:oleObj>
          </a:graphicData>
        </a:graphic>
      </p:graphicFrame>
      <p:sp>
        <p:nvSpPr>
          <p:cNvPr id="15366" name="Text Box 2"/>
          <p:cNvSpPr txBox="1">
            <a:spLocks noChangeArrowheads="1"/>
          </p:cNvSpPr>
          <p:nvPr/>
        </p:nvSpPr>
        <p:spPr bwMode="auto">
          <a:xfrm>
            <a:off x="566738" y="1492250"/>
            <a:ext cx="4686300" cy="414338"/>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sz="2100" b="1">
                <a:solidFill>
                  <a:srgbClr val="C00000"/>
                </a:solidFill>
                <a:latin typeface="微软雅黑"/>
                <a:ea typeface="微软雅黑"/>
                <a:cs typeface="微软雅黑"/>
              </a:rPr>
              <a:t>职场植物人的表现形态</a:t>
            </a:r>
            <a:endParaRPr lang="zh-CN" altLang="en-US" sz="2100">
              <a:solidFill>
                <a:srgbClr val="C00000"/>
              </a:solidFill>
              <a:latin typeface="微软雅黑"/>
              <a:ea typeface="微软雅黑"/>
              <a:cs typeface="微软雅黑"/>
            </a:endParaRPr>
          </a:p>
        </p:txBody>
      </p:sp>
      <p:sp>
        <p:nvSpPr>
          <p:cNvPr id="441348" name="Text Box 3"/>
          <p:cNvSpPr txBox="1">
            <a:spLocks noChangeArrowheads="1"/>
          </p:cNvSpPr>
          <p:nvPr/>
        </p:nvSpPr>
        <p:spPr bwMode="auto">
          <a:xfrm>
            <a:off x="2000250" y="2114550"/>
            <a:ext cx="4400550" cy="237807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sz="2700" b="1">
                <a:solidFill>
                  <a:srgbClr val="FC3F04"/>
                </a:solidFill>
                <a:latin typeface="方正姚体"/>
                <a:ea typeface="方正姚体"/>
                <a:cs typeface="方正姚体"/>
              </a:rPr>
              <a:t>抱怨</a:t>
            </a:r>
          </a:p>
          <a:p>
            <a:pPr eaLnBrk="0" hangingPunct="0">
              <a:spcBef>
                <a:spcPct val="50000"/>
              </a:spcBef>
              <a:buFont typeface="Arial" charset="0"/>
              <a:buNone/>
            </a:pPr>
            <a:r>
              <a:rPr lang="zh-CN" altLang="zh-CN" sz="2700" b="1">
                <a:solidFill>
                  <a:srgbClr val="FC3F04"/>
                </a:solidFill>
                <a:latin typeface="方正姚体"/>
                <a:ea typeface="方正姚体"/>
                <a:cs typeface="方正姚体"/>
              </a:rPr>
              <a:t>        </a:t>
            </a:r>
            <a:r>
              <a:rPr lang="zh-CN" altLang="en-US" sz="2700" b="1">
                <a:solidFill>
                  <a:srgbClr val="FC3F04"/>
                </a:solidFill>
                <a:latin typeface="方正姚体"/>
                <a:ea typeface="方正姚体"/>
                <a:cs typeface="方正姚体"/>
              </a:rPr>
              <a:t>自以为是</a:t>
            </a:r>
          </a:p>
          <a:p>
            <a:pPr eaLnBrk="0" hangingPunct="0">
              <a:spcBef>
                <a:spcPct val="50000"/>
              </a:spcBef>
              <a:buFont typeface="Arial" charset="0"/>
              <a:buNone/>
            </a:pPr>
            <a:r>
              <a:rPr lang="zh-CN" altLang="zh-CN" sz="2700" b="1">
                <a:solidFill>
                  <a:srgbClr val="FC3F04"/>
                </a:solidFill>
                <a:latin typeface="方正姚体"/>
                <a:ea typeface="方正姚体"/>
                <a:cs typeface="方正姚体"/>
              </a:rPr>
              <a:t>                   </a:t>
            </a:r>
            <a:r>
              <a:rPr lang="zh-CN" altLang="en-US" sz="2700" b="1">
                <a:solidFill>
                  <a:srgbClr val="FC3F04"/>
                </a:solidFill>
                <a:latin typeface="方正姚体"/>
                <a:ea typeface="方正姚体"/>
                <a:cs typeface="方正姚体"/>
              </a:rPr>
              <a:t>不求上进</a:t>
            </a:r>
          </a:p>
          <a:p>
            <a:pPr algn="r" eaLnBrk="0" hangingPunct="0">
              <a:spcBef>
                <a:spcPct val="50000"/>
              </a:spcBef>
              <a:buFont typeface="Arial" charset="0"/>
              <a:buNone/>
            </a:pPr>
            <a:r>
              <a:rPr lang="zh-CN" altLang="zh-CN" sz="2700" b="1">
                <a:solidFill>
                  <a:srgbClr val="FC3F04"/>
                </a:solidFill>
                <a:latin typeface="方正姚体"/>
                <a:ea typeface="方正姚体"/>
                <a:cs typeface="方正姚体"/>
              </a:rPr>
              <a:t>                                </a:t>
            </a:r>
            <a:r>
              <a:rPr lang="zh-CN" altLang="en-US" sz="2700" b="1">
                <a:solidFill>
                  <a:srgbClr val="FC3F04"/>
                </a:solidFill>
                <a:latin typeface="方正姚体"/>
                <a:ea typeface="方正姚体"/>
                <a:cs typeface="方正姚体"/>
              </a:rPr>
              <a:t>缺乏激情</a:t>
            </a:r>
          </a:p>
        </p:txBody>
      </p:sp>
      <p:sp>
        <p:nvSpPr>
          <p:cNvPr id="441349" name="Line 5"/>
          <p:cNvSpPr>
            <a:spLocks noChangeShapeType="1"/>
          </p:cNvSpPr>
          <p:nvPr/>
        </p:nvSpPr>
        <p:spPr bwMode="auto">
          <a:xfrm>
            <a:off x="1771650" y="2409825"/>
            <a:ext cx="3086100" cy="2286000"/>
          </a:xfrm>
          <a:prstGeom prst="line">
            <a:avLst/>
          </a:prstGeom>
          <a:noFill/>
          <a:ln w="38100" cmpd="sng">
            <a:solidFill>
              <a:srgbClr val="FF0000"/>
            </a:solidFill>
            <a:round/>
            <a:headEnd/>
            <a:tailEnd type="stealth" w="med" len="med"/>
          </a:ln>
          <a:effectLst>
            <a:outerShdw dist="23000" dir="5400000" algn="ctr" rotWithShape="0">
              <a:srgbClr val="000000">
                <a:alpha val="25000"/>
              </a:srgbClr>
            </a:outerShdw>
          </a:effectLst>
        </p:spPr>
        <p:txBody>
          <a:bodyPr anchor="ctr"/>
          <a:lstStyle/>
          <a:p>
            <a:pPr eaLnBrk="0" hangingPunct="0">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5369" name="Rectangle 3"/>
          <p:cNvSpPr>
            <a:spLocks noChangeArrowheads="1"/>
          </p:cNvSpPr>
          <p:nvPr/>
        </p:nvSpPr>
        <p:spPr bwMode="auto">
          <a:xfrm>
            <a:off x="188913" y="950913"/>
            <a:ext cx="5200650" cy="511175"/>
          </a:xfrm>
          <a:prstGeom prst="rect">
            <a:avLst/>
          </a:prstGeom>
          <a:noFill/>
          <a:ln w="9525">
            <a:noFill/>
            <a:miter lim="800000"/>
            <a:headEnd/>
            <a:tailEnd/>
          </a:ln>
        </p:spPr>
        <p:txBody>
          <a:bodyPr/>
          <a:lstStyle/>
          <a:p>
            <a:pPr eaLnBrk="0" hangingPunct="0">
              <a:spcBef>
                <a:spcPct val="20000"/>
              </a:spcBef>
              <a:buFont typeface="Wingdings" pitchFamily="2" charset="2"/>
              <a:buNone/>
            </a:pPr>
            <a:r>
              <a:rPr lang="zh-CN" altLang="en-US" sz="2400" b="1">
                <a:solidFill>
                  <a:srgbClr val="7030A0"/>
                </a:solidFill>
                <a:latin typeface="微软雅黑"/>
                <a:ea typeface="微软雅黑"/>
                <a:cs typeface="微软雅黑"/>
              </a:rPr>
              <a:t>小心变成职场“植物人”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1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41348">
                                            <p:txEl>
                                              <p:pRg st="0" end="0"/>
                                            </p:txEl>
                                          </p:spTgt>
                                        </p:tgtEl>
                                        <p:attrNameLst>
                                          <p:attrName>style.visibility</p:attrName>
                                        </p:attrNameLst>
                                      </p:cBhvr>
                                      <p:to>
                                        <p:strVal val="visible"/>
                                      </p:to>
                                    </p:set>
                                    <p:animEffect transition="in" filter="blinds(horizontal)">
                                      <p:cBhvr>
                                        <p:cTn id="11" dur="500"/>
                                        <p:tgtEl>
                                          <p:spTgt spid="441348">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4" name="camera.wav"/>
                                        </p:tgtEl>
                                      </p:cMediaNode>
                                    </p:audio>
                                  </p:sub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41348">
                                            <p:txEl>
                                              <p:pRg st="1" end="1"/>
                                            </p:txEl>
                                          </p:spTgt>
                                        </p:tgtEl>
                                        <p:attrNameLst>
                                          <p:attrName>style.visibility</p:attrName>
                                        </p:attrNameLst>
                                      </p:cBhvr>
                                      <p:to>
                                        <p:strVal val="visible"/>
                                      </p:to>
                                    </p:set>
                                    <p:animEffect transition="in" filter="blinds(horizontal)">
                                      <p:cBhvr>
                                        <p:cTn id="16" dur="500"/>
                                        <p:tgtEl>
                                          <p:spTgt spid="441348">
                                            <p:txEl>
                                              <p:pRg st="1" end="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4" name="camera.wav"/>
                                        </p:tgtEl>
                                      </p:cMediaNode>
                                    </p:audio>
                                  </p:sub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41348">
                                            <p:txEl>
                                              <p:pRg st="2" end="2"/>
                                            </p:txEl>
                                          </p:spTgt>
                                        </p:tgtEl>
                                        <p:attrNameLst>
                                          <p:attrName>style.visibility</p:attrName>
                                        </p:attrNameLst>
                                      </p:cBhvr>
                                      <p:to>
                                        <p:strVal val="visible"/>
                                      </p:to>
                                    </p:set>
                                    <p:animEffect transition="in" filter="blinds(horizontal)">
                                      <p:cBhvr>
                                        <p:cTn id="21" dur="500"/>
                                        <p:tgtEl>
                                          <p:spTgt spid="441348">
                                            <p:txEl>
                                              <p:pRg st="2" end="2"/>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4" name="camera.wav"/>
                                        </p:tgtEl>
                                      </p:cMediaNode>
                                    </p:audio>
                                  </p:sub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41348">
                                            <p:txEl>
                                              <p:pRg st="3" end="3"/>
                                            </p:txEl>
                                          </p:spTgt>
                                        </p:tgtEl>
                                        <p:attrNameLst>
                                          <p:attrName>style.visibility</p:attrName>
                                        </p:attrNameLst>
                                      </p:cBhvr>
                                      <p:to>
                                        <p:strVal val="visible"/>
                                      </p:to>
                                    </p:set>
                                    <p:animEffect transition="in" filter="blinds(horizontal)">
                                      <p:cBhvr>
                                        <p:cTn id="26" dur="500"/>
                                        <p:tgtEl>
                                          <p:spTgt spid="441348">
                                            <p:txEl>
                                              <p:pRg st="3" end="3"/>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8"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4" name="Rectangle 2050"/>
          <p:cNvSpPr>
            <a:spLocks noGrp="1" noChangeArrowheads="1"/>
          </p:cNvSpPr>
          <p:nvPr>
            <p:ph type="title" idx="4294967295"/>
          </p:nvPr>
        </p:nvSpPr>
        <p:spPr>
          <a:xfrm>
            <a:off x="207963" y="1130300"/>
            <a:ext cx="5414962" cy="358775"/>
          </a:xfrm>
        </p:spPr>
        <p:txBody>
          <a:bodyPr lIns="68570" tIns="34284" rIns="68570" bIns="34284"/>
          <a:lstStyle/>
          <a:p>
            <a:pPr defTabSz="685800" eaLnBrk="1" hangingPunct="1">
              <a:buFont typeface="Arial" panose="020B0604020202020204" pitchFamily="34" charset="0"/>
              <a:buNone/>
              <a:defRPr/>
            </a:pPr>
            <a:r>
              <a:rPr lang="zh-CN" altLang="en-US" sz="1800" kern="0" dirty="0">
                <a:solidFill>
                  <a:srgbClr val="FF0000"/>
                </a:solidFill>
                <a:latin typeface="微软雅黑" pitchFamily="34" charset="-122"/>
                <a:cs typeface="+mj-cs"/>
                <a:sym typeface="Arial" panose="020B0604020202020204" pitchFamily="34" charset="0"/>
              </a:rPr>
              <a:t>避免成为“植物人”的第一个问题</a:t>
            </a:r>
          </a:p>
        </p:txBody>
      </p:sp>
      <p:sp>
        <p:nvSpPr>
          <p:cNvPr id="443395" name="Rectangle 2051"/>
          <p:cNvSpPr>
            <a:spLocks noGrp="1" noChangeArrowheads="1"/>
          </p:cNvSpPr>
          <p:nvPr>
            <p:ph idx="4294967295"/>
          </p:nvPr>
        </p:nvSpPr>
        <p:spPr>
          <a:xfrm>
            <a:off x="207963" y="1417638"/>
            <a:ext cx="6265862" cy="971550"/>
          </a:xfrm>
        </p:spPr>
        <p:txBody>
          <a:bodyPr/>
          <a:lstStyle/>
          <a:p>
            <a:pPr eaLnBrk="1" hangingPunct="1">
              <a:lnSpc>
                <a:spcPct val="150000"/>
              </a:lnSpc>
              <a:buFont typeface="Wingdings" pitchFamily="2" charset="2"/>
              <a:buChar char="Ø"/>
            </a:pPr>
            <a:r>
              <a:rPr lang="zh-CN" altLang="en-US" b="1" smtClean="0">
                <a:latin typeface="微软雅黑"/>
              </a:rPr>
              <a:t>我在团队中存在的价值是什么？</a:t>
            </a:r>
          </a:p>
          <a:p>
            <a:pPr eaLnBrk="1" hangingPunct="1">
              <a:lnSpc>
                <a:spcPct val="150000"/>
              </a:lnSpc>
              <a:buFontTx/>
              <a:buNone/>
            </a:pPr>
            <a:r>
              <a:rPr lang="zh-CN" altLang="en-US" b="1" smtClean="0">
                <a:latin typeface="微软雅黑"/>
              </a:rPr>
              <a:t>切记：不要问公司能为你做什么，问问你能为公司做些什么？</a:t>
            </a:r>
          </a:p>
        </p:txBody>
      </p:sp>
      <p:sp>
        <p:nvSpPr>
          <p:cNvPr id="5" name="Rectangle 1026"/>
          <p:cNvSpPr txBox="1">
            <a:spLocks noChangeArrowheads="1"/>
          </p:cNvSpPr>
          <p:nvPr/>
        </p:nvSpPr>
        <p:spPr bwMode="auto">
          <a:xfrm>
            <a:off x="185738" y="2273300"/>
            <a:ext cx="5357812" cy="381000"/>
          </a:xfrm>
          <a:prstGeom prst="rect">
            <a:avLst/>
          </a:prstGeom>
          <a:noFill/>
          <a:ln w="9525">
            <a:noFill/>
            <a:miter lim="800000"/>
            <a:headEnd/>
            <a:tailEnd/>
          </a:ln>
        </p:spPr>
        <p:txBody>
          <a:bodyPr lIns="68570" tIns="34284" rIns="68570" bIns="34284" anchor="ctr"/>
          <a:lstStyle/>
          <a:p>
            <a:pPr defTabSz="685800">
              <a:buFont typeface="Arial" charset="0"/>
              <a:buNone/>
            </a:pPr>
            <a:r>
              <a:rPr lang="zh-CN" altLang="en-US" b="1">
                <a:solidFill>
                  <a:srgbClr val="FF0000"/>
                </a:solidFill>
                <a:latin typeface="微软雅黑"/>
                <a:ea typeface="微软雅黑"/>
                <a:cs typeface="微软雅黑"/>
              </a:rPr>
              <a:t>避免成为“植物人”的第二个问题</a:t>
            </a:r>
          </a:p>
        </p:txBody>
      </p:sp>
      <p:sp>
        <p:nvSpPr>
          <p:cNvPr id="6" name="Rectangle 1027"/>
          <p:cNvSpPr txBox="1">
            <a:spLocks noChangeArrowheads="1"/>
          </p:cNvSpPr>
          <p:nvPr/>
        </p:nvSpPr>
        <p:spPr bwMode="auto">
          <a:xfrm>
            <a:off x="350838" y="2571750"/>
            <a:ext cx="5029200" cy="1025525"/>
          </a:xfrm>
          <a:prstGeom prst="rect">
            <a:avLst/>
          </a:prstGeom>
          <a:noFill/>
          <a:ln w="9525">
            <a:noFill/>
            <a:miter lim="800000"/>
            <a:headEnd/>
            <a:tailEnd/>
          </a:ln>
        </p:spPr>
        <p:txBody>
          <a:bodyPr lIns="68570" tIns="34284" rIns="68570" bIns="34284"/>
          <a:lstStyle/>
          <a:p>
            <a:pPr marL="257175" indent="-257175" defTabSz="685800">
              <a:lnSpc>
                <a:spcPct val="150000"/>
              </a:lnSpc>
              <a:spcBef>
                <a:spcPct val="20000"/>
              </a:spcBef>
              <a:buFont typeface="Wingdings" pitchFamily="2" charset="2"/>
              <a:buChar char="Ø"/>
              <a:defRPr/>
            </a:pPr>
            <a:r>
              <a:rPr lang="zh-CN" altLang="en-US" sz="1600" b="1" kern="0" dirty="0">
                <a:effectLst>
                  <a:outerShdw blurRad="38100" dist="38100" dir="2700000" algn="tl">
                    <a:srgbClr val="C0C0C0"/>
                  </a:outerShdw>
                </a:effectLst>
                <a:latin typeface="微软雅黑" pitchFamily="34" charset="-122"/>
                <a:ea typeface="微软雅黑" pitchFamily="34" charset="-122"/>
              </a:rPr>
              <a:t>钱以外的工作动力是什么？</a:t>
            </a:r>
          </a:p>
          <a:p>
            <a:pPr marL="257175" indent="-257175" defTabSz="685800">
              <a:lnSpc>
                <a:spcPct val="150000"/>
              </a:lnSpc>
              <a:spcBef>
                <a:spcPct val="20000"/>
              </a:spcBef>
              <a:buFont typeface="Arial" panose="020B0604020202020204" pitchFamily="34" charset="0"/>
              <a:buNone/>
              <a:defRPr/>
            </a:pPr>
            <a:r>
              <a:rPr lang="zh-CN" altLang="en-US" sz="1600" b="1" kern="0" dirty="0">
                <a:effectLst>
                  <a:outerShdw blurRad="38100" dist="38100" dir="2700000" algn="tl">
                    <a:srgbClr val="C0C0C0"/>
                  </a:outerShdw>
                </a:effectLst>
                <a:latin typeface="微软雅黑" pitchFamily="34" charset="-122"/>
                <a:ea typeface="微软雅黑" pitchFamily="34" charset="-122"/>
              </a:rPr>
              <a:t>切记：要么享受工作；要么忍受工作！</a:t>
            </a:r>
            <a:endParaRPr lang="zh-CN" altLang="zh-CN" sz="1600" b="1" kern="0" dirty="0">
              <a:effectLst>
                <a:outerShdw blurRad="38100" dist="38100" dir="2700000" algn="tl">
                  <a:srgbClr val="C0C0C0"/>
                </a:outerShdw>
              </a:effectLst>
              <a:latin typeface="微软雅黑" pitchFamily="34" charset="-122"/>
              <a:ea typeface="微软雅黑" pitchFamily="34" charset="-122"/>
            </a:endParaRPr>
          </a:p>
        </p:txBody>
      </p:sp>
      <p:sp>
        <p:nvSpPr>
          <p:cNvPr id="7" name="Rectangle 1026"/>
          <p:cNvSpPr txBox="1">
            <a:spLocks noChangeArrowheads="1"/>
          </p:cNvSpPr>
          <p:nvPr/>
        </p:nvSpPr>
        <p:spPr bwMode="auto">
          <a:xfrm>
            <a:off x="207963" y="3503613"/>
            <a:ext cx="5300662" cy="309562"/>
          </a:xfrm>
          <a:prstGeom prst="rect">
            <a:avLst/>
          </a:prstGeom>
          <a:noFill/>
          <a:ln w="9525">
            <a:noFill/>
            <a:miter lim="800000"/>
            <a:headEnd/>
            <a:tailEnd/>
          </a:ln>
        </p:spPr>
        <p:txBody>
          <a:bodyPr lIns="68570" tIns="34284" rIns="68570" bIns="34284" anchor="ctr"/>
          <a:lstStyle/>
          <a:p>
            <a:pPr defTabSz="685800">
              <a:buFont typeface="Arial" panose="020B0604020202020204" pitchFamily="34" charset="0"/>
              <a:buNone/>
              <a:defRPr/>
            </a:pPr>
            <a:r>
              <a:rPr lang="zh-CN" altLang="en-US" b="1" kern="0" dirty="0">
                <a:solidFill>
                  <a:srgbClr val="FF0000"/>
                </a:solidFill>
                <a:latin typeface="微软雅黑" pitchFamily="34" charset="-122"/>
                <a:ea typeface="微软雅黑" pitchFamily="34" charset="-122"/>
                <a:cs typeface="+mj-cs"/>
              </a:rPr>
              <a:t>避免成为“植物人”的第三个问题</a:t>
            </a:r>
          </a:p>
        </p:txBody>
      </p:sp>
      <p:sp>
        <p:nvSpPr>
          <p:cNvPr id="8" name="Rectangle 1027"/>
          <p:cNvSpPr txBox="1">
            <a:spLocks noChangeArrowheads="1"/>
          </p:cNvSpPr>
          <p:nvPr/>
        </p:nvSpPr>
        <p:spPr bwMode="auto">
          <a:xfrm>
            <a:off x="350838" y="3813175"/>
            <a:ext cx="5324475" cy="809625"/>
          </a:xfrm>
          <a:prstGeom prst="rect">
            <a:avLst/>
          </a:prstGeom>
          <a:noFill/>
          <a:ln w="9525">
            <a:noFill/>
            <a:miter lim="800000"/>
            <a:headEnd/>
            <a:tailEnd/>
          </a:ln>
        </p:spPr>
        <p:txBody>
          <a:bodyPr lIns="68570" tIns="34284" rIns="68570" bIns="34284"/>
          <a:lstStyle/>
          <a:p>
            <a:pPr marL="257175" indent="-257175" defTabSz="685800">
              <a:lnSpc>
                <a:spcPct val="150000"/>
              </a:lnSpc>
              <a:spcBef>
                <a:spcPct val="20000"/>
              </a:spcBef>
              <a:buFont typeface="Wingdings" pitchFamily="2" charset="2"/>
              <a:buChar char="Ø"/>
              <a:defRPr/>
            </a:pPr>
            <a:r>
              <a:rPr lang="zh-CN" altLang="en-US" sz="1600" b="1" kern="0" dirty="0">
                <a:latin typeface="微软雅黑" pitchFamily="34" charset="-122"/>
                <a:ea typeface="微软雅黑" pitchFamily="34" charset="-122"/>
              </a:rPr>
              <a:t>什么可以成为我下一步的目标？</a:t>
            </a:r>
          </a:p>
          <a:p>
            <a:pPr marL="257175" indent="-257175" defTabSz="685800">
              <a:lnSpc>
                <a:spcPct val="150000"/>
              </a:lnSpc>
              <a:spcBef>
                <a:spcPct val="20000"/>
              </a:spcBef>
              <a:buFont typeface="Arial" panose="020B0604020202020204" pitchFamily="34" charset="0"/>
              <a:buNone/>
              <a:defRPr/>
            </a:pPr>
            <a:r>
              <a:rPr lang="zh-CN" altLang="en-US" sz="1600" b="1" kern="0" dirty="0">
                <a:latin typeface="微软雅黑" pitchFamily="34" charset="-122"/>
                <a:ea typeface="微软雅黑" pitchFamily="34" charset="-122"/>
              </a:rPr>
              <a:t>切记：知道自己要去哪里，才有可能到达那里。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43394"/>
                                        </p:tgtEl>
                                        <p:attrNameLst>
                                          <p:attrName>style.visibility</p:attrName>
                                        </p:attrNameLst>
                                      </p:cBhvr>
                                      <p:to>
                                        <p:strVal val="visible"/>
                                      </p:to>
                                    </p:set>
                                    <p:anim calcmode="lin" valueType="num">
                                      <p:cBhvr>
                                        <p:cTn id="7" dur="500" fill="hold"/>
                                        <p:tgtEl>
                                          <p:spTgt spid="443394"/>
                                        </p:tgtEl>
                                        <p:attrNameLst>
                                          <p:attrName>ppt_w</p:attrName>
                                        </p:attrNameLst>
                                      </p:cBhvr>
                                      <p:tavLst>
                                        <p:tav tm="0">
                                          <p:val>
                                            <p:fltVal val="0"/>
                                          </p:val>
                                        </p:tav>
                                        <p:tav tm="100000">
                                          <p:val>
                                            <p:strVal val="#ppt_w"/>
                                          </p:val>
                                        </p:tav>
                                      </p:tavLst>
                                    </p:anim>
                                    <p:anim calcmode="lin" valueType="num">
                                      <p:cBhvr>
                                        <p:cTn id="8" dur="500" fill="hold"/>
                                        <p:tgtEl>
                                          <p:spTgt spid="44339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43395">
                                            <p:txEl>
                                              <p:pRg st="0" end="0"/>
                                            </p:txEl>
                                          </p:spTgt>
                                        </p:tgtEl>
                                        <p:attrNameLst>
                                          <p:attrName>style.visibility</p:attrName>
                                        </p:attrNameLst>
                                      </p:cBhvr>
                                      <p:to>
                                        <p:strVal val="visible"/>
                                      </p:to>
                                    </p:set>
                                    <p:animEffect transition="in" filter="checkerboard(across)">
                                      <p:cBhvr>
                                        <p:cTn id="13" dur="500"/>
                                        <p:tgtEl>
                                          <p:spTgt spid="44339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43395">
                                            <p:txEl>
                                              <p:pRg st="1" end="1"/>
                                            </p:txEl>
                                          </p:spTgt>
                                        </p:tgtEl>
                                        <p:attrNameLst>
                                          <p:attrName>style.visibility</p:attrName>
                                        </p:attrNameLst>
                                      </p:cBhvr>
                                      <p:to>
                                        <p:strVal val="visible"/>
                                      </p:to>
                                    </p:set>
                                    <p:animEffect transition="in" filter="checkerboard(across)">
                                      <p:cBhvr>
                                        <p:cTn id="18" dur="500"/>
                                        <p:tgtEl>
                                          <p:spTgt spid="443395">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par>
                                <p:cTn id="19" presetID="2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hammer.wav"/>
                                        </p:tgtEl>
                                      </p:cMediaNode>
                                    </p:audio>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heckerboard(across)">
                                      <p:cBhvr>
                                        <p:cTn id="27" dur="500"/>
                                        <p:tgtEl>
                                          <p:spTgt spid="6">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checkerboard(across)">
                                      <p:cBhvr>
                                        <p:cTn id="32" dur="500"/>
                                        <p:tgtEl>
                                          <p:spTgt spid="6">
                                            <p:txEl>
                                              <p:pRg st="1" end="1"/>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camera.wav"/>
                                        </p:tgtEl>
                                      </p:cMediaNode>
                                    </p:audio>
                                  </p:subTnLst>
                                </p:cTn>
                              </p:par>
                              <p:par>
                                <p:cTn id="33" presetID="2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checkerboard(across)">
                                      <p:cBhvr>
                                        <p:cTn id="41" dur="500"/>
                                        <p:tgtEl>
                                          <p:spTgt spid="8">
                                            <p:txEl>
                                              <p:pRg st="0" end="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checkerboard(across)">
                                      <p:cBhvr>
                                        <p:cTn id="46" dur="500"/>
                                        <p:tgtEl>
                                          <p:spTgt spid="8">
                                            <p:txEl>
                                              <p:pRg st="1" end="1"/>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autoUpdateAnimBg="0"/>
      <p:bldP spid="6" grpId="0" build="p" autoUpdateAnimBg="0"/>
      <p:bldP spid="8"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ext Box 26"/>
          <p:cNvSpPr txBox="1">
            <a:spLocks noChangeArrowheads="1"/>
          </p:cNvSpPr>
          <p:nvPr/>
        </p:nvSpPr>
        <p:spPr bwMode="auto">
          <a:xfrm>
            <a:off x="188913" y="950913"/>
            <a:ext cx="4321175" cy="415925"/>
          </a:xfrm>
          <a:prstGeom prst="rect">
            <a:avLst/>
          </a:prstGeom>
          <a:noFill/>
          <a:ln w="9525">
            <a:noFill/>
            <a:miter lim="800000"/>
            <a:headEnd/>
            <a:tailEnd/>
          </a:ln>
        </p:spPr>
        <p:txBody>
          <a:bodyPr>
            <a:spAutoFit/>
          </a:bodyPr>
          <a:lstStyle/>
          <a:p>
            <a:pPr eaLnBrk="0" hangingPunct="0">
              <a:spcBef>
                <a:spcPct val="20000"/>
              </a:spcBef>
              <a:buClr>
                <a:schemeClr val="hlink"/>
              </a:buClr>
              <a:buFont typeface="Wingdings" pitchFamily="2" charset="2"/>
              <a:buNone/>
            </a:pPr>
            <a:r>
              <a:rPr lang="zh-CN" altLang="en-US" sz="2100" b="1">
                <a:solidFill>
                  <a:srgbClr val="FF0000"/>
                </a:solidFill>
                <a:latin typeface="微软雅黑"/>
                <a:ea typeface="微软雅黑"/>
                <a:cs typeface="微软雅黑"/>
              </a:rPr>
              <a:t>塑造阳光心态的</a:t>
            </a:r>
            <a:r>
              <a:rPr lang="en-US" altLang="zh-CN" sz="2100" b="1">
                <a:solidFill>
                  <a:srgbClr val="FF0000"/>
                </a:solidFill>
                <a:latin typeface="微软雅黑"/>
                <a:ea typeface="微软雅黑"/>
                <a:cs typeface="微软雅黑"/>
              </a:rPr>
              <a:t>8</a:t>
            </a:r>
            <a:r>
              <a:rPr lang="zh-CN" altLang="en-US" sz="2100" b="1">
                <a:solidFill>
                  <a:srgbClr val="FF0000"/>
                </a:solidFill>
                <a:latin typeface="微软雅黑"/>
                <a:ea typeface="微软雅黑"/>
                <a:cs typeface="微软雅黑"/>
              </a:rPr>
              <a:t>个工具</a:t>
            </a:r>
            <a:endParaRPr lang="en-US" sz="2100" b="1">
              <a:solidFill>
                <a:srgbClr val="FF0000"/>
              </a:solidFill>
              <a:latin typeface="微软雅黑"/>
              <a:ea typeface="微软雅黑"/>
              <a:cs typeface="微软雅黑"/>
            </a:endParaRPr>
          </a:p>
        </p:txBody>
      </p:sp>
      <p:sp>
        <p:nvSpPr>
          <p:cNvPr id="219138" name="Text Box 27"/>
          <p:cNvSpPr txBox="1">
            <a:spLocks noChangeArrowheads="1"/>
          </p:cNvSpPr>
          <p:nvPr/>
        </p:nvSpPr>
        <p:spPr bwMode="auto">
          <a:xfrm>
            <a:off x="987425" y="1560513"/>
            <a:ext cx="415925" cy="368300"/>
          </a:xfrm>
          <a:prstGeom prst="rect">
            <a:avLst/>
          </a:prstGeom>
          <a:noFill/>
          <a:ln w="9525">
            <a:noFill/>
            <a:miter lim="800000"/>
            <a:headEnd/>
            <a:tailEnd/>
          </a:ln>
        </p:spPr>
        <p:txBody>
          <a:bodyPr wrap="none">
            <a:spAutoFit/>
          </a:bodyPr>
          <a:lstStyle/>
          <a:p>
            <a:pPr algn="ctr" eaLnBrk="0" hangingPunct="0">
              <a:buFont typeface="Arial" charset="0"/>
              <a:buNone/>
            </a:pPr>
            <a:r>
              <a:rPr lang="zh-CN" altLang="en-US" b="1">
                <a:solidFill>
                  <a:schemeClr val="bg1"/>
                </a:solidFill>
                <a:ea typeface="PMingLiU" pitchFamily="18" charset="-120"/>
              </a:rPr>
              <a:t>三</a:t>
            </a:r>
          </a:p>
        </p:txBody>
      </p:sp>
      <p:sp>
        <p:nvSpPr>
          <p:cNvPr id="219139" name="矩形 4"/>
          <p:cNvSpPr>
            <a:spLocks noChangeArrowheads="1"/>
          </p:cNvSpPr>
          <p:nvPr/>
        </p:nvSpPr>
        <p:spPr bwMode="auto">
          <a:xfrm>
            <a:off x="350838" y="1330325"/>
            <a:ext cx="5994400" cy="3416300"/>
          </a:xfrm>
          <a:prstGeom prst="rect">
            <a:avLst/>
          </a:prstGeom>
          <a:noFill/>
          <a:ln w="9525">
            <a:noFill/>
            <a:miter lim="800000"/>
            <a:headEnd/>
            <a:tailEnd/>
          </a:ln>
        </p:spPr>
        <p:txBody>
          <a:bodyPr>
            <a:spAutoFit/>
          </a:bodyPr>
          <a:lstStyle/>
          <a:p>
            <a:pPr marL="257175" indent="-257175" eaLnBrk="0" hangingPunct="0">
              <a:lnSpc>
                <a:spcPct val="150000"/>
              </a:lnSpc>
              <a:buFont typeface="Wingdings" pitchFamily="2" charset="2"/>
              <a:buChar char="Ø"/>
            </a:pPr>
            <a:r>
              <a:rPr lang="zh-CN" altLang="en-US" b="1">
                <a:latin typeface="微软雅黑"/>
                <a:ea typeface="微软雅黑"/>
                <a:cs typeface="微软雅黑"/>
              </a:rPr>
              <a:t>改变态度 </a:t>
            </a:r>
            <a:endParaRPr lang="en-US" b="1">
              <a:latin typeface="微软雅黑"/>
              <a:ea typeface="微软雅黑"/>
              <a:cs typeface="微软雅黑"/>
            </a:endParaRPr>
          </a:p>
          <a:p>
            <a:pPr marL="257175" indent="-257175" eaLnBrk="0" hangingPunct="0">
              <a:lnSpc>
                <a:spcPct val="150000"/>
              </a:lnSpc>
              <a:buFont typeface="Wingdings" pitchFamily="2" charset="2"/>
              <a:buChar char="Ø"/>
            </a:pPr>
            <a:r>
              <a:rPr lang="zh-CN" altLang="en-US" b="1">
                <a:latin typeface="微软雅黑"/>
                <a:ea typeface="微软雅黑"/>
                <a:cs typeface="微软雅黑"/>
              </a:rPr>
              <a:t>学会享受过程</a:t>
            </a:r>
            <a:endParaRPr lang="en-US" b="1">
              <a:latin typeface="微软雅黑"/>
              <a:ea typeface="微软雅黑"/>
              <a:cs typeface="微软雅黑"/>
            </a:endParaRPr>
          </a:p>
          <a:p>
            <a:pPr marL="257175" indent="-257175" eaLnBrk="0" hangingPunct="0">
              <a:lnSpc>
                <a:spcPct val="150000"/>
              </a:lnSpc>
              <a:buFont typeface="Wingdings" pitchFamily="2" charset="2"/>
              <a:buChar char="Ø"/>
            </a:pPr>
            <a:r>
              <a:rPr lang="zh-CN" altLang="en-US" b="1">
                <a:latin typeface="微软雅黑"/>
                <a:ea typeface="微软雅黑"/>
                <a:cs typeface="微软雅黑"/>
              </a:rPr>
              <a:t>活在当下</a:t>
            </a:r>
            <a:endParaRPr lang="en-US" b="1">
              <a:latin typeface="微软雅黑"/>
              <a:ea typeface="微软雅黑"/>
              <a:cs typeface="微软雅黑"/>
            </a:endParaRPr>
          </a:p>
          <a:p>
            <a:pPr marL="257175" indent="-257175" eaLnBrk="0" hangingPunct="0">
              <a:lnSpc>
                <a:spcPct val="150000"/>
              </a:lnSpc>
              <a:buFont typeface="Wingdings" pitchFamily="2" charset="2"/>
              <a:buChar char="Ø"/>
            </a:pPr>
            <a:r>
              <a:rPr lang="zh-CN" altLang="en-US" b="1">
                <a:latin typeface="微软雅黑"/>
                <a:ea typeface="微软雅黑"/>
                <a:cs typeface="微软雅黑"/>
              </a:rPr>
              <a:t>不要把自己幸福的来源建立在别人的行为上面</a:t>
            </a:r>
            <a:endParaRPr lang="en-US" b="1">
              <a:latin typeface="微软雅黑"/>
              <a:ea typeface="微软雅黑"/>
              <a:cs typeface="微软雅黑"/>
            </a:endParaRPr>
          </a:p>
          <a:p>
            <a:pPr marL="257175" indent="-257175" eaLnBrk="0" hangingPunct="0">
              <a:lnSpc>
                <a:spcPct val="150000"/>
              </a:lnSpc>
              <a:buFont typeface="Wingdings" pitchFamily="2" charset="2"/>
              <a:buChar char="Ø"/>
            </a:pPr>
            <a:r>
              <a:rPr lang="zh-CN" altLang="en-US" b="1">
                <a:latin typeface="微软雅黑"/>
                <a:ea typeface="微软雅黑"/>
                <a:cs typeface="微软雅黑"/>
              </a:rPr>
              <a:t>学会感恩</a:t>
            </a:r>
            <a:endParaRPr lang="en-US" b="1">
              <a:latin typeface="微软雅黑"/>
              <a:ea typeface="微软雅黑"/>
              <a:cs typeface="微软雅黑"/>
            </a:endParaRPr>
          </a:p>
          <a:p>
            <a:pPr marL="257175" indent="-257175" eaLnBrk="0" hangingPunct="0">
              <a:lnSpc>
                <a:spcPct val="150000"/>
              </a:lnSpc>
              <a:buFont typeface="Wingdings" pitchFamily="2" charset="2"/>
              <a:buChar char="Ø"/>
            </a:pPr>
            <a:r>
              <a:rPr lang="zh-CN" altLang="en-US" b="1">
                <a:latin typeface="微软雅黑"/>
                <a:ea typeface="微软雅黑"/>
                <a:cs typeface="微软雅黑"/>
              </a:rPr>
              <a:t>如果遇到倒霉的事情就想还有人比你更倒霉</a:t>
            </a:r>
            <a:endParaRPr lang="en-US" b="1">
              <a:latin typeface="微软雅黑"/>
              <a:ea typeface="微软雅黑"/>
              <a:cs typeface="微软雅黑"/>
            </a:endParaRPr>
          </a:p>
          <a:p>
            <a:pPr marL="257175" indent="-257175" eaLnBrk="0" hangingPunct="0">
              <a:lnSpc>
                <a:spcPct val="150000"/>
              </a:lnSpc>
              <a:buFont typeface="Wingdings" pitchFamily="2" charset="2"/>
              <a:buChar char="Ø"/>
            </a:pPr>
            <a:r>
              <a:rPr lang="zh-CN" altLang="en-US" b="1">
                <a:latin typeface="微软雅黑"/>
                <a:ea typeface="微软雅黑"/>
                <a:cs typeface="微软雅黑"/>
              </a:rPr>
              <a:t>天堂、地狱由心造</a:t>
            </a:r>
            <a:endParaRPr lang="en-US" b="1">
              <a:latin typeface="微软雅黑"/>
              <a:ea typeface="微软雅黑"/>
              <a:cs typeface="微软雅黑"/>
            </a:endParaRPr>
          </a:p>
          <a:p>
            <a:pPr marL="257175" indent="-257175" eaLnBrk="0" hangingPunct="0">
              <a:lnSpc>
                <a:spcPct val="150000"/>
              </a:lnSpc>
              <a:buFont typeface="Wingdings" pitchFamily="2" charset="2"/>
              <a:buChar char="Ø"/>
            </a:pPr>
            <a:r>
              <a:rPr lang="zh-CN" altLang="en-US" b="1">
                <a:latin typeface="微软雅黑"/>
                <a:ea typeface="微软雅黑"/>
                <a:cs typeface="微软雅黑"/>
              </a:rPr>
              <a:t>压力太大的时候要学会弯曲</a:t>
            </a:r>
          </a:p>
        </p:txBody>
      </p:sp>
    </p:spTree>
  </p:cSld>
  <p:clrMapOvr>
    <a:masterClrMapping/>
  </p:clrMapOvr>
  <p:transition spd="med">
    <p:plus/>
    <p:sndAc>
      <p:stSnd>
        <p:snd r:embed="rId2" name="applause.wav"/>
      </p:stSnd>
    </p:sndAc>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idx="1"/>
          </p:nvPr>
        </p:nvSpPr>
        <p:spPr>
          <a:xfrm>
            <a:off x="350838" y="952500"/>
            <a:ext cx="6173787" cy="3725863"/>
          </a:xfrm>
        </p:spPr>
        <p:txBody>
          <a:bodyPr/>
          <a:lstStyle/>
          <a:p>
            <a:pPr eaLnBrk="1" hangingPunct="1">
              <a:lnSpc>
                <a:spcPct val="150000"/>
              </a:lnSpc>
              <a:buFontTx/>
              <a:buNone/>
            </a:pPr>
            <a:r>
              <a:rPr lang="zh-CN" altLang="en-US" sz="1800" b="1" smtClean="0">
                <a:latin typeface="微软雅黑"/>
              </a:rPr>
              <a:t>情感管理：</a:t>
            </a:r>
          </a:p>
          <a:p>
            <a:pPr eaLnBrk="1" hangingPunct="1">
              <a:lnSpc>
                <a:spcPct val="150000"/>
              </a:lnSpc>
              <a:buFontTx/>
              <a:buNone/>
            </a:pPr>
            <a:endParaRPr lang="en-US" altLang="zh-CN" sz="1500" b="1" smtClean="0">
              <a:solidFill>
                <a:srgbClr val="FF0000"/>
              </a:solidFill>
              <a:latin typeface="微软雅黑"/>
            </a:endParaRPr>
          </a:p>
          <a:p>
            <a:pPr eaLnBrk="1" hangingPunct="1">
              <a:lnSpc>
                <a:spcPct val="150000"/>
              </a:lnSpc>
              <a:buFontTx/>
              <a:buNone/>
            </a:pPr>
            <a:r>
              <a:rPr lang="zh-CN" altLang="en-US" sz="1800" b="1" smtClean="0">
                <a:latin typeface="微软雅黑"/>
              </a:rPr>
              <a:t>情感管理的要点：</a:t>
            </a: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1.</a:t>
            </a:r>
            <a:endParaRPr lang="zh-CN" altLang="en-US" sz="1500" b="1" smtClean="0">
              <a:solidFill>
                <a:srgbClr val="FF0000"/>
              </a:solidFill>
              <a:latin typeface="微软雅黑"/>
            </a:endParaRP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2. </a:t>
            </a:r>
            <a:endParaRPr lang="zh-CN" altLang="en-US" sz="1500" b="1" smtClean="0">
              <a:solidFill>
                <a:srgbClr val="FF0000"/>
              </a:solidFill>
              <a:latin typeface="微软雅黑"/>
            </a:endParaRP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3. </a:t>
            </a:r>
            <a:endParaRPr lang="zh-CN" altLang="en-US" sz="1500" b="1" smtClean="0">
              <a:solidFill>
                <a:srgbClr val="FF0000"/>
              </a:solidFill>
              <a:latin typeface="微软雅黑"/>
            </a:endParaRP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4. </a:t>
            </a:r>
            <a:endParaRPr lang="zh-CN" altLang="en-US" sz="1500" b="1" smtClean="0">
              <a:latin typeface="微软雅黑"/>
            </a:endParaRPr>
          </a:p>
          <a:p>
            <a:pPr eaLnBrk="1" hangingPunct="1">
              <a:lnSpc>
                <a:spcPct val="150000"/>
              </a:lnSpc>
              <a:buFontTx/>
              <a:buNone/>
            </a:pPr>
            <a:r>
              <a:rPr lang="zh-CN" altLang="en-US" sz="1800" b="1" smtClean="0">
                <a:latin typeface="微软雅黑"/>
              </a:rPr>
              <a:t>经典案例：</a:t>
            </a:r>
            <a:endParaRPr lang="zh-CN" altLang="en-US" sz="1500" b="1" smtClean="0">
              <a:solidFill>
                <a:srgbClr val="FF0000"/>
              </a:solidFill>
              <a:latin typeface="微软雅黑"/>
            </a:endParaRPr>
          </a:p>
          <a:p>
            <a:pPr eaLnBrk="1" hangingPunct="1">
              <a:lnSpc>
                <a:spcPct val="150000"/>
              </a:lnSpc>
              <a:buFontTx/>
              <a:buNone/>
            </a:pPr>
            <a:endParaRPr lang="zh-CN" altLang="en-US" sz="1500" b="1" smtClean="0">
              <a:solidFill>
                <a:srgbClr val="FF0000"/>
              </a:solidFill>
              <a:latin typeface="微软雅黑"/>
            </a:endParaRPr>
          </a:p>
          <a:p>
            <a:pPr eaLnBrk="1" hangingPunct="1">
              <a:lnSpc>
                <a:spcPct val="150000"/>
              </a:lnSpc>
              <a:buFontTx/>
              <a:buNone/>
            </a:pPr>
            <a:endParaRPr lang="en-US" altLang="zh-CN" sz="1800" b="1" smtClean="0">
              <a:solidFill>
                <a:schemeClr val="accent2"/>
              </a:solidFill>
              <a:latin typeface="微软雅黑"/>
            </a:endParaRPr>
          </a:p>
        </p:txBody>
      </p:sp>
      <p:sp>
        <p:nvSpPr>
          <p:cNvPr id="220162" name="Text Box 2"/>
          <p:cNvSpPr txBox="1">
            <a:spLocks noChangeArrowheads="1"/>
          </p:cNvSpPr>
          <p:nvPr/>
        </p:nvSpPr>
        <p:spPr bwMode="auto">
          <a:xfrm>
            <a:off x="765175" y="411163"/>
            <a:ext cx="2982913" cy="450850"/>
          </a:xfrm>
          <a:prstGeom prst="rect">
            <a:avLst/>
          </a:prstGeom>
          <a:noFill/>
          <a:ln w="9525">
            <a:noFill/>
            <a:miter lim="800000"/>
            <a:headEnd/>
            <a:tailEnd/>
          </a:ln>
        </p:spPr>
        <p:txBody>
          <a:bodyPr lIns="68578" tIns="34289" rIns="68578" bIns="34289">
            <a:spAutoFit/>
          </a:bodyPr>
          <a:lstStyle/>
          <a:p>
            <a:pPr eaLnBrk="0" hangingPunct="0">
              <a:buFont typeface="Arial" charset="0"/>
              <a:buNone/>
            </a:pPr>
            <a:r>
              <a:rPr lang="zh-CN" altLang="en-US" sz="2400" b="1">
                <a:solidFill>
                  <a:srgbClr val="FF3300"/>
                </a:solidFill>
                <a:latin typeface="宋体" charset="-122"/>
                <a:ea typeface="微软雅黑"/>
                <a:cs typeface="微软雅黑"/>
                <a:sym typeface="宋体" charset="-122"/>
              </a:rPr>
              <a:t>什么是情感管理？</a:t>
            </a:r>
            <a:endParaRPr lang="zh-CN" altLang="en-US" sz="12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3810">
                                            <p:txEl>
                                              <p:pRg st="3" end="3"/>
                                            </p:txEl>
                                          </p:spTgt>
                                        </p:tgtEl>
                                        <p:attrNameLst>
                                          <p:attrName>style.visibility</p:attrName>
                                        </p:attrNameLst>
                                      </p:cBhvr>
                                      <p:to>
                                        <p:strVal val="visible"/>
                                      </p:to>
                                    </p:set>
                                    <p:anim calcmode="lin" valueType="num">
                                      <p:cBhvr additive="base">
                                        <p:cTn id="7" dur="500" fill="hold"/>
                                        <p:tgtEl>
                                          <p:spTgt spid="50381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3810">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3810">
                                            <p:txEl>
                                              <p:pRg st="4" end="4"/>
                                            </p:txEl>
                                          </p:spTgt>
                                        </p:tgtEl>
                                        <p:attrNameLst>
                                          <p:attrName>style.visibility</p:attrName>
                                        </p:attrNameLst>
                                      </p:cBhvr>
                                      <p:to>
                                        <p:strVal val="visible"/>
                                      </p:to>
                                    </p:set>
                                    <p:anim calcmode="lin" valueType="num">
                                      <p:cBhvr additive="base">
                                        <p:cTn id="11" dur="500" fill="hold"/>
                                        <p:tgtEl>
                                          <p:spTgt spid="503810">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3810">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3810">
                                            <p:txEl>
                                              <p:pRg st="5" end="5"/>
                                            </p:txEl>
                                          </p:spTgt>
                                        </p:tgtEl>
                                        <p:attrNameLst>
                                          <p:attrName>style.visibility</p:attrName>
                                        </p:attrNameLst>
                                      </p:cBhvr>
                                      <p:to>
                                        <p:strVal val="visible"/>
                                      </p:to>
                                    </p:set>
                                    <p:anim calcmode="lin" valueType="num">
                                      <p:cBhvr additive="base">
                                        <p:cTn id="15" dur="500" fill="hold"/>
                                        <p:tgtEl>
                                          <p:spTgt spid="503810">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3810">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03810">
                                            <p:txEl>
                                              <p:pRg st="6" end="6"/>
                                            </p:txEl>
                                          </p:spTgt>
                                        </p:tgtEl>
                                        <p:attrNameLst>
                                          <p:attrName>style.visibility</p:attrName>
                                        </p:attrNameLst>
                                      </p:cBhvr>
                                      <p:to>
                                        <p:strVal val="visible"/>
                                      </p:to>
                                    </p:set>
                                    <p:anim calcmode="lin" valueType="num">
                                      <p:cBhvr additive="base">
                                        <p:cTn id="19" dur="500" fill="hold"/>
                                        <p:tgtEl>
                                          <p:spTgt spid="50381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38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txBox="1">
            <a:spLocks noChangeArrowheads="1"/>
          </p:cNvSpPr>
          <p:nvPr/>
        </p:nvSpPr>
        <p:spPr bwMode="auto">
          <a:xfrm>
            <a:off x="404813" y="981075"/>
            <a:ext cx="5835650" cy="565150"/>
          </a:xfrm>
          <a:prstGeom prst="rect">
            <a:avLst/>
          </a:prstGeom>
          <a:noFill/>
          <a:ln w="9525">
            <a:solidFill>
              <a:schemeClr val="bg1"/>
            </a:solidFill>
            <a:miter lim="800000"/>
            <a:headEnd/>
            <a:tailEnd/>
          </a:ln>
        </p:spPr>
        <p:txBody>
          <a:bodyPr/>
          <a:lstStyle/>
          <a:p>
            <a:pPr marL="257175" indent="-257175" eaLnBrk="0" hangingPunct="0">
              <a:lnSpc>
                <a:spcPct val="120000"/>
              </a:lnSpc>
              <a:spcBef>
                <a:spcPct val="20000"/>
              </a:spcBef>
              <a:buClr>
                <a:srgbClr val="FF0000"/>
              </a:buClr>
              <a:buSzPct val="120000"/>
              <a:buFont typeface="Arial" charset="0"/>
              <a:buNone/>
            </a:pPr>
            <a:r>
              <a:rPr lang="zh-CN" altLang="en-US" sz="2100" b="1">
                <a:latin typeface="微软雅黑"/>
                <a:ea typeface="微软雅黑"/>
                <a:cs typeface="微软雅黑"/>
              </a:rPr>
              <a:t>抓住人心的最佳时机</a:t>
            </a:r>
            <a:r>
              <a:rPr lang="en-US" altLang="zh-CN" sz="2100" b="1">
                <a:latin typeface="微软雅黑"/>
                <a:ea typeface="微软雅黑"/>
                <a:cs typeface="微软雅黑"/>
              </a:rPr>
              <a:t>?</a:t>
            </a:r>
          </a:p>
          <a:p>
            <a:pPr marL="257175" indent="-257175" eaLnBrk="0" hangingPunct="0">
              <a:lnSpc>
                <a:spcPct val="120000"/>
              </a:lnSpc>
              <a:spcBef>
                <a:spcPct val="20000"/>
              </a:spcBef>
              <a:buClr>
                <a:srgbClr val="FF0000"/>
              </a:buClr>
              <a:buSzPct val="120000"/>
              <a:buFont typeface="Arial" charset="0"/>
              <a:buNone/>
            </a:pPr>
            <a:endParaRPr lang="en-US" altLang="zh-CN" sz="2100" b="1">
              <a:latin typeface="微软雅黑"/>
              <a:ea typeface="微软雅黑"/>
              <a:cs typeface="微软雅黑"/>
            </a:endParaRPr>
          </a:p>
          <a:p>
            <a:pPr marL="257175" indent="-257175" eaLnBrk="0" hangingPunct="0">
              <a:lnSpc>
                <a:spcPct val="120000"/>
              </a:lnSpc>
              <a:spcBef>
                <a:spcPct val="20000"/>
              </a:spcBef>
              <a:buClr>
                <a:srgbClr val="FF0000"/>
              </a:buClr>
              <a:buSzPct val="120000"/>
              <a:buFont typeface="Arial" charset="0"/>
              <a:buNone/>
            </a:pPr>
            <a:endParaRPr lang="en-US" altLang="zh-CN" sz="2100" b="1">
              <a:latin typeface="微软雅黑"/>
              <a:ea typeface="微软雅黑"/>
              <a:cs typeface="微软雅黑"/>
            </a:endParaRPr>
          </a:p>
        </p:txBody>
      </p:sp>
      <p:sp>
        <p:nvSpPr>
          <p:cNvPr id="222210" name="Text Box 2"/>
          <p:cNvSpPr txBox="1">
            <a:spLocks noChangeArrowheads="1"/>
          </p:cNvSpPr>
          <p:nvPr/>
        </p:nvSpPr>
        <p:spPr bwMode="auto">
          <a:xfrm>
            <a:off x="692150" y="430213"/>
            <a:ext cx="5006975" cy="461962"/>
          </a:xfrm>
          <a:prstGeom prst="rect">
            <a:avLst/>
          </a:prstGeom>
          <a:noFill/>
          <a:ln w="9525">
            <a:noFill/>
            <a:miter lim="800000"/>
            <a:headEnd/>
            <a:tailEnd/>
          </a:ln>
        </p:spPr>
        <p:txBody>
          <a:bodyPr>
            <a:spAutoFit/>
          </a:bodyPr>
          <a:lstStyle/>
          <a:p>
            <a:pPr eaLnBrk="0" hangingPunct="0">
              <a:spcBef>
                <a:spcPct val="50000"/>
              </a:spcBef>
              <a:buSzPct val="120000"/>
              <a:buFont typeface="Wingdings" pitchFamily="2" charset="2"/>
              <a:buNone/>
            </a:pPr>
            <a:r>
              <a:rPr lang="zh-CN" altLang="en-US" sz="2400" b="1">
                <a:solidFill>
                  <a:srgbClr val="FF3300"/>
                </a:solidFill>
                <a:latin typeface="宋体" charset="-122"/>
                <a:ea typeface="微软雅黑"/>
                <a:cs typeface="微软雅黑"/>
                <a:sym typeface="宋体" charset="-122"/>
              </a:rPr>
              <a:t>金牌班组长如何经营人心</a:t>
            </a:r>
          </a:p>
        </p:txBody>
      </p:sp>
      <p:sp>
        <p:nvSpPr>
          <p:cNvPr id="4" name="Rectangle 2"/>
          <p:cNvSpPr txBox="1">
            <a:spLocks noChangeArrowheads="1"/>
          </p:cNvSpPr>
          <p:nvPr/>
        </p:nvSpPr>
        <p:spPr bwMode="auto">
          <a:xfrm>
            <a:off x="428625" y="1393825"/>
            <a:ext cx="5781675" cy="2892425"/>
          </a:xfrm>
          <a:prstGeom prst="rect">
            <a:avLst/>
          </a:prstGeom>
          <a:noFill/>
          <a:ln w="9525">
            <a:solidFill>
              <a:schemeClr val="bg1"/>
            </a:solidFill>
            <a:miter lim="800000"/>
            <a:headEnd/>
            <a:tailEnd/>
          </a:ln>
        </p:spPr>
        <p:txBody>
          <a:bodyPr/>
          <a:lstStyle/>
          <a:p>
            <a:pPr marL="385763" indent="-385763" eaLnBrk="0" hangingPunct="0">
              <a:lnSpc>
                <a:spcPct val="120000"/>
              </a:lnSpc>
              <a:spcBef>
                <a:spcPct val="20000"/>
              </a:spcBef>
              <a:buClr>
                <a:srgbClr val="FF0000"/>
              </a:buClr>
              <a:buSzPct val="120000"/>
              <a:buFont typeface="Arial" panose="020B0604020202020204" pitchFamily="34" charset="0"/>
              <a:buNone/>
              <a:defRPr/>
            </a:pPr>
            <a:endParaRPr lang="en-US" altLang="zh-CN" sz="2400" b="1" i="1" dirty="0">
              <a:latin typeface="微软雅黑" pitchFamily="34" charset="-122"/>
              <a:ea typeface="微软雅黑" pitchFamily="34" charset="-122"/>
            </a:endParaRPr>
          </a:p>
          <a:p>
            <a:pPr marL="257175" indent="-257175" eaLnBrk="0" hangingPunct="0">
              <a:lnSpc>
                <a:spcPct val="120000"/>
              </a:lnSpc>
              <a:spcBef>
                <a:spcPct val="20000"/>
              </a:spcBef>
              <a:buClr>
                <a:srgbClr val="FF0000"/>
              </a:buClr>
              <a:buSzPct val="120000"/>
              <a:buFont typeface="Arial" panose="020B0604020202020204" pitchFamily="34" charset="0"/>
              <a:buNone/>
              <a:defRPr/>
            </a:pPr>
            <a:endParaRPr lang="en-US" altLang="zh-CN" sz="2400" b="1" i="1" dirty="0">
              <a:latin typeface="微软雅黑" pitchFamily="34" charset="-122"/>
              <a:ea typeface="微软雅黑" pitchFamily="34" charset="-122"/>
            </a:endParaRPr>
          </a:p>
          <a:p>
            <a:pPr marL="257175" indent="-257175" eaLnBrk="0" hangingPunct="0">
              <a:lnSpc>
                <a:spcPct val="120000"/>
              </a:lnSpc>
              <a:spcBef>
                <a:spcPct val="20000"/>
              </a:spcBef>
              <a:buClr>
                <a:srgbClr val="FF0000"/>
              </a:buClr>
              <a:buSzPct val="120000"/>
              <a:buFont typeface="Arial" panose="020B0604020202020204" pitchFamily="34" charset="0"/>
              <a:buNone/>
              <a:defRPr/>
            </a:pPr>
            <a:endParaRPr lang="en-US" altLang="zh-CN" b="1" i="1" dirty="0">
              <a:latin typeface="微软雅黑" pitchFamily="34" charset="-122"/>
              <a:ea typeface="微软雅黑" pitchFamily="34" charset="-122"/>
            </a:endParaRPr>
          </a:p>
          <a:p>
            <a:pPr marL="257175" indent="-257175" eaLnBrk="0" hangingPunct="0">
              <a:lnSpc>
                <a:spcPct val="120000"/>
              </a:lnSpc>
              <a:spcBef>
                <a:spcPct val="20000"/>
              </a:spcBef>
              <a:buClr>
                <a:srgbClr val="FF0000"/>
              </a:buClr>
              <a:buSzPct val="120000"/>
              <a:buFont typeface="Wingdings" pitchFamily="2" charset="2"/>
              <a:buChar char="n"/>
              <a:defRPr/>
            </a:pPr>
            <a:endParaRPr lang="zh-CN" altLang="en-US" b="1" i="1" dirty="0">
              <a:latin typeface="微软雅黑" pitchFamily="34" charset="-122"/>
              <a:ea typeface="微软雅黑" pitchFamily="34" charset="-122"/>
            </a:endParaRPr>
          </a:p>
        </p:txBody>
      </p:sp>
      <p:graphicFrame>
        <p:nvGraphicFramePr>
          <p:cNvPr id="505882" name="Group 26"/>
          <p:cNvGraphicFramePr>
            <a:graphicFrameLocks noGrp="1"/>
          </p:cNvGraphicFramePr>
          <p:nvPr/>
        </p:nvGraphicFramePr>
        <p:xfrm>
          <a:off x="428625" y="1514475"/>
          <a:ext cx="5894388" cy="3182938"/>
        </p:xfrm>
        <a:graphic>
          <a:graphicData uri="http://schemas.openxmlformats.org/drawingml/2006/table">
            <a:tbl>
              <a:tblPr/>
              <a:tblGrid>
                <a:gridCol w="2202656"/>
                <a:gridCol w="3690938"/>
              </a:tblGrid>
              <a:tr h="464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000000"/>
                          </a:solidFill>
                          <a:effectLst/>
                          <a:latin typeface="Arial" pitchFamily="34" charset="0"/>
                          <a:ea typeface="宋体" pitchFamily="2" charset="-122"/>
                        </a:rPr>
                        <a:t>事项</a:t>
                      </a:r>
                      <a:endParaRPr kumimoji="0" lang="zh-CN" altLang="en-US" sz="1500" b="1" i="0" u="none" strike="noStrike" cap="none" normalizeH="0" baseline="0" dirty="0" smtClean="0">
                        <a:ln>
                          <a:noFill/>
                        </a:ln>
                        <a:solidFill>
                          <a:schemeClr val="tx1"/>
                        </a:solidFill>
                        <a:effectLst/>
                        <a:latin typeface="Arial" pitchFamily="34" charset="0"/>
                        <a:ea typeface="宋体" pitchFamily="2" charset="-122"/>
                      </a:endParaRPr>
                    </a:p>
                  </a:txBody>
                  <a:tcPr marL="74295" marR="74295" marT="34290" marB="34290" anchor="b"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Arial" pitchFamily="34" charset="0"/>
                          <a:ea typeface="宋体" pitchFamily="2" charset="-122"/>
                        </a:rPr>
                        <a:t>时机分析</a:t>
                      </a:r>
                      <a:endParaRPr kumimoji="0" lang="zh-CN" altLang="en-US" sz="1500" b="1" i="0" u="none" strike="noStrike" cap="none" normalizeH="0" baseline="0" smtClean="0">
                        <a:ln>
                          <a:noFill/>
                        </a:ln>
                        <a:solidFill>
                          <a:schemeClr val="tx1"/>
                        </a:solidFill>
                        <a:effectLst/>
                        <a:latin typeface="Arial" pitchFamily="34" charset="0"/>
                        <a:ea typeface="宋体" pitchFamily="2" charset="-122"/>
                      </a:endParaRPr>
                    </a:p>
                  </a:txBody>
                  <a:tcPr marL="74295" marR="74295" marT="34290" marB="34290" anchor="b"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r>
              <a:tr h="613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rgbClr val="000000"/>
                          </a:solidFill>
                          <a:effectLst/>
                          <a:latin typeface="Arial" pitchFamily="34" charset="0"/>
                          <a:ea typeface="宋体" pitchFamily="2" charset="-122"/>
                        </a:rPr>
                        <a:t>工作不随心时</a:t>
                      </a:r>
                      <a:endParaRPr kumimoji="0" lang="zh-CN" altLang="en-US" sz="1500" b="1" i="0" u="none" strike="noStrike" cap="none" normalizeH="0" baseline="0" smtClean="0">
                        <a:ln>
                          <a:noFill/>
                        </a:ln>
                        <a:solidFill>
                          <a:schemeClr val="tx1"/>
                        </a:solidFill>
                        <a:effectLst/>
                        <a:latin typeface="Arial" pitchFamily="34" charset="0"/>
                        <a:ea typeface="宋体" pitchFamily="2" charset="-122"/>
                      </a:endParaRPr>
                    </a:p>
                  </a:txBody>
                  <a:tcPr marL="74295" marR="74295" marT="34290" marB="34290" anchor="b"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rgbClr val="000000"/>
                          </a:solidFill>
                          <a:effectLst/>
                          <a:latin typeface="Arial" pitchFamily="34" charset="0"/>
                          <a:ea typeface="宋体" pitchFamily="2" charset="-122"/>
                        </a:rPr>
                        <a:t>因工作失误、或工作无法照计划进行而情绪低落时、就是抓住员工心里的最佳时机</a:t>
                      </a:r>
                      <a:endParaRPr kumimoji="0" lang="zh-CN" altLang="en-US" sz="1500" b="1" i="0" u="none" strike="noStrike" cap="none" normalizeH="0" baseline="0" smtClean="0">
                        <a:ln>
                          <a:noFill/>
                        </a:ln>
                        <a:solidFill>
                          <a:schemeClr val="tx1"/>
                        </a:solidFill>
                        <a:effectLst/>
                        <a:latin typeface="Arial" pitchFamily="34" charset="0"/>
                        <a:ea typeface="宋体" pitchFamily="2" charset="-122"/>
                      </a:endParaRPr>
                    </a:p>
                  </a:txBody>
                  <a:tcPr marL="74295" marR="74295" marT="34290" marB="34290" anchor="ct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r>
              <a:tr h="8792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dirty="0" smtClean="0">
                          <a:ln>
                            <a:noFill/>
                          </a:ln>
                          <a:solidFill>
                            <a:srgbClr val="000000"/>
                          </a:solidFill>
                          <a:effectLst/>
                          <a:latin typeface="Arial" pitchFamily="34" charset="0"/>
                          <a:ea typeface="宋体" pitchFamily="2" charset="-122"/>
                        </a:rPr>
                        <a:t>人事变动时</a:t>
                      </a:r>
                      <a:endParaRPr kumimoji="0" lang="zh-CN" altLang="en-US" sz="1500" b="1" i="0" u="none" strike="noStrike" cap="none" normalizeH="0" baseline="0" dirty="0" smtClean="0">
                        <a:ln>
                          <a:noFill/>
                        </a:ln>
                        <a:solidFill>
                          <a:schemeClr val="tx1"/>
                        </a:solidFill>
                        <a:effectLst/>
                        <a:latin typeface="Arial" pitchFamily="34" charset="0"/>
                        <a:ea typeface="宋体" pitchFamily="2" charset="-122"/>
                      </a:endParaRPr>
                    </a:p>
                  </a:txBody>
                  <a:tcPr marL="74295" marR="74295" marT="34290" marB="34290" anchor="b"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rgbClr val="000000"/>
                          </a:solidFill>
                          <a:effectLst/>
                          <a:latin typeface="Arial" pitchFamily="34" charset="0"/>
                          <a:ea typeface="宋体" pitchFamily="2" charset="-122"/>
                        </a:rPr>
                        <a:t>因人事变动而新加入班组的成员、通常都会交织着期待与不安的心情、应该帮助他们早日去除这种不安</a:t>
                      </a:r>
                      <a:endParaRPr kumimoji="0" lang="zh-CN" altLang="en-US" sz="1500" b="1" i="0" u="none" strike="noStrike" cap="none" normalizeH="0" baseline="0" smtClean="0">
                        <a:ln>
                          <a:noFill/>
                        </a:ln>
                        <a:solidFill>
                          <a:schemeClr val="tx1"/>
                        </a:solidFill>
                        <a:effectLst/>
                        <a:latin typeface="Arial" pitchFamily="34" charset="0"/>
                        <a:ea typeface="宋体" pitchFamily="2" charset="-122"/>
                      </a:endParaRPr>
                    </a:p>
                  </a:txBody>
                  <a:tcPr marL="74295" marR="74295" marT="34290" marB="34290" anchor="ct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r>
              <a:tr h="613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rgbClr val="000000"/>
                          </a:solidFill>
                          <a:effectLst/>
                          <a:latin typeface="Arial" pitchFamily="34" charset="0"/>
                          <a:ea typeface="宋体" pitchFamily="2" charset="-122"/>
                        </a:rPr>
                        <a:t>员工生病时</a:t>
                      </a:r>
                      <a:endParaRPr kumimoji="0" lang="zh-CN" altLang="en-US" sz="1500" b="1" i="0" u="none" strike="noStrike" cap="none" normalizeH="0" baseline="0" smtClean="0">
                        <a:ln>
                          <a:noFill/>
                        </a:ln>
                        <a:solidFill>
                          <a:schemeClr val="tx1"/>
                        </a:solidFill>
                        <a:effectLst/>
                        <a:latin typeface="Arial" pitchFamily="34" charset="0"/>
                        <a:ea typeface="宋体" pitchFamily="2" charset="-122"/>
                      </a:endParaRPr>
                    </a:p>
                  </a:txBody>
                  <a:tcPr marL="74295" marR="74295" marT="34290" marB="34290" anchor="b"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rgbClr val="000000"/>
                          </a:solidFill>
                          <a:effectLst/>
                          <a:latin typeface="Arial" pitchFamily="34" charset="0"/>
                          <a:ea typeface="宋体" pitchFamily="2" charset="-122"/>
                        </a:rPr>
                        <a:t>不管平常多么强壮的人、当身体不适时、心灵总是特别脆弱</a:t>
                      </a:r>
                      <a:endParaRPr kumimoji="0" lang="zh-CN" altLang="en-US" sz="1500" b="1" i="0" u="none" strike="noStrike" cap="none" normalizeH="0" baseline="0" smtClean="0">
                        <a:ln>
                          <a:noFill/>
                        </a:ln>
                        <a:solidFill>
                          <a:schemeClr val="tx1"/>
                        </a:solidFill>
                        <a:effectLst/>
                        <a:latin typeface="Arial" pitchFamily="34" charset="0"/>
                        <a:ea typeface="宋体" pitchFamily="2" charset="-122"/>
                      </a:endParaRPr>
                    </a:p>
                  </a:txBody>
                  <a:tcPr marL="74295" marR="74295" marT="34290" marB="34290" anchor="ct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CDCDDA"/>
                    </a:solidFill>
                  </a:tcPr>
                </a:tc>
              </a:tr>
              <a:tr h="613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rgbClr val="000000"/>
                          </a:solidFill>
                          <a:effectLst/>
                          <a:latin typeface="Arial" pitchFamily="34" charset="0"/>
                          <a:ea typeface="宋体" pitchFamily="2" charset="-122"/>
                        </a:rPr>
                        <a:t>为家人担心时</a:t>
                      </a:r>
                      <a:endParaRPr kumimoji="0" lang="zh-CN" altLang="en-US" sz="1500" b="1" i="0" u="none" strike="noStrike" cap="none" normalizeH="0" baseline="0" smtClean="0">
                        <a:ln>
                          <a:noFill/>
                        </a:ln>
                        <a:solidFill>
                          <a:schemeClr val="tx1"/>
                        </a:solidFill>
                        <a:effectLst/>
                        <a:latin typeface="Arial" pitchFamily="34" charset="0"/>
                        <a:ea typeface="宋体" pitchFamily="2" charset="-122"/>
                      </a:endParaRPr>
                    </a:p>
                  </a:txBody>
                  <a:tcPr marL="74295" marR="74295" marT="34290" marB="34290" anchor="b"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dirty="0" smtClean="0">
                          <a:ln>
                            <a:noFill/>
                          </a:ln>
                          <a:solidFill>
                            <a:srgbClr val="000000"/>
                          </a:solidFill>
                          <a:effectLst/>
                          <a:latin typeface="Arial" pitchFamily="34" charset="0"/>
                          <a:ea typeface="宋体" pitchFamily="2" charset="-122"/>
                        </a:rPr>
                        <a:t>家中有人生病或有其它事情而烦恼时、应给予适时的慰藉、忠告、援助。</a:t>
                      </a:r>
                      <a:endParaRPr kumimoji="0" lang="zh-CN" altLang="en-US" sz="1500" b="1" i="0" u="none" strike="noStrike" cap="none" normalizeH="0" baseline="0" dirty="0" smtClean="0">
                        <a:ln>
                          <a:noFill/>
                        </a:ln>
                        <a:solidFill>
                          <a:schemeClr val="tx1"/>
                        </a:solidFill>
                        <a:effectLst/>
                        <a:latin typeface="Arial" pitchFamily="34" charset="0"/>
                        <a:ea typeface="宋体" pitchFamily="2" charset="-122"/>
                      </a:endParaRPr>
                    </a:p>
                  </a:txBody>
                  <a:tcPr marL="74295" marR="74295" marT="34290" marB="34290" anchor="ct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E8E8ED"/>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5882"/>
                                        </p:tgtEl>
                                        <p:attrNameLst>
                                          <p:attrName>style.visibility</p:attrName>
                                        </p:attrNameLst>
                                      </p:cBhvr>
                                      <p:to>
                                        <p:strVal val="visible"/>
                                      </p:to>
                                    </p:set>
                                    <p:animEffect transition="in" filter="wipe(left)">
                                      <p:cBhvr>
                                        <p:cTn id="7" dur="1000"/>
                                        <p:tgtEl>
                                          <p:spTgt spid="505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idx="1"/>
          </p:nvPr>
        </p:nvSpPr>
        <p:spPr>
          <a:xfrm>
            <a:off x="296863" y="1004888"/>
            <a:ext cx="6173787" cy="3805237"/>
          </a:xfrm>
        </p:spPr>
        <p:txBody>
          <a:bodyPr/>
          <a:lstStyle/>
          <a:p>
            <a:pPr eaLnBrk="1" hangingPunct="1">
              <a:lnSpc>
                <a:spcPct val="150000"/>
              </a:lnSpc>
              <a:buFontTx/>
              <a:buNone/>
            </a:pPr>
            <a:r>
              <a:rPr lang="zh-CN" altLang="en-US" sz="1800" b="1" smtClean="0">
                <a:latin typeface="微软雅黑"/>
              </a:rPr>
              <a:t>员工需要表扬：</a:t>
            </a: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1. </a:t>
            </a:r>
            <a:r>
              <a:rPr lang="zh-CN" altLang="en-US" sz="1500" b="1" smtClean="0">
                <a:solidFill>
                  <a:srgbClr val="FF0000"/>
                </a:solidFill>
                <a:latin typeface="微软雅黑"/>
              </a:rPr>
              <a:t> </a:t>
            </a: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2. </a:t>
            </a:r>
            <a:r>
              <a:rPr lang="zh-CN" altLang="en-US" sz="1500" b="1" smtClean="0">
                <a:solidFill>
                  <a:srgbClr val="FF0000"/>
                </a:solidFill>
                <a:latin typeface="微软雅黑"/>
              </a:rPr>
              <a:t> </a:t>
            </a: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3. </a:t>
            </a:r>
            <a:r>
              <a:rPr lang="zh-CN" altLang="en-US" sz="1500" b="1" smtClean="0">
                <a:solidFill>
                  <a:srgbClr val="FF0000"/>
                </a:solidFill>
                <a:latin typeface="微软雅黑"/>
              </a:rPr>
              <a:t> </a:t>
            </a: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4. </a:t>
            </a:r>
            <a:r>
              <a:rPr lang="zh-CN" altLang="en-US" sz="1500" b="1" smtClean="0">
                <a:solidFill>
                  <a:srgbClr val="FF0000"/>
                </a:solidFill>
                <a:latin typeface="微软雅黑"/>
              </a:rPr>
              <a:t> </a:t>
            </a:r>
          </a:p>
          <a:p>
            <a:pPr eaLnBrk="1" hangingPunct="1">
              <a:lnSpc>
                <a:spcPct val="150000"/>
              </a:lnSpc>
              <a:buFontTx/>
              <a:buNone/>
            </a:pPr>
            <a:r>
              <a:rPr lang="zh-CN" altLang="en-US" sz="1800" b="1" smtClean="0">
                <a:latin typeface="微软雅黑"/>
              </a:rPr>
              <a:t>表扬的运用原则：</a:t>
            </a: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1. </a:t>
            </a:r>
            <a:r>
              <a:rPr lang="zh-CN" altLang="en-US" sz="1500" b="1" smtClean="0">
                <a:solidFill>
                  <a:srgbClr val="FF0000"/>
                </a:solidFill>
                <a:latin typeface="微软雅黑"/>
              </a:rPr>
              <a:t> </a:t>
            </a: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2.</a:t>
            </a:r>
            <a:r>
              <a:rPr lang="zh-CN" altLang="en-US" sz="1500" b="1" smtClean="0">
                <a:solidFill>
                  <a:srgbClr val="FF0000"/>
                </a:solidFill>
                <a:latin typeface="微软雅黑"/>
              </a:rPr>
              <a:t>  </a:t>
            </a:r>
          </a:p>
          <a:p>
            <a:pPr eaLnBrk="1" hangingPunct="1">
              <a:lnSpc>
                <a:spcPct val="150000"/>
              </a:lnSpc>
              <a:buFontTx/>
              <a:buNone/>
            </a:pPr>
            <a:r>
              <a:rPr lang="zh-CN" altLang="en-US" sz="1500" b="1" smtClean="0">
                <a:solidFill>
                  <a:srgbClr val="FF0000"/>
                </a:solidFill>
                <a:latin typeface="微软雅黑"/>
              </a:rPr>
              <a:t>    </a:t>
            </a:r>
            <a:r>
              <a:rPr lang="en-US" altLang="zh-CN" sz="1500" b="1" smtClean="0">
                <a:solidFill>
                  <a:srgbClr val="FF0000"/>
                </a:solidFill>
                <a:latin typeface="微软雅黑"/>
              </a:rPr>
              <a:t>3. </a:t>
            </a:r>
            <a:r>
              <a:rPr lang="zh-CN" altLang="en-US" sz="1500" b="1" smtClean="0">
                <a:solidFill>
                  <a:srgbClr val="FF0000"/>
                </a:solidFill>
                <a:latin typeface="微软雅黑"/>
              </a:rPr>
              <a:t> </a:t>
            </a:r>
          </a:p>
          <a:p>
            <a:pPr eaLnBrk="1" hangingPunct="1">
              <a:lnSpc>
                <a:spcPct val="150000"/>
              </a:lnSpc>
              <a:buFontTx/>
              <a:buNone/>
            </a:pPr>
            <a:endParaRPr lang="en-US" altLang="zh-CN" sz="1500" b="1" smtClean="0">
              <a:solidFill>
                <a:srgbClr val="FF0000"/>
              </a:solidFill>
              <a:latin typeface="微软雅黑"/>
            </a:endParaRPr>
          </a:p>
        </p:txBody>
      </p:sp>
      <p:sp>
        <p:nvSpPr>
          <p:cNvPr id="513027" name="Text Box 2"/>
          <p:cNvSpPr txBox="1">
            <a:spLocks noChangeArrowheads="1"/>
          </p:cNvSpPr>
          <p:nvPr/>
        </p:nvSpPr>
        <p:spPr bwMode="auto">
          <a:xfrm>
            <a:off x="765175" y="411163"/>
            <a:ext cx="3468688" cy="450850"/>
          </a:xfrm>
          <a:prstGeom prst="rect">
            <a:avLst/>
          </a:prstGeom>
          <a:noFill/>
          <a:ln w="9525">
            <a:noFill/>
            <a:miter lim="800000"/>
            <a:headEnd/>
            <a:tailEnd/>
          </a:ln>
        </p:spPr>
        <p:txBody>
          <a:bodyPr lIns="68578" tIns="34289" rIns="68578" bIns="34289">
            <a:spAutoFit/>
          </a:bodyPr>
          <a:lstStyle/>
          <a:p>
            <a:pPr eaLnBrk="0" hangingPunct="0">
              <a:buFont typeface="Arial" panose="020B0604020202020204" pitchFamily="34" charset="0"/>
              <a:buNone/>
              <a:defRPr/>
            </a:pPr>
            <a:r>
              <a:rPr lang="zh-CN" altLang="en-US" sz="2475" b="1" dirty="0">
                <a:solidFill>
                  <a:srgbClr val="FF3300"/>
                </a:solidFill>
                <a:latin typeface="宋体" pitchFamily="2" charset="-122"/>
                <a:ea typeface="微软雅黑" pitchFamily="34" charset="-122"/>
                <a:sym typeface="宋体" pitchFamily="2" charset="-122"/>
              </a:rPr>
              <a:t>积极表扬</a:t>
            </a:r>
            <a:endParaRPr lang="zh-CN" altLang="en-US" sz="1350" dirty="0">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3026">
                                            <p:txEl>
                                              <p:pRg st="1" end="1"/>
                                            </p:txEl>
                                          </p:spTgt>
                                        </p:tgtEl>
                                        <p:attrNameLst>
                                          <p:attrName>style.visibility</p:attrName>
                                        </p:attrNameLst>
                                      </p:cBhvr>
                                      <p:to>
                                        <p:strVal val="visible"/>
                                      </p:to>
                                    </p:set>
                                    <p:anim calcmode="lin" valueType="num">
                                      <p:cBhvr additive="base">
                                        <p:cTn id="7" dur="500" fill="hold"/>
                                        <p:tgtEl>
                                          <p:spTgt spid="513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302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3026">
                                            <p:txEl>
                                              <p:pRg st="2" end="2"/>
                                            </p:txEl>
                                          </p:spTgt>
                                        </p:tgtEl>
                                        <p:attrNameLst>
                                          <p:attrName>style.visibility</p:attrName>
                                        </p:attrNameLst>
                                      </p:cBhvr>
                                      <p:to>
                                        <p:strVal val="visible"/>
                                      </p:to>
                                    </p:set>
                                    <p:anim calcmode="lin" valueType="num">
                                      <p:cBhvr additive="base">
                                        <p:cTn id="11" dur="500" fill="hold"/>
                                        <p:tgtEl>
                                          <p:spTgt spid="51302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302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3026">
                                            <p:txEl>
                                              <p:pRg st="3" end="3"/>
                                            </p:txEl>
                                          </p:spTgt>
                                        </p:tgtEl>
                                        <p:attrNameLst>
                                          <p:attrName>style.visibility</p:attrName>
                                        </p:attrNameLst>
                                      </p:cBhvr>
                                      <p:to>
                                        <p:strVal val="visible"/>
                                      </p:to>
                                    </p:set>
                                    <p:anim calcmode="lin" valueType="num">
                                      <p:cBhvr additive="base">
                                        <p:cTn id="15" dur="500" fill="hold"/>
                                        <p:tgtEl>
                                          <p:spTgt spid="51302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302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3026">
                                            <p:txEl>
                                              <p:pRg st="4" end="4"/>
                                            </p:txEl>
                                          </p:spTgt>
                                        </p:tgtEl>
                                        <p:attrNameLst>
                                          <p:attrName>style.visibility</p:attrName>
                                        </p:attrNameLst>
                                      </p:cBhvr>
                                      <p:to>
                                        <p:strVal val="visible"/>
                                      </p:to>
                                    </p:set>
                                    <p:anim calcmode="lin" valueType="num">
                                      <p:cBhvr additive="base">
                                        <p:cTn id="19" dur="500" fill="hold"/>
                                        <p:tgtEl>
                                          <p:spTgt spid="5130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30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3026">
                                            <p:txEl>
                                              <p:pRg st="6" end="6"/>
                                            </p:txEl>
                                          </p:spTgt>
                                        </p:tgtEl>
                                        <p:attrNameLst>
                                          <p:attrName>style.visibility</p:attrName>
                                        </p:attrNameLst>
                                      </p:cBhvr>
                                      <p:to>
                                        <p:strVal val="visible"/>
                                      </p:to>
                                    </p:set>
                                    <p:anim calcmode="lin" valueType="num">
                                      <p:cBhvr additive="base">
                                        <p:cTn id="25" dur="500" fill="hold"/>
                                        <p:tgtEl>
                                          <p:spTgt spid="51302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3026">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3026">
                                            <p:txEl>
                                              <p:pRg st="7" end="7"/>
                                            </p:txEl>
                                          </p:spTgt>
                                        </p:tgtEl>
                                        <p:attrNameLst>
                                          <p:attrName>style.visibility</p:attrName>
                                        </p:attrNameLst>
                                      </p:cBhvr>
                                      <p:to>
                                        <p:strVal val="visible"/>
                                      </p:to>
                                    </p:set>
                                    <p:anim calcmode="lin" valueType="num">
                                      <p:cBhvr additive="base">
                                        <p:cTn id="29" dur="500" fill="hold"/>
                                        <p:tgtEl>
                                          <p:spTgt spid="513026">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3026">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13026">
                                            <p:txEl>
                                              <p:pRg st="8" end="8"/>
                                            </p:txEl>
                                          </p:spTgt>
                                        </p:tgtEl>
                                        <p:attrNameLst>
                                          <p:attrName>style.visibility</p:attrName>
                                        </p:attrNameLst>
                                      </p:cBhvr>
                                      <p:to>
                                        <p:strVal val="visible"/>
                                      </p:to>
                                    </p:set>
                                    <p:anim calcmode="lin" valueType="num">
                                      <p:cBhvr additive="base">
                                        <p:cTn id="33" dur="500" fill="hold"/>
                                        <p:tgtEl>
                                          <p:spTgt spid="51302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302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ext Box 2"/>
          <p:cNvSpPr txBox="1">
            <a:spLocks noChangeArrowheads="1"/>
          </p:cNvSpPr>
          <p:nvPr/>
        </p:nvSpPr>
        <p:spPr bwMode="auto">
          <a:xfrm>
            <a:off x="765175" y="466725"/>
            <a:ext cx="3468688" cy="438150"/>
          </a:xfrm>
          <a:prstGeom prst="rect">
            <a:avLst/>
          </a:prstGeom>
          <a:noFill/>
          <a:ln w="9525">
            <a:noFill/>
            <a:miter lim="800000"/>
            <a:headEnd/>
            <a:tailEnd/>
          </a:ln>
        </p:spPr>
        <p:txBody>
          <a:bodyPr lIns="68578" tIns="34289" rIns="68578" bIns="34289">
            <a:spAutoFit/>
          </a:bodyPr>
          <a:lstStyle/>
          <a:p>
            <a:pPr eaLnBrk="0" hangingPunct="0">
              <a:buFont typeface="Arial" charset="0"/>
              <a:buNone/>
            </a:pPr>
            <a:r>
              <a:rPr lang="zh-CN" altLang="en-US" sz="2400" b="1">
                <a:solidFill>
                  <a:srgbClr val="FF3300"/>
                </a:solidFill>
                <a:latin typeface="宋体" charset="-122"/>
                <a:ea typeface="微软雅黑"/>
                <a:cs typeface="微软雅黑"/>
                <a:sym typeface="宋体" charset="-122"/>
              </a:rPr>
              <a:t>内部冲突的来源</a:t>
            </a:r>
            <a:endParaRPr lang="zh-CN" altLang="en-US" sz="1200"/>
          </a:p>
        </p:txBody>
      </p:sp>
      <p:sp>
        <p:nvSpPr>
          <p:cNvPr id="225282" name="Rectangle 4"/>
          <p:cNvSpPr>
            <a:spLocks noGrp="1" noChangeArrowheads="1"/>
          </p:cNvSpPr>
          <p:nvPr>
            <p:ph type="body" sz="half" idx="1"/>
          </p:nvPr>
        </p:nvSpPr>
        <p:spPr>
          <a:xfrm>
            <a:off x="342900" y="1028700"/>
            <a:ext cx="6173788" cy="3200400"/>
          </a:xfrm>
        </p:spPr>
        <p:txBody>
          <a:bodyPr/>
          <a:lstStyle/>
          <a:p>
            <a:pPr marL="471488" indent="-471488" eaLnBrk="1" hangingPunct="1">
              <a:lnSpc>
                <a:spcPct val="90000"/>
              </a:lnSpc>
              <a:buFontTx/>
              <a:buNone/>
            </a:pPr>
            <a:r>
              <a:rPr lang="en-US" altLang="zh-CN" sz="1800" b="1" smtClean="0">
                <a:latin typeface="微软雅黑"/>
              </a:rPr>
              <a:t>1. </a:t>
            </a:r>
            <a:r>
              <a:rPr lang="zh-CN" altLang="en-US" sz="1800" b="1" smtClean="0">
                <a:latin typeface="微软雅黑"/>
              </a:rPr>
              <a:t> </a:t>
            </a:r>
          </a:p>
          <a:p>
            <a:pPr marL="471488" indent="-471488" eaLnBrk="1" hangingPunct="1">
              <a:lnSpc>
                <a:spcPct val="90000"/>
              </a:lnSpc>
              <a:buFontTx/>
              <a:buNone/>
            </a:pPr>
            <a:endParaRPr lang="zh-CN" altLang="en-US" sz="1800" b="1" smtClean="0">
              <a:latin typeface="微软雅黑"/>
            </a:endParaRPr>
          </a:p>
          <a:p>
            <a:pPr marL="471488" indent="-471488" eaLnBrk="1" hangingPunct="1">
              <a:lnSpc>
                <a:spcPct val="90000"/>
              </a:lnSpc>
              <a:buFontTx/>
              <a:buNone/>
            </a:pPr>
            <a:r>
              <a:rPr lang="en-US" altLang="zh-CN" sz="1800" b="1" smtClean="0">
                <a:latin typeface="微软雅黑"/>
              </a:rPr>
              <a:t>2. </a:t>
            </a:r>
            <a:r>
              <a:rPr lang="zh-CN" altLang="en-US" sz="1800" b="1" smtClean="0">
                <a:latin typeface="微软雅黑"/>
              </a:rPr>
              <a:t> </a:t>
            </a:r>
          </a:p>
          <a:p>
            <a:pPr marL="471488" indent="-471488" eaLnBrk="1" hangingPunct="1">
              <a:lnSpc>
                <a:spcPct val="90000"/>
              </a:lnSpc>
              <a:buFontTx/>
              <a:buNone/>
            </a:pPr>
            <a:endParaRPr lang="zh-CN" altLang="en-US" sz="1800" b="1" smtClean="0">
              <a:latin typeface="微软雅黑"/>
            </a:endParaRPr>
          </a:p>
          <a:p>
            <a:pPr marL="471488" indent="-471488" eaLnBrk="1" hangingPunct="1">
              <a:lnSpc>
                <a:spcPct val="90000"/>
              </a:lnSpc>
              <a:buFontTx/>
              <a:buNone/>
            </a:pPr>
            <a:r>
              <a:rPr lang="en-US" altLang="zh-CN" sz="1800" b="1" smtClean="0">
                <a:latin typeface="微软雅黑"/>
              </a:rPr>
              <a:t>3. </a:t>
            </a:r>
            <a:r>
              <a:rPr lang="zh-CN" altLang="en-US" sz="1800" b="1" smtClean="0">
                <a:latin typeface="微软雅黑"/>
              </a:rPr>
              <a:t> </a:t>
            </a:r>
          </a:p>
          <a:p>
            <a:pPr marL="471488" indent="-471488" eaLnBrk="1" hangingPunct="1">
              <a:lnSpc>
                <a:spcPct val="90000"/>
              </a:lnSpc>
              <a:buFontTx/>
              <a:buNone/>
            </a:pPr>
            <a:endParaRPr lang="zh-CN" altLang="en-US" sz="1800" b="1" smtClean="0">
              <a:latin typeface="微软雅黑"/>
            </a:endParaRPr>
          </a:p>
          <a:p>
            <a:pPr marL="471488" indent="-471488" eaLnBrk="1" hangingPunct="1">
              <a:lnSpc>
                <a:spcPct val="90000"/>
              </a:lnSpc>
              <a:buFontTx/>
              <a:buNone/>
            </a:pPr>
            <a:r>
              <a:rPr lang="en-US" altLang="zh-CN" sz="1800" b="1" smtClean="0">
                <a:latin typeface="微软雅黑"/>
              </a:rPr>
              <a:t>4. </a:t>
            </a:r>
            <a:r>
              <a:rPr lang="zh-CN" altLang="en-US" sz="1800" b="1" smtClean="0">
                <a:latin typeface="微软雅黑"/>
              </a:rPr>
              <a:t> </a:t>
            </a:r>
          </a:p>
          <a:p>
            <a:pPr marL="471488" indent="-471488" eaLnBrk="1" hangingPunct="1">
              <a:lnSpc>
                <a:spcPct val="90000"/>
              </a:lnSpc>
              <a:buFontTx/>
              <a:buNone/>
            </a:pPr>
            <a:endParaRPr lang="zh-CN" altLang="en-US" sz="1800" b="1" smtClean="0">
              <a:latin typeface="微软雅黑"/>
            </a:endParaRPr>
          </a:p>
          <a:p>
            <a:pPr marL="471488" indent="-471488" eaLnBrk="1" hangingPunct="1">
              <a:lnSpc>
                <a:spcPct val="90000"/>
              </a:lnSpc>
              <a:buFontTx/>
              <a:buNone/>
            </a:pPr>
            <a:r>
              <a:rPr lang="en-US" altLang="zh-CN" sz="1800" b="1" smtClean="0">
                <a:latin typeface="微软雅黑"/>
              </a:rPr>
              <a:t>5. </a:t>
            </a:r>
            <a:r>
              <a:rPr lang="zh-CN" altLang="en-US" sz="1800" b="1" smtClean="0">
                <a:latin typeface="微软雅黑"/>
              </a:rPr>
              <a:t> </a:t>
            </a:r>
            <a:endParaRPr lang="zh-CN" altLang="en-US" sz="1800" b="1" i="1" smtClean="0">
              <a:solidFill>
                <a:srgbClr val="FF0000"/>
              </a:solidFill>
              <a:latin typeface="微软雅黑"/>
            </a:endParaRPr>
          </a:p>
        </p:txBody>
      </p:sp>
      <p:pic>
        <p:nvPicPr>
          <p:cNvPr id="225283" name="Picture 5"/>
          <p:cNvPicPr>
            <a:picLocks noChangeAspect="1" noChangeArrowheads="1"/>
          </p:cNvPicPr>
          <p:nvPr/>
        </p:nvPicPr>
        <p:blipFill>
          <a:blip r:embed="rId3"/>
          <a:srcRect/>
          <a:stretch>
            <a:fillRect/>
          </a:stretch>
        </p:blipFill>
        <p:spPr bwMode="auto">
          <a:xfrm>
            <a:off x="3657600" y="1714500"/>
            <a:ext cx="2600325" cy="1595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 Box 2"/>
          <p:cNvSpPr txBox="1">
            <a:spLocks noChangeArrowheads="1"/>
          </p:cNvSpPr>
          <p:nvPr/>
        </p:nvSpPr>
        <p:spPr bwMode="auto">
          <a:xfrm>
            <a:off x="765175" y="460375"/>
            <a:ext cx="3468688" cy="438150"/>
          </a:xfrm>
          <a:prstGeom prst="rect">
            <a:avLst/>
          </a:prstGeom>
          <a:noFill/>
          <a:ln w="9525">
            <a:noFill/>
            <a:miter lim="800000"/>
            <a:headEnd/>
            <a:tailEnd/>
          </a:ln>
        </p:spPr>
        <p:txBody>
          <a:bodyPr lIns="68578" tIns="34289" rIns="68578" bIns="34289">
            <a:spAutoFit/>
          </a:bodyPr>
          <a:lstStyle/>
          <a:p>
            <a:pPr eaLnBrk="0" hangingPunct="0">
              <a:buFont typeface="Arial" charset="0"/>
              <a:buNone/>
            </a:pPr>
            <a:r>
              <a:rPr lang="zh-CN" altLang="en-US" sz="2400" b="1">
                <a:solidFill>
                  <a:srgbClr val="FF3300"/>
                </a:solidFill>
                <a:latin typeface="宋体" charset="-122"/>
                <a:ea typeface="微软雅黑"/>
                <a:cs typeface="微软雅黑"/>
                <a:sym typeface="宋体" charset="-122"/>
              </a:rPr>
              <a:t>内部冲突的特点</a:t>
            </a:r>
            <a:endParaRPr lang="zh-CN" altLang="en-US" sz="1200"/>
          </a:p>
        </p:txBody>
      </p:sp>
      <p:sp>
        <p:nvSpPr>
          <p:cNvPr id="227330" name="Rectangle 3"/>
          <p:cNvSpPr>
            <a:spLocks noGrp="1" noChangeArrowheads="1"/>
          </p:cNvSpPr>
          <p:nvPr>
            <p:ph type="body" sz="half" idx="1"/>
          </p:nvPr>
        </p:nvSpPr>
        <p:spPr>
          <a:xfrm>
            <a:off x="342900" y="1166813"/>
            <a:ext cx="6173788" cy="3200400"/>
          </a:xfrm>
        </p:spPr>
        <p:txBody>
          <a:bodyPr/>
          <a:lstStyle/>
          <a:p>
            <a:pPr marL="471488" indent="-471488" eaLnBrk="1" hangingPunct="1">
              <a:buFontTx/>
              <a:buNone/>
            </a:pPr>
            <a:r>
              <a:rPr lang="en-US" altLang="zh-CN" sz="2100" b="1" smtClean="0">
                <a:latin typeface="微软雅黑"/>
              </a:rPr>
              <a:t>1. </a:t>
            </a:r>
            <a:r>
              <a:rPr lang="zh-CN" altLang="en-US" sz="2100" b="1" smtClean="0">
                <a:latin typeface="微软雅黑"/>
              </a:rPr>
              <a:t> </a:t>
            </a:r>
          </a:p>
          <a:p>
            <a:pPr marL="471488" indent="-471488" eaLnBrk="1" hangingPunct="1">
              <a:buFontTx/>
              <a:buNone/>
            </a:pPr>
            <a:endParaRPr lang="zh-CN" altLang="en-US" sz="2100" b="1" smtClean="0">
              <a:latin typeface="微软雅黑"/>
            </a:endParaRPr>
          </a:p>
          <a:p>
            <a:pPr marL="471488" indent="-471488" eaLnBrk="1" hangingPunct="1">
              <a:buFontTx/>
              <a:buNone/>
            </a:pPr>
            <a:r>
              <a:rPr lang="en-US" altLang="zh-CN" sz="2100" b="1" smtClean="0">
                <a:latin typeface="微软雅黑"/>
              </a:rPr>
              <a:t>2. </a:t>
            </a:r>
            <a:r>
              <a:rPr lang="zh-CN" altLang="en-US" sz="2100" b="1" smtClean="0">
                <a:latin typeface="微软雅黑"/>
              </a:rPr>
              <a:t> </a:t>
            </a:r>
          </a:p>
          <a:p>
            <a:pPr marL="471488" indent="-471488" eaLnBrk="1" hangingPunct="1">
              <a:buFontTx/>
              <a:buNone/>
            </a:pPr>
            <a:endParaRPr lang="zh-CN" altLang="en-US" sz="2100" b="1" smtClean="0">
              <a:latin typeface="微软雅黑"/>
            </a:endParaRPr>
          </a:p>
          <a:p>
            <a:pPr marL="471488" indent="-471488" eaLnBrk="1" hangingPunct="1">
              <a:buFontTx/>
              <a:buNone/>
            </a:pPr>
            <a:r>
              <a:rPr lang="en-US" altLang="zh-CN" sz="2100" b="1" smtClean="0">
                <a:latin typeface="微软雅黑"/>
              </a:rPr>
              <a:t>3. </a:t>
            </a:r>
            <a:r>
              <a:rPr lang="zh-CN" altLang="en-US" sz="2100" b="1" smtClean="0">
                <a:latin typeface="微软雅黑"/>
              </a:rPr>
              <a:t> </a:t>
            </a:r>
            <a:endParaRPr lang="zh-CN" altLang="en-US" sz="2100" b="1" i="1" smtClean="0">
              <a:solidFill>
                <a:srgbClr val="FF0000"/>
              </a:solidFill>
              <a:latin typeface="微软雅黑"/>
            </a:endParaRPr>
          </a:p>
        </p:txBody>
      </p:sp>
      <p:pic>
        <p:nvPicPr>
          <p:cNvPr id="227331" name="Picture 5"/>
          <p:cNvPicPr>
            <a:picLocks noChangeAspect="1" noChangeArrowheads="1"/>
          </p:cNvPicPr>
          <p:nvPr/>
        </p:nvPicPr>
        <p:blipFill>
          <a:blip r:embed="rId3"/>
          <a:srcRect/>
          <a:stretch>
            <a:fillRect/>
          </a:stretch>
        </p:blipFill>
        <p:spPr bwMode="auto">
          <a:xfrm>
            <a:off x="3429000" y="1714500"/>
            <a:ext cx="3028950" cy="1979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765175" y="465138"/>
            <a:ext cx="5410200" cy="379412"/>
          </a:xfrm>
        </p:spPr>
        <p:txBody>
          <a:bodyPr lIns="68580" tIns="34290" rIns="68580" bIns="34290">
            <a:normAutofit fontScale="90000"/>
          </a:bodyPr>
          <a:lstStyle/>
          <a:p>
            <a:pPr eaLnBrk="1" hangingPunct="1">
              <a:defRPr/>
            </a:pPr>
            <a:r>
              <a:rPr lang="en-US" altLang="zh-CN" dirty="0">
                <a:solidFill>
                  <a:srgbClr val="FF0000"/>
                </a:solidFill>
                <a:latin typeface="微软雅黑" pitchFamily="34" charset="-122"/>
                <a:cs typeface="+mj-cs"/>
                <a:sym typeface="Arial" panose="020B0604020202020204" pitchFamily="34" charset="0"/>
              </a:rPr>
              <a:t>“</a:t>
            </a:r>
            <a:r>
              <a:rPr lang="zh-CN" altLang="en-US" dirty="0">
                <a:solidFill>
                  <a:srgbClr val="FF0000"/>
                </a:solidFill>
                <a:latin typeface="微软雅黑" pitchFamily="34" charset="-122"/>
                <a:cs typeface="+mj-cs"/>
                <a:sym typeface="Arial" panose="020B0604020202020204" pitchFamily="34" charset="0"/>
              </a:rPr>
              <a:t>五型班组”创建的新思路</a:t>
            </a:r>
          </a:p>
        </p:txBody>
      </p:sp>
      <p:sp>
        <p:nvSpPr>
          <p:cNvPr id="65538" name="Rectangle 3"/>
          <p:cNvSpPr>
            <a:spLocks noGrp="1" noChangeArrowheads="1"/>
          </p:cNvSpPr>
          <p:nvPr>
            <p:ph type="body" idx="4294967295"/>
          </p:nvPr>
        </p:nvSpPr>
        <p:spPr>
          <a:xfrm>
            <a:off x="350838" y="1112838"/>
            <a:ext cx="6507162" cy="3395662"/>
          </a:xfrm>
        </p:spPr>
        <p:txBody>
          <a:bodyPr lIns="68580" tIns="34290" rIns="68580" bIns="34290"/>
          <a:lstStyle/>
          <a:p>
            <a:pPr eaLnBrk="1" hangingPunct="1">
              <a:buFontTx/>
              <a:buNone/>
            </a:pPr>
            <a:r>
              <a:rPr lang="en-US" altLang="zh-CN" sz="1800" smtClean="0">
                <a:latin typeface="微软雅黑"/>
              </a:rPr>
              <a:t> </a:t>
            </a:r>
            <a:r>
              <a:rPr lang="zh-CN" altLang="en-US" sz="1800" b="1" smtClean="0">
                <a:latin typeface="微软雅黑"/>
              </a:rPr>
              <a:t>开展“五型班组”创建活动，实现班组建设的“三个转变”：</a:t>
            </a:r>
          </a:p>
          <a:p>
            <a:pPr eaLnBrk="1" hangingPunct="1">
              <a:buFontTx/>
              <a:buNone/>
            </a:pPr>
            <a:endParaRPr lang="zh-CN" altLang="en-US" sz="1800" b="1" smtClean="0">
              <a:latin typeface="微软雅黑"/>
            </a:endParaRPr>
          </a:p>
          <a:p>
            <a:pPr eaLnBrk="1" hangingPunct="1">
              <a:buFontTx/>
              <a:buNone/>
            </a:pPr>
            <a:r>
              <a:rPr lang="zh-CN" altLang="en-US" sz="1800" b="1" smtClean="0">
                <a:latin typeface="微软雅黑"/>
              </a:rPr>
              <a:t>    一是</a:t>
            </a:r>
          </a:p>
          <a:p>
            <a:pPr eaLnBrk="1" hangingPunct="1">
              <a:buFontTx/>
              <a:buNone/>
            </a:pPr>
            <a:endParaRPr lang="zh-CN" altLang="en-US" sz="1800" b="1" smtClean="0">
              <a:latin typeface="微软雅黑"/>
            </a:endParaRPr>
          </a:p>
          <a:p>
            <a:pPr eaLnBrk="1" hangingPunct="1">
              <a:buFontTx/>
              <a:buNone/>
            </a:pPr>
            <a:r>
              <a:rPr lang="zh-CN" altLang="en-US" sz="1800" b="1" smtClean="0">
                <a:latin typeface="微软雅黑"/>
              </a:rPr>
              <a:t>    二是</a:t>
            </a:r>
            <a:endParaRPr lang="en-US" altLang="zh-CN" sz="1800" b="1" smtClean="0">
              <a:latin typeface="微软雅黑"/>
            </a:endParaRPr>
          </a:p>
          <a:p>
            <a:pPr eaLnBrk="1" hangingPunct="1">
              <a:buFontTx/>
              <a:buNone/>
            </a:pPr>
            <a:endParaRPr lang="en-US" altLang="zh-CN" sz="1800" b="1" smtClean="0">
              <a:latin typeface="微软雅黑"/>
            </a:endParaRPr>
          </a:p>
          <a:p>
            <a:pPr eaLnBrk="1" hangingPunct="1">
              <a:buFontTx/>
              <a:buNone/>
            </a:pPr>
            <a:r>
              <a:rPr lang="en-US" altLang="zh-CN" sz="1800" b="1" smtClean="0">
                <a:latin typeface="微软雅黑"/>
              </a:rPr>
              <a:t>    </a:t>
            </a:r>
            <a:r>
              <a:rPr lang="zh-CN" altLang="en-US" sz="1800" b="1" smtClean="0">
                <a:latin typeface="微软雅黑"/>
              </a:rPr>
              <a:t>三是</a:t>
            </a:r>
          </a:p>
        </p:txBody>
      </p:sp>
      <p:sp>
        <p:nvSpPr>
          <p:cNvPr id="65539" name="Line 6"/>
          <p:cNvSpPr>
            <a:spLocks noChangeShapeType="1"/>
          </p:cNvSpPr>
          <p:nvPr/>
        </p:nvSpPr>
        <p:spPr bwMode="auto">
          <a:xfrm>
            <a:off x="2025650" y="3381375"/>
            <a:ext cx="0" cy="0"/>
          </a:xfrm>
          <a:prstGeom prst="line">
            <a:avLst/>
          </a:prstGeom>
          <a:noFill/>
          <a:ln w="9525">
            <a:solidFill>
              <a:schemeClr val="tx1"/>
            </a:solidFill>
            <a:round/>
            <a:headEnd/>
            <a:tailEnd/>
          </a:ln>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ext Box 2"/>
          <p:cNvSpPr txBox="1">
            <a:spLocks noChangeArrowheads="1"/>
          </p:cNvSpPr>
          <p:nvPr/>
        </p:nvSpPr>
        <p:spPr bwMode="auto">
          <a:xfrm>
            <a:off x="765175" y="484188"/>
            <a:ext cx="3468688" cy="438150"/>
          </a:xfrm>
          <a:prstGeom prst="rect">
            <a:avLst/>
          </a:prstGeom>
          <a:noFill/>
          <a:ln w="9525">
            <a:noFill/>
            <a:miter lim="800000"/>
            <a:headEnd/>
            <a:tailEnd/>
          </a:ln>
        </p:spPr>
        <p:txBody>
          <a:bodyPr lIns="68578" tIns="34289" rIns="68578" bIns="34289">
            <a:spAutoFit/>
          </a:bodyPr>
          <a:lstStyle/>
          <a:p>
            <a:pPr eaLnBrk="0" hangingPunct="0">
              <a:buFont typeface="Arial" charset="0"/>
              <a:buNone/>
            </a:pPr>
            <a:r>
              <a:rPr lang="zh-CN" altLang="en-US" sz="2400" b="1">
                <a:solidFill>
                  <a:srgbClr val="FF3300"/>
                </a:solidFill>
                <a:latin typeface="宋体" charset="-122"/>
                <a:ea typeface="微软雅黑"/>
                <a:cs typeface="微软雅黑"/>
                <a:sym typeface="宋体" charset="-122"/>
              </a:rPr>
              <a:t>内部冲突的后果</a:t>
            </a:r>
            <a:endParaRPr lang="zh-CN" altLang="en-US" sz="1200"/>
          </a:p>
        </p:txBody>
      </p:sp>
      <p:sp>
        <p:nvSpPr>
          <p:cNvPr id="229378" name="Rectangle 3"/>
          <p:cNvSpPr>
            <a:spLocks noGrp="1" noChangeArrowheads="1"/>
          </p:cNvSpPr>
          <p:nvPr>
            <p:ph type="body" sz="half" idx="1"/>
          </p:nvPr>
        </p:nvSpPr>
        <p:spPr>
          <a:xfrm>
            <a:off x="458788" y="1384300"/>
            <a:ext cx="3143250" cy="1543050"/>
          </a:xfrm>
        </p:spPr>
        <p:txBody>
          <a:bodyPr/>
          <a:lstStyle/>
          <a:p>
            <a:pPr marL="471488" indent="-471488" eaLnBrk="1" hangingPunct="1">
              <a:buFontTx/>
              <a:buNone/>
            </a:pPr>
            <a:r>
              <a:rPr lang="en-US" altLang="zh-CN" sz="2100" b="1" smtClean="0">
                <a:latin typeface="微软雅黑"/>
              </a:rPr>
              <a:t>1. </a:t>
            </a:r>
            <a:r>
              <a:rPr lang="zh-CN" altLang="en-US" sz="2100" b="1" smtClean="0">
                <a:latin typeface="微软雅黑"/>
              </a:rPr>
              <a:t> </a:t>
            </a:r>
          </a:p>
          <a:p>
            <a:pPr marL="471488" indent="-471488" eaLnBrk="1" hangingPunct="1">
              <a:buFontTx/>
              <a:buNone/>
            </a:pPr>
            <a:endParaRPr lang="zh-CN" altLang="en-US" sz="2100" b="1" smtClean="0">
              <a:latin typeface="微软雅黑"/>
            </a:endParaRPr>
          </a:p>
          <a:p>
            <a:pPr marL="471488" indent="-471488" eaLnBrk="1" hangingPunct="1">
              <a:buFontTx/>
              <a:buNone/>
            </a:pPr>
            <a:r>
              <a:rPr lang="en-US" altLang="zh-CN" sz="2100" b="1" smtClean="0">
                <a:latin typeface="微软雅黑"/>
              </a:rPr>
              <a:t>2. </a:t>
            </a:r>
            <a:r>
              <a:rPr lang="zh-CN" altLang="en-US" sz="2100" b="1" smtClean="0">
                <a:latin typeface="微软雅黑"/>
              </a:rPr>
              <a:t> </a:t>
            </a:r>
          </a:p>
          <a:p>
            <a:pPr marL="471488" indent="-471488" eaLnBrk="1" hangingPunct="1">
              <a:buFontTx/>
              <a:buNone/>
            </a:pPr>
            <a:endParaRPr lang="zh-CN" altLang="en-US" sz="2100" b="1" smtClean="0">
              <a:latin typeface="微软雅黑"/>
            </a:endParaRPr>
          </a:p>
          <a:p>
            <a:pPr marL="471488" indent="-471488" eaLnBrk="1" hangingPunct="1">
              <a:buFontTx/>
              <a:buNone/>
            </a:pPr>
            <a:endParaRPr lang="en-US" altLang="zh-CN" sz="2100" b="1" smtClean="0">
              <a:latin typeface="微软雅黑"/>
            </a:endParaRPr>
          </a:p>
        </p:txBody>
      </p:sp>
      <p:pic>
        <p:nvPicPr>
          <p:cNvPr id="229379" name="Picture 5"/>
          <p:cNvPicPr>
            <a:picLocks noChangeAspect="1" noChangeArrowheads="1"/>
          </p:cNvPicPr>
          <p:nvPr/>
        </p:nvPicPr>
        <p:blipFill>
          <a:blip r:embed="rId3"/>
          <a:srcRect/>
          <a:stretch>
            <a:fillRect/>
          </a:stretch>
        </p:blipFill>
        <p:spPr bwMode="auto">
          <a:xfrm>
            <a:off x="3886200" y="1371600"/>
            <a:ext cx="2514600" cy="2357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ext Box 2"/>
          <p:cNvSpPr txBox="1">
            <a:spLocks noChangeArrowheads="1"/>
          </p:cNvSpPr>
          <p:nvPr/>
        </p:nvSpPr>
        <p:spPr bwMode="auto">
          <a:xfrm>
            <a:off x="765175" y="484188"/>
            <a:ext cx="3468688" cy="449262"/>
          </a:xfrm>
          <a:prstGeom prst="rect">
            <a:avLst/>
          </a:prstGeom>
          <a:noFill/>
          <a:ln w="9525">
            <a:noFill/>
            <a:miter lim="800000"/>
            <a:headEnd/>
            <a:tailEnd/>
          </a:ln>
        </p:spPr>
        <p:txBody>
          <a:bodyPr lIns="68578" tIns="34289" rIns="68578" bIns="34289">
            <a:spAutoFit/>
          </a:bodyPr>
          <a:lstStyle/>
          <a:p>
            <a:pPr eaLnBrk="0" hangingPunct="0">
              <a:buFont typeface="Arial" panose="020B0604020202020204" pitchFamily="34" charset="0"/>
              <a:buNone/>
              <a:defRPr/>
            </a:pPr>
            <a:r>
              <a:rPr lang="zh-CN" altLang="en-US" sz="2475" b="1" dirty="0">
                <a:solidFill>
                  <a:srgbClr val="FF3300"/>
                </a:solidFill>
                <a:latin typeface="宋体" pitchFamily="2" charset="-122"/>
                <a:ea typeface="微软雅黑" pitchFamily="34" charset="-122"/>
                <a:sym typeface="宋体" pitchFamily="2" charset="-122"/>
              </a:rPr>
              <a:t>内部冲突的处理</a:t>
            </a:r>
            <a:endParaRPr lang="zh-CN" altLang="en-US" sz="1350" dirty="0">
              <a:latin typeface="Arial" panose="020B0604020202020204" pitchFamily="34" charset="0"/>
              <a:ea typeface="宋体" panose="02010600030101010101" pitchFamily="2" charset="-122"/>
            </a:endParaRPr>
          </a:p>
        </p:txBody>
      </p:sp>
      <p:sp>
        <p:nvSpPr>
          <p:cNvPr id="231426" name="Rectangle 5"/>
          <p:cNvSpPr>
            <a:spLocks noChangeArrowheads="1"/>
          </p:cNvSpPr>
          <p:nvPr/>
        </p:nvSpPr>
        <p:spPr bwMode="auto">
          <a:xfrm>
            <a:off x="512763" y="1112838"/>
            <a:ext cx="1943100" cy="2917825"/>
          </a:xfrm>
          <a:prstGeom prst="rect">
            <a:avLst/>
          </a:prstGeom>
          <a:noFill/>
          <a:ln w="9525">
            <a:noFill/>
            <a:miter lim="800000"/>
            <a:headEnd/>
            <a:tailEnd/>
          </a:ln>
        </p:spPr>
        <p:txBody>
          <a:bodyPr lIns="68570" tIns="34284" rIns="68570" bIns="34284"/>
          <a:lstStyle/>
          <a:p>
            <a:pPr marL="471488" indent="-471488" eaLnBrk="0" hangingPunct="0">
              <a:lnSpc>
                <a:spcPct val="150000"/>
              </a:lnSpc>
              <a:spcBef>
                <a:spcPct val="20000"/>
              </a:spcBef>
              <a:buFont typeface="Arial" charset="0"/>
              <a:buNone/>
            </a:pPr>
            <a:r>
              <a:rPr lang="en-US" altLang="zh-CN" b="1">
                <a:latin typeface="微软雅黑"/>
                <a:ea typeface="微软雅黑"/>
                <a:cs typeface="微软雅黑"/>
              </a:rPr>
              <a:t>1. </a:t>
            </a:r>
            <a:r>
              <a:rPr lang="zh-CN" altLang="en-US" b="1">
                <a:latin typeface="微软雅黑"/>
                <a:ea typeface="微软雅黑"/>
                <a:cs typeface="微软雅黑"/>
              </a:rPr>
              <a:t> </a:t>
            </a:r>
          </a:p>
          <a:p>
            <a:pPr marL="471488" indent="-471488" eaLnBrk="0" hangingPunct="0">
              <a:lnSpc>
                <a:spcPct val="150000"/>
              </a:lnSpc>
              <a:spcBef>
                <a:spcPct val="20000"/>
              </a:spcBef>
              <a:buFont typeface="Arial" charset="0"/>
              <a:buNone/>
            </a:pPr>
            <a:r>
              <a:rPr lang="en-US" altLang="zh-CN" b="1">
                <a:latin typeface="微软雅黑"/>
                <a:ea typeface="微软雅黑"/>
                <a:cs typeface="微软雅黑"/>
              </a:rPr>
              <a:t>2. </a:t>
            </a:r>
            <a:r>
              <a:rPr lang="zh-CN" altLang="en-US" b="1">
                <a:latin typeface="微软雅黑"/>
                <a:ea typeface="微软雅黑"/>
                <a:cs typeface="微软雅黑"/>
              </a:rPr>
              <a:t> </a:t>
            </a:r>
          </a:p>
          <a:p>
            <a:pPr marL="471488" indent="-471488" eaLnBrk="0" hangingPunct="0">
              <a:lnSpc>
                <a:spcPct val="150000"/>
              </a:lnSpc>
              <a:spcBef>
                <a:spcPct val="20000"/>
              </a:spcBef>
              <a:buFont typeface="Arial" charset="0"/>
              <a:buNone/>
            </a:pPr>
            <a:r>
              <a:rPr lang="en-US" altLang="zh-CN" b="1">
                <a:latin typeface="微软雅黑"/>
                <a:ea typeface="微软雅黑"/>
                <a:cs typeface="微软雅黑"/>
              </a:rPr>
              <a:t>3. </a:t>
            </a:r>
            <a:endParaRPr lang="zh-CN" altLang="en-US" b="1">
              <a:latin typeface="微软雅黑"/>
              <a:ea typeface="微软雅黑"/>
              <a:cs typeface="微软雅黑"/>
            </a:endParaRPr>
          </a:p>
          <a:p>
            <a:pPr marL="471488" indent="-471488" eaLnBrk="0" hangingPunct="0">
              <a:lnSpc>
                <a:spcPct val="150000"/>
              </a:lnSpc>
              <a:spcBef>
                <a:spcPct val="20000"/>
              </a:spcBef>
              <a:buFont typeface="Arial" charset="0"/>
              <a:buNone/>
            </a:pPr>
            <a:r>
              <a:rPr lang="en-US" altLang="zh-CN" b="1">
                <a:latin typeface="微软雅黑"/>
                <a:ea typeface="微软雅黑"/>
                <a:cs typeface="微软雅黑"/>
              </a:rPr>
              <a:t>4 .</a:t>
            </a:r>
            <a:endParaRPr lang="zh-CN" altLang="en-US" b="1">
              <a:latin typeface="微软雅黑"/>
              <a:ea typeface="微软雅黑"/>
              <a:cs typeface="微软雅黑"/>
            </a:endParaRPr>
          </a:p>
          <a:p>
            <a:pPr marL="471488" indent="-471488" eaLnBrk="0" hangingPunct="0">
              <a:lnSpc>
                <a:spcPct val="150000"/>
              </a:lnSpc>
              <a:spcBef>
                <a:spcPct val="20000"/>
              </a:spcBef>
              <a:buFont typeface="Arial" charset="0"/>
              <a:buNone/>
            </a:pPr>
            <a:r>
              <a:rPr lang="en-US" altLang="zh-CN" b="1">
                <a:latin typeface="微软雅黑"/>
                <a:ea typeface="微软雅黑"/>
                <a:cs typeface="微软雅黑"/>
              </a:rPr>
              <a:t>5. </a:t>
            </a:r>
            <a:r>
              <a:rPr lang="zh-CN" altLang="en-US" b="1">
                <a:latin typeface="微软雅黑"/>
                <a:ea typeface="微软雅黑"/>
                <a:cs typeface="微软雅黑"/>
              </a:rPr>
              <a:t> </a:t>
            </a:r>
          </a:p>
          <a:p>
            <a:pPr marL="471488" indent="-471488" eaLnBrk="0" hangingPunct="0">
              <a:lnSpc>
                <a:spcPct val="150000"/>
              </a:lnSpc>
              <a:spcBef>
                <a:spcPct val="20000"/>
              </a:spcBef>
              <a:buFont typeface="Arial" charset="0"/>
              <a:buNone/>
            </a:pPr>
            <a:r>
              <a:rPr lang="en-US" altLang="zh-CN" b="1">
                <a:latin typeface="微软雅黑"/>
                <a:ea typeface="微软雅黑"/>
                <a:cs typeface="微软雅黑"/>
              </a:rPr>
              <a:t>6 .</a:t>
            </a:r>
            <a:endParaRPr lang="zh-CN" altLang="en-US" b="1">
              <a:latin typeface="微软雅黑"/>
              <a:ea typeface="微软雅黑"/>
              <a:cs typeface="微软雅黑"/>
            </a:endParaRPr>
          </a:p>
        </p:txBody>
      </p:sp>
      <p:pic>
        <p:nvPicPr>
          <p:cNvPr id="231427" name="Picture 7"/>
          <p:cNvPicPr>
            <a:picLocks noChangeAspect="1" noChangeArrowheads="1"/>
          </p:cNvPicPr>
          <p:nvPr/>
        </p:nvPicPr>
        <p:blipFill>
          <a:blip r:embed="rId3"/>
          <a:srcRect/>
          <a:stretch>
            <a:fillRect/>
          </a:stretch>
        </p:blipFill>
        <p:spPr bwMode="auto">
          <a:xfrm>
            <a:off x="2800350" y="1543050"/>
            <a:ext cx="3600450" cy="25034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a:xfrm>
            <a:off x="765175" y="400050"/>
            <a:ext cx="5695950" cy="514350"/>
          </a:xfrm>
        </p:spPr>
        <p:txBody>
          <a:bodyPr/>
          <a:lstStyle/>
          <a:p>
            <a:pPr eaLnBrk="1" hangingPunct="1"/>
            <a:r>
              <a:rPr lang="zh-CN" altLang="en-US" smtClean="0">
                <a:solidFill>
                  <a:srgbClr val="FF0000"/>
                </a:solidFill>
                <a:latin typeface="微软雅黑"/>
              </a:rPr>
              <a:t>常见的问题员工的类型</a:t>
            </a:r>
          </a:p>
        </p:txBody>
      </p:sp>
      <p:sp>
        <p:nvSpPr>
          <p:cNvPr id="233474" name="Rectangle 3"/>
          <p:cNvSpPr>
            <a:spLocks noGrp="1" noChangeArrowheads="1"/>
          </p:cNvSpPr>
          <p:nvPr>
            <p:ph idx="1"/>
          </p:nvPr>
        </p:nvSpPr>
        <p:spPr>
          <a:xfrm>
            <a:off x="188913" y="1004888"/>
            <a:ext cx="6173787" cy="3403600"/>
          </a:xfrm>
        </p:spPr>
        <p:txBody>
          <a:bodyPr/>
          <a:lstStyle/>
          <a:p>
            <a:pPr eaLnBrk="1" hangingPunct="1">
              <a:lnSpc>
                <a:spcPct val="150000"/>
              </a:lnSpc>
              <a:buFontTx/>
              <a:buNone/>
            </a:pPr>
            <a:r>
              <a:rPr lang="en-US" altLang="zh-CN" sz="2100" b="1" smtClean="0">
                <a:latin typeface="微软雅黑"/>
              </a:rPr>
              <a:t>    1</a:t>
            </a:r>
            <a:r>
              <a:rPr lang="zh-CN" altLang="en-US" sz="2100" b="1" smtClean="0">
                <a:latin typeface="微软雅黑"/>
              </a:rPr>
              <a:t>．如何判断问题员工</a:t>
            </a:r>
          </a:p>
          <a:p>
            <a:pPr eaLnBrk="1" hangingPunct="1">
              <a:lnSpc>
                <a:spcPct val="150000"/>
              </a:lnSpc>
              <a:buFontTx/>
              <a:buNone/>
            </a:pPr>
            <a:r>
              <a:rPr lang="zh-CN" altLang="en-US" sz="2100" b="1" smtClean="0">
                <a:latin typeface="微软雅黑"/>
              </a:rPr>
              <a:t>     </a:t>
            </a:r>
            <a:r>
              <a:rPr lang="en-US" altLang="zh-CN" sz="2100" b="1" smtClean="0">
                <a:latin typeface="微软雅黑"/>
              </a:rPr>
              <a:t>A. </a:t>
            </a:r>
            <a:r>
              <a:rPr lang="zh-CN" altLang="en-US" sz="2100" b="1" smtClean="0">
                <a:latin typeface="微软雅黑"/>
              </a:rPr>
              <a:t>什么样的员工是问题员工 ？</a:t>
            </a:r>
            <a:r>
              <a:rPr lang="zh-CN" altLang="en-US" sz="2100" b="1" smtClean="0">
                <a:solidFill>
                  <a:srgbClr val="6B6B6B"/>
                </a:solidFill>
                <a:latin typeface="微软雅黑"/>
              </a:rPr>
              <a:t/>
            </a:r>
            <a:br>
              <a:rPr lang="zh-CN" altLang="en-US" sz="2100" b="1" smtClean="0">
                <a:solidFill>
                  <a:srgbClr val="6B6B6B"/>
                </a:solidFill>
                <a:latin typeface="微软雅黑"/>
              </a:rPr>
            </a:br>
            <a:endParaRPr lang="zh-CN" altLang="en-US" sz="2100" b="1" smtClean="0">
              <a:solidFill>
                <a:srgbClr val="6B6B6B"/>
              </a:solidFill>
              <a:latin typeface="微软雅黑"/>
            </a:endParaRPr>
          </a:p>
        </p:txBody>
      </p:sp>
      <p:sp>
        <p:nvSpPr>
          <p:cNvPr id="233475" name="AutoShape 4"/>
          <p:cNvSpPr>
            <a:spLocks noChangeArrowheads="1"/>
          </p:cNvSpPr>
          <p:nvPr/>
        </p:nvSpPr>
        <p:spPr bwMode="auto">
          <a:xfrm>
            <a:off x="1428750" y="2139950"/>
            <a:ext cx="4592638" cy="2203450"/>
          </a:xfrm>
          <a:prstGeom prst="cloudCallout">
            <a:avLst>
              <a:gd name="adj1" fmla="val -58296"/>
              <a:gd name="adj2" fmla="val 48764"/>
            </a:avLst>
          </a:prstGeom>
          <a:noFill/>
          <a:ln w="9525">
            <a:solidFill>
              <a:schemeClr val="tx1"/>
            </a:solidFill>
            <a:miter lim="800000"/>
            <a:headEnd/>
            <a:tailEnd/>
          </a:ln>
        </p:spPr>
        <p:txBody>
          <a:bodyPr/>
          <a:lstStyle/>
          <a:p>
            <a:pPr eaLnBrk="0" hangingPunct="0">
              <a:buFont typeface="Arial" charset="0"/>
              <a:buNone/>
            </a:pPr>
            <a:r>
              <a:rPr kumimoji="1" lang="en-US" altLang="zh-CN" b="1">
                <a:latin typeface="Times New Roman" pitchFamily="18" charset="0"/>
                <a:ea typeface="华文新魏"/>
                <a:cs typeface="华文新魏"/>
              </a:rPr>
              <a:t>“</a:t>
            </a:r>
            <a:r>
              <a:rPr kumimoji="1" lang="zh-CN" altLang="en-US" b="1">
                <a:latin typeface="Times New Roman" pitchFamily="18" charset="0"/>
                <a:ea typeface="华文新魏"/>
                <a:cs typeface="华文新魏"/>
              </a:rPr>
              <a:t>问题员工”是不断违反公司纪律底线，经常在其他人员中引起混乱或存在一些让人无法接受的行为举止并导至工作效率下降的人。</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8"/>
          <p:cNvSpPr>
            <a:spLocks noGrp="1" noChangeArrowheads="1"/>
          </p:cNvSpPr>
          <p:nvPr>
            <p:ph type="title"/>
          </p:nvPr>
        </p:nvSpPr>
        <p:spPr>
          <a:xfrm>
            <a:off x="765175" y="400050"/>
            <a:ext cx="5695950" cy="514350"/>
          </a:xfrm>
        </p:spPr>
        <p:txBody>
          <a:bodyPr lIns="68570" tIns="34284" rIns="68570" bIns="34284"/>
          <a:lstStyle/>
          <a:p>
            <a:pPr eaLnBrk="1" hangingPunct="1"/>
            <a:r>
              <a:rPr lang="zh-CN" altLang="en-US" smtClean="0">
                <a:solidFill>
                  <a:srgbClr val="FF0000"/>
                </a:solidFill>
                <a:latin typeface="微软雅黑"/>
              </a:rPr>
              <a:t>常见的问题员工的类型</a:t>
            </a:r>
          </a:p>
        </p:txBody>
      </p:sp>
      <p:sp>
        <p:nvSpPr>
          <p:cNvPr id="234498" name="Rectangle 3"/>
          <p:cNvSpPr>
            <a:spLocks noGrp="1" noChangeArrowheads="1"/>
          </p:cNvSpPr>
          <p:nvPr>
            <p:ph idx="1"/>
          </p:nvPr>
        </p:nvSpPr>
        <p:spPr>
          <a:xfrm>
            <a:off x="341313" y="1004888"/>
            <a:ext cx="6175375" cy="1081087"/>
          </a:xfrm>
        </p:spPr>
        <p:txBody>
          <a:bodyPr lIns="68570" tIns="34284" rIns="68570" bIns="34284"/>
          <a:lstStyle/>
          <a:p>
            <a:pPr eaLnBrk="1" hangingPunct="1">
              <a:lnSpc>
                <a:spcPct val="150000"/>
              </a:lnSpc>
              <a:buFontTx/>
              <a:buNone/>
            </a:pPr>
            <a:r>
              <a:rPr lang="en-US" altLang="zh-CN" sz="1800" b="1" smtClean="0">
                <a:latin typeface="微软雅黑"/>
              </a:rPr>
              <a:t>B</a:t>
            </a:r>
            <a:r>
              <a:rPr lang="zh-CN" altLang="en-US" sz="1800" b="1" smtClean="0">
                <a:latin typeface="微软雅黑"/>
              </a:rPr>
              <a:t>．你身边有这样的员工吗？（问题员工在企业中普遍存在，约占员工人数比例的</a:t>
            </a:r>
            <a:r>
              <a:rPr lang="en-US" altLang="zh-CN" sz="1800" b="1" smtClean="0">
                <a:latin typeface="微软雅黑"/>
              </a:rPr>
              <a:t>40%</a:t>
            </a:r>
            <a:r>
              <a:rPr lang="zh-CN" altLang="en-US" sz="1800" b="1" smtClean="0">
                <a:latin typeface="微软雅黑"/>
              </a:rPr>
              <a:t>） </a:t>
            </a:r>
            <a:br>
              <a:rPr lang="zh-CN" altLang="en-US" sz="1800" b="1" smtClean="0">
                <a:latin typeface="微软雅黑"/>
              </a:rPr>
            </a:br>
            <a:r>
              <a:rPr lang="zh-CN" altLang="en-US" sz="1800" b="1" smtClean="0">
                <a:latin typeface="微软雅黑"/>
              </a:rPr>
              <a:t/>
            </a:r>
            <a:br>
              <a:rPr lang="zh-CN" altLang="en-US" sz="1800" b="1" smtClean="0">
                <a:latin typeface="微软雅黑"/>
              </a:rPr>
            </a:br>
            <a:endParaRPr lang="zh-CN" altLang="en-US" sz="1800" b="1" smtClean="0">
              <a:latin typeface="微软雅黑"/>
            </a:endParaRPr>
          </a:p>
        </p:txBody>
      </p:sp>
      <p:sp>
        <p:nvSpPr>
          <p:cNvPr id="534532" name="AutoShape 4"/>
          <p:cNvSpPr>
            <a:spLocks noChangeArrowheads="1"/>
          </p:cNvSpPr>
          <p:nvPr/>
        </p:nvSpPr>
        <p:spPr bwMode="auto">
          <a:xfrm>
            <a:off x="242888" y="2193925"/>
            <a:ext cx="6372225" cy="571500"/>
          </a:xfrm>
          <a:prstGeom prst="chevron">
            <a:avLst>
              <a:gd name="adj" fmla="val 209992"/>
            </a:avLst>
          </a:prstGeom>
          <a:solidFill>
            <a:schemeClr val="hlink"/>
          </a:solidFill>
          <a:ln w="9525">
            <a:solidFill>
              <a:schemeClr val="hlink"/>
            </a:solidFill>
            <a:miter lim="800000"/>
            <a:headEnd/>
            <a:tailEnd/>
          </a:ln>
        </p:spPr>
        <p:txBody>
          <a:bodyPr wrap="none" anchor="ctr"/>
          <a:lstStyle/>
          <a:p>
            <a:pPr eaLnBrk="0" hangingPunct="0">
              <a:buFont typeface="Arial" charset="0"/>
              <a:buNone/>
            </a:pPr>
            <a:r>
              <a:rPr kumimoji="1" lang="zh-CN" altLang="en-US" b="1">
                <a:latin typeface="微软雅黑"/>
                <a:ea typeface="微软雅黑"/>
                <a:cs typeface="微软雅黑"/>
              </a:rPr>
              <a:t>特别难以相处但是工作业绩非常好</a:t>
            </a:r>
          </a:p>
        </p:txBody>
      </p:sp>
      <p:sp>
        <p:nvSpPr>
          <p:cNvPr id="534533" name="AutoShape 5"/>
          <p:cNvSpPr>
            <a:spLocks noChangeArrowheads="1"/>
          </p:cNvSpPr>
          <p:nvPr/>
        </p:nvSpPr>
        <p:spPr bwMode="auto">
          <a:xfrm>
            <a:off x="242888" y="3003550"/>
            <a:ext cx="6426200" cy="514350"/>
          </a:xfrm>
          <a:prstGeom prst="chevron">
            <a:avLst>
              <a:gd name="adj" fmla="val 222228"/>
            </a:avLst>
          </a:prstGeom>
          <a:solidFill>
            <a:schemeClr val="hlink"/>
          </a:solidFill>
          <a:ln w="9525">
            <a:solidFill>
              <a:schemeClr val="tx1"/>
            </a:solidFill>
            <a:miter lim="800000"/>
            <a:headEnd/>
            <a:tailEnd/>
          </a:ln>
        </p:spPr>
        <p:txBody>
          <a:bodyPr wrap="none" anchor="ctr"/>
          <a:lstStyle/>
          <a:p>
            <a:pPr eaLnBrk="0" hangingPunct="0">
              <a:buFont typeface="Arial" charset="0"/>
              <a:buNone/>
            </a:pPr>
            <a:r>
              <a:rPr kumimoji="1" lang="zh-CN" altLang="en-US" b="1">
                <a:latin typeface="微软雅黑"/>
                <a:ea typeface="微软雅黑"/>
                <a:cs typeface="微软雅黑"/>
              </a:rPr>
              <a:t>工作缺乏动力，不愿意在下班后多工作一分钟</a:t>
            </a:r>
          </a:p>
        </p:txBody>
      </p:sp>
      <p:sp>
        <p:nvSpPr>
          <p:cNvPr id="534534" name="AutoShape 6"/>
          <p:cNvSpPr>
            <a:spLocks noChangeArrowheads="1"/>
          </p:cNvSpPr>
          <p:nvPr/>
        </p:nvSpPr>
        <p:spPr bwMode="auto">
          <a:xfrm>
            <a:off x="242888" y="3813175"/>
            <a:ext cx="6426200" cy="514350"/>
          </a:xfrm>
          <a:prstGeom prst="chevron">
            <a:avLst>
              <a:gd name="adj" fmla="val 219452"/>
            </a:avLst>
          </a:prstGeom>
          <a:solidFill>
            <a:schemeClr val="hlink"/>
          </a:solidFill>
          <a:ln w="9525">
            <a:solidFill>
              <a:schemeClr val="tx1"/>
            </a:solidFill>
            <a:miter lim="800000"/>
            <a:headEnd/>
            <a:tailEnd/>
          </a:ln>
        </p:spPr>
        <p:txBody>
          <a:bodyPr wrap="none" anchor="ctr"/>
          <a:lstStyle/>
          <a:p>
            <a:pPr eaLnBrk="0" hangingPunct="0">
              <a:buFont typeface="Arial" charset="0"/>
              <a:buNone/>
            </a:pPr>
            <a:r>
              <a:rPr kumimoji="1" lang="zh-CN" altLang="en-US" b="1">
                <a:latin typeface="微软雅黑"/>
                <a:ea typeface="微软雅黑"/>
                <a:cs typeface="微软雅黑"/>
              </a:rPr>
              <a:t>倚老卖老，经常挑战管理者权威</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4532"/>
                                        </p:tgtEl>
                                        <p:attrNameLst>
                                          <p:attrName>style.visibility</p:attrName>
                                        </p:attrNameLst>
                                      </p:cBhvr>
                                      <p:to>
                                        <p:strVal val="visible"/>
                                      </p:to>
                                    </p:set>
                                    <p:animEffect transition="in" filter="blinds(horizontal)">
                                      <p:cBhvr>
                                        <p:cTn id="7" dur="500"/>
                                        <p:tgtEl>
                                          <p:spTgt spid="5345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4533"/>
                                        </p:tgtEl>
                                        <p:attrNameLst>
                                          <p:attrName>style.visibility</p:attrName>
                                        </p:attrNameLst>
                                      </p:cBhvr>
                                      <p:to>
                                        <p:strVal val="visible"/>
                                      </p:to>
                                    </p:set>
                                    <p:animEffect transition="in" filter="blinds(horizontal)">
                                      <p:cBhvr>
                                        <p:cTn id="12" dur="500"/>
                                        <p:tgtEl>
                                          <p:spTgt spid="5345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4534"/>
                                        </p:tgtEl>
                                        <p:attrNameLst>
                                          <p:attrName>style.visibility</p:attrName>
                                        </p:attrNameLst>
                                      </p:cBhvr>
                                      <p:to>
                                        <p:strVal val="visible"/>
                                      </p:to>
                                    </p:set>
                                    <p:animEffect transition="in" filter="blinds(horizontal)">
                                      <p:cBhvr>
                                        <p:cTn id="17" dur="500"/>
                                        <p:tgtEl>
                                          <p:spTgt spid="534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2" grpId="0" animBg="1"/>
      <p:bldP spid="534533" grpId="0" animBg="1"/>
      <p:bldP spid="53453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3"/>
          <p:cNvSpPr>
            <a:spLocks noGrp="1" noChangeArrowheads="1"/>
          </p:cNvSpPr>
          <p:nvPr>
            <p:ph idx="1"/>
          </p:nvPr>
        </p:nvSpPr>
        <p:spPr>
          <a:xfrm>
            <a:off x="765175" y="411163"/>
            <a:ext cx="3716338" cy="519112"/>
          </a:xfrm>
        </p:spPr>
        <p:txBody>
          <a:bodyPr lIns="68570" tIns="34284" rIns="68570" bIns="34284" anchor="ctr"/>
          <a:lstStyle/>
          <a:p>
            <a:pPr marL="0" eaLnBrk="1" hangingPunct="1">
              <a:buFontTx/>
              <a:buNone/>
            </a:pPr>
            <a:r>
              <a:rPr lang="zh-CN" altLang="en-US" sz="2400" b="1" smtClean="0">
                <a:solidFill>
                  <a:srgbClr val="FF0000"/>
                </a:solidFill>
                <a:latin typeface="微软雅黑"/>
              </a:rPr>
              <a:t>问题员工的具体表现形式 </a:t>
            </a:r>
          </a:p>
        </p:txBody>
      </p:sp>
      <p:sp>
        <p:nvSpPr>
          <p:cNvPr id="537605" name="AutoShape 5"/>
          <p:cNvSpPr>
            <a:spLocks noChangeArrowheads="1"/>
          </p:cNvSpPr>
          <p:nvPr/>
        </p:nvSpPr>
        <p:spPr bwMode="auto">
          <a:xfrm>
            <a:off x="296863" y="1112838"/>
            <a:ext cx="2457450" cy="2132012"/>
          </a:xfrm>
          <a:prstGeom prst="flowChartMultidocument">
            <a:avLst/>
          </a:prstGeom>
          <a:solidFill>
            <a:srgbClr val="92D050"/>
          </a:solidFill>
          <a:ln w="9525">
            <a:solidFill>
              <a:schemeClr val="tx1"/>
            </a:solidFill>
            <a:miter lim="800000"/>
            <a:headEnd/>
            <a:tailEnd/>
          </a:ln>
          <a:effectLst/>
        </p:spPr>
        <p:txBody>
          <a:bodyPr wrap="none" anchor="ctr"/>
          <a:lstStyle/>
          <a:p>
            <a:pPr eaLnBrk="0" hangingPunct="0">
              <a:lnSpc>
                <a:spcPct val="150000"/>
              </a:lnSpc>
              <a:buFont typeface="Arial" panose="020B0604020202020204" pitchFamily="34" charset="0"/>
              <a:buNone/>
              <a:defRPr/>
            </a:pPr>
            <a:r>
              <a:rPr kumimoji="1" lang="zh-CN" altLang="en-US" sz="1350" b="1" u="sng" dirty="0">
                <a:latin typeface="微软雅黑" pitchFamily="34" charset="-122"/>
                <a:ea typeface="微软雅黑" pitchFamily="34" charset="-122"/>
              </a:rPr>
              <a:t>用人之长</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功高盖主</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标新立异</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完美主义</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老黄牛   </a:t>
            </a:r>
          </a:p>
        </p:txBody>
      </p:sp>
      <p:sp>
        <p:nvSpPr>
          <p:cNvPr id="537606" name="AutoShape 6"/>
          <p:cNvSpPr>
            <a:spLocks noChangeArrowheads="1"/>
          </p:cNvSpPr>
          <p:nvPr/>
        </p:nvSpPr>
        <p:spPr bwMode="auto">
          <a:xfrm>
            <a:off x="2095500" y="1762125"/>
            <a:ext cx="2628900" cy="2322513"/>
          </a:xfrm>
          <a:prstGeom prst="flowChartMultidocument">
            <a:avLst/>
          </a:prstGeom>
          <a:solidFill>
            <a:srgbClr val="00B0F0"/>
          </a:solidFill>
          <a:ln w="9525">
            <a:solidFill>
              <a:schemeClr val="tx1"/>
            </a:solidFill>
            <a:miter lim="800000"/>
            <a:headEnd/>
            <a:tailEnd/>
          </a:ln>
          <a:effectLst/>
        </p:spPr>
        <p:txBody>
          <a:bodyPr wrap="none" anchor="ctr"/>
          <a:lstStyle/>
          <a:p>
            <a:pPr eaLnBrk="0" hangingPunct="0">
              <a:lnSpc>
                <a:spcPct val="150000"/>
              </a:lnSpc>
              <a:buFont typeface="Arial" panose="020B0604020202020204" pitchFamily="34" charset="0"/>
              <a:buNone/>
              <a:defRPr/>
            </a:pPr>
            <a:r>
              <a:rPr kumimoji="1" lang="zh-CN" altLang="en-US" sz="1350" b="1" u="sng" dirty="0">
                <a:latin typeface="微软雅黑" pitchFamily="34" charset="-122"/>
                <a:ea typeface="微软雅黑" pitchFamily="34" charset="-122"/>
              </a:rPr>
              <a:t>容人之短</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推诿责任</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爱找碴儿</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光说不干</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夸夸其谈</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脾气暴躁</a:t>
            </a:r>
          </a:p>
        </p:txBody>
      </p:sp>
      <p:sp>
        <p:nvSpPr>
          <p:cNvPr id="537604" name="AutoShape 4"/>
          <p:cNvSpPr>
            <a:spLocks noChangeArrowheads="1"/>
          </p:cNvSpPr>
          <p:nvPr/>
        </p:nvSpPr>
        <p:spPr bwMode="auto">
          <a:xfrm>
            <a:off x="4022725" y="2409825"/>
            <a:ext cx="2571750" cy="2228850"/>
          </a:xfrm>
          <a:prstGeom prst="flowChartMultidocument">
            <a:avLst/>
          </a:prstGeom>
          <a:solidFill>
            <a:srgbClr val="FFC000"/>
          </a:solidFill>
          <a:ln w="9525">
            <a:solidFill>
              <a:schemeClr val="tx1"/>
            </a:solidFill>
            <a:miter lim="800000"/>
            <a:headEnd/>
            <a:tailEnd/>
          </a:ln>
          <a:effectLst/>
        </p:spPr>
        <p:txBody>
          <a:bodyPr wrap="none" anchor="ctr"/>
          <a:lstStyle/>
          <a:p>
            <a:pPr eaLnBrk="0" hangingPunct="0">
              <a:lnSpc>
                <a:spcPct val="150000"/>
              </a:lnSpc>
              <a:buFont typeface="Arial" panose="020B0604020202020204" pitchFamily="34" charset="0"/>
              <a:buNone/>
              <a:defRPr/>
            </a:pPr>
            <a:r>
              <a:rPr kumimoji="1" lang="zh-CN" altLang="en-US" b="1" u="sng" dirty="0">
                <a:latin typeface="微软雅黑" pitchFamily="34" charset="-122"/>
                <a:ea typeface="微软雅黑" pitchFamily="34" charset="-122"/>
              </a:rPr>
              <a:t>与虎谋皮</a:t>
            </a:r>
            <a:endParaRPr kumimoji="1" lang="zh-CN" altLang="en-US" sz="1350" b="1" u="sng" dirty="0">
              <a:latin typeface="微软雅黑" pitchFamily="34" charset="-122"/>
              <a:ea typeface="微软雅黑" pitchFamily="34" charset="-122"/>
            </a:endParaRP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阿谀奉承</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小道消息</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挑拨离间</a:t>
            </a:r>
          </a:p>
          <a:p>
            <a:pPr eaLnBrk="0" hangingPunct="0">
              <a:lnSpc>
                <a:spcPct val="150000"/>
              </a:lnSpc>
              <a:buFont typeface="Wingdings" pitchFamily="2" charset="2"/>
              <a:buChar char="Ø"/>
              <a:defRPr/>
            </a:pPr>
            <a:r>
              <a:rPr kumimoji="1" lang="zh-CN" altLang="en-US" sz="1350" dirty="0">
                <a:latin typeface="微软雅黑" pitchFamily="34" charset="-122"/>
                <a:ea typeface="微软雅黑" pitchFamily="34" charset="-122"/>
              </a:rPr>
              <a:t>蓄意破坏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7605"/>
                                        </p:tgtEl>
                                        <p:attrNameLst>
                                          <p:attrName>style.visibility</p:attrName>
                                        </p:attrNameLst>
                                      </p:cBhvr>
                                      <p:to>
                                        <p:strVal val="visible"/>
                                      </p:to>
                                    </p:set>
                                    <p:anim calcmode="lin" valueType="num">
                                      <p:cBhvr additive="base">
                                        <p:cTn id="7" dur="500" fill="hold"/>
                                        <p:tgtEl>
                                          <p:spTgt spid="537605"/>
                                        </p:tgtEl>
                                        <p:attrNameLst>
                                          <p:attrName>ppt_x</p:attrName>
                                        </p:attrNameLst>
                                      </p:cBhvr>
                                      <p:tavLst>
                                        <p:tav tm="0">
                                          <p:val>
                                            <p:strVal val="#ppt_x"/>
                                          </p:val>
                                        </p:tav>
                                        <p:tav tm="100000">
                                          <p:val>
                                            <p:strVal val="#ppt_x"/>
                                          </p:val>
                                        </p:tav>
                                      </p:tavLst>
                                    </p:anim>
                                    <p:anim calcmode="lin" valueType="num">
                                      <p:cBhvr additive="base">
                                        <p:cTn id="8" dur="500" fill="hold"/>
                                        <p:tgtEl>
                                          <p:spTgt spid="5376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7606"/>
                                        </p:tgtEl>
                                        <p:attrNameLst>
                                          <p:attrName>style.visibility</p:attrName>
                                        </p:attrNameLst>
                                      </p:cBhvr>
                                      <p:to>
                                        <p:strVal val="visible"/>
                                      </p:to>
                                    </p:set>
                                    <p:anim calcmode="lin" valueType="num">
                                      <p:cBhvr additive="base">
                                        <p:cTn id="13" dur="500" fill="hold"/>
                                        <p:tgtEl>
                                          <p:spTgt spid="537606"/>
                                        </p:tgtEl>
                                        <p:attrNameLst>
                                          <p:attrName>ppt_x</p:attrName>
                                        </p:attrNameLst>
                                      </p:cBhvr>
                                      <p:tavLst>
                                        <p:tav tm="0">
                                          <p:val>
                                            <p:strVal val="#ppt_x"/>
                                          </p:val>
                                        </p:tav>
                                        <p:tav tm="100000">
                                          <p:val>
                                            <p:strVal val="#ppt_x"/>
                                          </p:val>
                                        </p:tav>
                                      </p:tavLst>
                                    </p:anim>
                                    <p:anim calcmode="lin" valueType="num">
                                      <p:cBhvr additive="base">
                                        <p:cTn id="14" dur="500" fill="hold"/>
                                        <p:tgtEl>
                                          <p:spTgt spid="5376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7604"/>
                                        </p:tgtEl>
                                        <p:attrNameLst>
                                          <p:attrName>style.visibility</p:attrName>
                                        </p:attrNameLst>
                                      </p:cBhvr>
                                      <p:to>
                                        <p:strVal val="visible"/>
                                      </p:to>
                                    </p:set>
                                    <p:anim calcmode="lin" valueType="num">
                                      <p:cBhvr additive="base">
                                        <p:cTn id="19" dur="500" fill="hold"/>
                                        <p:tgtEl>
                                          <p:spTgt spid="537604"/>
                                        </p:tgtEl>
                                        <p:attrNameLst>
                                          <p:attrName>ppt_x</p:attrName>
                                        </p:attrNameLst>
                                      </p:cBhvr>
                                      <p:tavLst>
                                        <p:tav tm="0">
                                          <p:val>
                                            <p:strVal val="#ppt_x"/>
                                          </p:val>
                                        </p:tav>
                                        <p:tav tm="100000">
                                          <p:val>
                                            <p:strVal val="#ppt_x"/>
                                          </p:val>
                                        </p:tav>
                                      </p:tavLst>
                                    </p:anim>
                                    <p:anim calcmode="lin" valueType="num">
                                      <p:cBhvr additive="base">
                                        <p:cTn id="20" dur="500" fill="hold"/>
                                        <p:tgtEl>
                                          <p:spTgt spid="537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5" grpId="0" animBg="1"/>
      <p:bldP spid="537606" grpId="0" animBg="1"/>
      <p:bldP spid="53760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82" name="Rectangle 6"/>
          <p:cNvSpPr>
            <a:spLocks noGrp="1" noChangeArrowheads="1"/>
          </p:cNvSpPr>
          <p:nvPr>
            <p:ph type="title"/>
          </p:nvPr>
        </p:nvSpPr>
        <p:spPr>
          <a:xfrm>
            <a:off x="765175" y="411163"/>
            <a:ext cx="3617913" cy="514350"/>
          </a:xfrm>
        </p:spPr>
        <p:txBody>
          <a:bodyPr lIns="68570" tIns="34284" rIns="68570" bIns="34284">
            <a:normAutofit/>
          </a:bodyPr>
          <a:lstStyle/>
          <a:p>
            <a:pPr indent="-257175" eaLnBrk="1" hangingPunct="1">
              <a:spcBef>
                <a:spcPct val="20000"/>
              </a:spcBef>
              <a:defRPr/>
            </a:pPr>
            <a:r>
              <a:rPr lang="zh-CN" altLang="en-US" dirty="0">
                <a:solidFill>
                  <a:srgbClr val="FF0000"/>
                </a:solidFill>
                <a:latin typeface="微软雅黑" pitchFamily="34" charset="-122"/>
                <a:cs typeface="+mn-cs"/>
                <a:sym typeface="Arial" panose="020B0604020202020204" pitchFamily="34" charset="0"/>
              </a:rPr>
              <a:t>常见的问题员工的类型</a:t>
            </a:r>
          </a:p>
        </p:txBody>
      </p:sp>
      <p:sp>
        <p:nvSpPr>
          <p:cNvPr id="536579" name="Rectangle 3"/>
          <p:cNvSpPr>
            <a:spLocks noGrp="1" noChangeArrowheads="1"/>
          </p:cNvSpPr>
          <p:nvPr>
            <p:ph idx="1"/>
          </p:nvPr>
        </p:nvSpPr>
        <p:spPr>
          <a:xfrm>
            <a:off x="341313" y="1196975"/>
            <a:ext cx="6175375" cy="3103563"/>
          </a:xfrm>
        </p:spPr>
        <p:txBody>
          <a:bodyPr/>
          <a:lstStyle/>
          <a:p>
            <a:pPr eaLnBrk="1" hangingPunct="1">
              <a:lnSpc>
                <a:spcPct val="150000"/>
              </a:lnSpc>
              <a:buFontTx/>
              <a:buNone/>
            </a:pPr>
            <a:r>
              <a:rPr lang="zh-CN" altLang="en-US" sz="1800" b="1" smtClean="0">
                <a:latin typeface="微软雅黑"/>
              </a:rPr>
              <a:t>合格员工：指那些技术特别好，适合本职工作技术要求的员工。</a:t>
            </a:r>
            <a:r>
              <a:rPr lang="zh-CN" altLang="en-US" sz="1800" b="1" smtClean="0">
                <a:solidFill>
                  <a:srgbClr val="FF0066"/>
                </a:solidFill>
                <a:latin typeface="微软雅黑"/>
              </a:rPr>
              <a:t>（有那个能力）</a:t>
            </a:r>
          </a:p>
          <a:p>
            <a:pPr eaLnBrk="1" hangingPunct="1">
              <a:lnSpc>
                <a:spcPct val="150000"/>
              </a:lnSpc>
              <a:buFontTx/>
              <a:buNone/>
            </a:pPr>
            <a:endParaRPr lang="zh-CN" altLang="en-US" sz="1800" b="1" smtClean="0">
              <a:solidFill>
                <a:srgbClr val="FF0066"/>
              </a:solidFill>
              <a:latin typeface="微软雅黑"/>
            </a:endParaRPr>
          </a:p>
          <a:p>
            <a:pPr eaLnBrk="1" hangingPunct="1">
              <a:lnSpc>
                <a:spcPct val="150000"/>
              </a:lnSpc>
              <a:buFontTx/>
              <a:buNone/>
            </a:pPr>
            <a:r>
              <a:rPr lang="zh-CN" altLang="en-US" sz="1800" b="1" smtClean="0">
                <a:latin typeface="微软雅黑"/>
              </a:rPr>
              <a:t>合适员工：指员工本身的职业态度和行为方式符合企业文化，是企业需要的人。</a:t>
            </a:r>
            <a:r>
              <a:rPr lang="zh-CN" altLang="en-US" sz="1800" b="1" smtClean="0">
                <a:solidFill>
                  <a:srgbClr val="FF0066"/>
                </a:solidFill>
                <a:latin typeface="微软雅黑"/>
              </a:rPr>
              <a:t>（有那个意愿）</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Effect transition="in" filter="blinds(horizontal)">
                                      <p:cBhvr>
                                        <p:cTn id="7" dur="500"/>
                                        <p:tgtEl>
                                          <p:spTgt spid="536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6579">
                                            <p:txEl>
                                              <p:pRg st="2" end="2"/>
                                            </p:txEl>
                                          </p:spTgt>
                                        </p:tgtEl>
                                        <p:attrNameLst>
                                          <p:attrName>style.visibility</p:attrName>
                                        </p:attrNameLst>
                                      </p:cBhvr>
                                      <p:to>
                                        <p:strVal val="visible"/>
                                      </p:to>
                                    </p:set>
                                    <p:animEffect transition="in" filter="blinds(horizontal)">
                                      <p:cBhvr>
                                        <p:cTn id="12" dur="500"/>
                                        <p:tgtEl>
                                          <p:spTgt spid="536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66" name="Rectangle 14"/>
          <p:cNvSpPr>
            <a:spLocks noGrp="1" noChangeArrowheads="1"/>
          </p:cNvSpPr>
          <p:nvPr>
            <p:ph type="title"/>
          </p:nvPr>
        </p:nvSpPr>
        <p:spPr>
          <a:xfrm>
            <a:off x="777875" y="446088"/>
            <a:ext cx="3736975" cy="433387"/>
          </a:xfrm>
        </p:spPr>
        <p:txBody>
          <a:bodyPr lIns="68570" tIns="34284" rIns="68570" bIns="34284">
            <a:normAutofit fontScale="90000"/>
          </a:bodyPr>
          <a:lstStyle/>
          <a:p>
            <a:pPr indent="-257175" eaLnBrk="1" hangingPunct="1">
              <a:spcBef>
                <a:spcPct val="20000"/>
              </a:spcBef>
              <a:defRPr/>
            </a:pPr>
            <a:r>
              <a:rPr lang="zh-CN" altLang="en-US" dirty="0">
                <a:solidFill>
                  <a:srgbClr val="FF0000"/>
                </a:solidFill>
                <a:latin typeface="微软雅黑" pitchFamily="34" charset="-122"/>
                <a:cs typeface="+mn-cs"/>
                <a:sym typeface="Arial" panose="020B0604020202020204" pitchFamily="34" charset="0"/>
              </a:rPr>
              <a:t>常见的问题员工的类型</a:t>
            </a:r>
          </a:p>
        </p:txBody>
      </p:sp>
      <p:sp>
        <p:nvSpPr>
          <p:cNvPr id="237570" name="Rectangle 3"/>
          <p:cNvSpPr>
            <a:spLocks noGrp="1" noChangeArrowheads="1"/>
          </p:cNvSpPr>
          <p:nvPr>
            <p:ph idx="1"/>
          </p:nvPr>
        </p:nvSpPr>
        <p:spPr>
          <a:xfrm>
            <a:off x="242888" y="1004888"/>
            <a:ext cx="6000750" cy="415925"/>
          </a:xfrm>
        </p:spPr>
        <p:txBody>
          <a:bodyPr/>
          <a:lstStyle/>
          <a:p>
            <a:pPr eaLnBrk="1" hangingPunct="1">
              <a:buFontTx/>
              <a:buNone/>
            </a:pPr>
            <a:r>
              <a:rPr lang="en-US" altLang="zh-CN" sz="2100" b="1" smtClean="0">
                <a:latin typeface="微软雅黑"/>
              </a:rPr>
              <a:t>C. </a:t>
            </a:r>
            <a:r>
              <a:rPr lang="zh-CN" altLang="en-US" sz="2100" b="1" smtClean="0">
                <a:latin typeface="微软雅黑"/>
              </a:rPr>
              <a:t>四种不同类型的员工（从员工类型找问题）</a:t>
            </a:r>
          </a:p>
        </p:txBody>
      </p:sp>
      <p:sp>
        <p:nvSpPr>
          <p:cNvPr id="535556" name="AutoShape 4"/>
          <p:cNvSpPr>
            <a:spLocks noChangeArrowheads="1"/>
          </p:cNvSpPr>
          <p:nvPr/>
        </p:nvSpPr>
        <p:spPr bwMode="auto">
          <a:xfrm>
            <a:off x="1885950" y="1828800"/>
            <a:ext cx="1085850" cy="857250"/>
          </a:xfrm>
          <a:prstGeom prst="flowChartPunchedCard">
            <a:avLst/>
          </a:prstGeom>
          <a:solidFill>
            <a:srgbClr val="FFCC99"/>
          </a:solidFill>
          <a:ln w="9525">
            <a:solidFill>
              <a:schemeClr val="tx1"/>
            </a:solidFill>
            <a:miter lim="800000"/>
            <a:headEnd/>
            <a:tailEnd/>
          </a:ln>
        </p:spPr>
        <p:txBody>
          <a:bodyPr wrap="none" anchor="b"/>
          <a:lstStyle/>
          <a:p>
            <a:pPr eaLnBrk="0" hangingPunct="0">
              <a:lnSpc>
                <a:spcPct val="150000"/>
              </a:lnSpc>
              <a:buFont typeface="Arial" charset="0"/>
              <a:buNone/>
            </a:pPr>
            <a:r>
              <a:rPr kumimoji="1" lang="zh-CN" altLang="en-US" sz="1500" b="1">
                <a:latin typeface="微软雅黑"/>
                <a:ea typeface="微软雅黑"/>
                <a:cs typeface="微软雅黑"/>
              </a:rPr>
              <a:t>合格又合</a:t>
            </a:r>
          </a:p>
          <a:p>
            <a:pPr eaLnBrk="0" hangingPunct="0">
              <a:lnSpc>
                <a:spcPct val="150000"/>
              </a:lnSpc>
              <a:buFont typeface="Arial" charset="0"/>
              <a:buNone/>
            </a:pPr>
            <a:r>
              <a:rPr kumimoji="1" lang="zh-CN" altLang="en-US" sz="1500" b="1">
                <a:latin typeface="微软雅黑"/>
                <a:ea typeface="微软雅黑"/>
                <a:cs typeface="微软雅黑"/>
              </a:rPr>
              <a:t>适的员工</a:t>
            </a:r>
            <a:r>
              <a:rPr kumimoji="1" lang="zh-CN" altLang="en-US" sz="1500" b="1">
                <a:solidFill>
                  <a:srgbClr val="FF0066"/>
                </a:solidFill>
                <a:latin typeface="微软雅黑"/>
                <a:ea typeface="微软雅黑"/>
                <a:cs typeface="微软雅黑"/>
              </a:rPr>
              <a:t>（</a:t>
            </a:r>
            <a:r>
              <a:rPr kumimoji="1" lang="en-US" altLang="zh-CN" sz="1500" b="1">
                <a:solidFill>
                  <a:srgbClr val="FF0066"/>
                </a:solidFill>
                <a:latin typeface="微软雅黑"/>
                <a:ea typeface="微软雅黑"/>
                <a:cs typeface="微软雅黑"/>
              </a:rPr>
              <a:t>20%</a:t>
            </a:r>
            <a:r>
              <a:rPr kumimoji="1" lang="zh-CN" altLang="en-US" sz="1500" b="1">
                <a:solidFill>
                  <a:srgbClr val="FF0066"/>
                </a:solidFill>
                <a:latin typeface="微软雅黑"/>
                <a:ea typeface="微软雅黑"/>
                <a:cs typeface="微软雅黑"/>
              </a:rPr>
              <a:t>）</a:t>
            </a:r>
          </a:p>
        </p:txBody>
      </p:sp>
      <p:sp>
        <p:nvSpPr>
          <p:cNvPr id="535557" name="AutoShape 5"/>
          <p:cNvSpPr>
            <a:spLocks noChangeArrowheads="1"/>
          </p:cNvSpPr>
          <p:nvPr/>
        </p:nvSpPr>
        <p:spPr bwMode="auto">
          <a:xfrm>
            <a:off x="4229100" y="1828800"/>
            <a:ext cx="1085850" cy="857250"/>
          </a:xfrm>
          <a:prstGeom prst="flowChartPunchedCard">
            <a:avLst/>
          </a:prstGeom>
          <a:solidFill>
            <a:srgbClr val="FFCC99"/>
          </a:solidFill>
          <a:ln w="9525">
            <a:solidFill>
              <a:schemeClr val="tx1"/>
            </a:solidFill>
            <a:miter lim="800000"/>
            <a:headEnd/>
            <a:tailEnd/>
          </a:ln>
        </p:spPr>
        <p:txBody>
          <a:bodyPr wrap="none" anchor="b"/>
          <a:lstStyle/>
          <a:p>
            <a:pPr eaLnBrk="0" hangingPunct="0">
              <a:lnSpc>
                <a:spcPct val="150000"/>
              </a:lnSpc>
              <a:buFont typeface="Arial" charset="0"/>
              <a:buNone/>
            </a:pPr>
            <a:r>
              <a:rPr kumimoji="1" lang="zh-CN" altLang="en-US" sz="1500" b="1">
                <a:solidFill>
                  <a:srgbClr val="3333FF"/>
                </a:solidFill>
                <a:latin typeface="微软雅黑"/>
                <a:ea typeface="微软雅黑"/>
                <a:cs typeface="微软雅黑"/>
              </a:rPr>
              <a:t>合适但不</a:t>
            </a:r>
            <a:endParaRPr kumimoji="1" lang="en-US" altLang="zh-CN" sz="1500" b="1">
              <a:solidFill>
                <a:srgbClr val="3333FF"/>
              </a:solidFill>
              <a:latin typeface="微软雅黑"/>
              <a:ea typeface="微软雅黑"/>
              <a:cs typeface="微软雅黑"/>
            </a:endParaRPr>
          </a:p>
          <a:p>
            <a:pPr eaLnBrk="0" hangingPunct="0">
              <a:lnSpc>
                <a:spcPct val="150000"/>
              </a:lnSpc>
              <a:buFont typeface="Arial" charset="0"/>
              <a:buNone/>
            </a:pPr>
            <a:r>
              <a:rPr kumimoji="1" lang="zh-CN" altLang="en-US" sz="1500" b="1">
                <a:solidFill>
                  <a:srgbClr val="3333FF"/>
                </a:solidFill>
                <a:latin typeface="微软雅黑"/>
                <a:ea typeface="微软雅黑"/>
                <a:cs typeface="微软雅黑"/>
              </a:rPr>
              <a:t>合格的员工</a:t>
            </a:r>
          </a:p>
        </p:txBody>
      </p:sp>
      <p:sp>
        <p:nvSpPr>
          <p:cNvPr id="535558" name="AutoShape 6"/>
          <p:cNvSpPr>
            <a:spLocks noChangeArrowheads="1"/>
          </p:cNvSpPr>
          <p:nvPr/>
        </p:nvSpPr>
        <p:spPr bwMode="auto">
          <a:xfrm>
            <a:off x="4171950" y="3086100"/>
            <a:ext cx="1085850" cy="857250"/>
          </a:xfrm>
          <a:prstGeom prst="flowChartPunchedCard">
            <a:avLst/>
          </a:prstGeom>
          <a:solidFill>
            <a:srgbClr val="FFCC99"/>
          </a:solidFill>
          <a:ln w="9525">
            <a:solidFill>
              <a:schemeClr val="tx1"/>
            </a:solidFill>
            <a:miter lim="800000"/>
            <a:headEnd/>
            <a:tailEnd/>
          </a:ln>
        </p:spPr>
        <p:txBody>
          <a:bodyPr wrap="none" anchor="ctr"/>
          <a:lstStyle/>
          <a:p>
            <a:pPr eaLnBrk="0" hangingPunct="0">
              <a:lnSpc>
                <a:spcPct val="150000"/>
              </a:lnSpc>
              <a:buFont typeface="Arial" charset="0"/>
              <a:buNone/>
            </a:pPr>
            <a:r>
              <a:rPr kumimoji="1" lang="zh-CN" altLang="en-US" sz="1500" b="1">
                <a:solidFill>
                  <a:srgbClr val="FF0066"/>
                </a:solidFill>
                <a:latin typeface="微软雅黑"/>
                <a:ea typeface="微软雅黑"/>
                <a:cs typeface="微软雅黑"/>
              </a:rPr>
              <a:t>不合格又不</a:t>
            </a:r>
            <a:endParaRPr kumimoji="1" lang="en-US" altLang="zh-CN" sz="1500" b="1">
              <a:solidFill>
                <a:srgbClr val="FF0066"/>
              </a:solidFill>
              <a:latin typeface="微软雅黑"/>
              <a:ea typeface="微软雅黑"/>
              <a:cs typeface="微软雅黑"/>
            </a:endParaRPr>
          </a:p>
          <a:p>
            <a:pPr eaLnBrk="0" hangingPunct="0">
              <a:lnSpc>
                <a:spcPct val="150000"/>
              </a:lnSpc>
              <a:buFont typeface="Arial" charset="0"/>
              <a:buNone/>
            </a:pPr>
            <a:r>
              <a:rPr kumimoji="1" lang="zh-CN" altLang="en-US" sz="1500" b="1">
                <a:solidFill>
                  <a:srgbClr val="FF0066"/>
                </a:solidFill>
                <a:latin typeface="微软雅黑"/>
                <a:ea typeface="微软雅黑"/>
                <a:cs typeface="微软雅黑"/>
              </a:rPr>
              <a:t>合适的员工</a:t>
            </a:r>
          </a:p>
        </p:txBody>
      </p:sp>
      <p:sp>
        <p:nvSpPr>
          <p:cNvPr id="535559" name="AutoShape 7"/>
          <p:cNvSpPr>
            <a:spLocks noChangeArrowheads="1"/>
          </p:cNvSpPr>
          <p:nvPr/>
        </p:nvSpPr>
        <p:spPr bwMode="auto">
          <a:xfrm>
            <a:off x="1828800" y="3086100"/>
            <a:ext cx="1085850" cy="857250"/>
          </a:xfrm>
          <a:prstGeom prst="flowChartPunchedCard">
            <a:avLst/>
          </a:prstGeom>
          <a:solidFill>
            <a:srgbClr val="FFCC99"/>
          </a:solidFill>
          <a:ln w="9525">
            <a:solidFill>
              <a:schemeClr val="tx1"/>
            </a:solidFill>
            <a:miter lim="800000"/>
            <a:headEnd/>
            <a:tailEnd/>
          </a:ln>
        </p:spPr>
        <p:txBody>
          <a:bodyPr wrap="none" anchor="ctr"/>
          <a:lstStyle/>
          <a:p>
            <a:pPr eaLnBrk="0" hangingPunct="0">
              <a:lnSpc>
                <a:spcPct val="150000"/>
              </a:lnSpc>
              <a:buFont typeface="Arial" charset="0"/>
              <a:buNone/>
            </a:pPr>
            <a:r>
              <a:rPr kumimoji="1" lang="zh-CN" altLang="en-US" sz="1500" b="1">
                <a:solidFill>
                  <a:schemeClr val="hlink"/>
                </a:solidFill>
                <a:latin typeface="微软雅黑"/>
                <a:ea typeface="微软雅黑"/>
                <a:cs typeface="微软雅黑"/>
              </a:rPr>
              <a:t>合格但不</a:t>
            </a:r>
            <a:endParaRPr kumimoji="1" lang="en-US" altLang="zh-CN" sz="1500" b="1">
              <a:solidFill>
                <a:schemeClr val="hlink"/>
              </a:solidFill>
              <a:latin typeface="微软雅黑"/>
              <a:ea typeface="微软雅黑"/>
              <a:cs typeface="微软雅黑"/>
            </a:endParaRPr>
          </a:p>
          <a:p>
            <a:pPr eaLnBrk="0" hangingPunct="0">
              <a:lnSpc>
                <a:spcPct val="150000"/>
              </a:lnSpc>
              <a:buFont typeface="Arial" charset="0"/>
              <a:buNone/>
            </a:pPr>
            <a:r>
              <a:rPr kumimoji="1" lang="zh-CN" altLang="en-US" sz="1500" b="1">
                <a:solidFill>
                  <a:schemeClr val="hlink"/>
                </a:solidFill>
                <a:latin typeface="微软雅黑"/>
                <a:ea typeface="微软雅黑"/>
                <a:cs typeface="微软雅黑"/>
              </a:rPr>
              <a:t>合适的员工</a:t>
            </a:r>
          </a:p>
        </p:txBody>
      </p:sp>
      <p:sp>
        <p:nvSpPr>
          <p:cNvPr id="535560" name="AutoShape 8"/>
          <p:cNvSpPr>
            <a:spLocks noChangeArrowheads="1"/>
          </p:cNvSpPr>
          <p:nvPr/>
        </p:nvSpPr>
        <p:spPr bwMode="auto">
          <a:xfrm>
            <a:off x="2743200" y="2400300"/>
            <a:ext cx="1771650" cy="971550"/>
          </a:xfrm>
          <a:custGeom>
            <a:avLst/>
            <a:gdLst>
              <a:gd name="T0" fmla="*/ 885825 w 21600"/>
              <a:gd name="T1" fmla="*/ 0 h 21600"/>
              <a:gd name="T2" fmla="*/ 259432 w 21600"/>
              <a:gd name="T3" fmla="*/ 142269 h 21600"/>
              <a:gd name="T4" fmla="*/ 0 w 21600"/>
              <a:gd name="T5" fmla="*/ 485775 h 21600"/>
              <a:gd name="T6" fmla="*/ 259432 w 21600"/>
              <a:gd name="T7" fmla="*/ 829281 h 21600"/>
              <a:gd name="T8" fmla="*/ 885825 w 21600"/>
              <a:gd name="T9" fmla="*/ 971550 h 21600"/>
              <a:gd name="T10" fmla="*/ 1512218 w 21600"/>
              <a:gd name="T11" fmla="*/ 829281 h 21600"/>
              <a:gd name="T12" fmla="*/ 1771650 w 21600"/>
              <a:gd name="T13" fmla="*/ 485775 h 21600"/>
              <a:gd name="T14" fmla="*/ 1512218 w 21600"/>
              <a:gd name="T15" fmla="*/ 14226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solidFill>
              <a:schemeClr val="tx1"/>
            </a:solidFill>
            <a:miter lim="800000"/>
            <a:headEnd/>
            <a:tailEnd/>
          </a:ln>
        </p:spPr>
        <p:txBody>
          <a:bodyPr wrap="none" anchor="ctr"/>
          <a:lstStyle/>
          <a:p>
            <a:pPr eaLnBrk="0" hangingPunct="0">
              <a:buFont typeface="Arial" charset="0"/>
              <a:buNone/>
            </a:pPr>
            <a:r>
              <a:rPr kumimoji="1" lang="zh-CN" altLang="en-US" sz="1500" b="1">
                <a:latin typeface="微软雅黑"/>
                <a:ea typeface="微软雅黑"/>
                <a:cs typeface="微软雅黑"/>
              </a:rPr>
              <a:t>   员工类型</a:t>
            </a:r>
          </a:p>
        </p:txBody>
      </p:sp>
      <p:sp>
        <p:nvSpPr>
          <p:cNvPr id="535561" name="AutoShape 9"/>
          <p:cNvSpPr>
            <a:spLocks noChangeArrowheads="1"/>
          </p:cNvSpPr>
          <p:nvPr/>
        </p:nvSpPr>
        <p:spPr bwMode="auto">
          <a:xfrm>
            <a:off x="5427663" y="1438275"/>
            <a:ext cx="1173162" cy="869950"/>
          </a:xfrm>
          <a:prstGeom prst="wedgeEllipseCallout">
            <a:avLst>
              <a:gd name="adj1" fmla="val -78792"/>
              <a:gd name="adj2" fmla="val 44486"/>
            </a:avLst>
          </a:prstGeom>
          <a:noFill/>
          <a:ln w="9525">
            <a:solidFill>
              <a:schemeClr val="tx1"/>
            </a:solidFill>
            <a:miter lim="800000"/>
            <a:headEnd/>
            <a:tailEnd/>
          </a:ln>
        </p:spPr>
        <p:txBody>
          <a:bodyPr/>
          <a:lstStyle/>
          <a:p>
            <a:pPr eaLnBrk="0" hangingPunct="0">
              <a:buFont typeface="Arial" charset="0"/>
              <a:buNone/>
            </a:pPr>
            <a:r>
              <a:rPr kumimoji="1" lang="zh-CN" altLang="en-US" sz="1500" b="1">
                <a:latin typeface="微软雅黑"/>
                <a:ea typeface="微软雅黑"/>
                <a:cs typeface="微软雅黑"/>
              </a:rPr>
              <a:t>加强技能培训</a:t>
            </a:r>
          </a:p>
        </p:txBody>
      </p:sp>
      <p:sp>
        <p:nvSpPr>
          <p:cNvPr id="535562" name="AutoShape 10"/>
          <p:cNvSpPr>
            <a:spLocks noChangeArrowheads="1"/>
          </p:cNvSpPr>
          <p:nvPr/>
        </p:nvSpPr>
        <p:spPr bwMode="auto">
          <a:xfrm>
            <a:off x="5535613" y="2787650"/>
            <a:ext cx="1082675" cy="857250"/>
          </a:xfrm>
          <a:prstGeom prst="wedgeEllipseCallout">
            <a:avLst>
              <a:gd name="adj1" fmla="val -89417"/>
              <a:gd name="adj2" fmla="val 28199"/>
            </a:avLst>
          </a:prstGeom>
          <a:noFill/>
          <a:ln w="9525">
            <a:solidFill>
              <a:schemeClr val="tx1"/>
            </a:solidFill>
            <a:miter lim="800000"/>
            <a:headEnd/>
            <a:tailEnd/>
          </a:ln>
        </p:spPr>
        <p:txBody>
          <a:bodyPr/>
          <a:lstStyle/>
          <a:p>
            <a:pPr eaLnBrk="0" hangingPunct="0">
              <a:buFont typeface="Arial" charset="0"/>
              <a:buNone/>
            </a:pPr>
            <a:r>
              <a:rPr kumimoji="1" lang="zh-CN" altLang="en-US" sz="1500" b="1">
                <a:latin typeface="微软雅黑"/>
                <a:ea typeface="微软雅黑"/>
                <a:cs typeface="微软雅黑"/>
              </a:rPr>
              <a:t>尽快优化淘汰</a:t>
            </a:r>
          </a:p>
        </p:txBody>
      </p:sp>
      <p:sp>
        <p:nvSpPr>
          <p:cNvPr id="535563" name="AutoShape 11"/>
          <p:cNvSpPr>
            <a:spLocks noChangeArrowheads="1"/>
          </p:cNvSpPr>
          <p:nvPr/>
        </p:nvSpPr>
        <p:spPr bwMode="auto">
          <a:xfrm>
            <a:off x="296863" y="1543050"/>
            <a:ext cx="1360487" cy="1082675"/>
          </a:xfrm>
          <a:prstGeom prst="wedgeEllipseCallout">
            <a:avLst>
              <a:gd name="adj1" fmla="val 78569"/>
              <a:gd name="adj2" fmla="val 39861"/>
            </a:avLst>
          </a:prstGeom>
          <a:noFill/>
          <a:ln w="9525">
            <a:solidFill>
              <a:schemeClr val="tx1"/>
            </a:solidFill>
            <a:miter lim="800000"/>
            <a:headEnd/>
            <a:tailEnd/>
          </a:ln>
        </p:spPr>
        <p:txBody>
          <a:bodyPr/>
          <a:lstStyle/>
          <a:p>
            <a:pPr eaLnBrk="0" hangingPunct="0">
              <a:buFont typeface="Arial" charset="0"/>
              <a:buNone/>
            </a:pPr>
            <a:r>
              <a:rPr kumimoji="1" lang="zh-CN" altLang="en-US" sz="1500" b="1">
                <a:latin typeface="微软雅黑"/>
                <a:ea typeface="微软雅黑"/>
                <a:cs typeface="微软雅黑"/>
              </a:rPr>
              <a:t>激励、授权、培养成接班人</a:t>
            </a:r>
          </a:p>
        </p:txBody>
      </p:sp>
      <p:sp>
        <p:nvSpPr>
          <p:cNvPr id="535564" name="AutoShape 12"/>
          <p:cNvSpPr>
            <a:spLocks noChangeArrowheads="1"/>
          </p:cNvSpPr>
          <p:nvPr/>
        </p:nvSpPr>
        <p:spPr bwMode="auto">
          <a:xfrm>
            <a:off x="296863" y="3273425"/>
            <a:ext cx="1363662" cy="982663"/>
          </a:xfrm>
          <a:prstGeom prst="wedgeEllipseCallout">
            <a:avLst>
              <a:gd name="adj1" fmla="val 66227"/>
              <a:gd name="adj2" fmla="val -42222"/>
            </a:avLst>
          </a:prstGeom>
          <a:noFill/>
          <a:ln w="9525">
            <a:solidFill>
              <a:schemeClr val="tx1"/>
            </a:solidFill>
            <a:miter lim="800000"/>
            <a:headEnd/>
            <a:tailEnd/>
          </a:ln>
        </p:spPr>
        <p:txBody>
          <a:bodyPr/>
          <a:lstStyle/>
          <a:p>
            <a:pPr eaLnBrk="0" hangingPunct="0">
              <a:buFont typeface="Arial" charset="0"/>
              <a:buNone/>
            </a:pPr>
            <a:r>
              <a:rPr kumimoji="1" lang="zh-CN" altLang="en-US" sz="1500" b="1">
                <a:latin typeface="微软雅黑"/>
                <a:ea typeface="微软雅黑"/>
                <a:cs typeface="微软雅黑"/>
              </a:rPr>
              <a:t>才尽其用、强化意愿培训</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5560"/>
                                        </p:tgtEl>
                                        <p:attrNameLst>
                                          <p:attrName>style.visibility</p:attrName>
                                        </p:attrNameLst>
                                      </p:cBhvr>
                                      <p:to>
                                        <p:strVal val="visible"/>
                                      </p:to>
                                    </p:set>
                                    <p:animEffect transition="in" filter="blinds(horizontal)">
                                      <p:cBhvr>
                                        <p:cTn id="7" dur="500"/>
                                        <p:tgtEl>
                                          <p:spTgt spid="5355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5556"/>
                                        </p:tgtEl>
                                        <p:attrNameLst>
                                          <p:attrName>style.visibility</p:attrName>
                                        </p:attrNameLst>
                                      </p:cBhvr>
                                      <p:to>
                                        <p:strVal val="visible"/>
                                      </p:to>
                                    </p:set>
                                    <p:animEffect transition="in" filter="blinds(horizontal)">
                                      <p:cBhvr>
                                        <p:cTn id="12" dur="500"/>
                                        <p:tgtEl>
                                          <p:spTgt spid="53555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35563"/>
                                        </p:tgtEl>
                                        <p:attrNameLst>
                                          <p:attrName>style.visibility</p:attrName>
                                        </p:attrNameLst>
                                      </p:cBhvr>
                                      <p:to>
                                        <p:strVal val="visible"/>
                                      </p:to>
                                    </p:set>
                                    <p:animEffect transition="in" filter="blinds(horizontal)">
                                      <p:cBhvr>
                                        <p:cTn id="15" dur="500"/>
                                        <p:tgtEl>
                                          <p:spTgt spid="53556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35557"/>
                                        </p:tgtEl>
                                        <p:attrNameLst>
                                          <p:attrName>style.visibility</p:attrName>
                                        </p:attrNameLst>
                                      </p:cBhvr>
                                      <p:to>
                                        <p:strVal val="visible"/>
                                      </p:to>
                                    </p:set>
                                    <p:animEffect transition="in" filter="blinds(horizontal)">
                                      <p:cBhvr>
                                        <p:cTn id="20" dur="500"/>
                                        <p:tgtEl>
                                          <p:spTgt spid="53555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35561"/>
                                        </p:tgtEl>
                                        <p:attrNameLst>
                                          <p:attrName>style.visibility</p:attrName>
                                        </p:attrNameLst>
                                      </p:cBhvr>
                                      <p:to>
                                        <p:strVal val="visible"/>
                                      </p:to>
                                    </p:set>
                                    <p:animEffect transition="in" filter="blinds(horizontal)">
                                      <p:cBhvr>
                                        <p:cTn id="23" dur="500"/>
                                        <p:tgtEl>
                                          <p:spTgt spid="53556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35558"/>
                                        </p:tgtEl>
                                        <p:attrNameLst>
                                          <p:attrName>style.visibility</p:attrName>
                                        </p:attrNameLst>
                                      </p:cBhvr>
                                      <p:to>
                                        <p:strVal val="visible"/>
                                      </p:to>
                                    </p:set>
                                    <p:animEffect transition="in" filter="blinds(horizontal)">
                                      <p:cBhvr>
                                        <p:cTn id="28" dur="500"/>
                                        <p:tgtEl>
                                          <p:spTgt spid="53555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35562"/>
                                        </p:tgtEl>
                                        <p:attrNameLst>
                                          <p:attrName>style.visibility</p:attrName>
                                        </p:attrNameLst>
                                      </p:cBhvr>
                                      <p:to>
                                        <p:strVal val="visible"/>
                                      </p:to>
                                    </p:set>
                                    <p:animEffect transition="in" filter="blinds(horizontal)">
                                      <p:cBhvr>
                                        <p:cTn id="31" dur="500"/>
                                        <p:tgtEl>
                                          <p:spTgt spid="53556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35559"/>
                                        </p:tgtEl>
                                        <p:attrNameLst>
                                          <p:attrName>style.visibility</p:attrName>
                                        </p:attrNameLst>
                                      </p:cBhvr>
                                      <p:to>
                                        <p:strVal val="visible"/>
                                      </p:to>
                                    </p:set>
                                    <p:animEffect transition="in" filter="blinds(horizontal)">
                                      <p:cBhvr>
                                        <p:cTn id="36" dur="500"/>
                                        <p:tgtEl>
                                          <p:spTgt spid="53555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35564"/>
                                        </p:tgtEl>
                                        <p:attrNameLst>
                                          <p:attrName>style.visibility</p:attrName>
                                        </p:attrNameLst>
                                      </p:cBhvr>
                                      <p:to>
                                        <p:strVal val="visible"/>
                                      </p:to>
                                    </p:set>
                                    <p:animEffect transition="in" filter="blinds(horizontal)">
                                      <p:cBhvr>
                                        <p:cTn id="39" dur="500"/>
                                        <p:tgtEl>
                                          <p:spTgt spid="53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6" grpId="0" animBg="1"/>
      <p:bldP spid="535557" grpId="0" animBg="1"/>
      <p:bldP spid="535558" grpId="0" animBg="1"/>
      <p:bldP spid="535559" grpId="0" animBg="1"/>
      <p:bldP spid="535560" grpId="0" animBg="1"/>
      <p:bldP spid="535561" grpId="0" animBg="1"/>
      <p:bldP spid="535562" grpId="0" animBg="1"/>
      <p:bldP spid="535563" grpId="0" animBg="1"/>
      <p:bldP spid="53556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342900" y="519113"/>
            <a:ext cx="6172200" cy="315912"/>
          </a:xfrm>
        </p:spPr>
        <p:txBody>
          <a:bodyPr lIns="68570" tIns="34284" rIns="68570" bIns="34284">
            <a:normAutofit fontScale="90000"/>
          </a:bodyPr>
          <a:lstStyle/>
          <a:p>
            <a:pPr eaLnBrk="1" hangingPunct="1">
              <a:defRPr/>
            </a:pPr>
            <a:r>
              <a:rPr lang="zh-CN" altLang="zh-CN">
                <a:solidFill>
                  <a:srgbClr val="FF0000"/>
                </a:solidFill>
                <a:latin typeface="微软雅黑" pitchFamily="34" charset="-122"/>
                <a:cs typeface="+mj-cs"/>
                <a:sym typeface="Arial" panose="020B0604020202020204" pitchFamily="34" charset="0"/>
              </a:rPr>
              <a:t> 怎样管理问题员工——用人之长 </a:t>
            </a:r>
          </a:p>
        </p:txBody>
      </p:sp>
      <p:sp>
        <p:nvSpPr>
          <p:cNvPr id="448515" name="Rectangle 3"/>
          <p:cNvSpPr>
            <a:spLocks noGrp="1" noChangeArrowheads="1"/>
          </p:cNvSpPr>
          <p:nvPr>
            <p:ph idx="1"/>
          </p:nvPr>
        </p:nvSpPr>
        <p:spPr>
          <a:xfrm>
            <a:off x="296863" y="1004888"/>
            <a:ext cx="6173787" cy="1027112"/>
          </a:xfrm>
        </p:spPr>
        <p:txBody>
          <a:bodyPr>
            <a:normAutofit lnSpcReduction="10000"/>
          </a:bodyPr>
          <a:lstStyle/>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2</a:t>
            </a:r>
            <a:r>
              <a:rPr lang="zh-CN" altLang="en-US" sz="2100" b="1" dirty="0">
                <a:latin typeface="微软雅黑" pitchFamily="34" charset="-122"/>
                <a:cs typeface="+mn-cs"/>
                <a:sym typeface="Arial" panose="020B0604020202020204" pitchFamily="34" charset="0"/>
              </a:rPr>
              <a:t>．“功高盖主”员工的管理 </a:t>
            </a:r>
            <a:br>
              <a:rPr lang="zh-CN" altLang="en-US" sz="2100" b="1" dirty="0">
                <a:latin typeface="微软雅黑" pitchFamily="34" charset="-122"/>
                <a:cs typeface="+mn-cs"/>
                <a:sym typeface="Arial" panose="020B0604020202020204" pitchFamily="34" charset="0"/>
              </a:rPr>
            </a:br>
            <a:r>
              <a:rPr lang="zh-CN" altLang="zh-CN" sz="2100" b="1" dirty="0">
                <a:latin typeface="微软雅黑" pitchFamily="34" charset="-122"/>
                <a:cs typeface="+mn-cs"/>
                <a:sym typeface="Arial" panose="020B0604020202020204" pitchFamily="34" charset="0"/>
              </a:rPr>
              <a:t>A</a:t>
            </a:r>
            <a:r>
              <a:rPr lang="en-US" altLang="zh-CN" sz="2100" b="1" dirty="0">
                <a:latin typeface="微软雅黑" pitchFamily="34" charset="-122"/>
                <a:cs typeface="+mn-cs"/>
                <a:sym typeface="Arial" panose="020B0604020202020204" pitchFamily="34" charset="0"/>
              </a:rPr>
              <a:t>. </a:t>
            </a:r>
            <a:r>
              <a:rPr lang="zh-CN" altLang="en-US" sz="2100" b="1" dirty="0">
                <a:latin typeface="微软雅黑" pitchFamily="34" charset="-122"/>
                <a:cs typeface="+mn-cs"/>
                <a:sym typeface="Arial" panose="020B0604020202020204" pitchFamily="34" charset="0"/>
              </a:rPr>
              <a:t>两种类型</a:t>
            </a:r>
          </a:p>
        </p:txBody>
      </p:sp>
      <p:sp>
        <p:nvSpPr>
          <p:cNvPr id="448516" name="AutoShape 4"/>
          <p:cNvSpPr>
            <a:spLocks noChangeArrowheads="1"/>
          </p:cNvSpPr>
          <p:nvPr/>
        </p:nvSpPr>
        <p:spPr bwMode="auto">
          <a:xfrm>
            <a:off x="566738" y="2301875"/>
            <a:ext cx="2808287" cy="1828800"/>
          </a:xfrm>
          <a:prstGeom prst="cloudCallout">
            <a:avLst>
              <a:gd name="adj1" fmla="val -51986"/>
              <a:gd name="adj2" fmla="val 50173"/>
            </a:avLst>
          </a:prstGeom>
          <a:noFill/>
          <a:ln w="9525">
            <a:solidFill>
              <a:schemeClr val="tx1"/>
            </a:solidFill>
            <a:round/>
            <a:headEnd/>
            <a:tailEnd/>
          </a:ln>
        </p:spPr>
        <p:txBody>
          <a:bodyPr/>
          <a:lstStyle/>
          <a:p>
            <a:pPr algn="ctr" eaLnBrk="0" hangingPunct="0">
              <a:lnSpc>
                <a:spcPct val="150000"/>
              </a:lnSpc>
              <a:buFont typeface="Arial" panose="020B0604020202020204" pitchFamily="34" charset="0"/>
              <a:buNone/>
              <a:defRPr/>
            </a:pPr>
            <a:endParaRPr lang="zh-CN" altLang="zh-CN" sz="1050" dirty="0">
              <a:solidFill>
                <a:srgbClr val="3333FF"/>
              </a:solidFill>
              <a:latin typeface="Arial" panose="020B0604020202020204" pitchFamily="34" charset="0"/>
              <a:ea typeface="宋体" panose="02010600030101010101" pitchFamily="2" charset="-122"/>
            </a:endParaRPr>
          </a:p>
          <a:p>
            <a:pPr algn="ctr" eaLnBrk="0" hangingPunct="0">
              <a:lnSpc>
                <a:spcPct val="150000"/>
              </a:lnSpc>
              <a:buFont typeface="Arial" panose="020B0604020202020204" pitchFamily="34" charset="0"/>
              <a:buNone/>
              <a:defRPr/>
            </a:pPr>
            <a:r>
              <a:rPr lang="zh-CN" altLang="en-US" sz="1500" b="1" dirty="0">
                <a:solidFill>
                  <a:srgbClr val="3333FF"/>
                </a:solidFill>
                <a:latin typeface="微软雅黑" pitchFamily="34" charset="-122"/>
                <a:ea typeface="微软雅黑" pitchFamily="34" charset="-122"/>
              </a:rPr>
              <a:t>一种是合适的员工：即功高盖主，但服从管理</a:t>
            </a:r>
          </a:p>
        </p:txBody>
      </p:sp>
      <p:sp>
        <p:nvSpPr>
          <p:cNvPr id="238596" name="AutoShape 5"/>
          <p:cNvSpPr>
            <a:spLocks noChangeArrowheads="1"/>
          </p:cNvSpPr>
          <p:nvPr/>
        </p:nvSpPr>
        <p:spPr bwMode="auto">
          <a:xfrm>
            <a:off x="3752850" y="2247900"/>
            <a:ext cx="2970213" cy="1890713"/>
          </a:xfrm>
          <a:prstGeom prst="cloudCallout">
            <a:avLst>
              <a:gd name="adj1" fmla="val -52699"/>
              <a:gd name="adj2" fmla="val 51759"/>
            </a:avLst>
          </a:prstGeom>
          <a:noFill/>
          <a:ln w="9525">
            <a:solidFill>
              <a:schemeClr val="tx1"/>
            </a:solidFill>
            <a:round/>
            <a:headEnd/>
            <a:tailEnd/>
          </a:ln>
        </p:spPr>
        <p:txBody>
          <a:bodyPr/>
          <a:lstStyle/>
          <a:p>
            <a:pPr algn="ctr" eaLnBrk="0" hangingPunct="0">
              <a:buFont typeface="Arial" charset="0"/>
              <a:buNone/>
            </a:pPr>
            <a:r>
              <a:rPr lang="zh-CN" altLang="en-US" sz="1500" b="1">
                <a:solidFill>
                  <a:srgbClr val="FF0066"/>
                </a:solidFill>
                <a:latin typeface="微软雅黑"/>
                <a:ea typeface="微软雅黑"/>
                <a:cs typeface="微软雅黑"/>
              </a:rPr>
              <a:t>一种是问题员工：即凭着自己的业绩不把上司放在眼里，经常以自己的想法去做一些创新，不服从公司的管理制度</a:t>
            </a: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765175" y="519113"/>
            <a:ext cx="5749925" cy="315912"/>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怎样管理问题员工——用人之长</a:t>
            </a:r>
          </a:p>
        </p:txBody>
      </p:sp>
      <p:sp>
        <p:nvSpPr>
          <p:cNvPr id="239618" name="Rectangle 3"/>
          <p:cNvSpPr>
            <a:spLocks noGrp="1" noChangeArrowheads="1"/>
          </p:cNvSpPr>
          <p:nvPr>
            <p:ph idx="1"/>
          </p:nvPr>
        </p:nvSpPr>
        <p:spPr>
          <a:xfrm>
            <a:off x="350838" y="896938"/>
            <a:ext cx="6173787" cy="595312"/>
          </a:xfrm>
        </p:spPr>
        <p:txBody>
          <a:bodyPr lIns="68570" tIns="34284" rIns="68570" bIns="34284"/>
          <a:lstStyle/>
          <a:p>
            <a:pPr eaLnBrk="1" hangingPunct="1">
              <a:lnSpc>
                <a:spcPct val="150000"/>
              </a:lnSpc>
              <a:buFontTx/>
              <a:buNone/>
            </a:pPr>
            <a:r>
              <a:rPr lang="zh-CN" altLang="zh-CN" sz="2100" b="1" smtClean="0">
                <a:latin typeface="微软雅黑"/>
              </a:rPr>
              <a:t>B</a:t>
            </a:r>
            <a:r>
              <a:rPr lang="en-US" altLang="zh-CN" sz="2100" b="1" smtClean="0">
                <a:latin typeface="微软雅黑"/>
              </a:rPr>
              <a:t>. </a:t>
            </a:r>
            <a:r>
              <a:rPr lang="zh-CN" altLang="zh-CN" sz="2100" b="1" smtClean="0">
                <a:latin typeface="微软雅黑"/>
              </a:rPr>
              <a:t>差别管理</a:t>
            </a:r>
          </a:p>
        </p:txBody>
      </p:sp>
      <p:sp>
        <p:nvSpPr>
          <p:cNvPr id="239619" name="AutoShape 4"/>
          <p:cNvSpPr>
            <a:spLocks noChangeArrowheads="1"/>
          </p:cNvSpPr>
          <p:nvPr/>
        </p:nvSpPr>
        <p:spPr bwMode="auto">
          <a:xfrm>
            <a:off x="404813" y="1492250"/>
            <a:ext cx="4319587" cy="3078163"/>
          </a:xfrm>
          <a:prstGeom prst="flowChartMultidocument">
            <a:avLst/>
          </a:prstGeom>
          <a:noFill/>
          <a:ln w="9525">
            <a:solidFill>
              <a:schemeClr val="tx1"/>
            </a:solidFill>
            <a:miter lim="800000"/>
            <a:headEnd/>
            <a:tailEnd/>
          </a:ln>
        </p:spPr>
        <p:txBody>
          <a:bodyPr wrap="none"/>
          <a:lstStyle/>
          <a:p>
            <a:pPr algn="ctr" eaLnBrk="0" hangingPunct="0">
              <a:lnSpc>
                <a:spcPct val="150000"/>
              </a:lnSpc>
              <a:buFont typeface="Arial" charset="0"/>
              <a:buNone/>
            </a:pPr>
            <a:r>
              <a:rPr lang="zh-CN" altLang="en-US" sz="1500" b="1" u="sng">
                <a:solidFill>
                  <a:srgbClr val="3333FF"/>
                </a:solidFill>
                <a:latin typeface="微软雅黑"/>
                <a:ea typeface="微软雅黑"/>
                <a:cs typeface="微软雅黑"/>
              </a:rPr>
              <a:t>针对服从者的管理</a:t>
            </a:r>
          </a:p>
          <a:p>
            <a:pPr algn="ctr" eaLnBrk="0" hangingPunct="0">
              <a:lnSpc>
                <a:spcPct val="150000"/>
              </a:lnSpc>
              <a:buFont typeface="Wingdings" pitchFamily="2" charset="2"/>
              <a:buChar char="Ø"/>
            </a:pPr>
            <a:r>
              <a:rPr lang="zh-CN" altLang="en-US" sz="1500" b="1">
                <a:latin typeface="微软雅黑"/>
                <a:ea typeface="微软雅黑"/>
                <a:cs typeface="微软雅黑"/>
              </a:rPr>
              <a:t>不吝惜夸奖他，甚至开庆功会</a:t>
            </a:r>
          </a:p>
          <a:p>
            <a:pPr algn="ctr" eaLnBrk="0" hangingPunct="0">
              <a:lnSpc>
                <a:spcPct val="150000"/>
              </a:lnSpc>
              <a:buFont typeface="Wingdings" pitchFamily="2" charset="2"/>
              <a:buChar char="Ø"/>
            </a:pPr>
            <a:r>
              <a:rPr lang="zh-CN" altLang="en-US" sz="1500" b="1">
                <a:latin typeface="微软雅黑"/>
                <a:ea typeface="微软雅黑"/>
                <a:cs typeface="微软雅黑"/>
              </a:rPr>
              <a:t>学会赞扬，不要泼冷水            </a:t>
            </a:r>
          </a:p>
          <a:p>
            <a:pPr algn="ctr" eaLnBrk="0" hangingPunct="0">
              <a:lnSpc>
                <a:spcPct val="150000"/>
              </a:lnSpc>
              <a:buFont typeface="Wingdings" pitchFamily="2" charset="2"/>
              <a:buChar char="Ø"/>
            </a:pPr>
            <a:r>
              <a:rPr lang="zh-CN" altLang="en-US" sz="1500" b="1">
                <a:latin typeface="微软雅黑"/>
                <a:ea typeface="微软雅黑"/>
                <a:cs typeface="微软雅黑"/>
              </a:rPr>
              <a:t>不要企图掠夺下属功劳，可以将功劳让</a:t>
            </a:r>
            <a:endParaRPr lang="en-US" altLang="zh-CN" sz="1500" b="1">
              <a:latin typeface="微软雅黑"/>
              <a:ea typeface="微软雅黑"/>
              <a:cs typeface="微软雅黑"/>
            </a:endParaRPr>
          </a:p>
          <a:p>
            <a:pPr algn="ctr" eaLnBrk="0" hangingPunct="0">
              <a:lnSpc>
                <a:spcPct val="150000"/>
              </a:lnSpc>
              <a:buFont typeface="Arial" charset="0"/>
              <a:buNone/>
            </a:pPr>
            <a:r>
              <a:rPr lang="en-US" altLang="zh-CN" sz="1500" b="1">
                <a:latin typeface="微软雅黑"/>
                <a:ea typeface="微软雅黑"/>
                <a:cs typeface="微软雅黑"/>
              </a:rPr>
              <a:t>   </a:t>
            </a:r>
            <a:r>
              <a:rPr lang="zh-CN" altLang="en-US" sz="1500" b="1">
                <a:latin typeface="微软雅黑"/>
                <a:ea typeface="微软雅黑"/>
                <a:cs typeface="微软雅黑"/>
              </a:rPr>
              <a:t>给下属</a:t>
            </a:r>
          </a:p>
          <a:p>
            <a:pPr algn="ctr" eaLnBrk="0" hangingPunct="0">
              <a:lnSpc>
                <a:spcPct val="150000"/>
              </a:lnSpc>
              <a:buFont typeface="Wingdings" pitchFamily="2" charset="2"/>
              <a:buChar char="Ø"/>
            </a:pPr>
            <a:r>
              <a:rPr lang="zh-CN" altLang="en-US" sz="1500" b="1">
                <a:latin typeface="微软雅黑"/>
                <a:ea typeface="微软雅黑"/>
                <a:cs typeface="微软雅黑"/>
              </a:rPr>
              <a:t>让他享受成功的喜悦，以便留住他</a:t>
            </a:r>
          </a:p>
        </p:txBody>
      </p:sp>
      <p:sp>
        <p:nvSpPr>
          <p:cNvPr id="239620" name="Oval 5"/>
          <p:cNvSpPr>
            <a:spLocks noChangeArrowheads="1"/>
          </p:cNvSpPr>
          <p:nvPr/>
        </p:nvSpPr>
        <p:spPr bwMode="auto">
          <a:xfrm>
            <a:off x="4941888" y="1870075"/>
            <a:ext cx="1536700" cy="2646363"/>
          </a:xfrm>
          <a:prstGeom prst="ellipse">
            <a:avLst/>
          </a:prstGeom>
          <a:solidFill>
            <a:srgbClr val="0070C0"/>
          </a:solidFill>
          <a:ln w="9525">
            <a:solidFill>
              <a:schemeClr val="tx1"/>
            </a:solidFill>
            <a:round/>
            <a:headEnd/>
            <a:tailEnd/>
          </a:ln>
        </p:spPr>
        <p:txBody>
          <a:bodyPr vert="eaVert" wrap="none" anchor="ctr"/>
          <a:lstStyle/>
          <a:p>
            <a:pPr algn="ctr" eaLnBrk="0" hangingPunct="0">
              <a:lnSpc>
                <a:spcPct val="150000"/>
              </a:lnSpc>
              <a:buFont typeface="Arial" charset="0"/>
              <a:buNone/>
            </a:pPr>
            <a:r>
              <a:rPr lang="zh-CN" altLang="en-US" b="1">
                <a:solidFill>
                  <a:schemeClr val="bg1"/>
                </a:solidFill>
                <a:latin typeface="微软雅黑"/>
                <a:ea typeface="微软雅黑"/>
                <a:cs typeface="微软雅黑"/>
              </a:rPr>
              <a:t>切记：鞭打快牛，用</a:t>
            </a:r>
          </a:p>
          <a:p>
            <a:pPr algn="ctr" eaLnBrk="0" hangingPunct="0">
              <a:lnSpc>
                <a:spcPct val="150000"/>
              </a:lnSpc>
              <a:buFont typeface="Arial" charset="0"/>
              <a:buNone/>
            </a:pPr>
            <a:r>
              <a:rPr lang="zh-CN" altLang="en-US" b="1">
                <a:solidFill>
                  <a:schemeClr val="bg1"/>
                </a:solidFill>
                <a:latin typeface="微软雅黑"/>
                <a:ea typeface="微软雅黑"/>
                <a:cs typeface="微软雅黑"/>
              </a:rPr>
              <a:t>更高的目标去激励他</a:t>
            </a: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765175" y="465138"/>
            <a:ext cx="5749925" cy="377825"/>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怎样管理问题员工——用人之长</a:t>
            </a:r>
          </a:p>
        </p:txBody>
      </p:sp>
      <p:sp>
        <p:nvSpPr>
          <p:cNvPr id="240642" name="AutoShape 3"/>
          <p:cNvSpPr>
            <a:spLocks noGrp="1" noChangeArrowheads="1"/>
          </p:cNvSpPr>
          <p:nvPr>
            <p:ph idx="1"/>
          </p:nvPr>
        </p:nvSpPr>
        <p:spPr>
          <a:xfrm>
            <a:off x="134938" y="1004888"/>
            <a:ext cx="6615112" cy="3403600"/>
          </a:xfrm>
          <a:prstGeom prst="flowChartMultidocument">
            <a:avLst/>
          </a:prstGeom>
          <a:ln cap="flat">
            <a:solidFill>
              <a:schemeClr val="tx1"/>
            </a:solidFill>
          </a:ln>
        </p:spPr>
        <p:txBody>
          <a:bodyPr/>
          <a:lstStyle/>
          <a:p>
            <a:pPr algn="ctr" eaLnBrk="1" hangingPunct="1">
              <a:lnSpc>
                <a:spcPct val="150000"/>
              </a:lnSpc>
              <a:spcBef>
                <a:spcPct val="0"/>
              </a:spcBef>
              <a:buFontTx/>
              <a:buNone/>
            </a:pPr>
            <a:r>
              <a:rPr lang="zh-CN" altLang="en-US" sz="1500" b="1" u="sng" smtClean="0">
                <a:solidFill>
                  <a:srgbClr val="FF0066"/>
                </a:solidFill>
                <a:latin typeface="微软雅黑"/>
              </a:rPr>
              <a:t>针对不服从者的管理</a:t>
            </a:r>
          </a:p>
          <a:p>
            <a:pPr eaLnBrk="1" hangingPunct="1">
              <a:lnSpc>
                <a:spcPct val="150000"/>
              </a:lnSpc>
              <a:spcBef>
                <a:spcPct val="0"/>
              </a:spcBef>
              <a:buFont typeface="Wingdings" pitchFamily="2" charset="2"/>
              <a:buChar char="Ø"/>
            </a:pPr>
            <a:r>
              <a:rPr lang="zh-CN" altLang="en-US" sz="1500" b="1" smtClean="0">
                <a:latin typeface="微软雅黑"/>
              </a:rPr>
              <a:t>研究他本人的特征，找出较易对他实施领导的部分再实施管理</a:t>
            </a:r>
          </a:p>
          <a:p>
            <a:pPr eaLnBrk="1" hangingPunct="1">
              <a:lnSpc>
                <a:spcPct val="150000"/>
              </a:lnSpc>
              <a:spcBef>
                <a:spcPct val="0"/>
              </a:spcBef>
              <a:buFont typeface="Wingdings" pitchFamily="2" charset="2"/>
              <a:buChar char="Ø"/>
            </a:pPr>
            <a:r>
              <a:rPr lang="zh-CN" altLang="en-US" sz="1500" b="1" smtClean="0">
                <a:latin typeface="微软雅黑"/>
              </a:rPr>
              <a:t>经常沟通，肯定业绩，要求他遵守规矩                          </a:t>
            </a:r>
          </a:p>
          <a:p>
            <a:pPr eaLnBrk="1" hangingPunct="1">
              <a:lnSpc>
                <a:spcPct val="150000"/>
              </a:lnSpc>
              <a:spcBef>
                <a:spcPct val="0"/>
              </a:spcBef>
              <a:buFont typeface="Wingdings" pitchFamily="2" charset="2"/>
              <a:buChar char="Ø"/>
            </a:pPr>
            <a:r>
              <a:rPr lang="zh-CN" altLang="en-US" sz="1500" b="1" smtClean="0">
                <a:latin typeface="微软雅黑"/>
              </a:rPr>
              <a:t>建立系统，分派给他一些需要团队合作和需要领导辅导的工作</a:t>
            </a:r>
          </a:p>
          <a:p>
            <a:pPr eaLnBrk="1" hangingPunct="1">
              <a:lnSpc>
                <a:spcPct val="150000"/>
              </a:lnSpc>
              <a:spcBef>
                <a:spcPct val="0"/>
              </a:spcBef>
              <a:buFont typeface="Wingdings" pitchFamily="2" charset="2"/>
              <a:buChar char="Ø"/>
            </a:pPr>
            <a:r>
              <a:rPr lang="zh-CN" altLang="en-US" sz="1500" b="1" smtClean="0">
                <a:latin typeface="微软雅黑"/>
              </a:rPr>
              <a:t>领导自我反省自己的弱点                                             </a:t>
            </a:r>
          </a:p>
          <a:p>
            <a:pPr eaLnBrk="1" hangingPunct="1">
              <a:lnSpc>
                <a:spcPct val="150000"/>
              </a:lnSpc>
              <a:spcBef>
                <a:spcPct val="0"/>
              </a:spcBef>
              <a:buFont typeface="Wingdings" pitchFamily="2" charset="2"/>
              <a:buChar char="Ø"/>
            </a:pPr>
            <a:r>
              <a:rPr lang="zh-CN" altLang="en-US" sz="1500" b="1" smtClean="0">
                <a:latin typeface="微软雅黑"/>
              </a:rPr>
              <a:t>变更业务范围，下属功高在自己的业务范围内，会产生变换任务的恐怀惧，会收敛</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838" y="1004888"/>
            <a:ext cx="6156325" cy="10620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eaLnBrk="0" hangingPunct="0">
              <a:lnSpc>
                <a:spcPct val="150000"/>
              </a:lnSpc>
              <a:buFont typeface="Arial" panose="020B0604020202020204" pitchFamily="34" charset="0"/>
              <a:buNone/>
              <a:defRPr/>
            </a:pPr>
            <a:r>
              <a:rPr lang="zh-CN" altLang="en-US" sz="2100" b="1" dirty="0">
                <a:solidFill>
                  <a:srgbClr val="FF0000"/>
                </a:solidFill>
                <a:latin typeface="微软雅黑" pitchFamily="34" charset="-122"/>
              </a:rPr>
              <a:t>“五型”</a:t>
            </a:r>
            <a:r>
              <a:rPr lang="zh-CN" altLang="en-US" sz="2100" b="1" dirty="0">
                <a:latin typeface="微软雅黑" pitchFamily="34" charset="-122"/>
              </a:rPr>
              <a:t>班组建设是提高企业</a:t>
            </a:r>
            <a:endParaRPr lang="en-US" altLang="zh-CN" sz="2100" b="1" dirty="0">
              <a:latin typeface="微软雅黑" pitchFamily="34" charset="-122"/>
            </a:endParaRPr>
          </a:p>
          <a:p>
            <a:pPr algn="ctr" eaLnBrk="0" hangingPunct="0">
              <a:lnSpc>
                <a:spcPct val="150000"/>
              </a:lnSpc>
              <a:buFont typeface="Arial" panose="020B0604020202020204" pitchFamily="34" charset="0"/>
              <a:buNone/>
              <a:defRPr/>
            </a:pPr>
            <a:r>
              <a:rPr lang="zh-CN" altLang="en-US" sz="2100" b="1" dirty="0">
                <a:latin typeface="微软雅黑" pitchFamily="34" charset="-122"/>
              </a:rPr>
              <a:t>竞争力的重要</a:t>
            </a:r>
            <a:r>
              <a:rPr lang="zh-CN" altLang="en-US" sz="2100" b="1" dirty="0">
                <a:solidFill>
                  <a:srgbClr val="FF0000"/>
                </a:solidFill>
                <a:latin typeface="微软雅黑" pitchFamily="34" charset="-122"/>
              </a:rPr>
              <a:t>途径</a:t>
            </a:r>
            <a:r>
              <a:rPr lang="zh-CN" altLang="en-US" sz="2100" b="1" dirty="0">
                <a:latin typeface="微软雅黑" pitchFamily="34" charset="-122"/>
              </a:rPr>
              <a:t>和</a:t>
            </a:r>
            <a:r>
              <a:rPr lang="zh-CN" altLang="en-US" sz="2100" b="1" dirty="0">
                <a:solidFill>
                  <a:srgbClr val="FF0000"/>
                </a:solidFill>
                <a:latin typeface="微软雅黑" pitchFamily="34" charset="-122"/>
              </a:rPr>
              <a:t>手段</a:t>
            </a:r>
          </a:p>
        </p:txBody>
      </p:sp>
      <p:sp>
        <p:nvSpPr>
          <p:cNvPr id="3" name="TextBox 2"/>
          <p:cNvSpPr txBox="1"/>
          <p:nvPr/>
        </p:nvSpPr>
        <p:spPr>
          <a:xfrm>
            <a:off x="512763" y="2422525"/>
            <a:ext cx="5570537" cy="217011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marL="810000" indent="-557213">
              <a:lnSpc>
                <a:spcPct val="150000"/>
              </a:lnSpc>
              <a:buFont typeface="+mj-lt"/>
              <a:buAutoNum type="arabicPeriod"/>
              <a:defRPr/>
            </a:pPr>
            <a:r>
              <a:rPr lang="zh-CN" altLang="en-US" b="1" dirty="0">
                <a:latin typeface="微软雅黑" pitchFamily="34" charset="-122"/>
              </a:rPr>
              <a:t>学习型班组</a:t>
            </a:r>
          </a:p>
          <a:p>
            <a:pPr marL="810000" indent="-557213">
              <a:lnSpc>
                <a:spcPct val="150000"/>
              </a:lnSpc>
              <a:buFont typeface="+mj-lt"/>
              <a:buAutoNum type="arabicPeriod"/>
              <a:defRPr/>
            </a:pPr>
            <a:r>
              <a:rPr lang="zh-CN" altLang="en-US" b="1" dirty="0">
                <a:latin typeface="微软雅黑" pitchFamily="34" charset="-122"/>
              </a:rPr>
              <a:t>安全型班组</a:t>
            </a:r>
          </a:p>
          <a:p>
            <a:pPr marL="810000" indent="-557213">
              <a:lnSpc>
                <a:spcPct val="150000"/>
              </a:lnSpc>
              <a:buFont typeface="+mj-lt"/>
              <a:buAutoNum type="arabicPeriod"/>
              <a:defRPr/>
            </a:pPr>
            <a:r>
              <a:rPr lang="zh-CN" altLang="en-US" b="1" dirty="0">
                <a:latin typeface="微软雅黑" pitchFamily="34" charset="-122"/>
              </a:rPr>
              <a:t>清洁型班组</a:t>
            </a:r>
          </a:p>
          <a:p>
            <a:pPr marL="810000" indent="-557213">
              <a:lnSpc>
                <a:spcPct val="150000"/>
              </a:lnSpc>
              <a:buFont typeface="+mj-lt"/>
              <a:buAutoNum type="arabicPeriod"/>
              <a:defRPr/>
            </a:pPr>
            <a:r>
              <a:rPr lang="zh-CN" altLang="en-US" b="1" dirty="0">
                <a:latin typeface="微软雅黑" pitchFamily="34" charset="-122"/>
              </a:rPr>
              <a:t>节约型班组</a:t>
            </a:r>
          </a:p>
          <a:p>
            <a:pPr marL="810000" indent="-557213">
              <a:lnSpc>
                <a:spcPct val="150000"/>
              </a:lnSpc>
              <a:buFont typeface="+mj-lt"/>
              <a:buAutoNum type="arabicPeriod"/>
              <a:defRPr/>
            </a:pPr>
            <a:r>
              <a:rPr lang="zh-CN" altLang="en-US" b="1" dirty="0">
                <a:latin typeface="微软雅黑" pitchFamily="34" charset="-122"/>
              </a:rPr>
              <a:t>和谐型班组</a:t>
            </a:r>
          </a:p>
        </p:txBody>
      </p:sp>
      <p:pic>
        <p:nvPicPr>
          <p:cNvPr id="5" name="Picture 3" descr="K1504"/>
          <p:cNvPicPr>
            <a:picLocks noChangeAspect="1" noChangeArrowheads="1"/>
          </p:cNvPicPr>
          <p:nvPr/>
        </p:nvPicPr>
        <p:blipFill>
          <a:blip r:embed="rId2"/>
          <a:srcRect/>
          <a:stretch>
            <a:fillRect/>
          </a:stretch>
        </p:blipFill>
        <p:spPr bwMode="auto">
          <a:xfrm>
            <a:off x="3590925" y="2463800"/>
            <a:ext cx="2719388" cy="2036763"/>
          </a:xfrm>
          <a:prstGeom prst="rect">
            <a:avLst/>
          </a:prstGeom>
          <a:noFill/>
          <a:ln w="9525">
            <a:noFill/>
            <a:miter lim="800000"/>
            <a:headEnd/>
            <a:tailEnd/>
          </a:ln>
        </p:spPr>
      </p:pic>
      <p:sp>
        <p:nvSpPr>
          <p:cNvPr id="6" name="TextBox 5"/>
          <p:cNvSpPr txBox="1">
            <a:spLocks noChangeArrowheads="1"/>
          </p:cNvSpPr>
          <p:nvPr/>
        </p:nvSpPr>
        <p:spPr bwMode="auto">
          <a:xfrm rot="-1596660">
            <a:off x="4049713" y="2697163"/>
            <a:ext cx="650875" cy="369887"/>
          </a:xfrm>
          <a:prstGeom prst="rect">
            <a:avLst/>
          </a:prstGeom>
          <a:noFill/>
          <a:ln w="9525">
            <a:noFill/>
            <a:miter lim="800000"/>
            <a:headEnd/>
            <a:tailEnd/>
          </a:ln>
        </p:spPr>
        <p:txBody>
          <a:bodyPr wrap="none">
            <a:spAutoFit/>
          </a:bodyPr>
          <a:lstStyle/>
          <a:p>
            <a:pPr eaLnBrk="0" hangingPunct="0">
              <a:buFont typeface="Arial" charset="0"/>
              <a:buNone/>
            </a:pPr>
            <a:r>
              <a:rPr lang="zh-CN" altLang="en-US" b="1"/>
              <a:t>学习</a:t>
            </a:r>
          </a:p>
        </p:txBody>
      </p:sp>
      <p:sp>
        <p:nvSpPr>
          <p:cNvPr id="7" name="TextBox 6"/>
          <p:cNvSpPr txBox="1">
            <a:spLocks noChangeArrowheads="1"/>
          </p:cNvSpPr>
          <p:nvPr/>
        </p:nvSpPr>
        <p:spPr bwMode="auto">
          <a:xfrm rot="1348970">
            <a:off x="4932363" y="2671763"/>
            <a:ext cx="649287" cy="369887"/>
          </a:xfrm>
          <a:prstGeom prst="rect">
            <a:avLst/>
          </a:prstGeom>
          <a:noFill/>
          <a:ln w="9525">
            <a:noFill/>
            <a:miter lim="800000"/>
            <a:headEnd/>
            <a:tailEnd/>
          </a:ln>
        </p:spPr>
        <p:txBody>
          <a:bodyPr wrap="none">
            <a:spAutoFit/>
          </a:bodyPr>
          <a:lstStyle/>
          <a:p>
            <a:pPr eaLnBrk="0" hangingPunct="0">
              <a:buFont typeface="Arial" charset="0"/>
              <a:buNone/>
            </a:pPr>
            <a:r>
              <a:rPr lang="zh-CN" altLang="en-US" b="1"/>
              <a:t>安全</a:t>
            </a:r>
          </a:p>
        </p:txBody>
      </p:sp>
      <p:sp>
        <p:nvSpPr>
          <p:cNvPr id="8" name="TextBox 7"/>
          <p:cNvSpPr txBox="1">
            <a:spLocks noChangeArrowheads="1"/>
          </p:cNvSpPr>
          <p:nvPr/>
        </p:nvSpPr>
        <p:spPr bwMode="auto">
          <a:xfrm rot="5400000">
            <a:off x="5688806" y="3391694"/>
            <a:ext cx="649288" cy="368300"/>
          </a:xfrm>
          <a:prstGeom prst="rect">
            <a:avLst/>
          </a:prstGeom>
          <a:noFill/>
          <a:ln w="9525">
            <a:noFill/>
            <a:miter lim="800000"/>
            <a:headEnd/>
            <a:tailEnd/>
          </a:ln>
        </p:spPr>
        <p:txBody>
          <a:bodyPr wrap="none">
            <a:spAutoFit/>
          </a:bodyPr>
          <a:lstStyle/>
          <a:p>
            <a:pPr eaLnBrk="0" hangingPunct="0">
              <a:buFont typeface="Arial" charset="0"/>
              <a:buNone/>
            </a:pPr>
            <a:r>
              <a:rPr lang="zh-CN" altLang="en-US" b="1"/>
              <a:t>清洁</a:t>
            </a:r>
          </a:p>
        </p:txBody>
      </p:sp>
      <p:sp>
        <p:nvSpPr>
          <p:cNvPr id="9" name="TextBox 8"/>
          <p:cNvSpPr txBox="1">
            <a:spLocks noChangeArrowheads="1"/>
          </p:cNvSpPr>
          <p:nvPr/>
        </p:nvSpPr>
        <p:spPr bwMode="auto">
          <a:xfrm rot="-1983589">
            <a:off x="5197475" y="4054475"/>
            <a:ext cx="649288" cy="369888"/>
          </a:xfrm>
          <a:prstGeom prst="rect">
            <a:avLst/>
          </a:prstGeom>
          <a:noFill/>
          <a:ln w="9525">
            <a:noFill/>
            <a:miter lim="800000"/>
            <a:headEnd/>
            <a:tailEnd/>
          </a:ln>
        </p:spPr>
        <p:txBody>
          <a:bodyPr wrap="none">
            <a:spAutoFit/>
          </a:bodyPr>
          <a:lstStyle/>
          <a:p>
            <a:pPr eaLnBrk="0" hangingPunct="0">
              <a:buFont typeface="Arial" charset="0"/>
              <a:buNone/>
            </a:pPr>
            <a:r>
              <a:rPr lang="zh-CN" altLang="en-US" b="1"/>
              <a:t>节约</a:t>
            </a:r>
          </a:p>
        </p:txBody>
      </p:sp>
      <p:sp>
        <p:nvSpPr>
          <p:cNvPr id="10" name="TextBox 9"/>
          <p:cNvSpPr txBox="1">
            <a:spLocks noChangeArrowheads="1"/>
          </p:cNvSpPr>
          <p:nvPr/>
        </p:nvSpPr>
        <p:spPr bwMode="auto">
          <a:xfrm rot="-6664329">
            <a:off x="3588544" y="3837782"/>
            <a:ext cx="650875" cy="369887"/>
          </a:xfrm>
          <a:prstGeom prst="rect">
            <a:avLst/>
          </a:prstGeom>
          <a:noFill/>
          <a:ln w="9525">
            <a:noFill/>
            <a:miter lim="800000"/>
            <a:headEnd/>
            <a:tailEnd/>
          </a:ln>
        </p:spPr>
        <p:txBody>
          <a:bodyPr wrap="none">
            <a:spAutoFit/>
          </a:bodyPr>
          <a:lstStyle/>
          <a:p>
            <a:pPr eaLnBrk="0" hangingPunct="0">
              <a:buFont typeface="Arial" charset="0"/>
              <a:buNone/>
            </a:pPr>
            <a:r>
              <a:rPr lang="zh-CN" altLang="en-US" b="1"/>
              <a:t>和谐</a:t>
            </a:r>
          </a:p>
        </p:txBody>
      </p:sp>
      <p:sp>
        <p:nvSpPr>
          <p:cNvPr id="11" name="TextBox 10"/>
          <p:cNvSpPr txBox="1"/>
          <p:nvPr/>
        </p:nvSpPr>
        <p:spPr>
          <a:xfrm>
            <a:off x="836613" y="419100"/>
            <a:ext cx="2879725" cy="477838"/>
          </a:xfrm>
          <a:prstGeom prst="rect">
            <a:avLst/>
          </a:prstGeom>
          <a:noFill/>
          <a:ln>
            <a:noFill/>
          </a:ln>
          <a:extLst>
            <a:ext uri="{909E8E84-426E-40DD-AFC4-6F175D3DCCD1}"/>
            <a:ext uri="{91240B29-F687-4F45-9708-019B960494DF}"/>
          </a:extLst>
        </p:spPr>
        <p:txBody>
          <a:bodyPr lIns="68580" tIns="34290" rIns="68580" bIns="34290" anchor="ctr">
            <a:normAutofit fontScale="97500"/>
          </a:bodyPr>
          <a:lstStyle>
            <a:lvl1pPr>
              <a:defRPr sz="2400" b="1">
                <a:solidFill>
                  <a:srgbClr val="FF0000"/>
                </a:solidFill>
                <a:latin typeface="微软雅黑" pitchFamily="34" charset="-122"/>
                <a:ea typeface="微软雅黑" pitchFamily="34" charset="-122"/>
                <a:cs typeface="+mj-cs"/>
                <a:sym typeface="Arial" panose="020B0604020202020204" pitchFamily="34" charset="0"/>
              </a:defRPr>
            </a:lvl1pPr>
            <a:lvl2pPr>
              <a:defRPr sz="2400" b="1">
                <a:ea typeface="微软雅黑" panose="020B0503020204020204" pitchFamily="34" charset="-122"/>
                <a:sym typeface="Arial" panose="020B0604020202020204" pitchFamily="34" charset="0"/>
              </a:defRPr>
            </a:lvl2pPr>
            <a:lvl3pPr>
              <a:defRPr sz="2400" b="1">
                <a:ea typeface="微软雅黑" panose="020B0503020204020204" pitchFamily="34" charset="-122"/>
                <a:sym typeface="Arial" panose="020B0604020202020204" pitchFamily="34" charset="0"/>
              </a:defRPr>
            </a:lvl3pPr>
            <a:lvl4pPr>
              <a:defRPr sz="2400" b="1">
                <a:ea typeface="微软雅黑" panose="020B0503020204020204" pitchFamily="34" charset="-122"/>
                <a:sym typeface="Arial" panose="020B0604020202020204" pitchFamily="34" charset="0"/>
              </a:defRPr>
            </a:lvl4pPr>
            <a:lvl5pPr>
              <a:defRPr sz="2400" b="1">
                <a:ea typeface="微软雅黑" panose="020B0503020204020204" pitchFamily="34" charset="-122"/>
                <a:sym typeface="Arial" panose="020B0604020202020204" pitchFamily="34" charset="0"/>
              </a:defRPr>
            </a:lvl5pPr>
            <a:lvl6pPr marL="457189" fontAlgn="base">
              <a:spcBef>
                <a:spcPct val="0"/>
              </a:spcBef>
              <a:spcAft>
                <a:spcPct val="0"/>
              </a:spcAft>
              <a:defRPr sz="2400" b="1">
                <a:ea typeface="微软雅黑" panose="020B0503020204020204" pitchFamily="34" charset="-122"/>
                <a:sym typeface="Arial" panose="020B0604020202020204" pitchFamily="34" charset="0"/>
              </a:defRPr>
            </a:lvl6pPr>
            <a:lvl7pPr marL="914377" fontAlgn="base">
              <a:spcBef>
                <a:spcPct val="0"/>
              </a:spcBef>
              <a:spcAft>
                <a:spcPct val="0"/>
              </a:spcAft>
              <a:defRPr sz="2400" b="1">
                <a:ea typeface="微软雅黑" panose="020B0503020204020204" pitchFamily="34" charset="-122"/>
                <a:sym typeface="Arial" panose="020B0604020202020204" pitchFamily="34" charset="0"/>
              </a:defRPr>
            </a:lvl7pPr>
            <a:lvl8pPr marL="1371566" fontAlgn="base">
              <a:spcBef>
                <a:spcPct val="0"/>
              </a:spcBef>
              <a:spcAft>
                <a:spcPct val="0"/>
              </a:spcAft>
              <a:defRPr sz="2400" b="1">
                <a:ea typeface="微软雅黑" panose="020B0503020204020204" pitchFamily="34" charset="-122"/>
                <a:sym typeface="Arial" panose="020B0604020202020204" pitchFamily="34" charset="0"/>
              </a:defRPr>
            </a:lvl8pPr>
            <a:lvl9pPr marL="1828754" fontAlgn="base">
              <a:spcBef>
                <a:spcPct val="0"/>
              </a:spcBef>
              <a:spcAft>
                <a:spcPct val="0"/>
              </a:spcAft>
              <a:defRPr sz="2400" b="1">
                <a:ea typeface="微软雅黑" panose="020B0503020204020204" pitchFamily="34" charset="-122"/>
                <a:sym typeface="Arial" panose="020B0604020202020204" pitchFamily="34" charset="0"/>
              </a:defRPr>
            </a:lvl9pPr>
          </a:lstStyle>
          <a:p>
            <a:pPr eaLnBrk="0" hangingPunct="0">
              <a:buFont typeface="Arial" panose="020B0604020202020204" pitchFamily="34" charset="0"/>
              <a:buNone/>
              <a:defRPr/>
            </a:pPr>
            <a:r>
              <a:rPr lang="en-US" altLang="zh-CN" dirty="0"/>
              <a:t>“</a:t>
            </a:r>
            <a:r>
              <a:rPr lang="zh-CN" altLang="en-US" dirty="0"/>
              <a:t>五型”班组建设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2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P spid="10"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765175" y="519113"/>
            <a:ext cx="5749925" cy="315912"/>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怎样管理问题员工——用人之长 </a:t>
            </a:r>
          </a:p>
        </p:txBody>
      </p:sp>
      <p:sp>
        <p:nvSpPr>
          <p:cNvPr id="451587" name="Rectangle 3"/>
          <p:cNvSpPr>
            <a:spLocks noGrp="1" noChangeArrowheads="1"/>
          </p:cNvSpPr>
          <p:nvPr>
            <p:ph idx="1"/>
          </p:nvPr>
        </p:nvSpPr>
        <p:spPr>
          <a:xfrm>
            <a:off x="350838" y="1004888"/>
            <a:ext cx="6173787" cy="1027112"/>
          </a:xfrm>
        </p:spPr>
        <p:txBody>
          <a:bodyPr lIns="68570" tIns="34284" rIns="68570" bIns="34284">
            <a:normAutofit fontScale="92500"/>
          </a:bodyPr>
          <a:lstStyle/>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3．“标新立异”员工的管理 </a:t>
            </a:r>
          </a:p>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A</a:t>
            </a:r>
            <a:r>
              <a:rPr lang="en-US" altLang="zh-CN" sz="2100" b="1" dirty="0">
                <a:latin typeface="微软雅黑" pitchFamily="34" charset="-122"/>
                <a:cs typeface="+mn-cs"/>
                <a:sym typeface="Arial" panose="020B0604020202020204" pitchFamily="34" charset="0"/>
              </a:rPr>
              <a:t>. </a:t>
            </a:r>
            <a:r>
              <a:rPr lang="zh-CN" altLang="zh-CN" sz="2100" b="1" dirty="0">
                <a:latin typeface="微软雅黑" pitchFamily="34" charset="-122"/>
                <a:cs typeface="+mn-cs"/>
                <a:sym typeface="Arial" panose="020B0604020202020204" pitchFamily="34" charset="0"/>
              </a:rPr>
              <a:t>特点：</a:t>
            </a:r>
          </a:p>
        </p:txBody>
      </p:sp>
      <p:sp>
        <p:nvSpPr>
          <p:cNvPr id="241667" name="AutoShape 4"/>
          <p:cNvSpPr>
            <a:spLocks noChangeArrowheads="1"/>
          </p:cNvSpPr>
          <p:nvPr/>
        </p:nvSpPr>
        <p:spPr bwMode="auto">
          <a:xfrm rot="-10792770">
            <a:off x="1200150" y="1870075"/>
            <a:ext cx="4170363" cy="2586038"/>
          </a:xfrm>
          <a:prstGeom prst="flowChartDocument">
            <a:avLst/>
          </a:prstGeom>
          <a:noFill/>
          <a:ln w="9525">
            <a:solidFill>
              <a:schemeClr val="tx1"/>
            </a:solidFill>
            <a:miter lim="800000"/>
            <a:headEnd/>
            <a:tailEnd/>
          </a:ln>
        </p:spPr>
        <p:txBody>
          <a:bodyPr rot="10800000" wrap="none" anchor="ctr"/>
          <a:lstStyle/>
          <a:p>
            <a:pPr algn="ctr" eaLnBrk="0" hangingPunct="0">
              <a:lnSpc>
                <a:spcPct val="150000"/>
              </a:lnSpc>
              <a:buFont typeface="Arial" charset="0"/>
              <a:buNone/>
            </a:pPr>
            <a:r>
              <a:rPr lang="zh-CN" altLang="en-US" sz="1500" b="1" u="sng">
                <a:solidFill>
                  <a:srgbClr val="0070C0"/>
                </a:solidFill>
                <a:latin typeface="微软雅黑"/>
                <a:ea typeface="微软雅黑"/>
                <a:cs typeface="微软雅黑"/>
              </a:rPr>
              <a:t>标新立异员工的特点</a:t>
            </a:r>
          </a:p>
          <a:p>
            <a:pPr algn="ctr" eaLnBrk="0" hangingPunct="0">
              <a:lnSpc>
                <a:spcPct val="150000"/>
              </a:lnSpc>
              <a:buFont typeface="Wingdings" pitchFamily="2" charset="2"/>
              <a:buChar char="Ø"/>
            </a:pPr>
            <a:r>
              <a:rPr lang="zh-CN" altLang="en-US" sz="1500" b="1">
                <a:latin typeface="微软雅黑"/>
                <a:ea typeface="微软雅黑"/>
                <a:cs typeface="微软雅黑"/>
              </a:rPr>
              <a:t>不安定，违反纪律，煽动情绪的倡导者    </a:t>
            </a:r>
          </a:p>
          <a:p>
            <a:pPr algn="ctr" eaLnBrk="0" hangingPunct="0">
              <a:lnSpc>
                <a:spcPct val="150000"/>
              </a:lnSpc>
              <a:buFont typeface="Wingdings" pitchFamily="2" charset="2"/>
              <a:buChar char="Ø"/>
            </a:pPr>
            <a:r>
              <a:rPr lang="zh-CN" altLang="en-US" sz="1500" b="1">
                <a:latin typeface="微软雅黑"/>
                <a:ea typeface="微软雅黑"/>
                <a:cs typeface="微软雅黑"/>
              </a:rPr>
              <a:t>聪明，好动，个性鲜明                                </a:t>
            </a:r>
          </a:p>
          <a:p>
            <a:pPr algn="ctr" eaLnBrk="0" hangingPunct="0">
              <a:lnSpc>
                <a:spcPct val="150000"/>
              </a:lnSpc>
              <a:buFont typeface="Wingdings" pitchFamily="2" charset="2"/>
              <a:buChar char="Ø"/>
            </a:pPr>
            <a:r>
              <a:rPr lang="zh-CN" altLang="en-US" sz="1500" b="1">
                <a:latin typeface="微软雅黑"/>
                <a:ea typeface="微软雅黑"/>
                <a:cs typeface="微软雅黑"/>
              </a:rPr>
              <a:t>思考方式不拘泥于形式，有各种奇思妙想</a:t>
            </a:r>
          </a:p>
          <a:p>
            <a:pPr algn="ctr" eaLnBrk="0" hangingPunct="0">
              <a:lnSpc>
                <a:spcPct val="150000"/>
              </a:lnSpc>
              <a:buFont typeface="Wingdings" pitchFamily="2" charset="2"/>
              <a:buChar char="Ø"/>
            </a:pPr>
            <a:r>
              <a:rPr lang="zh-CN" altLang="en-US" sz="1500" b="1">
                <a:latin typeface="微软雅黑"/>
                <a:ea typeface="微软雅黑"/>
                <a:cs typeface="微软雅黑"/>
              </a:rPr>
              <a:t>公司制度对他们来说是个障碍                   </a:t>
            </a:r>
          </a:p>
          <a:p>
            <a:pPr algn="ctr" eaLnBrk="0" hangingPunct="0">
              <a:lnSpc>
                <a:spcPct val="150000"/>
              </a:lnSpc>
              <a:buFont typeface="Wingdings" pitchFamily="2" charset="2"/>
              <a:buChar char="Ø"/>
            </a:pPr>
            <a:r>
              <a:rPr lang="zh-CN" altLang="en-US" sz="1500" b="1">
                <a:latin typeface="微软雅黑"/>
                <a:ea typeface="微软雅黑"/>
                <a:cs typeface="微软雅黑"/>
              </a:rPr>
              <a:t>是人力资源部门“心中永远的痛”                </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765175" y="465138"/>
            <a:ext cx="5749925" cy="377825"/>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怎样管理问题员工——用人之长</a:t>
            </a:r>
          </a:p>
        </p:txBody>
      </p:sp>
      <p:sp>
        <p:nvSpPr>
          <p:cNvPr id="242690" name="Rectangle 3"/>
          <p:cNvSpPr>
            <a:spLocks noGrp="1" noChangeArrowheads="1"/>
          </p:cNvSpPr>
          <p:nvPr>
            <p:ph idx="1"/>
          </p:nvPr>
        </p:nvSpPr>
        <p:spPr>
          <a:xfrm>
            <a:off x="350838" y="1112838"/>
            <a:ext cx="6173787" cy="3403600"/>
          </a:xfrm>
        </p:spPr>
        <p:txBody>
          <a:bodyPr lIns="68570" tIns="34284" rIns="68570" bIns="34284"/>
          <a:lstStyle/>
          <a:p>
            <a:pPr eaLnBrk="1" hangingPunct="1">
              <a:lnSpc>
                <a:spcPct val="150000"/>
              </a:lnSpc>
              <a:buFontTx/>
              <a:buNone/>
            </a:pPr>
            <a:r>
              <a:rPr lang="zh-CN" altLang="zh-CN" sz="1800" b="1" smtClean="0">
                <a:latin typeface="微软雅黑"/>
              </a:rPr>
              <a:t>B</a:t>
            </a:r>
            <a:r>
              <a:rPr lang="en-US" altLang="zh-CN" sz="1800" b="1" smtClean="0">
                <a:latin typeface="微软雅黑"/>
              </a:rPr>
              <a:t>. </a:t>
            </a:r>
            <a:r>
              <a:rPr lang="zh-CN" altLang="zh-CN" sz="1800" b="1" smtClean="0">
                <a:latin typeface="微软雅黑"/>
              </a:rPr>
              <a:t>管理</a:t>
            </a:r>
          </a:p>
          <a:p>
            <a:pPr eaLnBrk="1" hangingPunct="1">
              <a:lnSpc>
                <a:spcPct val="150000"/>
              </a:lnSpc>
              <a:buFontTx/>
              <a:buNone/>
            </a:pPr>
            <a:r>
              <a:rPr lang="zh-CN" altLang="zh-CN" sz="1800" b="1" smtClean="0">
                <a:latin typeface="微软雅黑"/>
              </a:rPr>
              <a:t>           有针对性地多和他们沟通，让他们明白公司规章制度的重要性。</a:t>
            </a:r>
          </a:p>
          <a:p>
            <a:pPr eaLnBrk="1" hangingPunct="1">
              <a:lnSpc>
                <a:spcPct val="150000"/>
              </a:lnSpc>
              <a:buFontTx/>
              <a:buNone/>
            </a:pPr>
            <a:r>
              <a:rPr lang="zh-CN" altLang="zh-CN" sz="1800" b="1" smtClean="0">
                <a:latin typeface="微软雅黑"/>
              </a:rPr>
              <a:t>           审视一下公司的规章制度，是否有不合理的地方束缚了员工的创造性。</a:t>
            </a: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765175" y="465138"/>
            <a:ext cx="5749925" cy="36988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怎样管理问题员工——用人之长 </a:t>
            </a:r>
          </a:p>
        </p:txBody>
      </p:sp>
      <p:sp>
        <p:nvSpPr>
          <p:cNvPr id="453635" name="Rectangle 3"/>
          <p:cNvSpPr>
            <a:spLocks noGrp="1" noChangeArrowheads="1"/>
          </p:cNvSpPr>
          <p:nvPr>
            <p:ph idx="1"/>
          </p:nvPr>
        </p:nvSpPr>
        <p:spPr>
          <a:xfrm>
            <a:off x="296863" y="950913"/>
            <a:ext cx="6000750" cy="1027112"/>
          </a:xfrm>
        </p:spPr>
        <p:txBody>
          <a:bodyPr lIns="68570" tIns="34284" rIns="68570" bIns="34284">
            <a:normAutofit fontScale="92500"/>
          </a:bodyPr>
          <a:lstStyle/>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4．“完美主义”员工的管理 </a:t>
            </a:r>
          </a:p>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A</a:t>
            </a:r>
            <a:r>
              <a:rPr lang="en-US" altLang="zh-CN" sz="2100" b="1" dirty="0">
                <a:latin typeface="微软雅黑" pitchFamily="34" charset="-122"/>
                <a:cs typeface="+mn-cs"/>
                <a:sym typeface="Arial" panose="020B0604020202020204" pitchFamily="34" charset="0"/>
              </a:rPr>
              <a:t>. </a:t>
            </a:r>
            <a:r>
              <a:rPr lang="zh-CN" altLang="zh-CN" sz="2100" b="1" dirty="0">
                <a:latin typeface="微软雅黑" pitchFamily="34" charset="-122"/>
                <a:cs typeface="+mn-cs"/>
                <a:sym typeface="Arial" panose="020B0604020202020204" pitchFamily="34" charset="0"/>
              </a:rPr>
              <a:t>特点：</a:t>
            </a:r>
          </a:p>
          <a:p>
            <a:pPr marL="342891" indent="-342891" eaLnBrk="1" hangingPunct="1">
              <a:lnSpc>
                <a:spcPct val="150000"/>
              </a:lnSpc>
              <a:buFontTx/>
              <a:buNone/>
              <a:defRPr/>
            </a:pPr>
            <a:endParaRPr lang="zh-CN" altLang="zh-CN" sz="2100" b="1" dirty="0">
              <a:latin typeface="微软雅黑" pitchFamily="34" charset="-122"/>
              <a:cs typeface="+mn-cs"/>
              <a:sym typeface="Arial" panose="020B0604020202020204" pitchFamily="34" charset="0"/>
            </a:endParaRPr>
          </a:p>
        </p:txBody>
      </p:sp>
      <p:graphicFrame>
        <p:nvGraphicFramePr>
          <p:cNvPr id="551940" name="Group 4"/>
          <p:cNvGraphicFramePr>
            <a:graphicFrameLocks noGrp="1"/>
          </p:cNvGraphicFramePr>
          <p:nvPr/>
        </p:nvGraphicFramePr>
        <p:xfrm>
          <a:off x="350838" y="2193925"/>
          <a:ext cx="6210300" cy="2295525"/>
        </p:xfrm>
        <a:graphic>
          <a:graphicData uri="http://schemas.openxmlformats.org/drawingml/2006/table">
            <a:tbl>
              <a:tblPr/>
              <a:tblGrid>
                <a:gridCol w="3229559"/>
                <a:gridCol w="2981132"/>
              </a:tblGrid>
              <a:tr h="363141">
                <a:tc>
                  <a:txBody>
                    <a:bodyPr/>
                    <a:lstStyle/>
                    <a:p>
                      <a:pPr marL="0" marR="0" lvl="0" indent="0" algn="ctr" defTabSz="914400" rtl="0" eaLnBrk="1" fontAlgn="base" latinLnBrk="0" hangingPunct="1">
                        <a:lnSpc>
                          <a:spcPts val="2400"/>
                        </a:lnSpc>
                        <a:spcBef>
                          <a:spcPct val="20000"/>
                        </a:spcBef>
                        <a:spcAft>
                          <a:spcPct val="0"/>
                        </a:spcAft>
                        <a:buClrTx/>
                        <a:buSzTx/>
                        <a:buFontTx/>
                        <a:buNone/>
                        <a:tabLst/>
                      </a:pPr>
                      <a:r>
                        <a:rPr kumimoji="0" lang="zh-CN" sz="1500" b="1" i="0" u="none" strike="noStrike" cap="none" normalizeH="0" baseline="0" dirty="0" smtClean="0">
                          <a:ln>
                            <a:noFill/>
                          </a:ln>
                          <a:solidFill>
                            <a:srgbClr val="C00000"/>
                          </a:solidFill>
                          <a:effectLst/>
                          <a:latin typeface="微软雅黑" pitchFamily="34" charset="-122"/>
                          <a:ea typeface="微软雅黑" pitchFamily="34" charset="-122"/>
                        </a:rPr>
                        <a:t>优      点</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400"/>
                        </a:lnSpc>
                        <a:spcBef>
                          <a:spcPct val="20000"/>
                        </a:spcBef>
                        <a:spcAft>
                          <a:spcPct val="0"/>
                        </a:spcAft>
                        <a:buClrTx/>
                        <a:buSzTx/>
                        <a:buFontTx/>
                        <a:buNone/>
                        <a:tabLst/>
                      </a:pPr>
                      <a:r>
                        <a:rPr kumimoji="0" lang="zh-CN" sz="1500" b="1" i="0" u="none" strike="noStrike" cap="none" normalizeH="0" baseline="0" dirty="0" smtClean="0">
                          <a:ln>
                            <a:noFill/>
                          </a:ln>
                          <a:solidFill>
                            <a:srgbClr val="C00000"/>
                          </a:solidFill>
                          <a:effectLst/>
                          <a:latin typeface="微软雅黑" pitchFamily="34" charset="-122"/>
                          <a:ea typeface="微软雅黑" pitchFamily="34" charset="-122"/>
                        </a:rPr>
                        <a:t>缺     点</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2860">
                <a:tc>
                  <a:txBody>
                    <a:bodyPr/>
                    <a:lstStyle/>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洞悉人类心灵敏锐目光，欣赏世界之美善的艺术品味</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工作忙乱时能细微地观察</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思维缜密，始终如一地处事</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只要事情值得做，一定有做好的决心</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任何事都做得有条不紊</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不善于变通</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对自己要求高从而对别人要求也高</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工作进展慢，甚至无法按时交差</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时间管理中有不良习惯，“拖延”往往是追求完美造成的</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765175" y="519113"/>
            <a:ext cx="5749925" cy="315912"/>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怎样管理问题员工——用人之长</a:t>
            </a:r>
          </a:p>
        </p:txBody>
      </p:sp>
      <p:sp>
        <p:nvSpPr>
          <p:cNvPr id="454659" name="Rectangle 3"/>
          <p:cNvSpPr>
            <a:spLocks noGrp="1" noChangeArrowheads="1"/>
          </p:cNvSpPr>
          <p:nvPr>
            <p:ph idx="1"/>
          </p:nvPr>
        </p:nvSpPr>
        <p:spPr>
          <a:xfrm>
            <a:off x="296863" y="1004888"/>
            <a:ext cx="6173787" cy="541337"/>
          </a:xfrm>
        </p:spPr>
        <p:txBody>
          <a:bodyPr lIns="68570" tIns="34284" rIns="68570" bIns="34284">
            <a:normAutofit lnSpcReduction="10000"/>
          </a:bodyPr>
          <a:lstStyle/>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B</a:t>
            </a:r>
            <a:r>
              <a:rPr lang="en-US" altLang="zh-CN" sz="2100" b="1" dirty="0">
                <a:latin typeface="微软雅黑" pitchFamily="34" charset="-122"/>
                <a:cs typeface="+mn-cs"/>
                <a:sym typeface="Arial" panose="020B0604020202020204" pitchFamily="34" charset="0"/>
              </a:rPr>
              <a:t>. </a:t>
            </a:r>
            <a:r>
              <a:rPr lang="zh-CN" altLang="zh-CN" sz="2100" b="1" dirty="0">
                <a:latin typeface="微软雅黑" pitchFamily="34" charset="-122"/>
                <a:cs typeface="+mn-cs"/>
                <a:sym typeface="Arial" panose="020B0604020202020204" pitchFamily="34" charset="0"/>
              </a:rPr>
              <a:t>管理</a:t>
            </a:r>
          </a:p>
        </p:txBody>
      </p:sp>
      <p:sp>
        <p:nvSpPr>
          <p:cNvPr id="244739" name="AutoShape 4"/>
          <p:cNvSpPr>
            <a:spLocks noChangeArrowheads="1"/>
          </p:cNvSpPr>
          <p:nvPr/>
        </p:nvSpPr>
        <p:spPr bwMode="auto">
          <a:xfrm>
            <a:off x="890588" y="1654175"/>
            <a:ext cx="4700587" cy="2700338"/>
          </a:xfrm>
          <a:prstGeom prst="flowChartMagneticTape">
            <a:avLst/>
          </a:prstGeom>
          <a:noFill/>
          <a:ln w="9525">
            <a:solidFill>
              <a:schemeClr val="tx1"/>
            </a:solidFill>
            <a:miter lim="800000"/>
            <a:headEnd/>
            <a:tailEnd/>
          </a:ln>
        </p:spPr>
        <p:txBody>
          <a:bodyPr wrap="none" anchor="ctr"/>
          <a:lstStyle/>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放大优点</a:t>
            </a:r>
          </a:p>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关注敏感性</a:t>
            </a:r>
          </a:p>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采用周到的有条不紊的方法</a:t>
            </a:r>
          </a:p>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列出任何计划的长处及短处</a:t>
            </a:r>
          </a:p>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保持自身的良好的形象</a:t>
            </a: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765175" y="465138"/>
            <a:ext cx="5749925" cy="36988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怎样管理问题员工——用人之长 </a:t>
            </a:r>
          </a:p>
        </p:txBody>
      </p:sp>
      <p:sp>
        <p:nvSpPr>
          <p:cNvPr id="245762" name="Rectangle 3"/>
          <p:cNvSpPr>
            <a:spLocks noGrp="1" noChangeArrowheads="1"/>
          </p:cNvSpPr>
          <p:nvPr>
            <p:ph idx="1"/>
          </p:nvPr>
        </p:nvSpPr>
        <p:spPr>
          <a:xfrm>
            <a:off x="350838" y="896938"/>
            <a:ext cx="6000750" cy="1027112"/>
          </a:xfrm>
        </p:spPr>
        <p:txBody>
          <a:bodyPr lIns="68570" tIns="34284" rIns="68570" bIns="34284"/>
          <a:lstStyle/>
          <a:p>
            <a:pPr eaLnBrk="1" hangingPunct="1">
              <a:lnSpc>
                <a:spcPct val="150000"/>
              </a:lnSpc>
              <a:buFontTx/>
              <a:buNone/>
            </a:pPr>
            <a:r>
              <a:rPr lang="zh-CN" altLang="zh-CN" sz="1800" b="1" smtClean="0">
                <a:latin typeface="微软雅黑"/>
              </a:rPr>
              <a:t>5．“闷葫芦”型的老黄牛员工的管理</a:t>
            </a:r>
          </a:p>
          <a:p>
            <a:pPr eaLnBrk="1" hangingPunct="1">
              <a:lnSpc>
                <a:spcPct val="150000"/>
              </a:lnSpc>
              <a:buFontTx/>
              <a:buNone/>
            </a:pPr>
            <a:r>
              <a:rPr lang="zh-CN" altLang="zh-CN" sz="1800" b="1" smtClean="0">
                <a:latin typeface="微软雅黑"/>
              </a:rPr>
              <a:t>A</a:t>
            </a:r>
            <a:r>
              <a:rPr lang="en-US" altLang="zh-CN" sz="1800" b="1" smtClean="0">
                <a:latin typeface="微软雅黑"/>
              </a:rPr>
              <a:t>. </a:t>
            </a:r>
            <a:r>
              <a:rPr lang="zh-CN" altLang="zh-CN" sz="1800" b="1" smtClean="0">
                <a:latin typeface="微软雅黑"/>
              </a:rPr>
              <a:t>特点：</a:t>
            </a:r>
          </a:p>
          <a:p>
            <a:pPr eaLnBrk="1" hangingPunct="1">
              <a:lnSpc>
                <a:spcPct val="150000"/>
              </a:lnSpc>
              <a:buFontTx/>
              <a:buNone/>
            </a:pPr>
            <a:endParaRPr lang="zh-CN" altLang="zh-CN" sz="1800" b="1" smtClean="0">
              <a:latin typeface="微软雅黑"/>
            </a:endParaRPr>
          </a:p>
          <a:p>
            <a:pPr eaLnBrk="1" hangingPunct="1">
              <a:lnSpc>
                <a:spcPct val="150000"/>
              </a:lnSpc>
              <a:buFontTx/>
              <a:buNone/>
            </a:pPr>
            <a:r>
              <a:rPr lang="zh-CN" altLang="zh-CN" sz="1800" b="1" smtClean="0">
                <a:latin typeface="微软雅黑"/>
              </a:rPr>
              <a:t> </a:t>
            </a:r>
          </a:p>
        </p:txBody>
      </p:sp>
      <p:graphicFrame>
        <p:nvGraphicFramePr>
          <p:cNvPr id="553988" name="Group 4"/>
          <p:cNvGraphicFramePr>
            <a:graphicFrameLocks noGrp="1"/>
          </p:cNvGraphicFramePr>
          <p:nvPr/>
        </p:nvGraphicFramePr>
        <p:xfrm>
          <a:off x="254000" y="1870075"/>
          <a:ext cx="6307138" cy="2819400"/>
        </p:xfrm>
        <a:graphic>
          <a:graphicData uri="http://schemas.openxmlformats.org/drawingml/2006/table">
            <a:tbl>
              <a:tblPr/>
              <a:tblGrid>
                <a:gridCol w="3499619"/>
                <a:gridCol w="2808312"/>
              </a:tblGrid>
              <a:tr h="3001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1400" b="1" i="0" u="none" strike="noStrike" cap="none" normalizeH="0" baseline="0" dirty="0" smtClean="0">
                          <a:ln>
                            <a:noFill/>
                          </a:ln>
                          <a:solidFill>
                            <a:srgbClr val="C00000"/>
                          </a:solidFill>
                          <a:effectLst/>
                          <a:latin typeface="微软雅黑" pitchFamily="34" charset="-122"/>
                          <a:ea typeface="微软雅黑" pitchFamily="34" charset="-122"/>
                        </a:rPr>
                        <a:t>优      点</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1400" b="1" i="0" u="none" strike="noStrike" cap="none" normalizeH="0" baseline="0" dirty="0" smtClean="0">
                          <a:ln>
                            <a:noFill/>
                          </a:ln>
                          <a:solidFill>
                            <a:srgbClr val="C00000"/>
                          </a:solidFill>
                          <a:effectLst/>
                          <a:latin typeface="微软雅黑" pitchFamily="34" charset="-122"/>
                          <a:ea typeface="微软雅黑" pitchFamily="34" charset="-122"/>
                        </a:rPr>
                        <a:t>缺     点</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9172">
                <a:tc>
                  <a:txBody>
                    <a:bodyPr/>
                    <a:lstStyle/>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稳定地保持原则</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耐心地忍受惹事者</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平静地聆听别人说话</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天赋的协调能力，把相反的力量融合</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恪尽职守、善于倾听</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有安慰受伤者的同情心</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在周围所有人都惶恐不安时，仍保持头脑冷静</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充满着决心去生活，甚至敌人都找不着他的把柄</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过于敏感</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缺乏主见</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200" b="1" i="0" u="none" strike="noStrike" cap="none" normalizeH="0" baseline="0" dirty="0" smtClean="0">
                          <a:ln>
                            <a:noFill/>
                          </a:ln>
                          <a:solidFill>
                            <a:schemeClr val="tx1"/>
                          </a:solidFill>
                          <a:effectLst/>
                          <a:latin typeface="微软雅黑" pitchFamily="34" charset="-122"/>
                          <a:ea typeface="微软雅黑" pitchFamily="34" charset="-122"/>
                        </a:rPr>
                        <a:t>从来不向他人透露自己的思想</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765175" y="519113"/>
            <a:ext cx="5749925" cy="373062"/>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怎样管理问题员工——用人之长</a:t>
            </a:r>
          </a:p>
        </p:txBody>
      </p:sp>
      <p:sp>
        <p:nvSpPr>
          <p:cNvPr id="456707" name="Rectangle 3"/>
          <p:cNvSpPr>
            <a:spLocks noGrp="1" noChangeArrowheads="1"/>
          </p:cNvSpPr>
          <p:nvPr>
            <p:ph idx="1"/>
          </p:nvPr>
        </p:nvSpPr>
        <p:spPr>
          <a:xfrm>
            <a:off x="350838" y="1004888"/>
            <a:ext cx="6173787" cy="433387"/>
          </a:xfrm>
        </p:spPr>
        <p:txBody>
          <a:bodyPr lIns="68570" tIns="34284" rIns="68570" bIns="34284">
            <a:normAutofit fontScale="85000" lnSpcReduction="20000"/>
          </a:bodyPr>
          <a:lstStyle/>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B</a:t>
            </a:r>
            <a:r>
              <a:rPr lang="en-US" altLang="zh-CN" sz="2100" b="1" dirty="0">
                <a:latin typeface="微软雅黑" pitchFamily="34" charset="-122"/>
                <a:cs typeface="+mn-cs"/>
                <a:sym typeface="Arial" panose="020B0604020202020204" pitchFamily="34" charset="0"/>
              </a:rPr>
              <a:t>. </a:t>
            </a:r>
            <a:r>
              <a:rPr lang="zh-CN" altLang="zh-CN" sz="2100" b="1" dirty="0">
                <a:latin typeface="微软雅黑" pitchFamily="34" charset="-122"/>
                <a:cs typeface="+mn-cs"/>
                <a:sym typeface="Arial" panose="020B0604020202020204" pitchFamily="34" charset="0"/>
              </a:rPr>
              <a:t>管理</a:t>
            </a:r>
          </a:p>
          <a:p>
            <a:pPr marL="342891" indent="-342891" eaLnBrk="1" hangingPunct="1">
              <a:lnSpc>
                <a:spcPct val="150000"/>
              </a:lnSpc>
              <a:buFontTx/>
              <a:buNone/>
              <a:defRPr/>
            </a:pPr>
            <a:endParaRPr lang="zh-CN" altLang="zh-CN" sz="2100" b="1" dirty="0">
              <a:latin typeface="微软雅黑" pitchFamily="34" charset="-122"/>
              <a:cs typeface="+mn-cs"/>
              <a:sym typeface="Arial" panose="020B0604020202020204" pitchFamily="34" charset="0"/>
            </a:endParaRPr>
          </a:p>
        </p:txBody>
      </p:sp>
      <p:sp>
        <p:nvSpPr>
          <p:cNvPr id="246787" name="AutoShape 4"/>
          <p:cNvSpPr>
            <a:spLocks noChangeArrowheads="1"/>
          </p:cNvSpPr>
          <p:nvPr/>
        </p:nvSpPr>
        <p:spPr bwMode="auto">
          <a:xfrm>
            <a:off x="998538" y="1166813"/>
            <a:ext cx="5130800" cy="3403600"/>
          </a:xfrm>
          <a:prstGeom prst="flowChartMagneticTape">
            <a:avLst/>
          </a:prstGeom>
          <a:noFill/>
          <a:ln w="9525">
            <a:solidFill>
              <a:schemeClr val="tx1"/>
            </a:solidFill>
            <a:miter lim="800000"/>
            <a:headEnd/>
            <a:tailEnd/>
          </a:ln>
        </p:spPr>
        <p:txBody>
          <a:bodyPr wrap="none" anchor="ctr"/>
          <a:lstStyle/>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尊重对方的性格特点</a:t>
            </a:r>
          </a:p>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给予其适当的耐心与热情</a:t>
            </a:r>
          </a:p>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寻找共同点</a:t>
            </a:r>
          </a:p>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注意谈话的方式</a:t>
            </a:r>
          </a:p>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以新鲜的活动来感染员工</a:t>
            </a:r>
          </a:p>
          <a:p>
            <a:pPr eaLnBrk="0" hangingPunct="0">
              <a:lnSpc>
                <a:spcPct val="150000"/>
              </a:lnSpc>
              <a:buFont typeface="Wingdings" pitchFamily="2" charset="2"/>
              <a:buChar char="Ø"/>
            </a:pPr>
            <a:r>
              <a:rPr lang="zh-CN" altLang="en-US" sz="1500" b="1">
                <a:solidFill>
                  <a:srgbClr val="3333FF"/>
                </a:solidFill>
                <a:latin typeface="微软雅黑"/>
                <a:ea typeface="微软雅黑"/>
                <a:cs typeface="微软雅黑"/>
              </a:rPr>
              <a:t>培训其掌握说出自己感受的技巧</a:t>
            </a: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765175" y="465138"/>
            <a:ext cx="5749925" cy="36988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怎样管理问题员工——容人之短 </a:t>
            </a:r>
          </a:p>
        </p:txBody>
      </p:sp>
      <p:sp>
        <p:nvSpPr>
          <p:cNvPr id="247810" name="Rectangle 3"/>
          <p:cNvSpPr>
            <a:spLocks noGrp="1" noChangeArrowheads="1"/>
          </p:cNvSpPr>
          <p:nvPr>
            <p:ph idx="1"/>
          </p:nvPr>
        </p:nvSpPr>
        <p:spPr>
          <a:xfrm>
            <a:off x="296863" y="1058863"/>
            <a:ext cx="6264275" cy="3403600"/>
          </a:xfrm>
        </p:spPr>
        <p:txBody>
          <a:bodyPr lIns="68570" tIns="34284" rIns="68570" bIns="34284"/>
          <a:lstStyle/>
          <a:p>
            <a:pPr eaLnBrk="1" hangingPunct="1">
              <a:lnSpc>
                <a:spcPct val="150000"/>
              </a:lnSpc>
              <a:buFontTx/>
              <a:buNone/>
            </a:pPr>
            <a:r>
              <a:rPr lang="zh-CN" altLang="zh-CN" sz="1800" b="1" smtClean="0">
                <a:latin typeface="微软雅黑"/>
              </a:rPr>
              <a:t>1．对于一些问题员工来说，导致其问题的因素完全是一些消极因素，包括一些消极的职业操守和性格上的小缺陷。推诿责任，爱找茬，夸夸其谈以及消极悲观都是这类消极因素的表现。对于这些员工，管理者要努力做到容人之短，人尽其用。 </a:t>
            </a: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765175" y="465138"/>
            <a:ext cx="5749925" cy="36988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怎样管理问题员工——容人之短</a:t>
            </a:r>
          </a:p>
        </p:txBody>
      </p:sp>
      <p:sp>
        <p:nvSpPr>
          <p:cNvPr id="248834" name="Rectangle 3"/>
          <p:cNvSpPr>
            <a:spLocks noGrp="1" noChangeArrowheads="1"/>
          </p:cNvSpPr>
          <p:nvPr>
            <p:ph idx="1"/>
          </p:nvPr>
        </p:nvSpPr>
        <p:spPr>
          <a:xfrm>
            <a:off x="341313" y="1058863"/>
            <a:ext cx="6175375" cy="3403600"/>
          </a:xfrm>
        </p:spPr>
        <p:txBody>
          <a:bodyPr lIns="68570" tIns="34284" rIns="68570" bIns="34284"/>
          <a:lstStyle/>
          <a:p>
            <a:pPr eaLnBrk="1" hangingPunct="1">
              <a:lnSpc>
                <a:spcPct val="150000"/>
              </a:lnSpc>
              <a:buFontTx/>
              <a:buNone/>
            </a:pPr>
            <a:r>
              <a:rPr lang="zh-CN" altLang="zh-CN" sz="1800" b="1" smtClean="0">
                <a:latin typeface="微软雅黑"/>
              </a:rPr>
              <a:t>2．推诿责任员工的管理 </a:t>
            </a:r>
          </a:p>
          <a:p>
            <a:pPr eaLnBrk="1" hangingPunct="1">
              <a:lnSpc>
                <a:spcPct val="150000"/>
              </a:lnSpc>
              <a:buFontTx/>
              <a:buNone/>
            </a:pPr>
            <a:r>
              <a:rPr lang="zh-CN" altLang="zh-CN" sz="1800" b="1" smtClean="0">
                <a:latin typeface="微软雅黑"/>
              </a:rPr>
              <a:t>A、来自管理者的原因：</a:t>
            </a:r>
          </a:p>
          <a:p>
            <a:pPr eaLnBrk="1" hangingPunct="1">
              <a:lnSpc>
                <a:spcPct val="150000"/>
              </a:lnSpc>
              <a:buFontTx/>
              <a:buNone/>
            </a:pPr>
            <a:r>
              <a:rPr lang="zh-CN" altLang="zh-CN" sz="1800" b="1" smtClean="0">
                <a:latin typeface="微软雅黑"/>
              </a:rPr>
              <a:t>           过分严厉地处罚</a:t>
            </a:r>
          </a:p>
          <a:p>
            <a:pPr eaLnBrk="1" hangingPunct="1">
              <a:lnSpc>
                <a:spcPct val="150000"/>
              </a:lnSpc>
              <a:buFontTx/>
              <a:buNone/>
            </a:pPr>
            <a:r>
              <a:rPr lang="zh-CN" altLang="zh-CN" sz="1800" b="1" smtClean="0">
                <a:latin typeface="微软雅黑"/>
              </a:rPr>
              <a:t>           没有正确地分派职责</a:t>
            </a:r>
          </a:p>
          <a:p>
            <a:pPr eaLnBrk="1" hangingPunct="1">
              <a:lnSpc>
                <a:spcPct val="150000"/>
              </a:lnSpc>
              <a:buFontTx/>
              <a:buNone/>
            </a:pPr>
            <a:r>
              <a:rPr lang="zh-CN" altLang="zh-CN" sz="1800" b="1" smtClean="0">
                <a:latin typeface="微软雅黑"/>
              </a:rPr>
              <a:t>           没有明确员工的责任</a:t>
            </a:r>
          </a:p>
          <a:p>
            <a:pPr eaLnBrk="1" hangingPunct="1">
              <a:lnSpc>
                <a:spcPct val="150000"/>
              </a:lnSpc>
              <a:buFontTx/>
              <a:buNone/>
            </a:pPr>
            <a:endParaRPr lang="zh-CN" altLang="zh-CN" sz="1800" b="1" smtClean="0">
              <a:latin typeface="微软雅黑"/>
            </a:endParaRP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765175" y="465138"/>
            <a:ext cx="5749925" cy="36988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a:t>
            </a:r>
          </a:p>
        </p:txBody>
      </p:sp>
      <p:sp>
        <p:nvSpPr>
          <p:cNvPr id="459779" name="Rectangle 3"/>
          <p:cNvSpPr>
            <a:spLocks noGrp="1" noChangeArrowheads="1"/>
          </p:cNvSpPr>
          <p:nvPr>
            <p:ph idx="1"/>
          </p:nvPr>
        </p:nvSpPr>
        <p:spPr>
          <a:xfrm>
            <a:off x="296863" y="1004888"/>
            <a:ext cx="6173787" cy="433387"/>
          </a:xfrm>
        </p:spPr>
        <p:txBody>
          <a:bodyPr lIns="68570" tIns="34284" rIns="68570" bIns="34284">
            <a:normAutofit fontScale="85000" lnSpcReduction="20000"/>
          </a:bodyPr>
          <a:lstStyle/>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B</a:t>
            </a:r>
            <a:r>
              <a:rPr lang="en-US" altLang="zh-CN" sz="2100" b="1" dirty="0">
                <a:latin typeface="微软雅黑" pitchFamily="34" charset="-122"/>
                <a:cs typeface="+mn-cs"/>
                <a:sym typeface="Arial" panose="020B0604020202020204" pitchFamily="34" charset="0"/>
              </a:rPr>
              <a:t>. </a:t>
            </a:r>
            <a:r>
              <a:rPr lang="zh-CN" altLang="zh-CN" sz="2100" b="1" dirty="0">
                <a:latin typeface="微软雅黑" pitchFamily="34" charset="-122"/>
                <a:cs typeface="+mn-cs"/>
                <a:sym typeface="Arial" panose="020B0604020202020204" pitchFamily="34" charset="0"/>
              </a:rPr>
              <a:t>解决方案</a:t>
            </a:r>
          </a:p>
          <a:p>
            <a:pPr marL="342891" indent="-342891" eaLnBrk="1" hangingPunct="1">
              <a:lnSpc>
                <a:spcPct val="150000"/>
              </a:lnSpc>
              <a:buFontTx/>
              <a:buNone/>
              <a:defRPr/>
            </a:pPr>
            <a:endParaRPr lang="zh-CN" altLang="zh-CN" sz="2100" b="1" dirty="0">
              <a:latin typeface="微软雅黑" pitchFamily="34" charset="-122"/>
              <a:cs typeface="+mn-cs"/>
              <a:sym typeface="Arial" panose="020B0604020202020204" pitchFamily="34" charset="0"/>
            </a:endParaRPr>
          </a:p>
        </p:txBody>
      </p:sp>
      <p:sp>
        <p:nvSpPr>
          <p:cNvPr id="249859" name="AutoShape 4"/>
          <p:cNvSpPr>
            <a:spLocks noChangeArrowheads="1"/>
          </p:cNvSpPr>
          <p:nvPr/>
        </p:nvSpPr>
        <p:spPr bwMode="auto">
          <a:xfrm>
            <a:off x="620713" y="1708150"/>
            <a:ext cx="5346700" cy="2806700"/>
          </a:xfrm>
          <a:prstGeom prst="flowChartDocument">
            <a:avLst/>
          </a:prstGeom>
          <a:noFill/>
          <a:ln w="9525">
            <a:solidFill>
              <a:schemeClr val="tx1"/>
            </a:solidFill>
            <a:miter lim="800000"/>
            <a:headEnd/>
            <a:tailEnd/>
          </a:ln>
        </p:spPr>
        <p:txBody>
          <a:bodyPr wrap="none"/>
          <a:lstStyle/>
          <a:p>
            <a:pPr eaLnBrk="0" hangingPunct="0">
              <a:lnSpc>
                <a:spcPct val="150000"/>
              </a:lnSpc>
              <a:buFont typeface="Arial" charset="0"/>
              <a:buNone/>
            </a:pPr>
            <a:r>
              <a:rPr lang="zh-CN" altLang="zh-CN" sz="1500" b="1">
                <a:latin typeface="微软雅黑"/>
                <a:ea typeface="微软雅黑"/>
                <a:cs typeface="微软雅黑"/>
              </a:rPr>
              <a:t>                </a:t>
            </a:r>
            <a:r>
              <a:rPr lang="zh-CN" altLang="en-US" sz="1500" b="1" u="sng">
                <a:latin typeface="微软雅黑"/>
                <a:ea typeface="微软雅黑"/>
                <a:cs typeface="微软雅黑"/>
              </a:rPr>
              <a:t>管理者要做到</a:t>
            </a:r>
          </a:p>
          <a:p>
            <a:pPr eaLnBrk="0" hangingPunct="0">
              <a:lnSpc>
                <a:spcPct val="150000"/>
              </a:lnSpc>
              <a:buFont typeface="Wingdings" pitchFamily="2" charset="2"/>
              <a:buChar char="Ø"/>
            </a:pPr>
            <a:r>
              <a:rPr lang="zh-CN" altLang="en-US" sz="1500" b="1">
                <a:latin typeface="微软雅黑"/>
                <a:ea typeface="微软雅黑"/>
                <a:cs typeface="微软雅黑"/>
              </a:rPr>
              <a:t>管理者应该首先树立敢于承认错误的榜样</a:t>
            </a:r>
          </a:p>
          <a:p>
            <a:pPr eaLnBrk="0" hangingPunct="0">
              <a:lnSpc>
                <a:spcPct val="150000"/>
              </a:lnSpc>
              <a:buFont typeface="Wingdings" pitchFamily="2" charset="2"/>
              <a:buChar char="Ø"/>
            </a:pPr>
            <a:r>
              <a:rPr lang="zh-CN" altLang="zh-CN" sz="1500" b="1">
                <a:latin typeface="微软雅黑"/>
                <a:ea typeface="微软雅黑"/>
                <a:cs typeface="微软雅黑"/>
              </a:rPr>
              <a:t>SMART</a:t>
            </a:r>
            <a:r>
              <a:rPr lang="zh-CN" altLang="en-US" sz="1500" b="1">
                <a:latin typeface="微软雅黑"/>
                <a:ea typeface="微软雅黑"/>
                <a:cs typeface="微软雅黑"/>
              </a:rPr>
              <a:t>目标管理</a:t>
            </a:r>
          </a:p>
          <a:p>
            <a:pPr eaLnBrk="0" hangingPunct="0">
              <a:lnSpc>
                <a:spcPct val="150000"/>
              </a:lnSpc>
              <a:buFont typeface="Wingdings" pitchFamily="2" charset="2"/>
              <a:buChar char="Ø"/>
            </a:pPr>
            <a:r>
              <a:rPr lang="zh-CN" altLang="en-US" sz="1500" b="1">
                <a:latin typeface="微软雅黑"/>
                <a:ea typeface="微软雅黑"/>
                <a:cs typeface="微软雅黑"/>
              </a:rPr>
              <a:t>以“你来做你负责”代替“你来做，出了事我兜着”</a:t>
            </a:r>
          </a:p>
          <a:p>
            <a:pPr eaLnBrk="0" hangingPunct="0">
              <a:lnSpc>
                <a:spcPct val="150000"/>
              </a:lnSpc>
              <a:buFont typeface="Wingdings" pitchFamily="2" charset="2"/>
              <a:buChar char="Ø"/>
            </a:pPr>
            <a:r>
              <a:rPr lang="zh-CN" altLang="en-US" sz="1500" b="1">
                <a:latin typeface="微软雅黑"/>
                <a:ea typeface="微软雅黑"/>
                <a:cs typeface="微软雅黑"/>
              </a:rPr>
              <a:t>培训下属积极主动的精神</a:t>
            </a: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65175" y="519113"/>
            <a:ext cx="5749925" cy="315912"/>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 </a:t>
            </a:r>
          </a:p>
        </p:txBody>
      </p:sp>
      <p:sp>
        <p:nvSpPr>
          <p:cNvPr id="250882" name="Rectangle 3"/>
          <p:cNvSpPr>
            <a:spLocks noGrp="1" noChangeArrowheads="1"/>
          </p:cNvSpPr>
          <p:nvPr>
            <p:ph idx="1"/>
          </p:nvPr>
        </p:nvSpPr>
        <p:spPr>
          <a:xfrm>
            <a:off x="296863" y="1058863"/>
            <a:ext cx="6173787" cy="3403600"/>
          </a:xfrm>
        </p:spPr>
        <p:txBody>
          <a:bodyPr lIns="68570" tIns="34284" rIns="68570" bIns="34284"/>
          <a:lstStyle/>
          <a:p>
            <a:pPr eaLnBrk="1" hangingPunct="1">
              <a:lnSpc>
                <a:spcPct val="150000"/>
              </a:lnSpc>
              <a:buFontTx/>
              <a:buNone/>
            </a:pPr>
            <a:r>
              <a:rPr lang="zh-CN" altLang="zh-CN" sz="1800" b="1" smtClean="0">
                <a:latin typeface="微软雅黑"/>
              </a:rPr>
              <a:t>3．爱找碴员工的管理 </a:t>
            </a:r>
          </a:p>
          <a:p>
            <a:pPr eaLnBrk="1" hangingPunct="1">
              <a:lnSpc>
                <a:spcPct val="150000"/>
              </a:lnSpc>
              <a:buFontTx/>
              <a:buNone/>
            </a:pPr>
            <a:r>
              <a:rPr lang="zh-CN" altLang="zh-CN" sz="1800" b="1" smtClean="0">
                <a:latin typeface="微软雅黑"/>
              </a:rPr>
              <a:t>A、原因：</a:t>
            </a:r>
          </a:p>
          <a:p>
            <a:pPr eaLnBrk="1" hangingPunct="1">
              <a:lnSpc>
                <a:spcPct val="150000"/>
              </a:lnSpc>
              <a:buFontTx/>
              <a:buNone/>
            </a:pPr>
            <a:r>
              <a:rPr lang="zh-CN" altLang="zh-CN" sz="1800" b="1" smtClean="0">
                <a:latin typeface="微软雅黑"/>
              </a:rPr>
              <a:t>          在于这些员工有比较强的嫉妒心理，并且本身有极不安全感。在别的同事工作比他好的时候，他发觉自己不安全，就开始挑毛病，试图从中获得某种安全感。</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742950" y="400050"/>
            <a:ext cx="5718175" cy="528638"/>
          </a:xfrm>
        </p:spPr>
        <p:txBody>
          <a:bodyPr lIns="68580" tIns="34290" rIns="68580" bIns="34290"/>
          <a:lstStyle/>
          <a:p>
            <a:pPr eaLnBrk="1" hangingPunct="1"/>
            <a:r>
              <a:rPr lang="zh-CN" altLang="en-US" smtClean="0">
                <a:solidFill>
                  <a:srgbClr val="FF0000"/>
                </a:solidFill>
                <a:latin typeface="微软雅黑"/>
              </a:rPr>
              <a:t>五型班组之间的关系</a:t>
            </a:r>
          </a:p>
        </p:txBody>
      </p:sp>
      <p:sp>
        <p:nvSpPr>
          <p:cNvPr id="67586" name="AutoShape 3"/>
          <p:cNvSpPr>
            <a:spLocks noChangeArrowheads="1"/>
          </p:cNvSpPr>
          <p:nvPr/>
        </p:nvSpPr>
        <p:spPr bwMode="auto">
          <a:xfrm>
            <a:off x="1608138" y="1714500"/>
            <a:ext cx="4629150" cy="920750"/>
          </a:xfrm>
          <a:prstGeom prst="triangle">
            <a:avLst>
              <a:gd name="adj" fmla="val 50000"/>
            </a:avLst>
          </a:prstGeom>
          <a:gradFill rotWithShape="0">
            <a:gsLst>
              <a:gs pos="0">
                <a:srgbClr val="746A76"/>
              </a:gs>
              <a:gs pos="100000">
                <a:srgbClr val="FAE5FF"/>
              </a:gs>
            </a:gsLst>
            <a:lin ang="5400000" scaled="1"/>
          </a:gradFill>
          <a:ln w="9525">
            <a:solidFill>
              <a:schemeClr val="tx1"/>
            </a:solidFill>
            <a:miter lim="800000"/>
            <a:headEnd/>
            <a:tailEnd/>
          </a:ln>
        </p:spPr>
        <p:txBody>
          <a:bodyPr wrap="none" anchor="ctr"/>
          <a:lstStyle/>
          <a:p>
            <a:pPr eaLnBrk="0" hangingPunct="0">
              <a:buFont typeface="Arial" charset="0"/>
              <a:buNone/>
            </a:pPr>
            <a:endParaRPr lang="zh-CN" altLang="en-US">
              <a:latin typeface="微软雅黑"/>
              <a:ea typeface="微软雅黑"/>
              <a:cs typeface="微软雅黑"/>
            </a:endParaRPr>
          </a:p>
        </p:txBody>
      </p:sp>
      <p:sp>
        <p:nvSpPr>
          <p:cNvPr id="57348" name="Rectangle 4"/>
          <p:cNvSpPr>
            <a:spLocks noChangeArrowheads="1"/>
          </p:cNvSpPr>
          <p:nvPr/>
        </p:nvSpPr>
        <p:spPr bwMode="auto">
          <a:xfrm>
            <a:off x="2743200" y="1314450"/>
            <a:ext cx="2343150" cy="400050"/>
          </a:xfrm>
          <a:prstGeom prst="rect">
            <a:avLst/>
          </a:prstGeom>
          <a:gradFill rotWithShape="0">
            <a:gsLst>
              <a:gs pos="0">
                <a:srgbClr val="3399FF"/>
              </a:gs>
              <a:gs pos="50000">
                <a:srgbClr val="CCFFFF"/>
              </a:gs>
              <a:gs pos="100000">
                <a:srgbClr val="3399FF"/>
              </a:gs>
            </a:gsLst>
            <a:lin ang="2700000" scaled="1"/>
          </a:gradFill>
          <a:ln w="15875" cap="sq">
            <a:solidFill>
              <a:srgbClr val="0000FF"/>
            </a:solidFill>
            <a:miter lim="800000"/>
            <a:headEnd/>
            <a:tailEnd/>
          </a:ln>
          <a:effectLst>
            <a:outerShdw dist="35921" dir="2700000" algn="ctr" rotWithShape="0">
              <a:schemeClr val="bg2"/>
            </a:outerShdw>
          </a:effectLst>
        </p:spPr>
        <p:txBody>
          <a:bodyPr wrap="none" anchor="ctr"/>
          <a:lstStyle/>
          <a:p>
            <a:pPr algn="ctr" eaLnBrk="0" hangingPunct="0">
              <a:buFont typeface="Arial" panose="020B0604020202020204" pitchFamily="34" charset="0"/>
              <a:buNone/>
              <a:defRPr/>
            </a:pPr>
            <a:r>
              <a:rPr kumimoji="1" lang="zh-CN" altLang="en-US" sz="1950" b="1" dirty="0">
                <a:latin typeface="微软雅黑" pitchFamily="34" charset="-122"/>
                <a:ea typeface="微软雅黑" pitchFamily="34" charset="-122"/>
              </a:rPr>
              <a:t>企业核心竞争力</a:t>
            </a:r>
          </a:p>
        </p:txBody>
      </p:sp>
      <p:sp>
        <p:nvSpPr>
          <p:cNvPr id="57349" name="Rectangle 5"/>
          <p:cNvSpPr>
            <a:spLocks noChangeArrowheads="1"/>
          </p:cNvSpPr>
          <p:nvPr/>
        </p:nvSpPr>
        <p:spPr bwMode="auto">
          <a:xfrm>
            <a:off x="2751138" y="2235200"/>
            <a:ext cx="2343150" cy="400050"/>
          </a:xfrm>
          <a:prstGeom prst="rect">
            <a:avLst/>
          </a:prstGeom>
          <a:gradFill rotWithShape="0">
            <a:gsLst>
              <a:gs pos="0">
                <a:srgbClr val="3399FF"/>
              </a:gs>
              <a:gs pos="50000">
                <a:srgbClr val="CCFFFF"/>
              </a:gs>
              <a:gs pos="100000">
                <a:srgbClr val="3399FF"/>
              </a:gs>
            </a:gsLst>
            <a:lin ang="2700000" scaled="1"/>
          </a:gradFill>
          <a:ln w="15875" cap="sq">
            <a:solidFill>
              <a:srgbClr val="0000FF"/>
            </a:solidFill>
            <a:miter lim="800000"/>
            <a:headEnd/>
            <a:tailEnd/>
          </a:ln>
          <a:effectLst>
            <a:outerShdw dist="35921" dir="2700000" algn="ctr" rotWithShape="0">
              <a:schemeClr val="bg2"/>
            </a:outerShdw>
          </a:effectLst>
        </p:spPr>
        <p:txBody>
          <a:bodyPr wrap="none" anchor="ctr"/>
          <a:lstStyle/>
          <a:p>
            <a:pPr algn="ctr" eaLnBrk="0" hangingPunct="0">
              <a:buFont typeface="Arial" panose="020B0604020202020204" pitchFamily="34" charset="0"/>
              <a:buNone/>
              <a:defRPr/>
            </a:pPr>
            <a:endParaRPr kumimoji="1" lang="zh-CN" altLang="en-US" sz="1950" b="1" dirty="0">
              <a:latin typeface="微软雅黑" pitchFamily="34" charset="-122"/>
              <a:ea typeface="微软雅黑" pitchFamily="34" charset="-122"/>
            </a:endParaRPr>
          </a:p>
        </p:txBody>
      </p:sp>
      <p:sp>
        <p:nvSpPr>
          <p:cNvPr id="57350" name="AutoShape 6"/>
          <p:cNvSpPr>
            <a:spLocks noChangeArrowheads="1"/>
          </p:cNvSpPr>
          <p:nvPr/>
        </p:nvSpPr>
        <p:spPr bwMode="auto">
          <a:xfrm>
            <a:off x="1779588" y="2863850"/>
            <a:ext cx="4343400" cy="1652588"/>
          </a:xfrm>
          <a:prstGeom prst="roundRect">
            <a:avLst>
              <a:gd name="adj" fmla="val 16667"/>
            </a:avLst>
          </a:prstGeom>
          <a:gradFill rotWithShape="0">
            <a:gsLst>
              <a:gs pos="0">
                <a:srgbClr val="E5FFFF"/>
              </a:gs>
              <a:gs pos="100000">
                <a:srgbClr val="E5FFFF">
                  <a:gamma/>
                  <a:shade val="46275"/>
                  <a:invGamma/>
                </a:srgbClr>
              </a:gs>
            </a:gsLst>
            <a:lin ang="5400000" scaled="1"/>
          </a:gradFill>
          <a:ln w="9525">
            <a:solidFill>
              <a:schemeClr val="tx1"/>
            </a:solidFill>
            <a:miter lim="800000"/>
            <a:headEnd/>
            <a:tailEnd/>
          </a:ln>
          <a:effectLst/>
        </p:spPr>
        <p:txBody>
          <a:bodyPr wrap="none" anchor="ctr"/>
          <a:lstStyle/>
          <a:p>
            <a:pPr eaLnBrk="0" hangingPunct="0">
              <a:buFont typeface="Arial" panose="020B0604020202020204" pitchFamily="34" charset="0"/>
              <a:buNone/>
              <a:defRPr/>
            </a:pPr>
            <a:endParaRPr lang="zh-CN" altLang="zh-CN" sz="1350">
              <a:solidFill>
                <a:srgbClr val="FF00FF"/>
              </a:solidFill>
              <a:latin typeface="微软雅黑" pitchFamily="34" charset="-122"/>
              <a:ea typeface="微软雅黑" pitchFamily="34" charset="-122"/>
            </a:endParaRPr>
          </a:p>
        </p:txBody>
      </p:sp>
      <p:sp>
        <p:nvSpPr>
          <p:cNvPr id="57351" name="AutoShape 7"/>
          <p:cNvSpPr>
            <a:spLocks noChangeArrowheads="1"/>
          </p:cNvSpPr>
          <p:nvPr/>
        </p:nvSpPr>
        <p:spPr bwMode="auto">
          <a:xfrm>
            <a:off x="3494088" y="2692400"/>
            <a:ext cx="857250" cy="1338263"/>
          </a:xfrm>
          <a:prstGeom prst="upArrow">
            <a:avLst>
              <a:gd name="adj1" fmla="val 50000"/>
              <a:gd name="adj2" fmla="val 39028"/>
            </a:avLst>
          </a:prstGeom>
          <a:solidFill>
            <a:srgbClr val="FF5050"/>
          </a:solidFill>
          <a:ln w="9525">
            <a:solidFill>
              <a:schemeClr val="bg1"/>
            </a:solidFill>
            <a:miter lim="800000"/>
            <a:headEnd/>
            <a:tailEnd/>
          </a:ln>
          <a:effectLst>
            <a:outerShdw dist="107763" dir="2700000" algn="ctr" rotWithShape="0">
              <a:srgbClr val="808080"/>
            </a:outerShdw>
          </a:effectLst>
        </p:spPr>
        <p:txBody>
          <a:bodyPr vert="eaVert" wrap="none" anchor="ctr"/>
          <a:lstStyle/>
          <a:p>
            <a:pPr eaLnBrk="0" hangingPunct="0">
              <a:buFont typeface="Arial" panose="020B0604020202020204" pitchFamily="34" charset="0"/>
              <a:buNone/>
              <a:defRPr/>
            </a:pPr>
            <a:endParaRPr lang="zh-CN" altLang="en-US">
              <a:latin typeface="微软雅黑" pitchFamily="34" charset="-122"/>
              <a:ea typeface="微软雅黑" pitchFamily="34" charset="-122"/>
            </a:endParaRPr>
          </a:p>
        </p:txBody>
      </p:sp>
      <p:sp>
        <p:nvSpPr>
          <p:cNvPr id="57352" name="AutoShape 8"/>
          <p:cNvSpPr>
            <a:spLocks noChangeArrowheads="1"/>
          </p:cNvSpPr>
          <p:nvPr/>
        </p:nvSpPr>
        <p:spPr bwMode="auto">
          <a:xfrm>
            <a:off x="2676525" y="2695575"/>
            <a:ext cx="857250" cy="1338263"/>
          </a:xfrm>
          <a:prstGeom prst="upArrow">
            <a:avLst>
              <a:gd name="adj1" fmla="val 50000"/>
              <a:gd name="adj2" fmla="val 39028"/>
            </a:avLst>
          </a:prstGeom>
          <a:solidFill>
            <a:srgbClr val="FF5050"/>
          </a:solidFill>
          <a:ln w="9525">
            <a:solidFill>
              <a:schemeClr val="bg1"/>
            </a:solidFill>
            <a:miter lim="800000"/>
            <a:headEnd/>
            <a:tailEnd/>
          </a:ln>
          <a:effectLst>
            <a:outerShdw dist="107763" dir="2700000" algn="ctr" rotWithShape="0">
              <a:srgbClr val="808080"/>
            </a:outerShdw>
          </a:effectLst>
        </p:spPr>
        <p:txBody>
          <a:bodyPr vert="eaVert" wrap="none" anchor="ctr"/>
          <a:lstStyle/>
          <a:p>
            <a:pPr eaLnBrk="0" hangingPunct="0">
              <a:buFont typeface="Arial" panose="020B0604020202020204" pitchFamily="34" charset="0"/>
              <a:buNone/>
              <a:defRPr/>
            </a:pPr>
            <a:endParaRPr lang="zh-CN" altLang="en-US">
              <a:latin typeface="微软雅黑" pitchFamily="34" charset="-122"/>
              <a:ea typeface="微软雅黑" pitchFamily="34" charset="-122"/>
            </a:endParaRPr>
          </a:p>
        </p:txBody>
      </p:sp>
      <p:sp>
        <p:nvSpPr>
          <p:cNvPr id="57353" name="AutoShape 9"/>
          <p:cNvSpPr>
            <a:spLocks noChangeArrowheads="1"/>
          </p:cNvSpPr>
          <p:nvPr/>
        </p:nvSpPr>
        <p:spPr bwMode="auto">
          <a:xfrm>
            <a:off x="4354513" y="2717800"/>
            <a:ext cx="857250" cy="1344613"/>
          </a:xfrm>
          <a:prstGeom prst="upArrow">
            <a:avLst>
              <a:gd name="adj1" fmla="val 50000"/>
              <a:gd name="adj2" fmla="val 36875"/>
            </a:avLst>
          </a:prstGeom>
          <a:solidFill>
            <a:srgbClr val="FF5050"/>
          </a:solidFill>
          <a:ln w="9525">
            <a:solidFill>
              <a:schemeClr val="bg1"/>
            </a:solidFill>
            <a:miter lim="800000"/>
            <a:headEnd/>
            <a:tailEnd/>
          </a:ln>
          <a:effectLst>
            <a:outerShdw dist="107763" dir="2700000" algn="ctr" rotWithShape="0">
              <a:srgbClr val="808080"/>
            </a:outerShdw>
          </a:effectLst>
        </p:spPr>
        <p:txBody>
          <a:bodyPr vert="eaVert" wrap="none" anchor="ctr"/>
          <a:lstStyle/>
          <a:p>
            <a:pPr eaLnBrk="0" hangingPunct="0">
              <a:buFont typeface="Arial" panose="020B0604020202020204" pitchFamily="34" charset="0"/>
              <a:buNone/>
              <a:defRPr/>
            </a:pPr>
            <a:endParaRPr lang="zh-CN" altLang="en-US">
              <a:latin typeface="微软雅黑" pitchFamily="34" charset="-122"/>
              <a:ea typeface="微软雅黑" pitchFamily="34" charset="-122"/>
            </a:endParaRPr>
          </a:p>
        </p:txBody>
      </p:sp>
      <p:sp>
        <p:nvSpPr>
          <p:cNvPr id="57354" name="AutoShape 10"/>
          <p:cNvSpPr>
            <a:spLocks noChangeArrowheads="1"/>
          </p:cNvSpPr>
          <p:nvPr/>
        </p:nvSpPr>
        <p:spPr bwMode="auto">
          <a:xfrm>
            <a:off x="1808163" y="2692400"/>
            <a:ext cx="857250" cy="1338263"/>
          </a:xfrm>
          <a:prstGeom prst="upArrow">
            <a:avLst>
              <a:gd name="adj1" fmla="val 50000"/>
              <a:gd name="adj2" fmla="val 39028"/>
            </a:avLst>
          </a:prstGeom>
          <a:solidFill>
            <a:srgbClr val="FF5050"/>
          </a:solidFill>
          <a:ln w="9525">
            <a:solidFill>
              <a:schemeClr val="bg1"/>
            </a:solidFill>
            <a:miter lim="800000"/>
            <a:headEnd/>
            <a:tailEnd/>
          </a:ln>
          <a:effectLst>
            <a:outerShdw dist="107763" dir="2700000" algn="ctr" rotWithShape="0">
              <a:srgbClr val="808080"/>
            </a:outerShdw>
          </a:effectLst>
        </p:spPr>
        <p:txBody>
          <a:bodyPr vert="eaVert" wrap="none" anchor="ctr"/>
          <a:lstStyle/>
          <a:p>
            <a:pPr eaLnBrk="0" hangingPunct="0">
              <a:buFont typeface="Arial" panose="020B0604020202020204" pitchFamily="34" charset="0"/>
              <a:buNone/>
              <a:defRPr/>
            </a:pPr>
            <a:endParaRPr lang="zh-CN" altLang="en-US">
              <a:latin typeface="微软雅黑" pitchFamily="34" charset="-122"/>
              <a:ea typeface="微软雅黑" pitchFamily="34" charset="-122"/>
            </a:endParaRPr>
          </a:p>
        </p:txBody>
      </p:sp>
      <p:sp>
        <p:nvSpPr>
          <p:cNvPr id="57355" name="AutoShape 11"/>
          <p:cNvSpPr>
            <a:spLocks noChangeArrowheads="1"/>
          </p:cNvSpPr>
          <p:nvPr/>
        </p:nvSpPr>
        <p:spPr bwMode="auto">
          <a:xfrm>
            <a:off x="5208588" y="2671763"/>
            <a:ext cx="857250" cy="1412875"/>
          </a:xfrm>
          <a:prstGeom prst="upArrow">
            <a:avLst>
              <a:gd name="adj1" fmla="val 50000"/>
              <a:gd name="adj2" fmla="val 41181"/>
            </a:avLst>
          </a:prstGeom>
          <a:solidFill>
            <a:srgbClr val="FF5050"/>
          </a:solidFill>
          <a:ln w="9525">
            <a:solidFill>
              <a:schemeClr val="bg1"/>
            </a:solidFill>
            <a:miter lim="800000"/>
            <a:headEnd/>
            <a:tailEnd/>
          </a:ln>
          <a:effectLst>
            <a:outerShdw dist="107763" dir="2700000" algn="ctr" rotWithShape="0">
              <a:srgbClr val="808080"/>
            </a:outerShdw>
          </a:effectLst>
        </p:spPr>
        <p:txBody>
          <a:bodyPr vert="eaVert" wrap="none" anchor="ctr"/>
          <a:lstStyle/>
          <a:p>
            <a:pPr eaLnBrk="0" hangingPunct="0">
              <a:buFont typeface="Arial" panose="020B0604020202020204" pitchFamily="34" charset="0"/>
              <a:buNone/>
              <a:defRPr/>
            </a:pPr>
            <a:endParaRPr lang="zh-CN" altLang="en-US">
              <a:latin typeface="微软雅黑" pitchFamily="34" charset="-122"/>
              <a:ea typeface="微软雅黑" pitchFamily="34" charset="-122"/>
            </a:endParaRPr>
          </a:p>
        </p:txBody>
      </p:sp>
      <p:sp>
        <p:nvSpPr>
          <p:cNvPr id="57361" name="Rectangle 17"/>
          <p:cNvSpPr>
            <a:spLocks noChangeArrowheads="1"/>
          </p:cNvSpPr>
          <p:nvPr/>
        </p:nvSpPr>
        <p:spPr bwMode="auto">
          <a:xfrm>
            <a:off x="742950" y="1200150"/>
            <a:ext cx="593725" cy="3416300"/>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A0000"/>
                </a:solidFill>
                <a:latin typeface="微软雅黑"/>
                <a:ea typeface="微软雅黑"/>
                <a:cs typeface="微软雅黑"/>
              </a:rPr>
              <a:t>和谐联动</a:t>
            </a:r>
          </a:p>
          <a:p>
            <a:pPr eaLnBrk="0" hangingPunct="0">
              <a:buFont typeface="Arial" charset="0"/>
              <a:buNone/>
            </a:pPr>
            <a:r>
              <a:rPr lang="zh-CN" altLang="en-US" sz="2400" b="1">
                <a:solidFill>
                  <a:srgbClr val="FA0000"/>
                </a:solidFill>
                <a:latin typeface="微软雅黑"/>
                <a:ea typeface="微软雅黑"/>
                <a:cs typeface="微软雅黑"/>
              </a:rPr>
              <a:t>  互相联系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box(in)">
                                      <p:cBhvr>
                                        <p:cTn id="7" dur="500"/>
                                        <p:tgtEl>
                                          <p:spTgt spid="5734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7361"/>
                                        </p:tgtEl>
                                        <p:attrNameLst>
                                          <p:attrName>style.visibility</p:attrName>
                                        </p:attrNameLst>
                                      </p:cBhvr>
                                      <p:to>
                                        <p:strVal val="visible"/>
                                      </p:to>
                                    </p:set>
                                    <p:animEffect transition="in" filter="box(in)">
                                      <p:cBhvr>
                                        <p:cTn id="10" dur="500"/>
                                        <p:tgtEl>
                                          <p:spTgt spid="5736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7348"/>
                                        </p:tgtEl>
                                        <p:attrNameLst>
                                          <p:attrName>style.visibility</p:attrName>
                                        </p:attrNameLst>
                                      </p:cBhvr>
                                      <p:to>
                                        <p:strVal val="visible"/>
                                      </p:to>
                                    </p:set>
                                    <p:animEffect transition="in" filter="checkerboard(across)">
                                      <p:cBhvr>
                                        <p:cTn id="15"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49" grpId="0" animBg="1"/>
      <p:bldP spid="57361"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765175" y="465138"/>
            <a:ext cx="5749925" cy="42703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a:t>
            </a:r>
          </a:p>
        </p:txBody>
      </p:sp>
      <p:sp>
        <p:nvSpPr>
          <p:cNvPr id="461827" name="Rectangle 3"/>
          <p:cNvSpPr>
            <a:spLocks noGrp="1" noChangeArrowheads="1"/>
          </p:cNvSpPr>
          <p:nvPr>
            <p:ph idx="1"/>
          </p:nvPr>
        </p:nvSpPr>
        <p:spPr>
          <a:xfrm>
            <a:off x="341313" y="1004888"/>
            <a:ext cx="6175375" cy="403225"/>
          </a:xfrm>
        </p:spPr>
        <p:txBody>
          <a:bodyPr lIns="68570" tIns="34284" rIns="68570" bIns="34284">
            <a:normAutofit fontScale="77500" lnSpcReduction="20000"/>
          </a:bodyPr>
          <a:lstStyle/>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B</a:t>
            </a:r>
            <a:r>
              <a:rPr lang="en-US" altLang="zh-CN" sz="2100" b="1" dirty="0">
                <a:latin typeface="微软雅黑" pitchFamily="34" charset="-122"/>
                <a:cs typeface="+mn-cs"/>
                <a:sym typeface="Arial" panose="020B0604020202020204" pitchFamily="34" charset="0"/>
              </a:rPr>
              <a:t>. </a:t>
            </a:r>
            <a:r>
              <a:rPr lang="zh-CN" altLang="zh-CN" sz="2100" b="1" dirty="0">
                <a:latin typeface="微软雅黑" pitchFamily="34" charset="-122"/>
                <a:cs typeface="+mn-cs"/>
                <a:sym typeface="Arial" panose="020B0604020202020204" pitchFamily="34" charset="0"/>
              </a:rPr>
              <a:t>解决方案</a:t>
            </a:r>
          </a:p>
          <a:p>
            <a:pPr marL="342891" indent="-342891" eaLnBrk="1" hangingPunct="1">
              <a:lnSpc>
                <a:spcPct val="150000"/>
              </a:lnSpc>
              <a:buFontTx/>
              <a:buNone/>
              <a:defRPr/>
            </a:pPr>
            <a:endParaRPr lang="zh-CN" altLang="zh-CN" sz="2100" b="1" dirty="0">
              <a:latin typeface="微软雅黑" pitchFamily="34" charset="-122"/>
              <a:cs typeface="+mn-cs"/>
              <a:sym typeface="Arial" panose="020B0604020202020204" pitchFamily="34" charset="0"/>
            </a:endParaRPr>
          </a:p>
        </p:txBody>
      </p:sp>
      <p:sp>
        <p:nvSpPr>
          <p:cNvPr id="251907" name="AutoShape 4"/>
          <p:cNvSpPr>
            <a:spLocks noChangeArrowheads="1"/>
          </p:cNvSpPr>
          <p:nvPr/>
        </p:nvSpPr>
        <p:spPr bwMode="auto">
          <a:xfrm>
            <a:off x="1646238" y="1600200"/>
            <a:ext cx="4105275" cy="2592388"/>
          </a:xfrm>
          <a:prstGeom prst="cloudCallout">
            <a:avLst>
              <a:gd name="adj1" fmla="val -47495"/>
              <a:gd name="adj2" fmla="val 52120"/>
            </a:avLst>
          </a:prstGeom>
          <a:noFill/>
          <a:ln w="9525">
            <a:solidFill>
              <a:schemeClr val="tx1"/>
            </a:solidFill>
            <a:round/>
            <a:headEnd/>
            <a:tailEnd/>
          </a:ln>
        </p:spPr>
        <p:txBody>
          <a:bodyPr/>
          <a:lstStyle/>
          <a:p>
            <a:pPr algn="ctr" eaLnBrk="0" hangingPunct="0">
              <a:lnSpc>
                <a:spcPct val="150000"/>
              </a:lnSpc>
              <a:buFont typeface="Arial" charset="0"/>
              <a:buNone/>
            </a:pPr>
            <a:r>
              <a:rPr lang="zh-CN" altLang="en-US" b="1">
                <a:solidFill>
                  <a:srgbClr val="FF0066"/>
                </a:solidFill>
                <a:latin typeface="微软雅黑"/>
                <a:ea typeface="微软雅黑"/>
                <a:cs typeface="微软雅黑"/>
              </a:rPr>
              <a:t>提醒你：</a:t>
            </a:r>
          </a:p>
          <a:p>
            <a:pPr algn="ctr" eaLnBrk="0" hangingPunct="0">
              <a:lnSpc>
                <a:spcPct val="150000"/>
              </a:lnSpc>
              <a:buFont typeface="Arial" charset="0"/>
              <a:buNone/>
            </a:pPr>
            <a:r>
              <a:rPr lang="zh-CN" altLang="en-US" b="1">
                <a:solidFill>
                  <a:srgbClr val="FF0066"/>
                </a:solidFill>
                <a:latin typeface="微软雅黑"/>
                <a:ea typeface="微软雅黑"/>
                <a:cs typeface="微软雅黑"/>
              </a:rPr>
              <a:t>管理“爱找茬”的员工的时候，要注意不要做人身攻击，避免两败俱伤</a:t>
            </a: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765175" y="465138"/>
            <a:ext cx="5749925" cy="36988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a:t>
            </a:r>
          </a:p>
        </p:txBody>
      </p:sp>
      <p:sp>
        <p:nvSpPr>
          <p:cNvPr id="252930" name="AutoShape 4"/>
          <p:cNvSpPr>
            <a:spLocks noChangeArrowheads="1"/>
          </p:cNvSpPr>
          <p:nvPr/>
        </p:nvSpPr>
        <p:spPr bwMode="auto">
          <a:xfrm>
            <a:off x="1314450" y="1123950"/>
            <a:ext cx="3771900" cy="3338513"/>
          </a:xfrm>
          <a:prstGeom prst="flowChartDisplay">
            <a:avLst/>
          </a:prstGeom>
          <a:noFill/>
          <a:ln w="9525">
            <a:solidFill>
              <a:schemeClr val="tx1"/>
            </a:solidFill>
            <a:miter lim="800000"/>
            <a:headEnd/>
            <a:tailEnd/>
          </a:ln>
        </p:spPr>
        <p:txBody>
          <a:bodyPr wrap="none" anchor="ctr"/>
          <a:lstStyle/>
          <a:p>
            <a:pPr eaLnBrk="0" hangingPunct="0">
              <a:lnSpc>
                <a:spcPct val="150000"/>
              </a:lnSpc>
              <a:buFont typeface="Arial" charset="0"/>
              <a:buNone/>
            </a:pPr>
            <a:r>
              <a:rPr lang="zh-CN" altLang="zh-CN" b="1">
                <a:latin typeface="微软雅黑"/>
                <a:ea typeface="微软雅黑"/>
                <a:cs typeface="微软雅黑"/>
              </a:rPr>
              <a:t>           </a:t>
            </a:r>
            <a:r>
              <a:rPr lang="zh-CN" altLang="en-US" b="1" u="sng">
                <a:latin typeface="微软雅黑"/>
                <a:ea typeface="微软雅黑"/>
                <a:cs typeface="微软雅黑"/>
              </a:rPr>
              <a:t>解决办法：</a:t>
            </a:r>
          </a:p>
          <a:p>
            <a:pPr eaLnBrk="0" hangingPunct="0">
              <a:lnSpc>
                <a:spcPct val="150000"/>
              </a:lnSpc>
              <a:buFont typeface="Wingdings" pitchFamily="2" charset="2"/>
              <a:buChar char="Ø"/>
            </a:pPr>
            <a:r>
              <a:rPr lang="zh-CN" altLang="en-US" b="1">
                <a:latin typeface="微软雅黑"/>
                <a:ea typeface="微软雅黑"/>
                <a:cs typeface="微软雅黑"/>
              </a:rPr>
              <a:t>在工作上事先与其协商</a:t>
            </a:r>
          </a:p>
          <a:p>
            <a:pPr eaLnBrk="0" hangingPunct="0">
              <a:lnSpc>
                <a:spcPct val="150000"/>
              </a:lnSpc>
              <a:buFont typeface="Wingdings" pitchFamily="2" charset="2"/>
              <a:buChar char="Ø"/>
            </a:pPr>
            <a:r>
              <a:rPr lang="zh-CN" altLang="en-US" b="1">
                <a:latin typeface="微软雅黑"/>
                <a:ea typeface="微软雅黑"/>
                <a:cs typeface="微软雅黑"/>
              </a:rPr>
              <a:t>言语中尽量用“咱们”</a:t>
            </a:r>
          </a:p>
          <a:p>
            <a:pPr eaLnBrk="0" hangingPunct="0">
              <a:lnSpc>
                <a:spcPct val="150000"/>
              </a:lnSpc>
              <a:buFont typeface="Wingdings" pitchFamily="2" charset="2"/>
              <a:buChar char="Ø"/>
            </a:pPr>
            <a:r>
              <a:rPr lang="zh-CN" altLang="en-US" b="1">
                <a:latin typeface="微软雅黑"/>
                <a:ea typeface="微软雅黑"/>
                <a:cs typeface="微软雅黑"/>
              </a:rPr>
              <a:t>以称赞杜绝挑毛病</a:t>
            </a:r>
          </a:p>
          <a:p>
            <a:pPr eaLnBrk="0" hangingPunct="0">
              <a:lnSpc>
                <a:spcPct val="150000"/>
              </a:lnSpc>
              <a:buFont typeface="Wingdings" pitchFamily="2" charset="2"/>
              <a:buChar char="Ø"/>
            </a:pPr>
            <a:r>
              <a:rPr lang="zh-CN" altLang="en-US" b="1">
                <a:latin typeface="微软雅黑"/>
                <a:ea typeface="微软雅黑"/>
                <a:cs typeface="微软雅黑"/>
              </a:rPr>
              <a:t>与其他同事结成联盟</a:t>
            </a:r>
          </a:p>
          <a:p>
            <a:pPr eaLnBrk="0" hangingPunct="0">
              <a:lnSpc>
                <a:spcPct val="150000"/>
              </a:lnSpc>
              <a:buFont typeface="Wingdings" pitchFamily="2" charset="2"/>
              <a:buChar char="Ø"/>
            </a:pPr>
            <a:r>
              <a:rPr lang="zh-CN" altLang="en-US" b="1">
                <a:latin typeface="微软雅黑"/>
                <a:ea typeface="微软雅黑"/>
                <a:cs typeface="微软雅黑"/>
              </a:rPr>
              <a:t>抓住机会反将一军</a:t>
            </a:r>
            <a:endParaRPr lang="zh-CN" altLang="zh-CN" b="1">
              <a:latin typeface="微软雅黑"/>
              <a:ea typeface="微软雅黑"/>
              <a:cs typeface="微软雅黑"/>
            </a:endParaRPr>
          </a:p>
          <a:p>
            <a:pPr eaLnBrk="0" hangingPunct="0">
              <a:lnSpc>
                <a:spcPct val="150000"/>
              </a:lnSpc>
              <a:buFont typeface="Wingdings" pitchFamily="2" charset="2"/>
              <a:buChar char="Ø"/>
            </a:pPr>
            <a:endParaRPr lang="zh-CN" altLang="zh-CN" b="1">
              <a:latin typeface="微软雅黑"/>
              <a:ea typeface="微软雅黑"/>
              <a:cs typeface="微软雅黑"/>
            </a:endParaRP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765175" y="465138"/>
            <a:ext cx="5749925" cy="36988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 </a:t>
            </a:r>
          </a:p>
        </p:txBody>
      </p:sp>
      <p:sp>
        <p:nvSpPr>
          <p:cNvPr id="253954" name="Rectangle 3"/>
          <p:cNvSpPr>
            <a:spLocks noGrp="1" noChangeArrowheads="1"/>
          </p:cNvSpPr>
          <p:nvPr>
            <p:ph idx="1"/>
          </p:nvPr>
        </p:nvSpPr>
        <p:spPr>
          <a:xfrm>
            <a:off x="350838" y="1058863"/>
            <a:ext cx="6173787" cy="3403600"/>
          </a:xfrm>
        </p:spPr>
        <p:txBody>
          <a:bodyPr/>
          <a:lstStyle/>
          <a:p>
            <a:pPr eaLnBrk="1" hangingPunct="1">
              <a:lnSpc>
                <a:spcPct val="150000"/>
              </a:lnSpc>
              <a:buFontTx/>
              <a:buNone/>
            </a:pPr>
            <a:r>
              <a:rPr lang="zh-CN" altLang="zh-CN" sz="1800" b="1" smtClean="0">
                <a:latin typeface="微软雅黑"/>
              </a:rPr>
              <a:t>4</a:t>
            </a:r>
            <a:r>
              <a:rPr lang="zh-CN" altLang="en-US" sz="1800" b="1" smtClean="0">
                <a:latin typeface="微软雅黑"/>
              </a:rPr>
              <a:t>．光说不干员工的管理 </a:t>
            </a:r>
          </a:p>
          <a:p>
            <a:pPr eaLnBrk="1" hangingPunct="1">
              <a:lnSpc>
                <a:spcPct val="150000"/>
              </a:lnSpc>
              <a:buFontTx/>
              <a:buNone/>
            </a:pPr>
            <a:r>
              <a:rPr lang="zh-CN" altLang="zh-CN" sz="1800" b="1" smtClean="0">
                <a:latin typeface="微软雅黑"/>
              </a:rPr>
              <a:t>A</a:t>
            </a:r>
            <a:r>
              <a:rPr lang="zh-CN" altLang="en-US" sz="1800" b="1" smtClean="0">
                <a:latin typeface="微软雅黑"/>
              </a:rPr>
              <a:t>、特点及原因：</a:t>
            </a:r>
          </a:p>
          <a:p>
            <a:pPr eaLnBrk="1" hangingPunct="1">
              <a:lnSpc>
                <a:spcPct val="150000"/>
              </a:lnSpc>
              <a:buFontTx/>
              <a:buNone/>
            </a:pPr>
            <a:r>
              <a:rPr lang="zh-CN" altLang="zh-CN" sz="1800" b="1" smtClean="0">
                <a:latin typeface="微软雅黑"/>
              </a:rPr>
              <a:t>         </a:t>
            </a:r>
            <a:r>
              <a:rPr lang="zh-CN" altLang="en-US" sz="1800" b="1" smtClean="0">
                <a:latin typeface="微软雅黑"/>
              </a:rPr>
              <a:t>有能力完成工作，但是没有工作意愿。每个人都有惰性，但是天生的光说不做，即“懒骨头”比较多，</a:t>
            </a:r>
            <a:r>
              <a:rPr lang="zh-CN" altLang="en-US" sz="1800" b="1" smtClean="0">
                <a:solidFill>
                  <a:srgbClr val="FF0066"/>
                </a:solidFill>
                <a:latin typeface="微软雅黑"/>
              </a:rPr>
              <a:t>有时候员工的惰性是在公司里养成的，是公司不合理的规章制度造成的。</a:t>
            </a:r>
            <a:r>
              <a:rPr lang="zh-CN" altLang="en-US" sz="1800" b="1" smtClean="0">
                <a:latin typeface="微软雅黑"/>
              </a:rPr>
              <a:t>管理者应该对自身的管理进行审视，检查公司的激励政策是否有效</a:t>
            </a: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765175" y="465138"/>
            <a:ext cx="5749925" cy="377825"/>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a:t>
            </a:r>
          </a:p>
        </p:txBody>
      </p:sp>
      <p:sp>
        <p:nvSpPr>
          <p:cNvPr id="254978" name="Rectangle 3"/>
          <p:cNvSpPr>
            <a:spLocks noGrp="1" noChangeArrowheads="1"/>
          </p:cNvSpPr>
          <p:nvPr>
            <p:ph idx="1"/>
          </p:nvPr>
        </p:nvSpPr>
        <p:spPr>
          <a:xfrm>
            <a:off x="296863" y="1004888"/>
            <a:ext cx="6173787" cy="457200"/>
          </a:xfrm>
        </p:spPr>
        <p:txBody>
          <a:bodyPr/>
          <a:lstStyle/>
          <a:p>
            <a:pPr eaLnBrk="1" hangingPunct="1">
              <a:buFontTx/>
              <a:buNone/>
            </a:pPr>
            <a:r>
              <a:rPr lang="zh-CN" altLang="zh-CN" sz="2100" b="1" smtClean="0">
                <a:latin typeface="微软雅黑"/>
              </a:rPr>
              <a:t>B</a:t>
            </a:r>
            <a:r>
              <a:rPr lang="en-US" altLang="zh-CN" sz="2100" b="1" smtClean="0">
                <a:latin typeface="微软雅黑"/>
              </a:rPr>
              <a:t>. </a:t>
            </a:r>
            <a:r>
              <a:rPr lang="zh-CN" altLang="en-US" sz="2100" b="1" smtClean="0">
                <a:latin typeface="微软雅黑"/>
              </a:rPr>
              <a:t>解决方案</a:t>
            </a:r>
          </a:p>
          <a:p>
            <a:pPr eaLnBrk="1" hangingPunct="1">
              <a:buFontTx/>
              <a:buNone/>
            </a:pPr>
            <a:endParaRPr lang="zh-CN" altLang="zh-CN" sz="2100" b="1" smtClean="0">
              <a:latin typeface="微软雅黑"/>
            </a:endParaRPr>
          </a:p>
        </p:txBody>
      </p:sp>
      <p:sp>
        <p:nvSpPr>
          <p:cNvPr id="254979" name="AutoShape 4"/>
          <p:cNvSpPr>
            <a:spLocks noChangeArrowheads="1"/>
          </p:cNvSpPr>
          <p:nvPr/>
        </p:nvSpPr>
        <p:spPr bwMode="auto">
          <a:xfrm>
            <a:off x="1739900" y="1689100"/>
            <a:ext cx="3255963" cy="2178050"/>
          </a:xfrm>
          <a:prstGeom prst="flowChartPunchedTape">
            <a:avLst/>
          </a:prstGeom>
          <a:noFill/>
          <a:ln w="9525">
            <a:solidFill>
              <a:schemeClr val="tx1"/>
            </a:solidFill>
            <a:miter lim="800000"/>
            <a:headEnd/>
            <a:tailEnd/>
          </a:ln>
        </p:spPr>
        <p:txBody>
          <a:bodyPr wrap="none" anchor="ctr"/>
          <a:lstStyle/>
          <a:p>
            <a:pPr eaLnBrk="0" hangingPunct="0">
              <a:lnSpc>
                <a:spcPct val="150000"/>
              </a:lnSpc>
              <a:buFont typeface="Wingdings" pitchFamily="2" charset="2"/>
              <a:buChar char="Ø"/>
            </a:pPr>
            <a:r>
              <a:rPr lang="zh-CN" altLang="en-US" b="1">
                <a:latin typeface="微软雅黑"/>
                <a:ea typeface="微软雅黑"/>
                <a:cs typeface="微软雅黑"/>
              </a:rPr>
              <a:t>激发自我表现欲望</a:t>
            </a:r>
          </a:p>
          <a:p>
            <a:pPr eaLnBrk="0" hangingPunct="0">
              <a:lnSpc>
                <a:spcPct val="150000"/>
              </a:lnSpc>
              <a:buFont typeface="Wingdings" pitchFamily="2" charset="2"/>
              <a:buChar char="Ø"/>
            </a:pPr>
            <a:r>
              <a:rPr lang="zh-CN" altLang="en-US" b="1">
                <a:latin typeface="微软雅黑"/>
                <a:ea typeface="微软雅黑"/>
                <a:cs typeface="微软雅黑"/>
              </a:rPr>
              <a:t>让其当内训师</a:t>
            </a:r>
          </a:p>
          <a:p>
            <a:pPr eaLnBrk="0" hangingPunct="0">
              <a:lnSpc>
                <a:spcPct val="150000"/>
              </a:lnSpc>
              <a:buFont typeface="Wingdings" pitchFamily="2" charset="2"/>
              <a:buChar char="Ø"/>
            </a:pPr>
            <a:r>
              <a:rPr lang="zh-CN" altLang="en-US" b="1">
                <a:latin typeface="微软雅黑"/>
                <a:ea typeface="微软雅黑"/>
                <a:cs typeface="微软雅黑"/>
              </a:rPr>
              <a:t>目标管理</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765175" y="465138"/>
            <a:ext cx="5749925" cy="36988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 </a:t>
            </a:r>
          </a:p>
        </p:txBody>
      </p:sp>
      <p:sp>
        <p:nvSpPr>
          <p:cNvPr id="465923" name="Rectangle 3"/>
          <p:cNvSpPr>
            <a:spLocks noGrp="1" noChangeArrowheads="1"/>
          </p:cNvSpPr>
          <p:nvPr>
            <p:ph idx="1"/>
          </p:nvPr>
        </p:nvSpPr>
        <p:spPr>
          <a:xfrm>
            <a:off x="296863" y="950913"/>
            <a:ext cx="6173787" cy="1081087"/>
          </a:xfrm>
        </p:spPr>
        <p:txBody>
          <a:bodyPr>
            <a:normAutofit lnSpcReduction="10000"/>
          </a:bodyPr>
          <a:lstStyle/>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5</a:t>
            </a:r>
            <a:r>
              <a:rPr lang="zh-CN" altLang="en-US" sz="2100" b="1" dirty="0">
                <a:latin typeface="微软雅黑" pitchFamily="34" charset="-122"/>
                <a:cs typeface="+mn-cs"/>
                <a:sym typeface="Arial" panose="020B0604020202020204" pitchFamily="34" charset="0"/>
              </a:rPr>
              <a:t>．脾气暴躁员工的管理 </a:t>
            </a:r>
          </a:p>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A</a:t>
            </a:r>
            <a:r>
              <a:rPr lang="en-US" altLang="zh-CN" sz="2100" b="1" dirty="0">
                <a:latin typeface="微软雅黑" pitchFamily="34" charset="-122"/>
                <a:cs typeface="+mn-cs"/>
                <a:sym typeface="Arial" panose="020B0604020202020204" pitchFamily="34" charset="0"/>
              </a:rPr>
              <a:t>. </a:t>
            </a:r>
            <a:r>
              <a:rPr lang="zh-CN" altLang="en-US" sz="2100" b="1" dirty="0">
                <a:latin typeface="微软雅黑" pitchFamily="34" charset="-122"/>
                <a:cs typeface="+mn-cs"/>
                <a:sym typeface="Arial" panose="020B0604020202020204" pitchFamily="34" charset="0"/>
              </a:rPr>
              <a:t>特点：</a:t>
            </a:r>
          </a:p>
        </p:txBody>
      </p:sp>
      <p:sp>
        <p:nvSpPr>
          <p:cNvPr id="256003" name="AutoShape 4"/>
          <p:cNvSpPr>
            <a:spLocks noChangeArrowheads="1"/>
          </p:cNvSpPr>
          <p:nvPr/>
        </p:nvSpPr>
        <p:spPr bwMode="auto">
          <a:xfrm>
            <a:off x="566738" y="2085975"/>
            <a:ext cx="5994400" cy="2314575"/>
          </a:xfrm>
          <a:prstGeom prst="parallelogram">
            <a:avLst>
              <a:gd name="adj" fmla="val 34783"/>
            </a:avLst>
          </a:prstGeom>
          <a:noFill/>
          <a:ln w="9525">
            <a:solidFill>
              <a:schemeClr val="tx1"/>
            </a:solidFill>
            <a:miter lim="800000"/>
            <a:headEnd/>
            <a:tailEnd/>
          </a:ln>
        </p:spPr>
        <p:txBody>
          <a:bodyPr wrap="none" anchor="ctr"/>
          <a:lstStyle/>
          <a:p>
            <a:pPr eaLnBrk="0" hangingPunct="0">
              <a:lnSpc>
                <a:spcPct val="150000"/>
              </a:lnSpc>
              <a:buFont typeface="Wingdings" pitchFamily="2" charset="2"/>
              <a:buChar char="Ø"/>
            </a:pPr>
            <a:r>
              <a:rPr lang="zh-CN" altLang="zh-CN" b="1">
                <a:latin typeface="微软雅黑"/>
                <a:ea typeface="微软雅黑"/>
                <a:cs typeface="微软雅黑"/>
              </a:rPr>
              <a:t> </a:t>
            </a:r>
            <a:r>
              <a:rPr lang="zh-CN" altLang="en-US" b="1">
                <a:latin typeface="微软雅黑"/>
                <a:ea typeface="微软雅黑"/>
                <a:cs typeface="微软雅黑"/>
              </a:rPr>
              <a:t>爱冲突，吵闹，制造事端</a:t>
            </a:r>
          </a:p>
          <a:p>
            <a:pPr eaLnBrk="0" hangingPunct="0">
              <a:lnSpc>
                <a:spcPct val="150000"/>
              </a:lnSpc>
              <a:buFont typeface="Wingdings" pitchFamily="2" charset="2"/>
              <a:buChar char="Ø"/>
            </a:pPr>
            <a:r>
              <a:rPr lang="zh-CN" altLang="zh-CN" b="1">
                <a:latin typeface="微软雅黑"/>
                <a:ea typeface="微软雅黑"/>
                <a:cs typeface="微软雅黑"/>
              </a:rPr>
              <a:t> </a:t>
            </a:r>
            <a:r>
              <a:rPr lang="zh-CN" altLang="en-US" b="1">
                <a:latin typeface="微软雅黑"/>
                <a:ea typeface="微软雅黑"/>
                <a:cs typeface="微软雅黑"/>
              </a:rPr>
              <a:t>情绪爱激动，破坏性大</a:t>
            </a:r>
          </a:p>
          <a:p>
            <a:pPr eaLnBrk="0" hangingPunct="0">
              <a:lnSpc>
                <a:spcPct val="150000"/>
              </a:lnSpc>
              <a:buFont typeface="Wingdings" pitchFamily="2" charset="2"/>
              <a:buChar char="Ø"/>
            </a:pPr>
            <a:r>
              <a:rPr lang="zh-CN" altLang="en-US" b="1">
                <a:latin typeface="微软雅黑"/>
                <a:ea typeface="微软雅黑"/>
                <a:cs typeface="微软雅黑"/>
              </a:rPr>
              <a:t>直率</a:t>
            </a:r>
          </a:p>
          <a:p>
            <a:pPr eaLnBrk="0" hangingPunct="0">
              <a:lnSpc>
                <a:spcPct val="150000"/>
              </a:lnSpc>
              <a:buFont typeface="Wingdings" pitchFamily="2" charset="2"/>
              <a:buChar char="Ø"/>
            </a:pPr>
            <a:r>
              <a:rPr lang="zh-CN" altLang="en-US" b="1">
                <a:latin typeface="微软雅黑"/>
                <a:ea typeface="微软雅黑"/>
                <a:cs typeface="微软雅黑"/>
              </a:rPr>
              <a:t>重感情，讲义气</a:t>
            </a:r>
          </a:p>
          <a:p>
            <a:pPr eaLnBrk="0" hangingPunct="0">
              <a:lnSpc>
                <a:spcPct val="150000"/>
              </a:lnSpc>
              <a:buFont typeface="Wingdings" pitchFamily="2" charset="2"/>
              <a:buChar char="Ø"/>
            </a:pPr>
            <a:r>
              <a:rPr lang="zh-CN" altLang="en-US" b="1">
                <a:latin typeface="微软雅黑"/>
                <a:ea typeface="微软雅黑"/>
                <a:cs typeface="微软雅黑"/>
              </a:rPr>
              <a:t>喜欢听好话</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765175" y="465138"/>
            <a:ext cx="5749925" cy="36988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a:t>
            </a:r>
          </a:p>
        </p:txBody>
      </p:sp>
      <p:sp>
        <p:nvSpPr>
          <p:cNvPr id="466947" name="Rectangle 3"/>
          <p:cNvSpPr>
            <a:spLocks noGrp="1" noChangeArrowheads="1"/>
          </p:cNvSpPr>
          <p:nvPr>
            <p:ph idx="1"/>
          </p:nvPr>
        </p:nvSpPr>
        <p:spPr>
          <a:xfrm>
            <a:off x="242888" y="1004888"/>
            <a:ext cx="6000750" cy="919162"/>
          </a:xfrm>
        </p:spPr>
        <p:txBody>
          <a:bodyPr>
            <a:normAutofit fontScale="92500" lnSpcReduction="10000"/>
          </a:bodyPr>
          <a:lstStyle/>
          <a:p>
            <a:pPr marL="342891" indent="-342891" eaLnBrk="1" hangingPunct="1">
              <a:lnSpc>
                <a:spcPct val="150000"/>
              </a:lnSpc>
              <a:buFontTx/>
              <a:buNone/>
              <a:defRPr/>
            </a:pPr>
            <a:r>
              <a:rPr lang="zh-CN" altLang="zh-CN" sz="2100" b="1" dirty="0">
                <a:latin typeface="微软雅黑" pitchFamily="34" charset="-122"/>
                <a:cs typeface="+mn-cs"/>
                <a:sym typeface="Arial" panose="020B0604020202020204" pitchFamily="34" charset="0"/>
              </a:rPr>
              <a:t>B</a:t>
            </a:r>
            <a:r>
              <a:rPr lang="en-US" altLang="zh-CN" sz="2100" b="1" dirty="0">
                <a:latin typeface="微软雅黑" pitchFamily="34" charset="-122"/>
                <a:cs typeface="+mn-cs"/>
                <a:sym typeface="Arial" panose="020B0604020202020204" pitchFamily="34" charset="0"/>
              </a:rPr>
              <a:t>. </a:t>
            </a:r>
            <a:r>
              <a:rPr lang="zh-CN" altLang="en-US" sz="2100" b="1" dirty="0">
                <a:latin typeface="微软雅黑" pitchFamily="34" charset="-122"/>
                <a:cs typeface="+mn-cs"/>
                <a:sym typeface="Arial" panose="020B0604020202020204" pitchFamily="34" charset="0"/>
              </a:rPr>
              <a:t>解决方案（</a:t>
            </a:r>
            <a:r>
              <a:rPr lang="zh-CN" altLang="en-US" sz="2100" b="1" dirty="0">
                <a:solidFill>
                  <a:srgbClr val="3333FF"/>
                </a:solidFill>
                <a:latin typeface="微软雅黑" pitchFamily="34" charset="-122"/>
                <a:cs typeface="+mn-cs"/>
                <a:sym typeface="Arial" panose="020B0604020202020204" pitchFamily="34" charset="0"/>
              </a:rPr>
              <a:t>注意沟通场合及氛围</a:t>
            </a:r>
            <a:r>
              <a:rPr lang="zh-CN" altLang="en-US" sz="2100" b="1" dirty="0">
                <a:latin typeface="微软雅黑" pitchFamily="34" charset="-122"/>
                <a:cs typeface="+mn-cs"/>
                <a:sym typeface="Arial" panose="020B0604020202020204" pitchFamily="34" charset="0"/>
              </a:rPr>
              <a:t>）</a:t>
            </a:r>
            <a:r>
              <a:rPr lang="zh-CN" altLang="zh-CN" sz="2100" b="1" dirty="0">
                <a:latin typeface="微软雅黑" pitchFamily="34" charset="-122"/>
                <a:cs typeface="+mn-cs"/>
                <a:sym typeface="Arial" panose="020B0604020202020204" pitchFamily="34" charset="0"/>
              </a:rPr>
              <a:t>--</a:t>
            </a:r>
            <a:r>
              <a:rPr lang="zh-CN" altLang="en-US" sz="2100" b="1" dirty="0">
                <a:solidFill>
                  <a:srgbClr val="FF0066"/>
                </a:solidFill>
                <a:latin typeface="微软雅黑" pitchFamily="34" charset="-122"/>
                <a:cs typeface="+mn-cs"/>
                <a:sym typeface="Arial" panose="020B0604020202020204" pitchFamily="34" charset="0"/>
              </a:rPr>
              <a:t>采取回避的策略，</a:t>
            </a:r>
            <a:r>
              <a:rPr lang="zh-CN" altLang="en-US" sz="2100" b="1" dirty="0">
                <a:latin typeface="微软雅黑" pitchFamily="34" charset="-122"/>
                <a:cs typeface="+mn-cs"/>
                <a:sym typeface="Arial" panose="020B0604020202020204" pitchFamily="34" charset="0"/>
              </a:rPr>
              <a:t>并按如下步骤进行</a:t>
            </a:r>
          </a:p>
        </p:txBody>
      </p:sp>
      <p:sp>
        <p:nvSpPr>
          <p:cNvPr id="257027" name="AutoShape 4"/>
          <p:cNvSpPr>
            <a:spLocks noChangeArrowheads="1"/>
          </p:cNvSpPr>
          <p:nvPr/>
        </p:nvSpPr>
        <p:spPr bwMode="auto">
          <a:xfrm>
            <a:off x="458788" y="2193925"/>
            <a:ext cx="1819275" cy="755650"/>
          </a:xfrm>
          <a:prstGeom prst="homePlate">
            <a:avLst>
              <a:gd name="adj" fmla="val 63767"/>
            </a:avLst>
          </a:prstGeom>
          <a:noFill/>
          <a:ln w="9525">
            <a:solidFill>
              <a:schemeClr val="tx1"/>
            </a:solidFill>
            <a:miter lim="800000"/>
            <a:headEnd/>
            <a:tailEnd/>
          </a:ln>
        </p:spPr>
        <p:txBody>
          <a:bodyPr wrap="none" anchor="ctr"/>
          <a:lstStyle/>
          <a:p>
            <a:pPr eaLnBrk="0" hangingPunct="0">
              <a:buFont typeface="Arial" charset="0"/>
              <a:buNone/>
            </a:pPr>
            <a:r>
              <a:rPr lang="zh-CN" altLang="zh-CN" b="1">
                <a:latin typeface="微软雅黑"/>
                <a:ea typeface="微软雅黑"/>
                <a:cs typeface="微软雅黑"/>
              </a:rPr>
              <a:t>1</a:t>
            </a:r>
            <a:r>
              <a:rPr lang="en-US" altLang="zh-CN" b="1">
                <a:latin typeface="微软雅黑"/>
                <a:ea typeface="微软雅黑"/>
                <a:cs typeface="微软雅黑"/>
              </a:rPr>
              <a:t>. </a:t>
            </a:r>
            <a:r>
              <a:rPr lang="zh-CN" altLang="en-US" b="1">
                <a:latin typeface="微软雅黑"/>
                <a:ea typeface="微软雅黑"/>
                <a:cs typeface="微软雅黑"/>
              </a:rPr>
              <a:t>表示理解对方</a:t>
            </a:r>
          </a:p>
          <a:p>
            <a:pPr eaLnBrk="0" hangingPunct="0">
              <a:buFont typeface="Arial" charset="0"/>
              <a:buNone/>
            </a:pPr>
            <a:r>
              <a:rPr lang="zh-CN" altLang="en-US" b="1">
                <a:latin typeface="微软雅黑"/>
                <a:ea typeface="微软雅黑"/>
                <a:cs typeface="微软雅黑"/>
              </a:rPr>
              <a:t>的情绪，让员工稍</a:t>
            </a:r>
          </a:p>
          <a:p>
            <a:pPr eaLnBrk="0" hangingPunct="0">
              <a:buFont typeface="Arial" charset="0"/>
              <a:buNone/>
            </a:pPr>
            <a:r>
              <a:rPr lang="zh-CN" altLang="en-US" b="1">
                <a:latin typeface="微软雅黑"/>
                <a:ea typeface="微软雅黑"/>
                <a:cs typeface="微软雅黑"/>
              </a:rPr>
              <a:t>稍平静</a:t>
            </a:r>
          </a:p>
        </p:txBody>
      </p:sp>
      <p:sp>
        <p:nvSpPr>
          <p:cNvPr id="257028" name="AutoShape 5"/>
          <p:cNvSpPr>
            <a:spLocks noChangeArrowheads="1"/>
          </p:cNvSpPr>
          <p:nvPr/>
        </p:nvSpPr>
        <p:spPr bwMode="auto">
          <a:xfrm>
            <a:off x="2673350" y="2193925"/>
            <a:ext cx="1889125" cy="755650"/>
          </a:xfrm>
          <a:prstGeom prst="homePlate">
            <a:avLst>
              <a:gd name="adj" fmla="val 72500"/>
            </a:avLst>
          </a:prstGeom>
          <a:noFill/>
          <a:ln w="9525">
            <a:solidFill>
              <a:schemeClr val="tx1"/>
            </a:solidFill>
            <a:miter lim="800000"/>
            <a:headEnd/>
            <a:tailEnd/>
          </a:ln>
        </p:spPr>
        <p:txBody>
          <a:bodyPr wrap="none" anchor="ctr"/>
          <a:lstStyle/>
          <a:p>
            <a:pPr eaLnBrk="0" hangingPunct="0">
              <a:buFont typeface="Arial" charset="0"/>
              <a:buNone/>
            </a:pPr>
            <a:r>
              <a:rPr lang="zh-CN" altLang="zh-CN" b="1">
                <a:latin typeface="微软雅黑"/>
                <a:ea typeface="微软雅黑"/>
                <a:cs typeface="微软雅黑"/>
              </a:rPr>
              <a:t>2</a:t>
            </a:r>
            <a:r>
              <a:rPr lang="en-US" altLang="zh-CN" b="1">
                <a:latin typeface="微软雅黑"/>
                <a:ea typeface="微软雅黑"/>
                <a:cs typeface="微软雅黑"/>
              </a:rPr>
              <a:t>. </a:t>
            </a:r>
            <a:r>
              <a:rPr lang="zh-CN" altLang="en-US" b="1">
                <a:latin typeface="微软雅黑"/>
                <a:ea typeface="微软雅黑"/>
                <a:cs typeface="微软雅黑"/>
              </a:rPr>
              <a:t>提出试探性</a:t>
            </a:r>
          </a:p>
          <a:p>
            <a:pPr eaLnBrk="0" hangingPunct="0">
              <a:buFont typeface="Arial" charset="0"/>
              <a:buNone/>
            </a:pPr>
            <a:r>
              <a:rPr lang="zh-CN" altLang="en-US" b="1">
                <a:latin typeface="微软雅黑"/>
                <a:ea typeface="微软雅黑"/>
                <a:cs typeface="微软雅黑"/>
              </a:rPr>
              <a:t>的问题，了解是</a:t>
            </a:r>
          </a:p>
          <a:p>
            <a:pPr eaLnBrk="0" hangingPunct="0">
              <a:buFont typeface="Arial" charset="0"/>
              <a:buNone/>
            </a:pPr>
            <a:r>
              <a:rPr lang="zh-CN" altLang="en-US" b="1">
                <a:latin typeface="微软雅黑"/>
                <a:ea typeface="微软雅黑"/>
                <a:cs typeface="微软雅黑"/>
              </a:rPr>
              <a:t>否是合适的时机</a:t>
            </a:r>
          </a:p>
        </p:txBody>
      </p:sp>
      <p:sp>
        <p:nvSpPr>
          <p:cNvPr id="257029" name="AutoShape 6"/>
          <p:cNvSpPr>
            <a:spLocks noChangeArrowheads="1"/>
          </p:cNvSpPr>
          <p:nvPr/>
        </p:nvSpPr>
        <p:spPr bwMode="auto">
          <a:xfrm rot="5400000">
            <a:off x="4773612" y="2259013"/>
            <a:ext cx="1427163" cy="1189038"/>
          </a:xfrm>
          <a:prstGeom prst="homePlate">
            <a:avLst>
              <a:gd name="adj" fmla="val 45021"/>
            </a:avLst>
          </a:prstGeom>
          <a:noFill/>
          <a:ln w="9525">
            <a:solidFill>
              <a:schemeClr val="tx1"/>
            </a:solidFill>
            <a:miter lim="800000"/>
            <a:headEnd/>
            <a:tailEnd/>
          </a:ln>
        </p:spPr>
        <p:txBody>
          <a:bodyPr rot="10800000" vert="eaVert" wrap="none" anchor="ctr"/>
          <a:lstStyle/>
          <a:p>
            <a:pPr algn="ctr" eaLnBrk="0" hangingPunct="0">
              <a:buFont typeface="Arial" charset="0"/>
              <a:buNone/>
            </a:pPr>
            <a:r>
              <a:rPr lang="zh-CN" altLang="zh-CN" b="1">
                <a:latin typeface="微软雅黑"/>
                <a:ea typeface="微软雅黑"/>
                <a:cs typeface="微软雅黑"/>
              </a:rPr>
              <a:t>3</a:t>
            </a:r>
            <a:r>
              <a:rPr lang="en-US" altLang="zh-CN" b="1">
                <a:latin typeface="微软雅黑"/>
                <a:ea typeface="微软雅黑"/>
                <a:cs typeface="微软雅黑"/>
              </a:rPr>
              <a:t>. </a:t>
            </a:r>
            <a:r>
              <a:rPr lang="zh-CN" altLang="en-US" b="1">
                <a:latin typeface="微软雅黑"/>
                <a:ea typeface="微软雅黑"/>
                <a:cs typeface="微软雅黑"/>
              </a:rPr>
              <a:t>以支持</a:t>
            </a:r>
          </a:p>
          <a:p>
            <a:pPr algn="ctr" eaLnBrk="0" hangingPunct="0">
              <a:buFont typeface="Arial" charset="0"/>
              <a:buNone/>
            </a:pPr>
            <a:r>
              <a:rPr lang="zh-CN" altLang="en-US" b="1">
                <a:latin typeface="微软雅黑"/>
                <a:ea typeface="微软雅黑"/>
                <a:cs typeface="微软雅黑"/>
              </a:rPr>
              <a:t>性的语言</a:t>
            </a:r>
          </a:p>
          <a:p>
            <a:pPr algn="ctr" eaLnBrk="0" hangingPunct="0">
              <a:buFont typeface="Arial" charset="0"/>
              <a:buNone/>
            </a:pPr>
            <a:r>
              <a:rPr lang="zh-CN" altLang="en-US" b="1">
                <a:latin typeface="微软雅黑"/>
                <a:ea typeface="微软雅黑"/>
                <a:cs typeface="微软雅黑"/>
              </a:rPr>
              <a:t>让员工进</a:t>
            </a:r>
          </a:p>
          <a:p>
            <a:pPr algn="ctr" eaLnBrk="0" hangingPunct="0">
              <a:buFont typeface="Arial" charset="0"/>
              <a:buNone/>
            </a:pPr>
            <a:r>
              <a:rPr lang="zh-CN" altLang="en-US" b="1">
                <a:latin typeface="微软雅黑"/>
                <a:ea typeface="微软雅黑"/>
                <a:cs typeface="微软雅黑"/>
              </a:rPr>
              <a:t>一步的</a:t>
            </a:r>
          </a:p>
          <a:p>
            <a:pPr algn="ctr" eaLnBrk="0" hangingPunct="0">
              <a:buFont typeface="Arial" charset="0"/>
              <a:buNone/>
            </a:pPr>
            <a:r>
              <a:rPr lang="zh-CN" altLang="en-US" b="1">
                <a:latin typeface="微软雅黑"/>
                <a:ea typeface="微软雅黑"/>
                <a:cs typeface="微软雅黑"/>
              </a:rPr>
              <a:t>平静</a:t>
            </a:r>
          </a:p>
        </p:txBody>
      </p:sp>
      <p:sp>
        <p:nvSpPr>
          <p:cNvPr id="257030" name="AutoShape 7"/>
          <p:cNvSpPr>
            <a:spLocks noChangeArrowheads="1"/>
          </p:cNvSpPr>
          <p:nvPr/>
        </p:nvSpPr>
        <p:spPr bwMode="auto">
          <a:xfrm rot="10688898">
            <a:off x="4359275" y="3679825"/>
            <a:ext cx="1770063" cy="752475"/>
          </a:xfrm>
          <a:prstGeom prst="homePlate">
            <a:avLst>
              <a:gd name="adj" fmla="val 55040"/>
            </a:avLst>
          </a:prstGeom>
          <a:noFill/>
          <a:ln w="9525">
            <a:solidFill>
              <a:schemeClr val="tx1"/>
            </a:solidFill>
            <a:miter lim="800000"/>
            <a:headEnd/>
            <a:tailEnd/>
          </a:ln>
        </p:spPr>
        <p:txBody>
          <a:bodyPr rot="10800000" wrap="none" anchor="ctr"/>
          <a:lstStyle/>
          <a:p>
            <a:pPr algn="ctr" eaLnBrk="0" hangingPunct="0">
              <a:buFont typeface="Arial" charset="0"/>
              <a:buNone/>
            </a:pPr>
            <a:r>
              <a:rPr lang="zh-CN" altLang="zh-CN" b="1">
                <a:latin typeface="微软雅黑"/>
                <a:ea typeface="微软雅黑"/>
                <a:cs typeface="微软雅黑"/>
              </a:rPr>
              <a:t>4</a:t>
            </a:r>
            <a:r>
              <a:rPr lang="en-US" altLang="zh-CN" b="1">
                <a:latin typeface="微软雅黑"/>
                <a:ea typeface="微软雅黑"/>
                <a:cs typeface="微软雅黑"/>
              </a:rPr>
              <a:t>. </a:t>
            </a:r>
            <a:r>
              <a:rPr lang="zh-CN" altLang="en-US" b="1">
                <a:latin typeface="微软雅黑"/>
                <a:ea typeface="微软雅黑"/>
                <a:cs typeface="微软雅黑"/>
              </a:rPr>
              <a:t>确认双方发生的</a:t>
            </a:r>
          </a:p>
          <a:p>
            <a:pPr algn="ctr" eaLnBrk="0" hangingPunct="0">
              <a:buFont typeface="Arial" charset="0"/>
              <a:buNone/>
            </a:pPr>
            <a:r>
              <a:rPr lang="zh-CN" altLang="en-US" b="1">
                <a:latin typeface="微软雅黑"/>
                <a:ea typeface="微软雅黑"/>
                <a:cs typeface="微软雅黑"/>
              </a:rPr>
              <a:t>实际情况，调查清楚</a:t>
            </a:r>
          </a:p>
        </p:txBody>
      </p:sp>
      <p:sp>
        <p:nvSpPr>
          <p:cNvPr id="257031" name="AutoShape 8"/>
          <p:cNvSpPr>
            <a:spLocks noChangeArrowheads="1"/>
          </p:cNvSpPr>
          <p:nvPr/>
        </p:nvSpPr>
        <p:spPr bwMode="auto">
          <a:xfrm rot="10767396">
            <a:off x="2082800" y="3768725"/>
            <a:ext cx="1751013" cy="752475"/>
          </a:xfrm>
          <a:prstGeom prst="homePlate">
            <a:avLst>
              <a:gd name="adj" fmla="val 55051"/>
            </a:avLst>
          </a:prstGeom>
          <a:noFill/>
          <a:ln w="9525">
            <a:solidFill>
              <a:schemeClr val="tx1"/>
            </a:solidFill>
            <a:miter lim="800000"/>
            <a:headEnd/>
            <a:tailEnd/>
          </a:ln>
        </p:spPr>
        <p:txBody>
          <a:bodyPr rot="10800000" wrap="none" anchor="ctr"/>
          <a:lstStyle/>
          <a:p>
            <a:pPr algn="ctr" eaLnBrk="0" hangingPunct="0">
              <a:buFont typeface="Arial" charset="0"/>
              <a:buNone/>
            </a:pPr>
            <a:r>
              <a:rPr lang="zh-CN" altLang="zh-CN" b="1">
                <a:latin typeface="微软雅黑"/>
                <a:ea typeface="微软雅黑"/>
                <a:cs typeface="微软雅黑"/>
              </a:rPr>
              <a:t>5</a:t>
            </a:r>
            <a:r>
              <a:rPr lang="en-US" altLang="zh-CN" b="1">
                <a:latin typeface="微软雅黑"/>
                <a:ea typeface="微软雅黑"/>
                <a:cs typeface="微软雅黑"/>
              </a:rPr>
              <a:t>. </a:t>
            </a:r>
            <a:r>
              <a:rPr lang="zh-CN" altLang="en-US" b="1">
                <a:latin typeface="微软雅黑"/>
                <a:ea typeface="微软雅黑"/>
                <a:cs typeface="微软雅黑"/>
              </a:rPr>
              <a:t>共同讨论解决问题</a:t>
            </a:r>
          </a:p>
          <a:p>
            <a:pPr algn="ctr" eaLnBrk="0" hangingPunct="0">
              <a:buFont typeface="Arial" charset="0"/>
              <a:buNone/>
            </a:pPr>
            <a:r>
              <a:rPr lang="zh-CN" altLang="en-US" b="1">
                <a:latin typeface="微软雅黑"/>
                <a:ea typeface="微软雅黑"/>
                <a:cs typeface="微软雅黑"/>
              </a:rPr>
              <a:t>的方法</a:t>
            </a:r>
            <a:r>
              <a:rPr lang="zh-CN" altLang="zh-CN" b="1">
                <a:latin typeface="微软雅黑"/>
                <a:ea typeface="微软雅黑"/>
                <a:cs typeface="微软雅黑"/>
              </a:rPr>
              <a:t>------</a:t>
            </a:r>
          </a:p>
        </p:txBody>
      </p:sp>
      <p:sp>
        <p:nvSpPr>
          <p:cNvPr id="257032" name="Rectangle 9"/>
          <p:cNvSpPr>
            <a:spLocks noChangeArrowheads="1"/>
          </p:cNvSpPr>
          <p:nvPr/>
        </p:nvSpPr>
        <p:spPr bwMode="auto">
          <a:xfrm>
            <a:off x="458788" y="3651250"/>
            <a:ext cx="1241425" cy="914400"/>
          </a:xfrm>
          <a:prstGeom prst="rect">
            <a:avLst/>
          </a:prstGeom>
          <a:noFill/>
          <a:ln w="9525">
            <a:solidFill>
              <a:schemeClr val="tx1"/>
            </a:solidFill>
            <a:miter lim="800000"/>
            <a:headEnd/>
            <a:tailEnd/>
          </a:ln>
        </p:spPr>
        <p:txBody>
          <a:bodyPr wrap="none" anchor="ctr"/>
          <a:lstStyle/>
          <a:p>
            <a:pPr eaLnBrk="0" hangingPunct="0">
              <a:buFont typeface="Arial" charset="0"/>
              <a:buNone/>
            </a:pPr>
            <a:r>
              <a:rPr lang="zh-CN" altLang="zh-CN" b="1">
                <a:latin typeface="微软雅黑"/>
                <a:ea typeface="微软雅黑"/>
                <a:cs typeface="微软雅黑"/>
              </a:rPr>
              <a:t>6</a:t>
            </a:r>
            <a:r>
              <a:rPr lang="en-US" altLang="zh-CN" b="1">
                <a:latin typeface="微软雅黑"/>
                <a:ea typeface="微软雅黑"/>
                <a:cs typeface="微软雅黑"/>
              </a:rPr>
              <a:t>. </a:t>
            </a:r>
            <a:r>
              <a:rPr lang="zh-CN" altLang="en-US" b="1">
                <a:latin typeface="微软雅黑"/>
                <a:ea typeface="微软雅黑"/>
                <a:cs typeface="微软雅黑"/>
              </a:rPr>
              <a:t>说明自己</a:t>
            </a:r>
          </a:p>
          <a:p>
            <a:pPr eaLnBrk="0" hangingPunct="0">
              <a:buFont typeface="Arial" charset="0"/>
              <a:buNone/>
            </a:pPr>
            <a:r>
              <a:rPr lang="zh-CN" altLang="en-US" b="1">
                <a:latin typeface="微软雅黑"/>
                <a:ea typeface="微软雅黑"/>
                <a:cs typeface="微软雅黑"/>
              </a:rPr>
              <a:t>的立场和方法</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765175" y="465138"/>
            <a:ext cx="5749925" cy="377825"/>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a:t>
            </a:r>
          </a:p>
        </p:txBody>
      </p:sp>
      <p:sp>
        <p:nvSpPr>
          <p:cNvPr id="258050" name="Rectangle 3"/>
          <p:cNvSpPr>
            <a:spLocks noGrp="1" noChangeArrowheads="1"/>
          </p:cNvSpPr>
          <p:nvPr>
            <p:ph idx="1"/>
          </p:nvPr>
        </p:nvSpPr>
        <p:spPr>
          <a:xfrm>
            <a:off x="188913" y="1058863"/>
            <a:ext cx="6173787" cy="349250"/>
          </a:xfrm>
        </p:spPr>
        <p:txBody>
          <a:bodyPr/>
          <a:lstStyle/>
          <a:p>
            <a:pPr eaLnBrk="1" hangingPunct="1">
              <a:buFontTx/>
              <a:buNone/>
            </a:pPr>
            <a:r>
              <a:rPr lang="zh-CN" altLang="zh-CN" sz="1800" b="1" smtClean="0">
                <a:latin typeface="微软雅黑"/>
              </a:rPr>
              <a:t>C</a:t>
            </a:r>
            <a:r>
              <a:rPr lang="en-US" altLang="zh-CN" sz="1800" b="1" smtClean="0">
                <a:latin typeface="微软雅黑"/>
              </a:rPr>
              <a:t>. </a:t>
            </a:r>
            <a:r>
              <a:rPr lang="zh-CN" altLang="en-US" sz="1800" b="1" smtClean="0">
                <a:latin typeface="微软雅黑"/>
              </a:rPr>
              <a:t>对待脾气暴躁者的误区</a:t>
            </a:r>
          </a:p>
          <a:p>
            <a:pPr eaLnBrk="1" hangingPunct="1">
              <a:buFontTx/>
              <a:buNone/>
            </a:pPr>
            <a:endParaRPr lang="zh-CN" altLang="zh-CN" sz="1800" b="1" smtClean="0">
              <a:latin typeface="微软雅黑"/>
            </a:endParaRPr>
          </a:p>
        </p:txBody>
      </p:sp>
      <p:sp>
        <p:nvSpPr>
          <p:cNvPr id="258051" name="AutoShape 4"/>
          <p:cNvSpPr>
            <a:spLocks noChangeArrowheads="1"/>
          </p:cNvSpPr>
          <p:nvPr/>
        </p:nvSpPr>
        <p:spPr bwMode="auto">
          <a:xfrm>
            <a:off x="512763" y="1654175"/>
            <a:ext cx="5832475" cy="2970213"/>
          </a:xfrm>
          <a:prstGeom prst="foldedCorner">
            <a:avLst>
              <a:gd name="adj" fmla="val 13722"/>
            </a:avLst>
          </a:prstGeom>
          <a:noFill/>
          <a:ln w="9525">
            <a:solidFill>
              <a:schemeClr val="tx1"/>
            </a:solidFill>
            <a:round/>
            <a:headEnd/>
            <a:tailEnd/>
          </a:ln>
        </p:spPr>
        <p:txBody>
          <a:bodyPr wrap="none"/>
          <a:lstStyle/>
          <a:p>
            <a:pPr eaLnBrk="0" hangingPunct="0">
              <a:lnSpc>
                <a:spcPct val="150000"/>
              </a:lnSpc>
              <a:buFont typeface="Wingdings" pitchFamily="2" charset="2"/>
              <a:buChar char="Ø"/>
            </a:pPr>
            <a:r>
              <a:rPr lang="zh-CN" altLang="en-US" sz="1500" b="1">
                <a:latin typeface="微软雅黑"/>
                <a:ea typeface="微软雅黑"/>
                <a:cs typeface="微软雅黑"/>
              </a:rPr>
              <a:t>听完陈述后，就没词了</a:t>
            </a:r>
          </a:p>
          <a:p>
            <a:pPr eaLnBrk="0" hangingPunct="0">
              <a:lnSpc>
                <a:spcPct val="150000"/>
              </a:lnSpc>
              <a:buFont typeface="Wingdings" pitchFamily="2" charset="2"/>
              <a:buChar char="Ø"/>
            </a:pPr>
            <a:r>
              <a:rPr lang="zh-CN" altLang="en-US" sz="1500" b="1">
                <a:latin typeface="微软雅黑"/>
                <a:ea typeface="微软雅黑"/>
                <a:cs typeface="微软雅黑"/>
              </a:rPr>
              <a:t>当即向他表示会处理对方</a:t>
            </a:r>
          </a:p>
          <a:p>
            <a:pPr eaLnBrk="0" hangingPunct="0">
              <a:lnSpc>
                <a:spcPct val="150000"/>
              </a:lnSpc>
              <a:buFont typeface="Wingdings" pitchFamily="2" charset="2"/>
              <a:buChar char="Ø"/>
            </a:pPr>
            <a:r>
              <a:rPr lang="zh-CN" altLang="en-US" sz="1500" b="1">
                <a:latin typeface="微软雅黑"/>
                <a:ea typeface="微软雅黑"/>
                <a:cs typeface="微软雅黑"/>
              </a:rPr>
              <a:t>阻止对方宣泄，建议冷静下来后再谈</a:t>
            </a:r>
          </a:p>
          <a:p>
            <a:pPr eaLnBrk="0" hangingPunct="0">
              <a:lnSpc>
                <a:spcPct val="150000"/>
              </a:lnSpc>
              <a:buFont typeface="Wingdings" pitchFamily="2" charset="2"/>
              <a:buChar char="Ø"/>
            </a:pPr>
            <a:r>
              <a:rPr lang="zh-CN" altLang="en-US" sz="1500" b="1">
                <a:latin typeface="微软雅黑"/>
                <a:ea typeface="微软雅黑"/>
                <a:cs typeface="微软雅黑"/>
              </a:rPr>
              <a:t>当即指出错误，存在的问题</a:t>
            </a:r>
          </a:p>
          <a:p>
            <a:pPr eaLnBrk="0" hangingPunct="0">
              <a:lnSpc>
                <a:spcPct val="150000"/>
              </a:lnSpc>
              <a:buFont typeface="Wingdings" pitchFamily="2" charset="2"/>
              <a:buChar char="Ø"/>
            </a:pPr>
            <a:r>
              <a:rPr lang="zh-CN" altLang="en-US" sz="1500" b="1">
                <a:latin typeface="微软雅黑"/>
                <a:ea typeface="微软雅黑"/>
                <a:cs typeface="微软雅黑"/>
              </a:rPr>
              <a:t>建议找另一个人求解</a:t>
            </a:r>
          </a:p>
          <a:p>
            <a:pPr eaLnBrk="0" hangingPunct="0">
              <a:lnSpc>
                <a:spcPct val="150000"/>
              </a:lnSpc>
              <a:buFont typeface="Wingdings" pitchFamily="2" charset="2"/>
              <a:buChar char="Ø"/>
            </a:pPr>
            <a:r>
              <a:rPr lang="zh-CN" altLang="en-US" sz="1500" b="1">
                <a:latin typeface="微软雅黑"/>
                <a:ea typeface="微软雅黑"/>
                <a:cs typeface="微软雅黑"/>
              </a:rPr>
              <a:t>引导他攻击你</a:t>
            </a:r>
          </a:p>
          <a:p>
            <a:pPr eaLnBrk="0" hangingPunct="0">
              <a:lnSpc>
                <a:spcPct val="150000"/>
              </a:lnSpc>
              <a:buFont typeface="Wingdings" pitchFamily="2" charset="2"/>
              <a:buChar char="Ø"/>
            </a:pPr>
            <a:r>
              <a:rPr lang="zh-CN" altLang="en-US" sz="1500" b="1">
                <a:latin typeface="微软雅黑"/>
                <a:ea typeface="微软雅黑"/>
                <a:cs typeface="微软雅黑"/>
              </a:rPr>
              <a:t>缩小问题的严重性</a:t>
            </a: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765175" y="465138"/>
            <a:ext cx="5749925" cy="369887"/>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 </a:t>
            </a:r>
          </a:p>
        </p:txBody>
      </p:sp>
      <p:sp>
        <p:nvSpPr>
          <p:cNvPr id="259074" name="Rectangle 3"/>
          <p:cNvSpPr>
            <a:spLocks noGrp="1" noChangeArrowheads="1"/>
          </p:cNvSpPr>
          <p:nvPr>
            <p:ph idx="1"/>
          </p:nvPr>
        </p:nvSpPr>
        <p:spPr/>
        <p:txBody>
          <a:bodyPr/>
          <a:lstStyle/>
          <a:p>
            <a:pPr eaLnBrk="1" hangingPunct="1">
              <a:lnSpc>
                <a:spcPct val="150000"/>
              </a:lnSpc>
              <a:buFontTx/>
              <a:buNone/>
            </a:pPr>
            <a:r>
              <a:rPr lang="zh-CN" altLang="zh-CN" sz="1800" b="1" smtClean="0">
                <a:latin typeface="微软雅黑"/>
              </a:rPr>
              <a:t>6</a:t>
            </a:r>
            <a:r>
              <a:rPr lang="zh-CN" altLang="en-US" sz="1800" b="1" smtClean="0">
                <a:latin typeface="微软雅黑"/>
              </a:rPr>
              <a:t>．消极悲观员工的管理 </a:t>
            </a:r>
          </a:p>
          <a:p>
            <a:pPr eaLnBrk="1" hangingPunct="1">
              <a:lnSpc>
                <a:spcPct val="150000"/>
              </a:lnSpc>
              <a:buFontTx/>
              <a:buNone/>
            </a:pPr>
            <a:r>
              <a:rPr lang="zh-CN" altLang="zh-CN" sz="1800" b="1" smtClean="0">
                <a:latin typeface="微软雅黑"/>
              </a:rPr>
              <a:t>A</a:t>
            </a:r>
            <a:r>
              <a:rPr lang="en-US" altLang="zh-CN" sz="1800" b="1" smtClean="0">
                <a:latin typeface="微软雅黑"/>
              </a:rPr>
              <a:t>. </a:t>
            </a:r>
            <a:r>
              <a:rPr lang="zh-CN" altLang="en-US" sz="1800" b="1" smtClean="0">
                <a:latin typeface="微软雅黑"/>
              </a:rPr>
              <a:t>危害：个别员工的消极悲观情绪会很快感染团队的其他成员，严重影响团队的士气，使领导的干劲和热情降低。</a:t>
            </a: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765175" y="465138"/>
            <a:ext cx="5749925" cy="377825"/>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a:t>
            </a:r>
          </a:p>
        </p:txBody>
      </p:sp>
      <p:sp>
        <p:nvSpPr>
          <p:cNvPr id="470019" name="Rectangle 3"/>
          <p:cNvSpPr>
            <a:spLocks noGrp="1" noChangeArrowheads="1"/>
          </p:cNvSpPr>
          <p:nvPr>
            <p:ph idx="1"/>
          </p:nvPr>
        </p:nvSpPr>
        <p:spPr>
          <a:xfrm>
            <a:off x="296863" y="1004888"/>
            <a:ext cx="6173787" cy="379412"/>
          </a:xfrm>
        </p:spPr>
        <p:txBody>
          <a:bodyPr>
            <a:normAutofit fontScale="92500" lnSpcReduction="10000"/>
          </a:bodyPr>
          <a:lstStyle/>
          <a:p>
            <a:pPr marL="342891" indent="-342891" eaLnBrk="1" hangingPunct="1">
              <a:buFontTx/>
              <a:buNone/>
              <a:defRPr/>
            </a:pPr>
            <a:r>
              <a:rPr lang="zh-CN" altLang="zh-CN" sz="2100" b="1" dirty="0">
                <a:latin typeface="微软雅黑" pitchFamily="34" charset="-122"/>
                <a:cs typeface="+mn-cs"/>
                <a:sym typeface="Arial" panose="020B0604020202020204" pitchFamily="34" charset="0"/>
              </a:rPr>
              <a:t>B</a:t>
            </a:r>
            <a:r>
              <a:rPr lang="en-US" altLang="zh-CN" sz="2100" b="1" dirty="0">
                <a:latin typeface="微软雅黑" pitchFamily="34" charset="-122"/>
                <a:cs typeface="+mn-cs"/>
                <a:sym typeface="Arial" panose="020B0604020202020204" pitchFamily="34" charset="0"/>
              </a:rPr>
              <a:t>. </a:t>
            </a:r>
            <a:r>
              <a:rPr lang="zh-CN" altLang="en-US" sz="2100" b="1" dirty="0">
                <a:latin typeface="微软雅黑" pitchFamily="34" charset="-122"/>
                <a:cs typeface="+mn-cs"/>
                <a:sym typeface="Arial" panose="020B0604020202020204" pitchFamily="34" charset="0"/>
              </a:rPr>
              <a:t>原因：</a:t>
            </a:r>
          </a:p>
          <a:p>
            <a:pPr marL="342891" indent="-342891" eaLnBrk="1" hangingPunct="1">
              <a:buFontTx/>
              <a:buNone/>
              <a:defRPr/>
            </a:pPr>
            <a:endParaRPr lang="zh-CN" altLang="zh-CN" sz="2100" b="1" dirty="0">
              <a:latin typeface="微软雅黑" pitchFamily="34" charset="-122"/>
              <a:cs typeface="+mn-cs"/>
              <a:sym typeface="Arial" panose="020B0604020202020204" pitchFamily="34" charset="0"/>
            </a:endParaRPr>
          </a:p>
        </p:txBody>
      </p:sp>
      <p:graphicFrame>
        <p:nvGraphicFramePr>
          <p:cNvPr id="568324" name="Group 4"/>
          <p:cNvGraphicFramePr>
            <a:graphicFrameLocks noGrp="1"/>
          </p:cNvGraphicFramePr>
          <p:nvPr/>
        </p:nvGraphicFramePr>
        <p:xfrm>
          <a:off x="350838" y="1492250"/>
          <a:ext cx="6156325" cy="3338513"/>
        </p:xfrm>
        <a:graphic>
          <a:graphicData uri="http://schemas.openxmlformats.org/drawingml/2006/table">
            <a:tbl>
              <a:tblPr/>
              <a:tblGrid>
                <a:gridCol w="3024336"/>
                <a:gridCol w="3132348"/>
              </a:tblGrid>
              <a:tr h="411480">
                <a:tc>
                  <a:txBody>
                    <a:bodyPr/>
                    <a:lstStyle/>
                    <a:p>
                      <a:pPr marL="0" marR="0" lvl="0" indent="0" algn="ctr" defTabSz="914400" rtl="0" eaLnBrk="1" fontAlgn="base" latinLnBrk="0" hangingPunct="1">
                        <a:lnSpc>
                          <a:spcPct val="150000"/>
                        </a:lnSpc>
                        <a:spcBef>
                          <a:spcPct val="20000"/>
                        </a:spcBef>
                        <a:spcAft>
                          <a:spcPct val="0"/>
                        </a:spcAft>
                        <a:buClrTx/>
                        <a:buSzTx/>
                        <a:buFont typeface="Wingdings" pitchFamily="2" charset="2"/>
                        <a:buNone/>
                        <a:tabLst/>
                      </a:pPr>
                      <a:r>
                        <a:rPr kumimoji="0" lang="zh-CN" sz="1500" b="1" i="0" u="none" strike="noStrike" cap="none" normalizeH="0" baseline="0" dirty="0" smtClean="0">
                          <a:ln>
                            <a:noFill/>
                          </a:ln>
                          <a:solidFill>
                            <a:srgbClr val="C00000"/>
                          </a:solidFill>
                          <a:effectLst/>
                          <a:latin typeface="微软雅黑" pitchFamily="34" charset="-122"/>
                          <a:ea typeface="微软雅黑" pitchFamily="34" charset="-122"/>
                        </a:rPr>
                        <a:t>消极悲观情绪的形成</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 typeface="Wingdings" pitchFamily="2" charset="2"/>
                        <a:buNone/>
                        <a:tabLst/>
                      </a:pPr>
                      <a:r>
                        <a:rPr kumimoji="0" lang="zh-CN" sz="1500" b="1" i="0" u="none" strike="noStrike" cap="none" normalizeH="0" baseline="0" dirty="0" smtClean="0">
                          <a:ln>
                            <a:noFill/>
                          </a:ln>
                          <a:solidFill>
                            <a:srgbClr val="C00000"/>
                          </a:solidFill>
                          <a:effectLst/>
                          <a:latin typeface="微软雅黑" pitchFamily="34" charset="-122"/>
                          <a:ea typeface="微软雅黑" pitchFamily="34" charset="-122"/>
                        </a:rPr>
                        <a:t>消极悲观情绪的产生根源</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496">
                <a:tc>
                  <a:txBody>
                    <a:bodyPr/>
                    <a:lstStyle/>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缺乏目标</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害怕失败</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害怕被拒绝</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埋怨与责怪</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否定现实</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半途而废</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对未来悲观</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空想与幻想，好高骛远</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破坏性批评</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对人不对事</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增加内疚感</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有条件的爱</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不愿或害怕承担责任</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消极论断</a:t>
                      </a:r>
                    </a:p>
                    <a:p>
                      <a:pPr marL="0" marR="0" lvl="0" indent="0" algn="l" defTabSz="914400" rtl="0" eaLnBrk="1" fontAlgn="base" latinLnBrk="0" hangingPunct="1">
                        <a:lnSpc>
                          <a:spcPct val="150000"/>
                        </a:lnSpc>
                        <a:spcBef>
                          <a:spcPct val="20000"/>
                        </a:spcBef>
                        <a:spcAft>
                          <a:spcPct val="0"/>
                        </a:spcAft>
                        <a:buClrTx/>
                        <a:buSzTx/>
                        <a:buFont typeface="Wingdings" pitchFamily="2" charset="2"/>
                        <a:buChar char="Ø"/>
                        <a:tabLst/>
                      </a:pPr>
                      <a:r>
                        <a:rPr kumimoji="0" lang="zh-CN" sz="1400" b="1" i="0" u="none" strike="noStrike" cap="none" normalizeH="0" baseline="0" dirty="0" smtClean="0">
                          <a:ln>
                            <a:noFill/>
                          </a:ln>
                          <a:solidFill>
                            <a:schemeClr val="tx1"/>
                          </a:solidFill>
                          <a:effectLst/>
                          <a:latin typeface="微软雅黑" pitchFamily="34" charset="-122"/>
                          <a:ea typeface="微软雅黑" pitchFamily="34" charset="-122"/>
                        </a:rPr>
                        <a:t>批评别人，验证自我</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765175" y="411163"/>
            <a:ext cx="5749925" cy="423862"/>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怎样管理问题员工——容人之短</a:t>
            </a:r>
          </a:p>
        </p:txBody>
      </p:sp>
      <p:sp>
        <p:nvSpPr>
          <p:cNvPr id="261122" name="Rectangle 3"/>
          <p:cNvSpPr>
            <a:spLocks noGrp="1" noChangeArrowheads="1"/>
          </p:cNvSpPr>
          <p:nvPr>
            <p:ph idx="1"/>
          </p:nvPr>
        </p:nvSpPr>
        <p:spPr>
          <a:xfrm>
            <a:off x="134938" y="896938"/>
            <a:ext cx="6372225" cy="3565525"/>
          </a:xfrm>
        </p:spPr>
        <p:txBody>
          <a:bodyPr/>
          <a:lstStyle/>
          <a:p>
            <a:pPr eaLnBrk="1" hangingPunct="1">
              <a:lnSpc>
                <a:spcPct val="150000"/>
              </a:lnSpc>
              <a:buFontTx/>
              <a:buNone/>
            </a:pPr>
            <a:r>
              <a:rPr lang="en-US" altLang="zh-CN" sz="1800" b="1" smtClean="0">
                <a:latin typeface="微软雅黑"/>
              </a:rPr>
              <a:t>B. </a:t>
            </a:r>
            <a:r>
              <a:rPr lang="zh-CN" altLang="en-US" sz="1800" b="1" smtClean="0">
                <a:latin typeface="微软雅黑"/>
              </a:rPr>
              <a:t>解决方案：</a:t>
            </a:r>
          </a:p>
          <a:p>
            <a:pPr eaLnBrk="1" hangingPunct="1">
              <a:lnSpc>
                <a:spcPct val="150000"/>
              </a:lnSpc>
              <a:buFontTx/>
              <a:buNone/>
            </a:pPr>
            <a:r>
              <a:rPr lang="zh-CN" altLang="zh-CN" sz="2400" b="1" smtClean="0">
                <a:latin typeface="微软雅黑"/>
              </a:rPr>
              <a:t>     </a:t>
            </a:r>
            <a:r>
              <a:rPr lang="zh-CN" altLang="en-US" sz="1500" b="1" smtClean="0">
                <a:latin typeface="微软雅黑"/>
              </a:rPr>
              <a:t>大多数的忧愁和消极都是人为想象出来的：其中：</a:t>
            </a:r>
          </a:p>
          <a:p>
            <a:pPr eaLnBrk="1" hangingPunct="1">
              <a:lnSpc>
                <a:spcPct val="150000"/>
              </a:lnSpc>
              <a:buFontTx/>
              <a:buNone/>
            </a:pPr>
            <a:r>
              <a:rPr lang="zh-CN" altLang="zh-CN" sz="1500" b="1" smtClean="0">
                <a:latin typeface="微软雅黑"/>
              </a:rPr>
              <a:t>        40%</a:t>
            </a:r>
            <a:r>
              <a:rPr lang="zh-CN" altLang="en-US" sz="1500" b="1" smtClean="0">
                <a:latin typeface="微软雅黑"/>
              </a:rPr>
              <a:t>从未发生过</a:t>
            </a:r>
          </a:p>
          <a:p>
            <a:pPr eaLnBrk="1" hangingPunct="1">
              <a:lnSpc>
                <a:spcPct val="150000"/>
              </a:lnSpc>
              <a:buFontTx/>
              <a:buNone/>
            </a:pPr>
            <a:r>
              <a:rPr lang="zh-CN" altLang="zh-CN" sz="1500" b="1" smtClean="0">
                <a:latin typeface="微软雅黑"/>
              </a:rPr>
              <a:t>        30%</a:t>
            </a:r>
            <a:r>
              <a:rPr lang="zh-CN" altLang="en-US" sz="1500" b="1" smtClean="0">
                <a:latin typeface="微软雅黑"/>
              </a:rPr>
              <a:t>是忧虑曾经发生过的事</a:t>
            </a:r>
          </a:p>
          <a:p>
            <a:pPr eaLnBrk="1" hangingPunct="1">
              <a:lnSpc>
                <a:spcPct val="150000"/>
              </a:lnSpc>
              <a:buFontTx/>
              <a:buNone/>
            </a:pPr>
            <a:r>
              <a:rPr lang="zh-CN" altLang="zh-CN" sz="1500" b="1" smtClean="0">
                <a:latin typeface="微软雅黑"/>
              </a:rPr>
              <a:t>        12%</a:t>
            </a:r>
            <a:r>
              <a:rPr lang="zh-CN" altLang="en-US" sz="1500" b="1" smtClean="0">
                <a:latin typeface="微软雅黑"/>
              </a:rPr>
              <a:t>担忧别人的想法</a:t>
            </a:r>
          </a:p>
          <a:p>
            <a:pPr eaLnBrk="1" hangingPunct="1">
              <a:lnSpc>
                <a:spcPct val="150000"/>
              </a:lnSpc>
              <a:buFontTx/>
              <a:buNone/>
            </a:pPr>
            <a:r>
              <a:rPr lang="zh-CN" altLang="zh-CN" sz="1500" b="1" smtClean="0">
                <a:latin typeface="微软雅黑"/>
              </a:rPr>
              <a:t>        10%</a:t>
            </a:r>
            <a:r>
              <a:rPr lang="zh-CN" altLang="en-US" sz="1500" b="1" smtClean="0">
                <a:latin typeface="微软雅黑"/>
              </a:rPr>
              <a:t>是无关紧要的事</a:t>
            </a:r>
          </a:p>
          <a:p>
            <a:pPr eaLnBrk="1" hangingPunct="1">
              <a:lnSpc>
                <a:spcPct val="150000"/>
              </a:lnSpc>
              <a:buFontTx/>
              <a:buNone/>
            </a:pPr>
            <a:r>
              <a:rPr lang="zh-CN" altLang="zh-CN" sz="1500" b="1" smtClean="0">
                <a:latin typeface="微软雅黑"/>
              </a:rPr>
              <a:t>         8%</a:t>
            </a:r>
            <a:r>
              <a:rPr lang="zh-CN" altLang="en-US" sz="1500" b="1" smtClean="0">
                <a:latin typeface="微软雅黑"/>
              </a:rPr>
              <a:t>是相当值得考虑的事，但其中的一半是你无法控制的</a:t>
            </a:r>
          </a:p>
        </p:txBody>
      </p:sp>
      <p:sp>
        <p:nvSpPr>
          <p:cNvPr id="261123" name="AutoShape 4"/>
          <p:cNvSpPr>
            <a:spLocks/>
          </p:cNvSpPr>
          <p:nvPr/>
        </p:nvSpPr>
        <p:spPr bwMode="auto">
          <a:xfrm>
            <a:off x="4778375" y="2247900"/>
            <a:ext cx="228600" cy="1143000"/>
          </a:xfrm>
          <a:prstGeom prst="rightBrace">
            <a:avLst>
              <a:gd name="adj1" fmla="val 41667"/>
              <a:gd name="adj2" fmla="val 50000"/>
            </a:avLst>
          </a:prstGeom>
          <a:noFill/>
          <a:ln w="9525">
            <a:solidFill>
              <a:schemeClr val="tx1"/>
            </a:solidFill>
            <a:round/>
            <a:headEnd/>
            <a:tailEnd/>
          </a:ln>
        </p:spPr>
        <p:txBody>
          <a:bodyPr wrap="none" anchor="ctr"/>
          <a:lstStyle/>
          <a:p>
            <a:pPr eaLnBrk="0" hangingPunct="0">
              <a:buFont typeface="Arial" charset="0"/>
              <a:buNone/>
            </a:pPr>
            <a:endParaRPr lang="zh-CN" altLang="en-US"/>
          </a:p>
        </p:txBody>
      </p:sp>
      <p:sp>
        <p:nvSpPr>
          <p:cNvPr id="261124" name="Rectangle 5"/>
          <p:cNvSpPr>
            <a:spLocks noChangeArrowheads="1"/>
          </p:cNvSpPr>
          <p:nvPr/>
        </p:nvSpPr>
        <p:spPr bwMode="auto">
          <a:xfrm>
            <a:off x="5427663" y="2085975"/>
            <a:ext cx="809625" cy="1443038"/>
          </a:xfrm>
          <a:prstGeom prst="rect">
            <a:avLst/>
          </a:prstGeom>
          <a:solidFill>
            <a:srgbClr val="0070C0"/>
          </a:solidFill>
          <a:ln w="9525">
            <a:solidFill>
              <a:schemeClr val="tx1"/>
            </a:solidFill>
            <a:miter lim="800000"/>
            <a:headEnd/>
            <a:tailEnd/>
          </a:ln>
        </p:spPr>
        <p:txBody>
          <a:bodyPr wrap="none" anchor="ctr"/>
          <a:lstStyle/>
          <a:p>
            <a:pPr algn="ctr" eaLnBrk="0" hangingPunct="0">
              <a:buFont typeface="Arial" charset="0"/>
              <a:buNone/>
            </a:pPr>
            <a:r>
              <a:rPr lang="zh-CN" altLang="zh-CN" b="1">
                <a:solidFill>
                  <a:schemeClr val="bg1"/>
                </a:solidFill>
                <a:latin typeface="微软雅黑"/>
                <a:ea typeface="微软雅黑"/>
                <a:cs typeface="微软雅黑"/>
              </a:rPr>
              <a:t>96%</a:t>
            </a:r>
            <a:r>
              <a:rPr lang="zh-CN" altLang="en-US" b="1">
                <a:solidFill>
                  <a:schemeClr val="bg1"/>
                </a:solidFill>
                <a:latin typeface="微软雅黑"/>
                <a:ea typeface="微软雅黑"/>
                <a:cs typeface="微软雅黑"/>
              </a:rPr>
              <a:t>的</a:t>
            </a:r>
          </a:p>
          <a:p>
            <a:pPr algn="ctr" eaLnBrk="0" hangingPunct="0">
              <a:buFont typeface="Arial" charset="0"/>
              <a:buNone/>
            </a:pPr>
            <a:r>
              <a:rPr lang="zh-CN" altLang="en-US" b="1">
                <a:solidFill>
                  <a:schemeClr val="bg1"/>
                </a:solidFill>
                <a:latin typeface="微软雅黑"/>
                <a:ea typeface="微软雅黑"/>
                <a:cs typeface="微软雅黑"/>
              </a:rPr>
              <a:t>事是不</a:t>
            </a:r>
          </a:p>
          <a:p>
            <a:pPr algn="ctr" eaLnBrk="0" hangingPunct="0">
              <a:buFont typeface="Arial" charset="0"/>
              <a:buNone/>
            </a:pPr>
            <a:r>
              <a:rPr lang="zh-CN" altLang="en-US" b="1">
                <a:solidFill>
                  <a:schemeClr val="bg1"/>
                </a:solidFill>
                <a:latin typeface="微软雅黑"/>
                <a:ea typeface="微软雅黑"/>
                <a:cs typeface="微软雅黑"/>
              </a:rPr>
              <a:t>必忧</a:t>
            </a:r>
          </a:p>
          <a:p>
            <a:pPr algn="ctr" eaLnBrk="0" hangingPunct="0">
              <a:buFont typeface="Arial" charset="0"/>
              <a:buNone/>
            </a:pPr>
            <a:r>
              <a:rPr lang="zh-CN" altLang="en-US" b="1">
                <a:solidFill>
                  <a:schemeClr val="bg1"/>
                </a:solidFill>
                <a:latin typeface="微软雅黑"/>
                <a:ea typeface="微软雅黑"/>
                <a:cs typeface="微软雅黑"/>
              </a:rPr>
              <a:t>虑的事</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Grp="1" noChangeArrowheads="1"/>
          </p:cNvSpPr>
          <p:nvPr>
            <p:ph type="title"/>
          </p:nvPr>
        </p:nvSpPr>
        <p:spPr>
          <a:xfrm>
            <a:off x="296863" y="1058863"/>
            <a:ext cx="6210300" cy="919162"/>
          </a:xfrm>
        </p:spPr>
        <p:txBody>
          <a:bodyPr anchor="t"/>
          <a:lstStyle/>
          <a:p>
            <a:pPr eaLnBrk="1" hangingPunct="1">
              <a:lnSpc>
                <a:spcPct val="150000"/>
              </a:lnSpc>
              <a:buFont typeface="Wingdings" pitchFamily="2" charset="2"/>
              <a:buChar char="Ø"/>
            </a:pPr>
            <a:r>
              <a:rPr lang="zh-CN" altLang="en-US" sz="1800" smtClean="0">
                <a:latin typeface="微软雅黑"/>
              </a:rPr>
              <a:t>五型班组的创建活动使“和谐发展”的理念牢固树立，班组科学发展得以实现</a:t>
            </a:r>
            <a:endParaRPr lang="en-US" altLang="zh-CN" sz="1800" smtClean="0">
              <a:latin typeface="微软雅黑"/>
            </a:endParaRPr>
          </a:p>
        </p:txBody>
      </p:sp>
      <p:sp>
        <p:nvSpPr>
          <p:cNvPr id="68610" name="TextBox 9"/>
          <p:cNvSpPr txBox="1">
            <a:spLocks noChangeArrowheads="1"/>
          </p:cNvSpPr>
          <p:nvPr/>
        </p:nvSpPr>
        <p:spPr bwMode="auto">
          <a:xfrm>
            <a:off x="692150" y="411163"/>
            <a:ext cx="2955925" cy="461962"/>
          </a:xfrm>
          <a:prstGeom prst="rect">
            <a:avLst/>
          </a:prstGeom>
          <a:noFill/>
          <a:ln w="9525">
            <a:noFill/>
            <a:miter lim="800000"/>
            <a:headEnd/>
            <a:tailEnd/>
          </a:ln>
        </p:spPr>
        <p:txBody>
          <a:bodyPr wrap="none">
            <a:spAutoFit/>
          </a:bodyPr>
          <a:lstStyle/>
          <a:p>
            <a:pPr eaLnBrk="0" hangingPunct="0">
              <a:buFont typeface="Arial" charset="0"/>
              <a:buNone/>
            </a:pPr>
            <a:r>
              <a:rPr lang="zh-CN" altLang="en-US" sz="2400" b="1">
                <a:solidFill>
                  <a:srgbClr val="FF0000"/>
                </a:solidFill>
                <a:latin typeface="微软雅黑"/>
                <a:ea typeface="微软雅黑"/>
                <a:cs typeface="微软雅黑"/>
              </a:rPr>
              <a:t>五型班组建设的意义</a:t>
            </a:r>
          </a:p>
        </p:txBody>
      </p:sp>
      <p:sp>
        <p:nvSpPr>
          <p:cNvPr id="68611" name="矩形 11"/>
          <p:cNvSpPr>
            <a:spLocks noChangeArrowheads="1"/>
          </p:cNvSpPr>
          <p:nvPr/>
        </p:nvSpPr>
        <p:spPr bwMode="auto">
          <a:xfrm>
            <a:off x="296863" y="2032000"/>
            <a:ext cx="6102350" cy="922338"/>
          </a:xfrm>
          <a:prstGeom prst="rect">
            <a:avLst/>
          </a:prstGeom>
          <a:noFill/>
          <a:ln w="9525">
            <a:noFill/>
            <a:miter lim="800000"/>
            <a:headEnd/>
            <a:tailEnd/>
          </a:ln>
        </p:spPr>
        <p:txBody>
          <a:bodyPr>
            <a:spAutoFit/>
          </a:bodyPr>
          <a:lstStyle/>
          <a:p>
            <a:pPr eaLnBrk="0" hangingPunct="0">
              <a:lnSpc>
                <a:spcPct val="150000"/>
              </a:lnSpc>
              <a:buFont typeface="Wingdings" pitchFamily="2" charset="2"/>
              <a:buChar char="Ø"/>
            </a:pPr>
            <a:r>
              <a:rPr lang="zh-CN" altLang="en-US" b="1">
                <a:latin typeface="微软雅黑"/>
                <a:ea typeface="微软雅黑"/>
                <a:cs typeface="微软雅黑"/>
              </a:rPr>
              <a:t>形成了班组员工关系和谐，工作协调，互助互爱的良好局面</a:t>
            </a:r>
            <a:endParaRPr lang="zh-CN" altLang="en-US"/>
          </a:p>
        </p:txBody>
      </p:sp>
      <p:sp>
        <p:nvSpPr>
          <p:cNvPr id="68612" name="矩形 12"/>
          <p:cNvSpPr>
            <a:spLocks noChangeArrowheads="1"/>
          </p:cNvSpPr>
          <p:nvPr/>
        </p:nvSpPr>
        <p:spPr bwMode="auto">
          <a:xfrm>
            <a:off x="296863" y="2992438"/>
            <a:ext cx="6102350" cy="923925"/>
          </a:xfrm>
          <a:prstGeom prst="rect">
            <a:avLst/>
          </a:prstGeom>
          <a:noFill/>
          <a:ln w="9525">
            <a:noFill/>
            <a:miter lim="800000"/>
            <a:headEnd/>
            <a:tailEnd/>
          </a:ln>
        </p:spPr>
        <p:txBody>
          <a:bodyPr>
            <a:spAutoFit/>
          </a:bodyPr>
          <a:lstStyle/>
          <a:p>
            <a:pPr eaLnBrk="0" hangingPunct="0">
              <a:lnSpc>
                <a:spcPct val="150000"/>
              </a:lnSpc>
              <a:buFont typeface="Wingdings" pitchFamily="2" charset="2"/>
              <a:buChar char="Ø"/>
            </a:pPr>
            <a:r>
              <a:rPr lang="zh-CN" altLang="en-US" b="1">
                <a:latin typeface="微软雅黑"/>
                <a:ea typeface="微软雅黑"/>
                <a:cs typeface="微软雅黑"/>
              </a:rPr>
              <a:t>讲团结，讲奉献，讲和谐得到站点员工的普遍认同，形成班组间员工爱岗敬业，奋发向上，相互比拼的氛围</a:t>
            </a:r>
            <a:endParaRPr lang="zh-CN" altLang="en-US"/>
          </a:p>
        </p:txBody>
      </p:sp>
    </p:spTree>
  </p:cSld>
  <p:clrMapOvr>
    <a:masterClrMapping/>
  </p:clrMapOvr>
  <p:transition advClick="0" advTm="2000">
    <p:cove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692150" y="465138"/>
            <a:ext cx="5830888" cy="431800"/>
          </a:xfrm>
        </p:spPr>
        <p:txBody>
          <a:bodyPr>
            <a:normAutofit fontScale="90000"/>
          </a:bodyPr>
          <a:lstStyle/>
          <a:p>
            <a:pPr eaLnBrk="1" hangingPunct="1">
              <a:defRPr/>
            </a:pPr>
            <a:r>
              <a:rPr lang="zh-CN" altLang="zh-CN" dirty="0">
                <a:solidFill>
                  <a:srgbClr val="6B6B6B"/>
                </a:solidFill>
                <a:latin typeface="微软雅黑" pitchFamily="34" charset="-122"/>
                <a:cs typeface="+mj-cs"/>
                <a:sym typeface="Arial" panose="020B0604020202020204" pitchFamily="34" charset="0"/>
              </a:rPr>
              <a:t> </a:t>
            </a:r>
            <a:r>
              <a:rPr lang="zh-CN" altLang="en-US" dirty="0">
                <a:solidFill>
                  <a:srgbClr val="FF0000"/>
                </a:solidFill>
                <a:latin typeface="微软雅黑" pitchFamily="34" charset="-122"/>
                <a:cs typeface="+mj-cs"/>
                <a:sym typeface="Arial" panose="020B0604020202020204" pitchFamily="34" charset="0"/>
              </a:rPr>
              <a:t>怎样管理问题员工</a:t>
            </a:r>
            <a:r>
              <a:rPr lang="zh-CN" altLang="zh-CN" dirty="0">
                <a:solidFill>
                  <a:srgbClr val="FF0000"/>
                </a:solidFill>
                <a:latin typeface="微软雅黑" pitchFamily="34" charset="-122"/>
                <a:cs typeface="+mj-cs"/>
                <a:sym typeface="Arial" panose="020B0604020202020204" pitchFamily="34" charset="0"/>
              </a:rPr>
              <a:t>——</a:t>
            </a:r>
            <a:r>
              <a:rPr lang="zh-CN" altLang="en-US" dirty="0">
                <a:solidFill>
                  <a:srgbClr val="FF0000"/>
                </a:solidFill>
                <a:latin typeface="微软雅黑" pitchFamily="34" charset="-122"/>
                <a:cs typeface="+mj-cs"/>
                <a:sym typeface="Arial" panose="020B0604020202020204" pitchFamily="34" charset="0"/>
              </a:rPr>
              <a:t>容人之短</a:t>
            </a:r>
          </a:p>
        </p:txBody>
      </p:sp>
      <p:sp>
        <p:nvSpPr>
          <p:cNvPr id="262146" name="Rectangle 3"/>
          <p:cNvSpPr>
            <a:spLocks noGrp="1" noChangeArrowheads="1"/>
          </p:cNvSpPr>
          <p:nvPr>
            <p:ph idx="1"/>
          </p:nvPr>
        </p:nvSpPr>
        <p:spPr>
          <a:xfrm>
            <a:off x="296863" y="1004888"/>
            <a:ext cx="6115050" cy="433387"/>
          </a:xfrm>
        </p:spPr>
        <p:txBody>
          <a:bodyPr/>
          <a:lstStyle/>
          <a:p>
            <a:pPr eaLnBrk="1" hangingPunct="1">
              <a:buFontTx/>
              <a:buNone/>
            </a:pPr>
            <a:r>
              <a:rPr lang="zh-CN" altLang="zh-CN" sz="2100" b="1" smtClean="0">
                <a:latin typeface="微软雅黑"/>
              </a:rPr>
              <a:t>C</a:t>
            </a:r>
            <a:r>
              <a:rPr lang="en-US" altLang="zh-CN" sz="2100" b="1" smtClean="0">
                <a:latin typeface="微软雅黑"/>
              </a:rPr>
              <a:t>. </a:t>
            </a:r>
            <a:r>
              <a:rPr lang="zh-CN" altLang="en-US" sz="2100" b="1" smtClean="0">
                <a:latin typeface="微软雅黑"/>
              </a:rPr>
              <a:t>消除忧虑的方法</a:t>
            </a:r>
            <a:r>
              <a:rPr lang="zh-CN" altLang="en-US" sz="2100" b="1" smtClean="0">
                <a:latin typeface="微软雅黑"/>
                <a:sym typeface="Wingdings" pitchFamily="2" charset="2"/>
              </a:rPr>
              <a:t>（鼓励，亲和、人格魅力影响）</a:t>
            </a:r>
            <a:endParaRPr lang="zh-CN" altLang="en-US" sz="2100" b="1" smtClean="0">
              <a:latin typeface="微软雅黑"/>
            </a:endParaRPr>
          </a:p>
          <a:p>
            <a:pPr eaLnBrk="1" hangingPunct="1">
              <a:buFontTx/>
              <a:buNone/>
            </a:pPr>
            <a:endParaRPr lang="zh-CN" altLang="zh-CN" sz="2100" b="1" smtClean="0">
              <a:latin typeface="微软雅黑"/>
            </a:endParaRPr>
          </a:p>
        </p:txBody>
      </p:sp>
      <p:sp>
        <p:nvSpPr>
          <p:cNvPr id="262147" name="AutoShape 4"/>
          <p:cNvSpPr>
            <a:spLocks noChangeArrowheads="1"/>
          </p:cNvSpPr>
          <p:nvPr/>
        </p:nvSpPr>
        <p:spPr bwMode="auto">
          <a:xfrm>
            <a:off x="350838" y="1492250"/>
            <a:ext cx="5940425" cy="3024188"/>
          </a:xfrm>
          <a:prstGeom prst="foldedCorner">
            <a:avLst>
              <a:gd name="adj" fmla="val 12500"/>
            </a:avLst>
          </a:prstGeom>
          <a:noFill/>
          <a:ln w="9525">
            <a:solidFill>
              <a:schemeClr val="tx1"/>
            </a:solidFill>
            <a:round/>
            <a:headEnd/>
            <a:tailEnd/>
          </a:ln>
        </p:spPr>
        <p:txBody>
          <a:bodyPr wrap="none"/>
          <a:lstStyle/>
          <a:p>
            <a:pPr eaLnBrk="0" hangingPunct="0">
              <a:lnSpc>
                <a:spcPct val="150000"/>
              </a:lnSpc>
              <a:buFont typeface="Wingdings" pitchFamily="2" charset="2"/>
              <a:buChar char="Ø"/>
            </a:pPr>
            <a:r>
              <a:rPr lang="zh-CN" altLang="en-US" sz="1500" b="1">
                <a:latin typeface="微软雅黑"/>
                <a:ea typeface="微软雅黑"/>
                <a:cs typeface="微软雅黑"/>
              </a:rPr>
              <a:t>明确地写出心中忧虑的事</a:t>
            </a:r>
          </a:p>
          <a:p>
            <a:pPr eaLnBrk="0" hangingPunct="0">
              <a:lnSpc>
                <a:spcPct val="150000"/>
              </a:lnSpc>
              <a:buFont typeface="Wingdings" pitchFamily="2" charset="2"/>
              <a:buChar char="Ø"/>
            </a:pPr>
            <a:r>
              <a:rPr lang="zh-CN" altLang="en-US" sz="1500" b="1">
                <a:latin typeface="微软雅黑"/>
                <a:ea typeface="微软雅黑"/>
                <a:cs typeface="微软雅黑"/>
              </a:rPr>
              <a:t>找出事情的真相，忧虑自然会消除</a:t>
            </a:r>
          </a:p>
          <a:p>
            <a:pPr eaLnBrk="0" hangingPunct="0">
              <a:lnSpc>
                <a:spcPct val="150000"/>
              </a:lnSpc>
              <a:buFont typeface="Wingdings" pitchFamily="2" charset="2"/>
              <a:buChar char="Ø"/>
            </a:pPr>
            <a:r>
              <a:rPr lang="zh-CN" altLang="en-US" sz="1500" b="1">
                <a:latin typeface="微软雅黑"/>
                <a:ea typeface="微软雅黑"/>
                <a:cs typeface="微软雅黑"/>
              </a:rPr>
              <a:t>了解事情最坏的状况，并立即开始设法改变</a:t>
            </a:r>
          </a:p>
          <a:p>
            <a:pPr eaLnBrk="0" hangingPunct="0">
              <a:lnSpc>
                <a:spcPct val="150000"/>
              </a:lnSpc>
              <a:buFont typeface="Wingdings" pitchFamily="2" charset="2"/>
              <a:buChar char="Ø"/>
            </a:pPr>
            <a:r>
              <a:rPr lang="zh-CN" altLang="en-US" sz="1500" b="1">
                <a:latin typeface="微软雅黑"/>
                <a:ea typeface="微软雅黑"/>
                <a:cs typeface="微软雅黑"/>
              </a:rPr>
              <a:t>要清楚地认识到成功需要时间和过程</a:t>
            </a:r>
          </a:p>
          <a:p>
            <a:pPr eaLnBrk="0" hangingPunct="0">
              <a:lnSpc>
                <a:spcPct val="150000"/>
              </a:lnSpc>
              <a:buFont typeface="Wingdings" pitchFamily="2" charset="2"/>
              <a:buChar char="Ø"/>
            </a:pPr>
            <a:r>
              <a:rPr lang="zh-CN" altLang="en-US" sz="1500" b="1">
                <a:latin typeface="微软雅黑"/>
                <a:ea typeface="微软雅黑"/>
                <a:cs typeface="微软雅黑"/>
              </a:rPr>
              <a:t>把注决力集中在你想要的解决问题的方法与程序上</a:t>
            </a:r>
          </a:p>
          <a:p>
            <a:pPr eaLnBrk="0" hangingPunct="0">
              <a:lnSpc>
                <a:spcPct val="150000"/>
              </a:lnSpc>
              <a:buFont typeface="Wingdings" pitchFamily="2" charset="2"/>
              <a:buChar char="Ø"/>
            </a:pPr>
            <a:r>
              <a:rPr lang="zh-CN" altLang="en-US" sz="1500" b="1">
                <a:latin typeface="微软雅黑"/>
                <a:ea typeface="微软雅黑"/>
                <a:cs typeface="微软雅黑"/>
              </a:rPr>
              <a:t>去做你害怕的事情</a:t>
            </a:r>
          </a:p>
          <a:p>
            <a:pPr eaLnBrk="0" hangingPunct="0">
              <a:lnSpc>
                <a:spcPct val="150000"/>
              </a:lnSpc>
              <a:buFont typeface="Wingdings" pitchFamily="2" charset="2"/>
              <a:buChar char="Ø"/>
            </a:pPr>
            <a:r>
              <a:rPr lang="zh-CN" altLang="en-US" sz="1500" b="1">
                <a:latin typeface="微软雅黑"/>
                <a:ea typeface="微软雅黑"/>
                <a:cs typeface="微软雅黑"/>
              </a:rPr>
              <a:t>你要认识到一切都会过去</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idx="1"/>
          </p:nvPr>
        </p:nvSpPr>
        <p:spPr/>
        <p:txBody>
          <a:bodyPr/>
          <a:lstStyle/>
          <a:p>
            <a:pPr eaLnBrk="1" hangingPunct="1">
              <a:lnSpc>
                <a:spcPct val="150000"/>
              </a:lnSpc>
              <a:buFont typeface="Wingdings" pitchFamily="2" charset="2"/>
              <a:buChar char="Ø"/>
            </a:pPr>
            <a:r>
              <a:rPr lang="zh-CN" altLang="en-US" sz="1800" b="1" smtClean="0">
                <a:latin typeface="微软雅黑"/>
              </a:rPr>
              <a:t>有效的绩效面谈；</a:t>
            </a:r>
          </a:p>
          <a:p>
            <a:pPr eaLnBrk="1" hangingPunct="1">
              <a:lnSpc>
                <a:spcPct val="150000"/>
              </a:lnSpc>
              <a:buFont typeface="Wingdings" pitchFamily="2" charset="2"/>
              <a:buChar char="Ø"/>
            </a:pPr>
            <a:r>
              <a:rPr lang="zh-CN" altLang="en-US" sz="1800" b="1" smtClean="0">
                <a:latin typeface="微软雅黑"/>
              </a:rPr>
              <a:t>同理心的建立；</a:t>
            </a:r>
          </a:p>
          <a:p>
            <a:pPr eaLnBrk="1" hangingPunct="1">
              <a:lnSpc>
                <a:spcPct val="150000"/>
              </a:lnSpc>
              <a:buFont typeface="Wingdings" pitchFamily="2" charset="2"/>
              <a:buChar char="Ø"/>
            </a:pPr>
            <a:r>
              <a:rPr lang="zh-CN" altLang="en-US" sz="1800" b="1" smtClean="0">
                <a:latin typeface="微软雅黑"/>
              </a:rPr>
              <a:t>淘汰管理的应用；</a:t>
            </a:r>
          </a:p>
          <a:p>
            <a:pPr eaLnBrk="1" hangingPunct="1">
              <a:lnSpc>
                <a:spcPct val="150000"/>
              </a:lnSpc>
              <a:buFont typeface="Wingdings" pitchFamily="2" charset="2"/>
              <a:buChar char="Ø"/>
            </a:pPr>
            <a:r>
              <a:rPr lang="zh-CN" altLang="en-US" sz="1800" b="1" smtClean="0">
                <a:latin typeface="微软雅黑"/>
              </a:rPr>
              <a:t>情景领导；</a:t>
            </a:r>
          </a:p>
          <a:p>
            <a:pPr eaLnBrk="1" hangingPunct="1">
              <a:lnSpc>
                <a:spcPct val="150000"/>
              </a:lnSpc>
              <a:buFont typeface="Wingdings" pitchFamily="2" charset="2"/>
              <a:buChar char="Ø"/>
            </a:pPr>
            <a:r>
              <a:rPr lang="zh-CN" altLang="en-US" sz="1800" b="1" smtClean="0">
                <a:latin typeface="微软雅黑"/>
              </a:rPr>
              <a:t>有效的沟通技巧（倾听）；</a:t>
            </a:r>
          </a:p>
          <a:p>
            <a:pPr eaLnBrk="1" hangingPunct="1">
              <a:lnSpc>
                <a:spcPct val="150000"/>
              </a:lnSpc>
              <a:buFont typeface="Wingdings" pitchFamily="2" charset="2"/>
              <a:buChar char="Ø"/>
            </a:pPr>
            <a:r>
              <a:rPr lang="zh-CN" altLang="en-US" sz="1800" b="1" smtClean="0">
                <a:latin typeface="微软雅黑"/>
              </a:rPr>
              <a:t>高效的辅导</a:t>
            </a:r>
          </a:p>
          <a:p>
            <a:pPr eaLnBrk="1" hangingPunct="1">
              <a:lnSpc>
                <a:spcPct val="150000"/>
              </a:lnSpc>
              <a:buFont typeface="Wingdings" pitchFamily="2" charset="2"/>
              <a:buChar char="Ø"/>
            </a:pPr>
            <a:endParaRPr lang="en-US" altLang="zh-CN" sz="1800" b="1" smtClean="0">
              <a:latin typeface="微软雅黑"/>
            </a:endParaRPr>
          </a:p>
        </p:txBody>
      </p:sp>
      <p:sp>
        <p:nvSpPr>
          <p:cNvPr id="263170" name="Rectangle 5"/>
          <p:cNvSpPr>
            <a:spLocks noChangeArrowheads="1"/>
          </p:cNvSpPr>
          <p:nvPr/>
        </p:nvSpPr>
        <p:spPr bwMode="auto">
          <a:xfrm>
            <a:off x="692150" y="347663"/>
            <a:ext cx="3943350" cy="62865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应对问题员工的必备技巧</a:t>
            </a:r>
          </a:p>
        </p:txBody>
      </p:sp>
      <p:pic>
        <p:nvPicPr>
          <p:cNvPr id="263171" name="Picture 6"/>
          <p:cNvPicPr>
            <a:picLocks noChangeAspect="1" noChangeArrowheads="1"/>
          </p:cNvPicPr>
          <p:nvPr/>
        </p:nvPicPr>
        <p:blipFill>
          <a:blip r:embed="rId3"/>
          <a:srcRect/>
          <a:stretch>
            <a:fillRect/>
          </a:stretch>
        </p:blipFill>
        <p:spPr bwMode="auto">
          <a:xfrm>
            <a:off x="4238625" y="1112838"/>
            <a:ext cx="2189163" cy="34686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5794">
                                            <p:txEl>
                                              <p:pRg st="0" end="0"/>
                                            </p:txEl>
                                          </p:spTgt>
                                        </p:tgtEl>
                                        <p:attrNameLst>
                                          <p:attrName>style.visibility</p:attrName>
                                        </p:attrNameLst>
                                      </p:cBhvr>
                                      <p:to>
                                        <p:strVal val="visible"/>
                                      </p:to>
                                    </p:set>
                                    <p:animEffect transition="in" filter="blinds(horizontal)">
                                      <p:cBhvr>
                                        <p:cTn id="7" dur="500"/>
                                        <p:tgtEl>
                                          <p:spTgt spid="545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5794">
                                            <p:txEl>
                                              <p:pRg st="1" end="1"/>
                                            </p:txEl>
                                          </p:spTgt>
                                        </p:tgtEl>
                                        <p:attrNameLst>
                                          <p:attrName>style.visibility</p:attrName>
                                        </p:attrNameLst>
                                      </p:cBhvr>
                                      <p:to>
                                        <p:strVal val="visible"/>
                                      </p:to>
                                    </p:set>
                                    <p:animEffect transition="in" filter="blinds(horizontal)">
                                      <p:cBhvr>
                                        <p:cTn id="12" dur="500"/>
                                        <p:tgtEl>
                                          <p:spTgt spid="545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45794">
                                            <p:txEl>
                                              <p:pRg st="2" end="2"/>
                                            </p:txEl>
                                          </p:spTgt>
                                        </p:tgtEl>
                                        <p:attrNameLst>
                                          <p:attrName>style.visibility</p:attrName>
                                        </p:attrNameLst>
                                      </p:cBhvr>
                                      <p:to>
                                        <p:strVal val="visible"/>
                                      </p:to>
                                    </p:set>
                                    <p:animEffect transition="in" filter="blinds(horizontal)">
                                      <p:cBhvr>
                                        <p:cTn id="17" dur="500"/>
                                        <p:tgtEl>
                                          <p:spTgt spid="5457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45794">
                                            <p:txEl>
                                              <p:pRg st="3" end="3"/>
                                            </p:txEl>
                                          </p:spTgt>
                                        </p:tgtEl>
                                        <p:attrNameLst>
                                          <p:attrName>style.visibility</p:attrName>
                                        </p:attrNameLst>
                                      </p:cBhvr>
                                      <p:to>
                                        <p:strVal val="visible"/>
                                      </p:to>
                                    </p:set>
                                    <p:animEffect transition="in" filter="blinds(horizontal)">
                                      <p:cBhvr>
                                        <p:cTn id="22" dur="500"/>
                                        <p:tgtEl>
                                          <p:spTgt spid="5457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45794">
                                            <p:txEl>
                                              <p:pRg st="4" end="4"/>
                                            </p:txEl>
                                          </p:spTgt>
                                        </p:tgtEl>
                                        <p:attrNameLst>
                                          <p:attrName>style.visibility</p:attrName>
                                        </p:attrNameLst>
                                      </p:cBhvr>
                                      <p:to>
                                        <p:strVal val="visible"/>
                                      </p:to>
                                    </p:set>
                                    <p:animEffect transition="in" filter="blinds(horizontal)">
                                      <p:cBhvr>
                                        <p:cTn id="27" dur="500"/>
                                        <p:tgtEl>
                                          <p:spTgt spid="5457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45794">
                                            <p:txEl>
                                              <p:pRg st="5" end="5"/>
                                            </p:txEl>
                                          </p:spTgt>
                                        </p:tgtEl>
                                        <p:attrNameLst>
                                          <p:attrName>style.visibility</p:attrName>
                                        </p:attrNameLst>
                                      </p:cBhvr>
                                      <p:to>
                                        <p:strVal val="visible"/>
                                      </p:to>
                                    </p:set>
                                    <p:animEffect transition="in" filter="blinds(horizontal)">
                                      <p:cBhvr>
                                        <p:cTn id="32" dur="500"/>
                                        <p:tgtEl>
                                          <p:spTgt spid="5457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3"/>
          <p:cNvPicPr>
            <a:picLocks noGrp="1" noChangeAspect="1" noChangeArrowheads="1"/>
          </p:cNvPicPr>
          <p:nvPr>
            <p:ph idx="1"/>
          </p:nvPr>
        </p:nvPicPr>
        <p:blipFill>
          <a:blip r:embed="rId2"/>
          <a:srcRect/>
          <a:stretch>
            <a:fillRect/>
          </a:stretch>
        </p:blipFill>
        <p:spPr>
          <a:xfrm>
            <a:off x="3175" y="1438275"/>
            <a:ext cx="2455863" cy="2862263"/>
          </a:xfrm>
        </p:spPr>
      </p:pic>
      <p:sp>
        <p:nvSpPr>
          <p:cNvPr id="265218" name="AutoShape 4"/>
          <p:cNvSpPr>
            <a:spLocks noChangeArrowheads="1"/>
          </p:cNvSpPr>
          <p:nvPr/>
        </p:nvSpPr>
        <p:spPr bwMode="auto">
          <a:xfrm>
            <a:off x="2697163" y="1546225"/>
            <a:ext cx="3671887" cy="323850"/>
          </a:xfrm>
          <a:prstGeom prst="flowChartAlternateProcess">
            <a:avLst/>
          </a:prstGeom>
          <a:gradFill rotWithShape="0">
            <a:gsLst>
              <a:gs pos="0">
                <a:srgbClr val="6A8B25"/>
              </a:gs>
              <a:gs pos="100000">
                <a:srgbClr val="83B02F"/>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8197" name="Rectangle 5"/>
          <p:cNvSpPr>
            <a:spLocks noChangeArrowheads="1"/>
          </p:cNvSpPr>
          <p:nvPr/>
        </p:nvSpPr>
        <p:spPr bwMode="auto">
          <a:xfrm>
            <a:off x="2697163" y="1816100"/>
            <a:ext cx="3671887" cy="2430463"/>
          </a:xfrm>
          <a:prstGeom prst="rect">
            <a:avLst/>
          </a:prstGeom>
          <a:gradFill rotWithShape="0">
            <a:gsLst>
              <a:gs pos="0">
                <a:schemeClr val="bg1"/>
              </a:gs>
              <a:gs pos="100000">
                <a:srgbClr val="CBCBCB"/>
              </a:gs>
            </a:gsLst>
            <a:lin ang="5400000" scaled="1"/>
          </a:gradFill>
          <a:ln>
            <a:noFill/>
          </a:ln>
          <a:effectLst/>
          <a:extLst>
            <a:ext uri="{91240B29-F687-4F45-9708-019B960494DF}"/>
            <a:ext uri="{AF507438-7753-43E0-B8FC-AC1667EBCBE1}"/>
          </a:extLst>
        </p:spPr>
        <p:txBody>
          <a:bodyPr/>
          <a:lstStyle/>
          <a:p>
            <a:pPr algn="ctr">
              <a:lnSpc>
                <a:spcPct val="200000"/>
              </a:lnSpc>
              <a:defRPr/>
            </a:pPr>
            <a:r>
              <a:rPr lang="zh-CN" altLang="en-US" sz="2100" b="1" dirty="0">
                <a:latin typeface="+mj-ea"/>
                <a:ea typeface="+mj-ea"/>
              </a:rPr>
              <a:t>第七单元</a:t>
            </a:r>
            <a:endParaRPr lang="en-US" altLang="zh-CN" sz="2100" b="1" dirty="0">
              <a:latin typeface="+mj-ea"/>
              <a:ea typeface="+mj-ea"/>
            </a:endParaRPr>
          </a:p>
          <a:p>
            <a:pPr algn="ctr" eaLnBrk="0" hangingPunct="0">
              <a:lnSpc>
                <a:spcPct val="200000"/>
              </a:lnSpc>
              <a:buFont typeface="Arial" panose="020B0604020202020204" pitchFamily="34" charset="0"/>
              <a:buNone/>
              <a:defRPr/>
            </a:pPr>
            <a:r>
              <a:rPr lang="zh-CN" altLang="en-US" b="1" dirty="0">
                <a:latin typeface="微软雅黑" pitchFamily="34" charset="-122"/>
                <a:ea typeface="微软雅黑" pitchFamily="34" charset="-122"/>
              </a:rPr>
              <a:t>班组胜任力的提升</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52835" y="898525"/>
            <a:ext cx="4455790" cy="3833813"/>
          </a:xfrm>
          <a:noFill/>
          <a:ln>
            <a:noFill/>
          </a:ln>
          <a:scene3d>
            <a:camera prst="orthographicFront">
              <a:rot lat="0" lon="0" rev="0"/>
            </a:camera>
            <a:lightRig rig="contrasting" dir="t">
              <a:rot lat="0" lon="0" rev="1500000"/>
            </a:lightRig>
          </a:scene3d>
          <a:sp3d prstMaterial="metal">
            <a:bevelT w="88900" h="88900"/>
          </a:sp3d>
          <a:extLst>
            <a:ext uri="{909E8E84-426E-40DD-AFC4-6F175D3DCCD1}"/>
            <a:ext uri="{91240B29-F687-4F45-9708-019B960494DF}"/>
          </a:extLst>
        </p:spPr>
        <p:style>
          <a:lnRef idx="2">
            <a:schemeClr val="accent2"/>
          </a:lnRef>
          <a:fillRef idx="1">
            <a:schemeClr val="lt1"/>
          </a:fillRef>
          <a:effectRef idx="0">
            <a:schemeClr val="accent2"/>
          </a:effectRef>
          <a:fontRef idx="minor">
            <a:schemeClr val="dk1"/>
          </a:fontRef>
        </p:style>
        <p:txBody>
          <a:bodyPr>
            <a:normAutofit lnSpcReduction="10000"/>
          </a:bodyPr>
          <a:lstStyle/>
          <a:p>
            <a:pPr marL="342891" indent="-342891" eaLnBrk="1" hangingPunct="1">
              <a:lnSpc>
                <a:spcPct val="150000"/>
              </a:lnSpc>
              <a:buFontTx/>
              <a:buNone/>
              <a:defRPr/>
            </a:pPr>
            <a:r>
              <a:rPr lang="en-US" altLang="zh-CN" sz="1500" b="1" dirty="0">
                <a:latin typeface="微软雅黑" pitchFamily="34" charset="-122"/>
                <a:sym typeface="Arial" panose="020B0604020202020204" pitchFamily="34" charset="0"/>
              </a:rPr>
              <a:t>1.</a:t>
            </a:r>
            <a:r>
              <a:rPr lang="zh-CN" altLang="en-US" sz="1500" b="1" dirty="0">
                <a:latin typeface="微软雅黑" pitchFamily="34" charset="-122"/>
                <a:sym typeface="Arial" panose="020B0604020202020204" pitchFamily="34" charset="0"/>
              </a:rPr>
              <a:t>如何有效的辅助上司</a:t>
            </a:r>
          </a:p>
          <a:p>
            <a:pPr marL="342891" indent="-342891" eaLnBrk="1" hangingPunct="1">
              <a:lnSpc>
                <a:spcPct val="150000"/>
              </a:lnSpc>
              <a:buFontTx/>
              <a:buNone/>
              <a:defRPr/>
            </a:pPr>
            <a:r>
              <a:rPr lang="en-US" altLang="zh-CN" sz="1500" b="1" dirty="0">
                <a:latin typeface="微软雅黑" pitchFamily="34" charset="-122"/>
                <a:sym typeface="Arial" panose="020B0604020202020204" pitchFamily="34" charset="0"/>
              </a:rPr>
              <a:t>2.</a:t>
            </a:r>
            <a:r>
              <a:rPr lang="zh-CN" altLang="en-US" sz="1500" b="1" dirty="0">
                <a:latin typeface="微软雅黑" pitchFamily="34" charset="-122"/>
                <a:sym typeface="Arial" panose="020B0604020202020204" pitchFamily="34" charset="0"/>
              </a:rPr>
              <a:t>如何处理好上下级关系</a:t>
            </a:r>
          </a:p>
          <a:p>
            <a:pPr marL="342891" indent="-342891" eaLnBrk="1" hangingPunct="1">
              <a:lnSpc>
                <a:spcPct val="150000"/>
              </a:lnSpc>
              <a:buFontTx/>
              <a:buNone/>
              <a:defRPr/>
            </a:pPr>
            <a:r>
              <a:rPr lang="en-US" altLang="zh-CN" sz="1500" b="1" dirty="0">
                <a:latin typeface="微软雅黑" pitchFamily="34" charset="-122"/>
                <a:sym typeface="Arial" panose="020B0604020202020204" pitchFamily="34" charset="0"/>
              </a:rPr>
              <a:t>3.</a:t>
            </a:r>
            <a:r>
              <a:rPr lang="zh-CN" altLang="en-US" sz="1500" b="1" dirty="0">
                <a:latin typeface="微软雅黑" pitchFamily="34" charset="-122"/>
                <a:sym typeface="Arial" panose="020B0604020202020204" pitchFamily="34" charset="0"/>
              </a:rPr>
              <a:t>如何有效的激励下属</a:t>
            </a:r>
          </a:p>
          <a:p>
            <a:pPr marL="342891" indent="-342891" eaLnBrk="1" hangingPunct="1">
              <a:lnSpc>
                <a:spcPct val="150000"/>
              </a:lnSpc>
              <a:buFontTx/>
              <a:buNone/>
              <a:defRPr/>
            </a:pPr>
            <a:r>
              <a:rPr lang="en-US" altLang="zh-CN" sz="1500" b="1" dirty="0">
                <a:latin typeface="微软雅黑" pitchFamily="34" charset="-122"/>
                <a:sym typeface="Arial" panose="020B0604020202020204" pitchFamily="34" charset="0"/>
              </a:rPr>
              <a:t>4.</a:t>
            </a:r>
            <a:r>
              <a:rPr lang="zh-CN" altLang="en-US" sz="1500" b="1" dirty="0">
                <a:latin typeface="微软雅黑" pitchFamily="34" charset="-122"/>
                <a:sym typeface="Arial" panose="020B0604020202020204" pitchFamily="34" charset="0"/>
              </a:rPr>
              <a:t>员工教导（</a:t>
            </a:r>
            <a:r>
              <a:rPr lang="en-US" altLang="zh-CN" sz="1500" b="1" dirty="0">
                <a:latin typeface="微软雅黑" pitchFamily="34" charset="-122"/>
                <a:sym typeface="Arial" panose="020B0604020202020204" pitchFamily="34" charset="0"/>
              </a:rPr>
              <a:t>OJT</a:t>
            </a:r>
            <a:r>
              <a:rPr lang="zh-CN" altLang="en-US" sz="1500" b="1" dirty="0">
                <a:latin typeface="微软雅黑" pitchFamily="34" charset="-122"/>
                <a:sym typeface="Arial" panose="020B0604020202020204" pitchFamily="34" charset="0"/>
              </a:rPr>
              <a:t>）</a:t>
            </a:r>
          </a:p>
          <a:p>
            <a:pPr marL="342891" indent="-342891" eaLnBrk="1" hangingPunct="1">
              <a:lnSpc>
                <a:spcPct val="150000"/>
              </a:lnSpc>
              <a:buFontTx/>
              <a:buNone/>
              <a:defRPr/>
            </a:pPr>
            <a:r>
              <a:rPr lang="en-US" altLang="zh-CN" sz="1500" b="1" dirty="0">
                <a:latin typeface="微软雅黑" pitchFamily="34" charset="-122"/>
                <a:sym typeface="Arial" panose="020B0604020202020204" pitchFamily="34" charset="0"/>
              </a:rPr>
              <a:t>5.</a:t>
            </a:r>
            <a:r>
              <a:rPr lang="zh-CN" altLang="en-US" sz="1500" b="1" dirty="0">
                <a:latin typeface="微软雅黑" pitchFamily="34" charset="-122"/>
                <a:sym typeface="Arial" panose="020B0604020202020204" pitchFamily="34" charset="0"/>
              </a:rPr>
              <a:t>新员工和岗位员工的培训</a:t>
            </a:r>
          </a:p>
          <a:p>
            <a:pPr marL="342891" indent="-342891" eaLnBrk="1" hangingPunct="1">
              <a:lnSpc>
                <a:spcPct val="150000"/>
              </a:lnSpc>
              <a:buFontTx/>
              <a:buNone/>
              <a:defRPr/>
            </a:pPr>
            <a:r>
              <a:rPr lang="en-US" altLang="zh-CN" sz="1500" b="1" dirty="0">
                <a:latin typeface="微软雅黑" pitchFamily="34" charset="-122"/>
                <a:sym typeface="Arial" panose="020B0604020202020204" pitchFamily="34" charset="0"/>
              </a:rPr>
              <a:t>6.</a:t>
            </a:r>
            <a:r>
              <a:rPr lang="zh-CN" altLang="en-US" sz="1500" b="1" dirty="0">
                <a:latin typeface="微软雅黑" pitchFamily="34" charset="-122"/>
                <a:sym typeface="Arial" panose="020B0604020202020204" pitchFamily="34" charset="0"/>
              </a:rPr>
              <a:t>如何打造高效的生产团队</a:t>
            </a:r>
          </a:p>
          <a:p>
            <a:pPr marL="342891" indent="-342891" eaLnBrk="1" hangingPunct="1">
              <a:lnSpc>
                <a:spcPct val="150000"/>
              </a:lnSpc>
              <a:buFontTx/>
              <a:buNone/>
              <a:defRPr/>
            </a:pPr>
            <a:r>
              <a:rPr lang="en-US" altLang="zh-CN" sz="1500" b="1" dirty="0">
                <a:latin typeface="微软雅黑" pitchFamily="34" charset="-122"/>
                <a:sym typeface="Arial" panose="020B0604020202020204" pitchFamily="34" charset="0"/>
              </a:rPr>
              <a:t>7.</a:t>
            </a:r>
            <a:r>
              <a:rPr lang="zh-CN" altLang="en-US" sz="1500" b="1" dirty="0">
                <a:latin typeface="微软雅黑" pitchFamily="34" charset="-122"/>
                <a:sym typeface="Arial" panose="020B0604020202020204" pitchFamily="34" charset="0"/>
              </a:rPr>
              <a:t>如何进行有效的时间管理</a:t>
            </a:r>
          </a:p>
          <a:p>
            <a:pPr marL="342891" indent="-342891" eaLnBrk="1" hangingPunct="1">
              <a:lnSpc>
                <a:spcPct val="150000"/>
              </a:lnSpc>
              <a:buFontTx/>
              <a:buNone/>
              <a:defRPr/>
            </a:pPr>
            <a:r>
              <a:rPr lang="en-US" altLang="zh-CN" sz="1500" b="1" dirty="0">
                <a:latin typeface="微软雅黑" pitchFamily="34" charset="-122"/>
                <a:sym typeface="Arial" panose="020B0604020202020204" pitchFamily="34" charset="0"/>
              </a:rPr>
              <a:t>8.</a:t>
            </a:r>
            <a:r>
              <a:rPr lang="zh-CN" altLang="en-US" sz="1500" b="1" dirty="0">
                <a:latin typeface="微软雅黑" pitchFamily="34" charset="-122"/>
                <a:sym typeface="Arial" panose="020B0604020202020204" pitchFamily="34" charset="0"/>
              </a:rPr>
              <a:t>与上级、同级、下级沟通的技巧</a:t>
            </a:r>
          </a:p>
          <a:p>
            <a:pPr marL="342891" indent="-342891" eaLnBrk="1" hangingPunct="1">
              <a:lnSpc>
                <a:spcPct val="150000"/>
              </a:lnSpc>
              <a:buFontTx/>
              <a:buNone/>
              <a:defRPr/>
            </a:pPr>
            <a:r>
              <a:rPr lang="en-US" altLang="zh-CN" sz="1500" b="1" dirty="0">
                <a:latin typeface="微软雅黑" pitchFamily="34" charset="-122"/>
                <a:sym typeface="Arial" panose="020B0604020202020204" pitchFamily="34" charset="0"/>
              </a:rPr>
              <a:t>9.</a:t>
            </a:r>
            <a:r>
              <a:rPr lang="zh-CN" altLang="en-US" sz="1500" b="1" dirty="0">
                <a:latin typeface="微软雅黑" pitchFamily="34" charset="-122"/>
                <a:sym typeface="Arial" panose="020B0604020202020204" pitchFamily="34" charset="0"/>
              </a:rPr>
              <a:t>发现问题和解决问题的方法与流程</a:t>
            </a:r>
          </a:p>
          <a:p>
            <a:pPr marL="342891" indent="-342891" eaLnBrk="1" hangingPunct="1">
              <a:lnSpc>
                <a:spcPct val="150000"/>
              </a:lnSpc>
              <a:buFontTx/>
              <a:buNone/>
              <a:defRPr/>
            </a:pPr>
            <a:r>
              <a:rPr lang="en-US" altLang="zh-CN" sz="1500" b="1" dirty="0">
                <a:latin typeface="微软雅黑" pitchFamily="34" charset="-122"/>
                <a:sym typeface="Arial" panose="020B0604020202020204" pitchFamily="34" charset="0"/>
              </a:rPr>
              <a:t>10.</a:t>
            </a:r>
            <a:r>
              <a:rPr lang="zh-CN" altLang="en-US" sz="1500" b="1" dirty="0">
                <a:latin typeface="微软雅黑" pitchFamily="34" charset="-122"/>
                <a:sym typeface="Arial" panose="020B0604020202020204" pitchFamily="34" charset="0"/>
              </a:rPr>
              <a:t>班组长的领导智慧</a:t>
            </a:r>
          </a:p>
          <a:p>
            <a:pPr marL="539354" indent="-342900" eaLnBrk="1" hangingPunct="1">
              <a:lnSpc>
                <a:spcPct val="150000"/>
              </a:lnSpc>
              <a:buFontTx/>
              <a:buNone/>
              <a:defRPr/>
            </a:pPr>
            <a:endParaRPr lang="zh-CN" altLang="en-US" sz="2400" b="1" dirty="0">
              <a:solidFill>
                <a:srgbClr val="000000"/>
              </a:solidFill>
              <a:latin typeface="微软雅黑" pitchFamily="34" charset="-122"/>
              <a:cs typeface="Times New Roman" pitchFamily="18" charset="0"/>
              <a:sym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188913" y="1058863"/>
            <a:ext cx="2136775" cy="423862"/>
          </a:xfrm>
        </p:spPr>
        <p:txBody>
          <a:bodyPr lIns="68570" tIns="34284" rIns="68570" bIns="34284"/>
          <a:lstStyle/>
          <a:p>
            <a:pPr eaLnBrk="1" hangingPunct="1">
              <a:defRPr/>
            </a:pPr>
            <a:r>
              <a:rPr lang="en-US" altLang="zh-CN" sz="2100" dirty="0">
                <a:solidFill>
                  <a:srgbClr val="FF0000"/>
                </a:solidFill>
                <a:latin typeface="微软雅黑" pitchFamily="34" charset="-122"/>
                <a:cs typeface="+mn-cs"/>
                <a:sym typeface="Arial" panose="020B0604020202020204" pitchFamily="34" charset="0"/>
              </a:rPr>
              <a:t>  </a:t>
            </a:r>
            <a:r>
              <a:rPr lang="zh-CN" altLang="en-US" sz="2100" dirty="0">
                <a:solidFill>
                  <a:srgbClr val="FF0000"/>
                </a:solidFill>
                <a:latin typeface="微软雅黑" pitchFamily="34" charset="-122"/>
                <a:cs typeface="+mn-cs"/>
                <a:sym typeface="Arial" panose="020B0604020202020204" pitchFamily="34" charset="0"/>
              </a:rPr>
              <a:t>了解上司</a:t>
            </a:r>
          </a:p>
        </p:txBody>
      </p:sp>
      <p:sp>
        <p:nvSpPr>
          <p:cNvPr id="558083" name="Rectangle 3"/>
          <p:cNvSpPr>
            <a:spLocks noGrp="1" noChangeArrowheads="1"/>
          </p:cNvSpPr>
          <p:nvPr>
            <p:ph idx="1"/>
          </p:nvPr>
        </p:nvSpPr>
        <p:spPr>
          <a:xfrm>
            <a:off x="188913" y="1600200"/>
            <a:ext cx="2754312" cy="2430463"/>
          </a:xfrm>
        </p:spPr>
        <p:txBody>
          <a:bodyPr/>
          <a:lstStyle/>
          <a:p>
            <a:pPr eaLnBrk="1" hangingPunct="1">
              <a:lnSpc>
                <a:spcPct val="150000"/>
              </a:lnSpc>
              <a:buFont typeface="Wingdings" pitchFamily="2" charset="2"/>
              <a:buChar char="Ø"/>
            </a:pPr>
            <a:r>
              <a:rPr lang="en-US" altLang="zh-CN" sz="1800" b="1" smtClean="0">
                <a:latin typeface="微软雅黑"/>
              </a:rPr>
              <a:t> </a:t>
            </a:r>
            <a:r>
              <a:rPr lang="zh-CN" altLang="en-US" sz="1800" b="1" smtClean="0">
                <a:latin typeface="微软雅黑"/>
              </a:rPr>
              <a:t>工作目标</a:t>
            </a:r>
          </a:p>
          <a:p>
            <a:pPr eaLnBrk="1" hangingPunct="1">
              <a:lnSpc>
                <a:spcPct val="150000"/>
              </a:lnSpc>
              <a:buFont typeface="Wingdings" pitchFamily="2" charset="2"/>
              <a:buChar char="Ø"/>
            </a:pPr>
            <a:r>
              <a:rPr lang="zh-CN" altLang="en-US" sz="1800" b="1" smtClean="0">
                <a:latin typeface="微软雅黑"/>
              </a:rPr>
              <a:t> 工作方式</a:t>
            </a:r>
          </a:p>
          <a:p>
            <a:pPr eaLnBrk="1" hangingPunct="1">
              <a:lnSpc>
                <a:spcPct val="150000"/>
              </a:lnSpc>
              <a:buFont typeface="Wingdings" pitchFamily="2" charset="2"/>
              <a:buChar char="Ø"/>
            </a:pPr>
            <a:r>
              <a:rPr lang="zh-CN" altLang="en-US" sz="1800" b="1" smtClean="0">
                <a:latin typeface="微软雅黑"/>
              </a:rPr>
              <a:t> 个人性格</a:t>
            </a:r>
          </a:p>
          <a:p>
            <a:pPr eaLnBrk="1" hangingPunct="1">
              <a:lnSpc>
                <a:spcPct val="150000"/>
              </a:lnSpc>
              <a:buFont typeface="Wingdings" pitchFamily="2" charset="2"/>
              <a:buChar char="Ø"/>
            </a:pPr>
            <a:r>
              <a:rPr lang="zh-CN" altLang="en-US" sz="1800" b="1" smtClean="0">
                <a:latin typeface="微软雅黑"/>
              </a:rPr>
              <a:t> 对你的期望</a:t>
            </a:r>
          </a:p>
        </p:txBody>
      </p:sp>
      <p:sp>
        <p:nvSpPr>
          <p:cNvPr id="267267" name="Rectangle 2"/>
          <p:cNvSpPr txBox="1">
            <a:spLocks noChangeArrowheads="1"/>
          </p:cNvSpPr>
          <p:nvPr/>
        </p:nvSpPr>
        <p:spPr bwMode="auto">
          <a:xfrm>
            <a:off x="4184650" y="1058863"/>
            <a:ext cx="1782763" cy="433387"/>
          </a:xfrm>
          <a:prstGeom prst="rect">
            <a:avLst/>
          </a:prstGeom>
          <a:noFill/>
          <a:ln w="9525">
            <a:noFill/>
            <a:miter lim="800000"/>
            <a:headEnd/>
            <a:tailEnd/>
          </a:ln>
        </p:spPr>
        <p:txBody>
          <a:bodyPr lIns="68570" tIns="34284" rIns="68570" bIns="34284" anchor="ctr"/>
          <a:lstStyle/>
          <a:p>
            <a:pPr defTabSz="685800">
              <a:buFont typeface="Arial" charset="0"/>
              <a:buNone/>
            </a:pPr>
            <a:r>
              <a:rPr lang="en-US" altLang="zh-CN" sz="2100" b="1">
                <a:solidFill>
                  <a:srgbClr val="FF0000"/>
                </a:solidFill>
                <a:latin typeface="微软雅黑"/>
                <a:ea typeface="微软雅黑"/>
                <a:cs typeface="微软雅黑"/>
              </a:rPr>
              <a:t>   </a:t>
            </a:r>
            <a:r>
              <a:rPr lang="zh-CN" altLang="en-US" sz="2100" b="1">
                <a:solidFill>
                  <a:srgbClr val="FF0000"/>
                </a:solidFill>
                <a:latin typeface="微软雅黑"/>
                <a:ea typeface="微软雅黑"/>
                <a:cs typeface="微软雅黑"/>
              </a:rPr>
              <a:t>有效沟通</a:t>
            </a:r>
          </a:p>
        </p:txBody>
      </p:sp>
      <p:sp>
        <p:nvSpPr>
          <p:cNvPr id="6" name="Rectangle 3"/>
          <p:cNvSpPr txBox="1">
            <a:spLocks noChangeArrowheads="1"/>
          </p:cNvSpPr>
          <p:nvPr/>
        </p:nvSpPr>
        <p:spPr bwMode="auto">
          <a:xfrm>
            <a:off x="4346575" y="1600200"/>
            <a:ext cx="2160588" cy="2212975"/>
          </a:xfrm>
          <a:prstGeom prst="rect">
            <a:avLst/>
          </a:prstGeom>
          <a:noFill/>
          <a:ln w="9525">
            <a:noFill/>
            <a:miter lim="800000"/>
            <a:headEnd/>
            <a:tailEnd/>
          </a:ln>
        </p:spPr>
        <p:txBody>
          <a:bodyPr lIns="68570" tIns="34284" rIns="68570" bIns="34284"/>
          <a:lstStyle/>
          <a:p>
            <a:pPr marL="257175" indent="-257175" defTabSz="685800">
              <a:lnSpc>
                <a:spcPct val="150000"/>
              </a:lnSpc>
              <a:spcBef>
                <a:spcPct val="20000"/>
              </a:spcBef>
              <a:buFont typeface="Wingdings" pitchFamily="2" charset="2"/>
              <a:buChar char="Ø"/>
              <a:defRPr/>
            </a:pPr>
            <a:r>
              <a:rPr lang="zh-CN" altLang="en-US" b="1" kern="0" dirty="0">
                <a:latin typeface="微软雅黑" pitchFamily="34" charset="-122"/>
                <a:ea typeface="微软雅黑" pitchFamily="34" charset="-122"/>
              </a:rPr>
              <a:t>主动真诚  </a:t>
            </a:r>
          </a:p>
          <a:p>
            <a:pPr marL="257175" indent="-257175" defTabSz="685800">
              <a:lnSpc>
                <a:spcPct val="150000"/>
              </a:lnSpc>
              <a:spcBef>
                <a:spcPct val="20000"/>
              </a:spcBef>
              <a:buFont typeface="Wingdings" pitchFamily="2" charset="2"/>
              <a:buChar char="Ø"/>
              <a:defRPr/>
            </a:pPr>
            <a:r>
              <a:rPr lang="zh-CN" altLang="en-US" b="1" kern="0" dirty="0">
                <a:latin typeface="微软雅黑" pitchFamily="34" charset="-122"/>
                <a:ea typeface="微软雅黑" pitchFamily="34" charset="-122"/>
              </a:rPr>
              <a:t>寻找方式 </a:t>
            </a:r>
          </a:p>
          <a:p>
            <a:pPr marL="257175" indent="-257175" defTabSz="685800">
              <a:lnSpc>
                <a:spcPct val="150000"/>
              </a:lnSpc>
              <a:spcBef>
                <a:spcPct val="20000"/>
              </a:spcBef>
              <a:buFont typeface="Wingdings" pitchFamily="2" charset="2"/>
              <a:buChar char="Ø"/>
              <a:defRPr/>
            </a:pPr>
            <a:r>
              <a:rPr lang="zh-CN" altLang="en-US" b="1" kern="0" dirty="0">
                <a:latin typeface="微软雅黑" pitchFamily="34" charset="-122"/>
                <a:ea typeface="微软雅黑" pitchFamily="34" charset="-122"/>
              </a:rPr>
              <a:t>掌握时机</a:t>
            </a:r>
          </a:p>
          <a:p>
            <a:pPr marL="257175" indent="-257175" defTabSz="685800">
              <a:lnSpc>
                <a:spcPct val="150000"/>
              </a:lnSpc>
              <a:spcBef>
                <a:spcPct val="20000"/>
              </a:spcBef>
              <a:buFont typeface="Wingdings" pitchFamily="2" charset="2"/>
              <a:buChar char="Ø"/>
              <a:defRPr/>
            </a:pPr>
            <a:r>
              <a:rPr lang="zh-CN" altLang="en-US" b="1" kern="0" dirty="0">
                <a:latin typeface="微软雅黑" pitchFamily="34" charset="-122"/>
                <a:ea typeface="微软雅黑" pitchFamily="34" charset="-122"/>
              </a:rPr>
              <a:t>换位思考</a:t>
            </a:r>
          </a:p>
        </p:txBody>
      </p:sp>
      <p:sp>
        <p:nvSpPr>
          <p:cNvPr id="267269" name="Rectangle 3"/>
          <p:cNvSpPr>
            <a:spLocks noChangeArrowheads="1"/>
          </p:cNvSpPr>
          <p:nvPr/>
        </p:nvSpPr>
        <p:spPr bwMode="auto">
          <a:xfrm>
            <a:off x="765175" y="496888"/>
            <a:ext cx="2749550" cy="4318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animEffect transition="in" filter="fade">
                                      <p:cBhvr>
                                        <p:cTn id="7" dur="1000"/>
                                        <p:tgtEl>
                                          <p:spTgt spid="558083">
                                            <p:txEl>
                                              <p:pRg st="0" end="0"/>
                                            </p:txEl>
                                          </p:spTgt>
                                        </p:tgtEl>
                                      </p:cBhvr>
                                    </p:animEffect>
                                    <p:anim calcmode="lin" valueType="num">
                                      <p:cBhvr>
                                        <p:cTn id="8" dur="1000" fill="hold"/>
                                        <p:tgtEl>
                                          <p:spTgt spid="558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808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58083">
                                            <p:txEl>
                                              <p:pRg st="1" end="1"/>
                                            </p:txEl>
                                          </p:spTgt>
                                        </p:tgtEl>
                                        <p:attrNameLst>
                                          <p:attrName>style.visibility</p:attrName>
                                        </p:attrNameLst>
                                      </p:cBhvr>
                                      <p:to>
                                        <p:strVal val="visible"/>
                                      </p:to>
                                    </p:set>
                                    <p:animEffect transition="in" filter="fade">
                                      <p:cBhvr>
                                        <p:cTn id="12" dur="1000"/>
                                        <p:tgtEl>
                                          <p:spTgt spid="558083">
                                            <p:txEl>
                                              <p:pRg st="1" end="1"/>
                                            </p:txEl>
                                          </p:spTgt>
                                        </p:tgtEl>
                                      </p:cBhvr>
                                    </p:animEffect>
                                    <p:anim calcmode="lin" valueType="num">
                                      <p:cBhvr>
                                        <p:cTn id="13" dur="1000" fill="hold"/>
                                        <p:tgtEl>
                                          <p:spTgt spid="55808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5808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58083">
                                            <p:txEl>
                                              <p:pRg st="2" end="2"/>
                                            </p:txEl>
                                          </p:spTgt>
                                        </p:tgtEl>
                                        <p:attrNameLst>
                                          <p:attrName>style.visibility</p:attrName>
                                        </p:attrNameLst>
                                      </p:cBhvr>
                                      <p:to>
                                        <p:strVal val="visible"/>
                                      </p:to>
                                    </p:set>
                                    <p:animEffect transition="in" filter="fade">
                                      <p:cBhvr>
                                        <p:cTn id="17" dur="1000"/>
                                        <p:tgtEl>
                                          <p:spTgt spid="558083">
                                            <p:txEl>
                                              <p:pRg st="2" end="2"/>
                                            </p:txEl>
                                          </p:spTgt>
                                        </p:tgtEl>
                                      </p:cBhvr>
                                    </p:animEffect>
                                    <p:anim calcmode="lin" valueType="num">
                                      <p:cBhvr>
                                        <p:cTn id="18" dur="1000" fill="hold"/>
                                        <p:tgtEl>
                                          <p:spTgt spid="55808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5808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58083">
                                            <p:txEl>
                                              <p:pRg st="3" end="3"/>
                                            </p:txEl>
                                          </p:spTgt>
                                        </p:tgtEl>
                                        <p:attrNameLst>
                                          <p:attrName>style.visibility</p:attrName>
                                        </p:attrNameLst>
                                      </p:cBhvr>
                                      <p:to>
                                        <p:strVal val="visible"/>
                                      </p:to>
                                    </p:set>
                                    <p:animEffect transition="in" filter="fade">
                                      <p:cBhvr>
                                        <p:cTn id="22" dur="1000"/>
                                        <p:tgtEl>
                                          <p:spTgt spid="558083">
                                            <p:txEl>
                                              <p:pRg st="3" end="3"/>
                                            </p:txEl>
                                          </p:spTgt>
                                        </p:tgtEl>
                                      </p:cBhvr>
                                    </p:animEffect>
                                    <p:anim calcmode="lin" valueType="num">
                                      <p:cBhvr>
                                        <p:cTn id="23" dur="1000" fill="hold"/>
                                        <p:tgtEl>
                                          <p:spTgt spid="55808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580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1000"/>
                                        <p:tgtEl>
                                          <p:spTgt spid="6">
                                            <p:txEl>
                                              <p:pRg st="1" end="1"/>
                                            </p:txEl>
                                          </p:spTgt>
                                        </p:tgtEl>
                                      </p:cBhvr>
                                    </p:animEffect>
                                    <p:anim calcmode="lin" valueType="num">
                                      <p:cBhvr>
                                        <p:cTn id="3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anim calcmode="lin" valueType="num">
                                      <p:cBhvr>
                                        <p:cTn id="4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1000"/>
                                        <p:tgtEl>
                                          <p:spTgt spid="6">
                                            <p:txEl>
                                              <p:pRg st="3" end="3"/>
                                            </p:txEl>
                                          </p:spTgt>
                                        </p:tgtEl>
                                      </p:cBhvr>
                                    </p:animEffect>
                                    <p:anim calcmode="lin" valueType="num">
                                      <p:cBhvr>
                                        <p:cTn id="4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242888" y="950913"/>
            <a:ext cx="6172200" cy="404812"/>
          </a:xfrm>
        </p:spPr>
        <p:txBody>
          <a:bodyPr lIns="68570" tIns="34284" rIns="68570" bIns="34284"/>
          <a:lstStyle/>
          <a:p>
            <a:pPr eaLnBrk="1" hangingPunct="1">
              <a:defRPr/>
            </a:pPr>
            <a:r>
              <a:rPr lang="zh-CN" altLang="en-US" sz="2100" dirty="0">
                <a:solidFill>
                  <a:srgbClr val="FF0000"/>
                </a:solidFill>
                <a:latin typeface="微软雅黑" pitchFamily="34" charset="-122"/>
                <a:cs typeface="+mn-cs"/>
                <a:sym typeface="Arial" panose="020B0604020202020204" pitchFamily="34" charset="0"/>
              </a:rPr>
              <a:t>付诸实施</a:t>
            </a:r>
          </a:p>
        </p:txBody>
      </p:sp>
      <p:sp>
        <p:nvSpPr>
          <p:cNvPr id="560131" name="Rectangle 3"/>
          <p:cNvSpPr>
            <a:spLocks noGrp="1" noChangeArrowheads="1"/>
          </p:cNvSpPr>
          <p:nvPr>
            <p:ph idx="1"/>
          </p:nvPr>
        </p:nvSpPr>
        <p:spPr>
          <a:xfrm>
            <a:off x="296863" y="1384300"/>
            <a:ext cx="6172200" cy="3240088"/>
          </a:xfrm>
        </p:spPr>
        <p:txBody>
          <a:bodyPr/>
          <a:lstStyle/>
          <a:p>
            <a:pPr eaLnBrk="1" hangingPunct="1">
              <a:lnSpc>
                <a:spcPct val="150000"/>
              </a:lnSpc>
              <a:buFont typeface="Wingdings" pitchFamily="2" charset="2"/>
              <a:buChar char="Ø"/>
            </a:pPr>
            <a:r>
              <a:rPr lang="zh-CN" altLang="en-US" sz="1800" b="1" smtClean="0">
                <a:latin typeface="微软雅黑"/>
              </a:rPr>
              <a:t>提醒你的上司</a:t>
            </a:r>
          </a:p>
          <a:p>
            <a:pPr eaLnBrk="1" hangingPunct="1">
              <a:lnSpc>
                <a:spcPct val="150000"/>
              </a:lnSpc>
              <a:buFont typeface="Wingdings" pitchFamily="2" charset="2"/>
              <a:buChar char="Ø"/>
            </a:pPr>
            <a:r>
              <a:rPr lang="zh-CN" altLang="en-US" sz="1800" b="1" smtClean="0">
                <a:latin typeface="微软雅黑"/>
              </a:rPr>
              <a:t>帮助困境中的上司</a:t>
            </a:r>
          </a:p>
          <a:p>
            <a:pPr eaLnBrk="1" hangingPunct="1">
              <a:lnSpc>
                <a:spcPct val="150000"/>
              </a:lnSpc>
              <a:buFont typeface="Wingdings" pitchFamily="2" charset="2"/>
              <a:buChar char="Ø"/>
            </a:pPr>
            <a:r>
              <a:rPr lang="zh-CN" altLang="en-US" sz="1800" b="1" smtClean="0">
                <a:latin typeface="微软雅黑"/>
              </a:rPr>
              <a:t>管理上司的时间</a:t>
            </a:r>
          </a:p>
          <a:p>
            <a:pPr eaLnBrk="1" hangingPunct="1">
              <a:lnSpc>
                <a:spcPct val="150000"/>
              </a:lnSpc>
              <a:buFont typeface="Wingdings" pitchFamily="2" charset="2"/>
              <a:buChar char="Ø"/>
            </a:pPr>
            <a:r>
              <a:rPr lang="zh-CN" altLang="en-US" sz="1800" b="1" smtClean="0">
                <a:latin typeface="微软雅黑"/>
              </a:rPr>
              <a:t>征求上司的意见</a:t>
            </a:r>
          </a:p>
          <a:p>
            <a:pPr eaLnBrk="1" hangingPunct="1">
              <a:lnSpc>
                <a:spcPct val="150000"/>
              </a:lnSpc>
              <a:buFont typeface="Wingdings" pitchFamily="2" charset="2"/>
              <a:buChar char="Ø"/>
            </a:pPr>
            <a:r>
              <a:rPr lang="zh-CN" altLang="en-US" sz="1800" b="1" smtClean="0">
                <a:latin typeface="微软雅黑"/>
              </a:rPr>
              <a:t>赢得上司的信赖</a:t>
            </a:r>
          </a:p>
          <a:p>
            <a:pPr eaLnBrk="1" hangingPunct="1">
              <a:lnSpc>
                <a:spcPct val="150000"/>
              </a:lnSpc>
              <a:buFont typeface="Wingdings" pitchFamily="2" charset="2"/>
              <a:buChar char="Ø"/>
            </a:pPr>
            <a:r>
              <a:rPr lang="zh-CN" altLang="en-US" sz="1800" b="1" smtClean="0">
                <a:latin typeface="微软雅黑"/>
              </a:rPr>
              <a:t>维护上司的权威</a:t>
            </a:r>
            <a:endParaRPr lang="en-US" altLang="zh-CN" sz="1800" smtClean="0">
              <a:latin typeface="微软雅黑"/>
            </a:endParaRPr>
          </a:p>
        </p:txBody>
      </p:sp>
      <p:sp>
        <p:nvSpPr>
          <p:cNvPr id="268291" name="Rectangle 3"/>
          <p:cNvSpPr>
            <a:spLocks noChangeArrowheads="1"/>
          </p:cNvSpPr>
          <p:nvPr/>
        </p:nvSpPr>
        <p:spPr bwMode="auto">
          <a:xfrm>
            <a:off x="765175" y="469900"/>
            <a:ext cx="2749550" cy="4318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dissolve">
                                      <p:cBhvr>
                                        <p:cTn id="7" dur="500"/>
                                        <p:tgtEl>
                                          <p:spTgt spid="56013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60131">
                                            <p:txEl>
                                              <p:pRg st="1" end="1"/>
                                            </p:txEl>
                                          </p:spTgt>
                                        </p:tgtEl>
                                        <p:attrNameLst>
                                          <p:attrName>style.visibility</p:attrName>
                                        </p:attrNameLst>
                                      </p:cBhvr>
                                      <p:to>
                                        <p:strVal val="visible"/>
                                      </p:to>
                                    </p:set>
                                    <p:animEffect transition="in" filter="dissolve">
                                      <p:cBhvr>
                                        <p:cTn id="10" dur="500"/>
                                        <p:tgtEl>
                                          <p:spTgt spid="56013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60131">
                                            <p:txEl>
                                              <p:pRg st="2" end="2"/>
                                            </p:txEl>
                                          </p:spTgt>
                                        </p:tgtEl>
                                        <p:attrNameLst>
                                          <p:attrName>style.visibility</p:attrName>
                                        </p:attrNameLst>
                                      </p:cBhvr>
                                      <p:to>
                                        <p:strVal val="visible"/>
                                      </p:to>
                                    </p:set>
                                    <p:animEffect transition="in" filter="dissolve">
                                      <p:cBhvr>
                                        <p:cTn id="13" dur="500"/>
                                        <p:tgtEl>
                                          <p:spTgt spid="560131">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60131">
                                            <p:txEl>
                                              <p:pRg st="3" end="3"/>
                                            </p:txEl>
                                          </p:spTgt>
                                        </p:tgtEl>
                                        <p:attrNameLst>
                                          <p:attrName>style.visibility</p:attrName>
                                        </p:attrNameLst>
                                      </p:cBhvr>
                                      <p:to>
                                        <p:strVal val="visible"/>
                                      </p:to>
                                    </p:set>
                                    <p:animEffect transition="in" filter="dissolve">
                                      <p:cBhvr>
                                        <p:cTn id="16" dur="500"/>
                                        <p:tgtEl>
                                          <p:spTgt spid="560131">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60131">
                                            <p:txEl>
                                              <p:pRg st="4" end="4"/>
                                            </p:txEl>
                                          </p:spTgt>
                                        </p:tgtEl>
                                        <p:attrNameLst>
                                          <p:attrName>style.visibility</p:attrName>
                                        </p:attrNameLst>
                                      </p:cBhvr>
                                      <p:to>
                                        <p:strVal val="visible"/>
                                      </p:to>
                                    </p:set>
                                    <p:animEffect transition="in" filter="dissolve">
                                      <p:cBhvr>
                                        <p:cTn id="19" dur="500"/>
                                        <p:tgtEl>
                                          <p:spTgt spid="560131">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60131">
                                            <p:txEl>
                                              <p:pRg st="5" end="5"/>
                                            </p:txEl>
                                          </p:spTgt>
                                        </p:tgtEl>
                                        <p:attrNameLst>
                                          <p:attrName>style.visibility</p:attrName>
                                        </p:attrNameLst>
                                      </p:cBhvr>
                                      <p:to>
                                        <p:strVal val="visible"/>
                                      </p:to>
                                    </p:set>
                                    <p:animEffect transition="in" filter="dissolve">
                                      <p:cBhvr>
                                        <p:cTn id="22" dur="500"/>
                                        <p:tgtEl>
                                          <p:spTgt spid="560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标题 1"/>
          <p:cNvSpPr>
            <a:spLocks noGrp="1"/>
          </p:cNvSpPr>
          <p:nvPr>
            <p:ph type="title" idx="4294967295"/>
          </p:nvPr>
        </p:nvSpPr>
        <p:spPr>
          <a:xfrm>
            <a:off x="333375" y="993775"/>
            <a:ext cx="5076825" cy="504825"/>
          </a:xfrm>
        </p:spPr>
        <p:txBody>
          <a:bodyPr/>
          <a:lstStyle/>
          <a:p>
            <a:pPr eaLnBrk="1" hangingPunct="1"/>
            <a:r>
              <a:rPr lang="zh-CN" altLang="en-US" sz="2100" smtClean="0">
                <a:latin typeface="微软雅黑"/>
              </a:rPr>
              <a:t>1）下属的</a:t>
            </a:r>
            <a:r>
              <a:rPr lang="en-US" altLang="zh-CN" sz="2100" smtClean="0">
                <a:latin typeface="微软雅黑"/>
              </a:rPr>
              <a:t>8</a:t>
            </a:r>
            <a:r>
              <a:rPr lang="zh-CN" altLang="en-US" sz="2100" smtClean="0">
                <a:latin typeface="微软雅黑"/>
              </a:rPr>
              <a:t>条戒律</a:t>
            </a:r>
          </a:p>
        </p:txBody>
      </p:sp>
      <p:sp>
        <p:nvSpPr>
          <p:cNvPr id="270338" name="AutoShape 28"/>
          <p:cNvSpPr>
            <a:spLocks noChangeArrowheads="1"/>
          </p:cNvSpPr>
          <p:nvPr/>
        </p:nvSpPr>
        <p:spPr bwMode="auto">
          <a:xfrm>
            <a:off x="1371600" y="1592263"/>
            <a:ext cx="1771650" cy="628650"/>
          </a:xfrm>
          <a:prstGeom prst="can">
            <a:avLst>
              <a:gd name="adj" fmla="val 25000"/>
            </a:avLst>
          </a:prstGeom>
          <a:gradFill rotWithShape="1">
            <a:gsLst>
              <a:gs pos="0">
                <a:srgbClr val="00FFFF"/>
              </a:gs>
              <a:gs pos="100000">
                <a:srgbClr val="FFFFFF"/>
              </a:gs>
            </a:gsLst>
            <a:lin ang="5400000" scaled="1"/>
          </a:gradFill>
          <a:ln w="9525">
            <a:solidFill>
              <a:schemeClr val="tx1"/>
            </a:solidFill>
            <a:round/>
            <a:headEnd/>
            <a:tailEnd/>
          </a:ln>
        </p:spPr>
        <p:txBody>
          <a:bodyPr wrap="none" anchor="ctr"/>
          <a:lstStyle/>
          <a:p>
            <a:pPr algn="ctr" eaLnBrk="0" hangingPunct="0">
              <a:buFont typeface="Arial" charset="0"/>
              <a:buNone/>
            </a:pPr>
            <a:endParaRPr lang="zh-CN" altLang="en-US">
              <a:latin typeface="隶书"/>
              <a:ea typeface="隶书"/>
              <a:cs typeface="隶书"/>
            </a:endParaRPr>
          </a:p>
          <a:p>
            <a:pPr algn="ctr" eaLnBrk="0" hangingPunct="0">
              <a:buFont typeface="Arial" charset="0"/>
              <a:buNone/>
            </a:pPr>
            <a:r>
              <a:rPr lang="zh-CN" altLang="en-US" sz="2400" b="1">
                <a:latin typeface="隶书"/>
                <a:ea typeface="隶书"/>
                <a:cs typeface="隶书"/>
              </a:rPr>
              <a:t>戒“欺”</a:t>
            </a:r>
          </a:p>
          <a:p>
            <a:pPr algn="ctr" eaLnBrk="0" hangingPunct="0">
              <a:buFont typeface="Arial" charset="0"/>
              <a:buNone/>
            </a:pPr>
            <a:endParaRPr lang="zh-CN" altLang="en-US" sz="2400" b="1">
              <a:latin typeface="隶书"/>
              <a:ea typeface="隶书"/>
              <a:cs typeface="隶书"/>
            </a:endParaRPr>
          </a:p>
        </p:txBody>
      </p:sp>
      <p:sp>
        <p:nvSpPr>
          <p:cNvPr id="270339" name="AutoShape 29"/>
          <p:cNvSpPr>
            <a:spLocks noChangeArrowheads="1"/>
          </p:cNvSpPr>
          <p:nvPr/>
        </p:nvSpPr>
        <p:spPr bwMode="auto">
          <a:xfrm>
            <a:off x="3829050" y="1592263"/>
            <a:ext cx="1771650" cy="628650"/>
          </a:xfrm>
          <a:prstGeom prst="can">
            <a:avLst>
              <a:gd name="adj" fmla="val 25000"/>
            </a:avLst>
          </a:prstGeom>
          <a:gradFill rotWithShape="1">
            <a:gsLst>
              <a:gs pos="0">
                <a:srgbClr val="00FFFF"/>
              </a:gs>
              <a:gs pos="100000">
                <a:srgbClr val="FFFFFF"/>
              </a:gs>
            </a:gsLst>
            <a:lin ang="5400000" scaled="1"/>
          </a:gradFill>
          <a:ln w="9525">
            <a:solidFill>
              <a:schemeClr val="tx1"/>
            </a:solidFill>
            <a:round/>
            <a:headEnd/>
            <a:tailEnd/>
          </a:ln>
        </p:spPr>
        <p:txBody>
          <a:bodyPr wrap="none" anchor="ctr"/>
          <a:lstStyle/>
          <a:p>
            <a:pPr algn="ctr" eaLnBrk="0" hangingPunct="0">
              <a:buFont typeface="Arial" charset="0"/>
              <a:buNone/>
            </a:pPr>
            <a:r>
              <a:rPr lang="zh-CN" altLang="en-US" sz="2100" b="1">
                <a:latin typeface="隶书"/>
                <a:ea typeface="隶书"/>
                <a:cs typeface="隶书"/>
              </a:rPr>
              <a:t>戒“狂”</a:t>
            </a:r>
          </a:p>
        </p:txBody>
      </p:sp>
      <p:sp>
        <p:nvSpPr>
          <p:cNvPr id="270340" name="AutoShape 30"/>
          <p:cNvSpPr>
            <a:spLocks noChangeArrowheads="1"/>
          </p:cNvSpPr>
          <p:nvPr/>
        </p:nvSpPr>
        <p:spPr bwMode="auto">
          <a:xfrm>
            <a:off x="1350963" y="2378075"/>
            <a:ext cx="1771650" cy="628650"/>
          </a:xfrm>
          <a:prstGeom prst="can">
            <a:avLst>
              <a:gd name="adj" fmla="val 25000"/>
            </a:avLst>
          </a:prstGeom>
          <a:gradFill rotWithShape="1">
            <a:gsLst>
              <a:gs pos="0">
                <a:srgbClr val="00FFFF"/>
              </a:gs>
              <a:gs pos="100000">
                <a:srgbClr val="FFFFFF"/>
              </a:gs>
            </a:gsLst>
            <a:lin ang="5400000" scaled="1"/>
          </a:gradFill>
          <a:ln w="9525">
            <a:solidFill>
              <a:schemeClr val="tx1"/>
            </a:solidFill>
            <a:round/>
            <a:headEnd/>
            <a:tailEnd/>
          </a:ln>
        </p:spPr>
        <p:txBody>
          <a:bodyPr wrap="none" anchor="ctr"/>
          <a:lstStyle/>
          <a:p>
            <a:pPr algn="ctr" eaLnBrk="0" hangingPunct="0">
              <a:buFont typeface="Arial" charset="0"/>
              <a:buNone/>
            </a:pPr>
            <a:endParaRPr lang="zh-CN" altLang="en-US">
              <a:latin typeface="隶书"/>
              <a:ea typeface="隶书"/>
              <a:cs typeface="隶书"/>
            </a:endParaRPr>
          </a:p>
          <a:p>
            <a:pPr algn="ctr" eaLnBrk="0" hangingPunct="0">
              <a:buFont typeface="Arial" charset="0"/>
              <a:buNone/>
            </a:pPr>
            <a:r>
              <a:rPr lang="zh-CN" altLang="en-US" sz="2400" b="1">
                <a:latin typeface="隶书"/>
                <a:ea typeface="隶书"/>
                <a:cs typeface="隶书"/>
              </a:rPr>
              <a:t>戒“浮”</a:t>
            </a:r>
          </a:p>
          <a:p>
            <a:pPr algn="ctr" eaLnBrk="0" hangingPunct="0">
              <a:buFont typeface="Arial" charset="0"/>
              <a:buNone/>
            </a:pPr>
            <a:endParaRPr lang="zh-CN" altLang="en-US" sz="2400" b="1">
              <a:latin typeface="隶书"/>
              <a:ea typeface="隶书"/>
              <a:cs typeface="隶书"/>
            </a:endParaRPr>
          </a:p>
        </p:txBody>
      </p:sp>
      <p:sp>
        <p:nvSpPr>
          <p:cNvPr id="270341" name="AutoShape 31"/>
          <p:cNvSpPr>
            <a:spLocks noChangeArrowheads="1"/>
          </p:cNvSpPr>
          <p:nvPr/>
        </p:nvSpPr>
        <p:spPr bwMode="auto">
          <a:xfrm>
            <a:off x="3808413" y="2320925"/>
            <a:ext cx="1771650" cy="628650"/>
          </a:xfrm>
          <a:prstGeom prst="can">
            <a:avLst>
              <a:gd name="adj" fmla="val 25000"/>
            </a:avLst>
          </a:prstGeom>
          <a:gradFill rotWithShape="1">
            <a:gsLst>
              <a:gs pos="0">
                <a:srgbClr val="00FFFF"/>
              </a:gs>
              <a:gs pos="100000">
                <a:srgbClr val="FFFFFF"/>
              </a:gs>
            </a:gsLst>
            <a:lin ang="5400000" scaled="1"/>
          </a:gradFill>
          <a:ln w="9525">
            <a:solidFill>
              <a:schemeClr val="tx1"/>
            </a:solidFill>
            <a:round/>
            <a:headEnd/>
            <a:tailEnd/>
          </a:ln>
        </p:spPr>
        <p:txBody>
          <a:bodyPr wrap="none" anchor="ctr"/>
          <a:lstStyle/>
          <a:p>
            <a:pPr algn="ctr" eaLnBrk="0" hangingPunct="0">
              <a:buFont typeface="Arial" charset="0"/>
              <a:buNone/>
            </a:pPr>
            <a:endParaRPr lang="zh-CN" altLang="en-US" sz="2400" b="1">
              <a:latin typeface="隶书"/>
              <a:ea typeface="隶书"/>
              <a:cs typeface="隶书"/>
            </a:endParaRPr>
          </a:p>
          <a:p>
            <a:pPr algn="ctr" eaLnBrk="0" hangingPunct="0">
              <a:buFont typeface="Arial" charset="0"/>
              <a:buNone/>
            </a:pPr>
            <a:r>
              <a:rPr lang="zh-CN" altLang="en-US" sz="2400" b="1">
                <a:latin typeface="隶书"/>
                <a:ea typeface="隶书"/>
                <a:cs typeface="隶书"/>
              </a:rPr>
              <a:t>戒“躁”</a:t>
            </a:r>
          </a:p>
          <a:p>
            <a:pPr algn="ctr" eaLnBrk="0" hangingPunct="0">
              <a:buFont typeface="Arial" charset="0"/>
              <a:buNone/>
            </a:pPr>
            <a:endParaRPr lang="zh-CN" altLang="en-US" sz="2400" b="1">
              <a:latin typeface="隶书"/>
              <a:ea typeface="隶书"/>
              <a:cs typeface="隶书"/>
            </a:endParaRPr>
          </a:p>
        </p:txBody>
      </p:sp>
      <p:sp>
        <p:nvSpPr>
          <p:cNvPr id="270342" name="AutoShape 32"/>
          <p:cNvSpPr>
            <a:spLocks noChangeArrowheads="1"/>
          </p:cNvSpPr>
          <p:nvPr/>
        </p:nvSpPr>
        <p:spPr bwMode="auto">
          <a:xfrm>
            <a:off x="1376363" y="3130550"/>
            <a:ext cx="1771650" cy="628650"/>
          </a:xfrm>
          <a:prstGeom prst="can">
            <a:avLst>
              <a:gd name="adj" fmla="val 25000"/>
            </a:avLst>
          </a:prstGeom>
          <a:gradFill rotWithShape="1">
            <a:gsLst>
              <a:gs pos="0">
                <a:srgbClr val="00FFFF"/>
              </a:gs>
              <a:gs pos="100000">
                <a:srgbClr val="FFFFFF"/>
              </a:gs>
            </a:gsLst>
            <a:lin ang="5400000" scaled="1"/>
          </a:gradFill>
          <a:ln w="9525">
            <a:solidFill>
              <a:schemeClr val="tx1"/>
            </a:solidFill>
            <a:round/>
            <a:headEnd/>
            <a:tailEnd/>
          </a:ln>
        </p:spPr>
        <p:txBody>
          <a:bodyPr wrap="none" anchor="ctr"/>
          <a:lstStyle/>
          <a:p>
            <a:pPr algn="ctr" eaLnBrk="0" hangingPunct="0">
              <a:buFont typeface="Arial" charset="0"/>
              <a:buNone/>
            </a:pPr>
            <a:r>
              <a:rPr lang="zh-CN" altLang="en-US" sz="2400" b="1">
                <a:latin typeface="隶书"/>
                <a:ea typeface="隶书"/>
                <a:cs typeface="隶书"/>
              </a:rPr>
              <a:t>戒“骄”</a:t>
            </a:r>
          </a:p>
        </p:txBody>
      </p:sp>
      <p:sp>
        <p:nvSpPr>
          <p:cNvPr id="270343" name="AutoShape 33"/>
          <p:cNvSpPr>
            <a:spLocks noChangeArrowheads="1"/>
          </p:cNvSpPr>
          <p:nvPr/>
        </p:nvSpPr>
        <p:spPr bwMode="auto">
          <a:xfrm>
            <a:off x="3833813" y="3073400"/>
            <a:ext cx="1771650" cy="628650"/>
          </a:xfrm>
          <a:prstGeom prst="can">
            <a:avLst>
              <a:gd name="adj" fmla="val 25000"/>
            </a:avLst>
          </a:prstGeom>
          <a:gradFill rotWithShape="1">
            <a:gsLst>
              <a:gs pos="0">
                <a:srgbClr val="00FFFF"/>
              </a:gs>
              <a:gs pos="100000">
                <a:srgbClr val="FFFFFF"/>
              </a:gs>
            </a:gsLst>
            <a:lin ang="5400000" scaled="1"/>
          </a:gradFill>
          <a:ln w="9525">
            <a:solidFill>
              <a:schemeClr val="tx1"/>
            </a:solidFill>
            <a:round/>
            <a:headEnd/>
            <a:tailEnd/>
          </a:ln>
        </p:spPr>
        <p:txBody>
          <a:bodyPr wrap="none" anchor="ctr"/>
          <a:lstStyle/>
          <a:p>
            <a:pPr algn="ctr" eaLnBrk="0" hangingPunct="0">
              <a:buFont typeface="Arial" charset="0"/>
              <a:buNone/>
            </a:pPr>
            <a:endParaRPr lang="zh-CN" altLang="en-US">
              <a:latin typeface="隶书"/>
              <a:ea typeface="隶书"/>
              <a:cs typeface="隶书"/>
            </a:endParaRPr>
          </a:p>
          <a:p>
            <a:pPr algn="ctr" eaLnBrk="0" hangingPunct="0">
              <a:buFont typeface="Arial" charset="0"/>
              <a:buNone/>
            </a:pPr>
            <a:r>
              <a:rPr lang="zh-CN" altLang="en-US" sz="2400" b="1">
                <a:latin typeface="隶书"/>
                <a:ea typeface="隶书"/>
                <a:cs typeface="隶书"/>
              </a:rPr>
              <a:t>戒</a:t>
            </a:r>
            <a:r>
              <a:rPr lang="zh-CN" altLang="en-US" sz="2400" b="1">
                <a:ea typeface="隶书"/>
                <a:cs typeface="隶书"/>
              </a:rPr>
              <a:t>“</a:t>
            </a:r>
            <a:r>
              <a:rPr lang="zh-CN" altLang="en-US" sz="2400" b="1">
                <a:latin typeface="隶书"/>
                <a:ea typeface="隶书"/>
                <a:cs typeface="隶书"/>
              </a:rPr>
              <a:t>虚</a:t>
            </a:r>
            <a:r>
              <a:rPr lang="zh-CN" altLang="en-US" sz="2400" b="1">
                <a:ea typeface="隶书"/>
                <a:cs typeface="隶书"/>
              </a:rPr>
              <a:t>”</a:t>
            </a:r>
            <a:endParaRPr lang="zh-CN" altLang="en-US" sz="2400" b="1">
              <a:latin typeface="隶书"/>
              <a:ea typeface="隶书"/>
              <a:cs typeface="隶书"/>
            </a:endParaRPr>
          </a:p>
          <a:p>
            <a:pPr algn="ctr" eaLnBrk="0" hangingPunct="0">
              <a:buFont typeface="Arial" charset="0"/>
              <a:buNone/>
            </a:pPr>
            <a:endParaRPr lang="zh-CN" altLang="en-US" sz="2400" b="1">
              <a:latin typeface="隶书"/>
              <a:ea typeface="隶书"/>
              <a:cs typeface="隶书"/>
            </a:endParaRPr>
          </a:p>
        </p:txBody>
      </p:sp>
      <p:sp>
        <p:nvSpPr>
          <p:cNvPr id="270344" name="AutoShape 34"/>
          <p:cNvSpPr>
            <a:spLocks noChangeArrowheads="1"/>
          </p:cNvSpPr>
          <p:nvPr/>
        </p:nvSpPr>
        <p:spPr bwMode="auto">
          <a:xfrm>
            <a:off x="3833813" y="3830638"/>
            <a:ext cx="1771650" cy="628650"/>
          </a:xfrm>
          <a:prstGeom prst="can">
            <a:avLst>
              <a:gd name="adj" fmla="val 25000"/>
            </a:avLst>
          </a:prstGeom>
          <a:gradFill rotWithShape="1">
            <a:gsLst>
              <a:gs pos="0">
                <a:srgbClr val="00FFFF"/>
              </a:gs>
              <a:gs pos="100000">
                <a:srgbClr val="FFFFFF"/>
              </a:gs>
            </a:gsLst>
            <a:lin ang="5400000" scaled="1"/>
          </a:gradFill>
          <a:ln w="9525">
            <a:solidFill>
              <a:schemeClr val="tx1"/>
            </a:solidFill>
            <a:round/>
            <a:headEnd/>
            <a:tailEnd/>
          </a:ln>
        </p:spPr>
        <p:txBody>
          <a:bodyPr wrap="none" anchor="ctr"/>
          <a:lstStyle/>
          <a:p>
            <a:pPr algn="ctr" eaLnBrk="0" hangingPunct="0">
              <a:buFont typeface="Arial" charset="0"/>
              <a:buNone/>
            </a:pPr>
            <a:r>
              <a:rPr lang="zh-CN" altLang="en-US" sz="2400" b="1">
                <a:latin typeface="隶书"/>
                <a:ea typeface="隶书"/>
                <a:cs typeface="隶书"/>
              </a:rPr>
              <a:t>戒</a:t>
            </a:r>
            <a:r>
              <a:rPr lang="zh-CN" altLang="en-US" sz="2400" b="1">
                <a:ea typeface="隶书"/>
                <a:cs typeface="隶书"/>
              </a:rPr>
              <a:t>“</a:t>
            </a:r>
            <a:r>
              <a:rPr lang="zh-CN" altLang="en-US" sz="2400" b="1">
                <a:latin typeface="隶书"/>
                <a:ea typeface="隶书"/>
                <a:cs typeface="隶书"/>
              </a:rPr>
              <a:t>狡</a:t>
            </a:r>
            <a:r>
              <a:rPr lang="zh-CN" altLang="en-US" sz="2400" b="1">
                <a:ea typeface="隶书"/>
                <a:cs typeface="隶书"/>
              </a:rPr>
              <a:t>”</a:t>
            </a:r>
            <a:endParaRPr lang="zh-CN" altLang="en-US" sz="2400" b="1">
              <a:latin typeface="隶书"/>
              <a:ea typeface="隶书"/>
              <a:cs typeface="隶书"/>
            </a:endParaRPr>
          </a:p>
        </p:txBody>
      </p:sp>
      <p:sp>
        <p:nvSpPr>
          <p:cNvPr id="270345" name="AutoShape 35"/>
          <p:cNvSpPr>
            <a:spLocks noChangeArrowheads="1"/>
          </p:cNvSpPr>
          <p:nvPr/>
        </p:nvSpPr>
        <p:spPr bwMode="auto">
          <a:xfrm>
            <a:off x="1376363" y="3887788"/>
            <a:ext cx="1771650" cy="628650"/>
          </a:xfrm>
          <a:prstGeom prst="can">
            <a:avLst>
              <a:gd name="adj" fmla="val 25000"/>
            </a:avLst>
          </a:prstGeom>
          <a:gradFill rotWithShape="1">
            <a:gsLst>
              <a:gs pos="0">
                <a:srgbClr val="00FFFF"/>
              </a:gs>
              <a:gs pos="100000">
                <a:srgbClr val="FFFFFF"/>
              </a:gs>
            </a:gsLst>
            <a:lin ang="5400000" scaled="1"/>
          </a:gradFill>
          <a:ln w="9525">
            <a:solidFill>
              <a:schemeClr val="tx1"/>
            </a:solidFill>
            <a:round/>
            <a:headEnd/>
            <a:tailEnd/>
          </a:ln>
        </p:spPr>
        <p:txBody>
          <a:bodyPr wrap="none" anchor="ctr"/>
          <a:lstStyle/>
          <a:p>
            <a:pPr algn="ctr" eaLnBrk="0" hangingPunct="0">
              <a:buFont typeface="Arial" charset="0"/>
              <a:buNone/>
            </a:pPr>
            <a:endParaRPr lang="zh-CN" altLang="en-US">
              <a:latin typeface="隶书"/>
              <a:ea typeface="隶书"/>
              <a:cs typeface="隶书"/>
            </a:endParaRPr>
          </a:p>
          <a:p>
            <a:pPr algn="ctr" eaLnBrk="0" hangingPunct="0">
              <a:buFont typeface="Arial" charset="0"/>
              <a:buNone/>
            </a:pPr>
            <a:r>
              <a:rPr lang="zh-CN" altLang="en-US" sz="2400" b="1">
                <a:latin typeface="隶书"/>
                <a:ea typeface="隶书"/>
                <a:cs typeface="隶书"/>
              </a:rPr>
              <a:t>戒</a:t>
            </a:r>
            <a:r>
              <a:rPr lang="zh-CN" altLang="en-US" sz="2400" b="1">
                <a:ea typeface="隶书"/>
                <a:cs typeface="隶书"/>
              </a:rPr>
              <a:t>“</a:t>
            </a:r>
            <a:r>
              <a:rPr lang="zh-CN" altLang="en-US" sz="2400" b="1">
                <a:latin typeface="隶书"/>
                <a:ea typeface="隶书"/>
                <a:cs typeface="隶书"/>
              </a:rPr>
              <a:t>僵</a:t>
            </a:r>
            <a:r>
              <a:rPr lang="zh-CN" altLang="en-US" sz="2400" b="1">
                <a:ea typeface="隶书"/>
                <a:cs typeface="隶书"/>
              </a:rPr>
              <a:t>”</a:t>
            </a:r>
            <a:endParaRPr lang="zh-CN" altLang="en-US" sz="2400" b="1">
              <a:latin typeface="隶书"/>
              <a:ea typeface="隶书"/>
              <a:cs typeface="隶书"/>
            </a:endParaRPr>
          </a:p>
          <a:p>
            <a:pPr algn="ctr" eaLnBrk="0" hangingPunct="0">
              <a:buFont typeface="Arial" charset="0"/>
              <a:buNone/>
            </a:pPr>
            <a:endParaRPr lang="zh-CN" altLang="en-US" sz="2400" b="1">
              <a:latin typeface="隶书"/>
              <a:ea typeface="隶书"/>
              <a:cs typeface="隶书"/>
            </a:endParaRPr>
          </a:p>
        </p:txBody>
      </p:sp>
      <p:sp>
        <p:nvSpPr>
          <p:cNvPr id="270346" name="Rectangle 3"/>
          <p:cNvSpPr>
            <a:spLocks noChangeArrowheads="1"/>
          </p:cNvSpPr>
          <p:nvPr/>
        </p:nvSpPr>
        <p:spPr bwMode="auto">
          <a:xfrm>
            <a:off x="765175" y="465138"/>
            <a:ext cx="2749550" cy="4318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标题 1"/>
          <p:cNvSpPr>
            <a:spLocks noGrp="1"/>
          </p:cNvSpPr>
          <p:nvPr>
            <p:ph type="title" idx="4294967295"/>
          </p:nvPr>
        </p:nvSpPr>
        <p:spPr>
          <a:xfrm>
            <a:off x="333375" y="1016000"/>
            <a:ext cx="5564188" cy="444500"/>
          </a:xfrm>
          <a:ln>
            <a:solidFill>
              <a:schemeClr val="bg1"/>
            </a:solidFill>
          </a:ln>
        </p:spPr>
        <p:txBody>
          <a:bodyPr lIns="68570" tIns="34284" rIns="68570" bIns="34284"/>
          <a:lstStyle/>
          <a:p>
            <a:pPr eaLnBrk="1" hangingPunct="1"/>
            <a:r>
              <a:rPr lang="zh-CN" altLang="en-US" sz="2100" smtClean="0">
                <a:latin typeface="微软雅黑"/>
              </a:rPr>
              <a:t>2）与上司处好关系的三个原则</a:t>
            </a:r>
          </a:p>
        </p:txBody>
      </p:sp>
      <p:sp>
        <p:nvSpPr>
          <p:cNvPr id="604163" name="AutoShape 3"/>
          <p:cNvSpPr>
            <a:spLocks noChangeArrowheads="1"/>
          </p:cNvSpPr>
          <p:nvPr/>
        </p:nvSpPr>
        <p:spPr bwMode="auto">
          <a:xfrm>
            <a:off x="2619375" y="2921000"/>
            <a:ext cx="2971800" cy="514350"/>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spcBef>
                <a:spcPct val="20000"/>
              </a:spcBef>
              <a:buFont typeface="Arial" panose="020B0604020202020204" pitchFamily="34" charset="0"/>
              <a:buNone/>
              <a:defRPr/>
            </a:pPr>
            <a:endParaRPr lang="zh-CN" altLang="en-US" sz="2700" b="1" dirty="0">
              <a:latin typeface="隶书" pitchFamily="49" charset="-122"/>
              <a:ea typeface="隶书" pitchFamily="49" charset="-122"/>
            </a:endParaRPr>
          </a:p>
        </p:txBody>
      </p:sp>
      <p:sp>
        <p:nvSpPr>
          <p:cNvPr id="604164" name="AutoShape 4"/>
          <p:cNvSpPr>
            <a:spLocks noChangeArrowheads="1"/>
          </p:cNvSpPr>
          <p:nvPr/>
        </p:nvSpPr>
        <p:spPr bwMode="auto">
          <a:xfrm>
            <a:off x="2619375" y="1824038"/>
            <a:ext cx="2971800" cy="514350"/>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spcBef>
                <a:spcPct val="20000"/>
              </a:spcBef>
              <a:buFont typeface="Arial" panose="020B0604020202020204" pitchFamily="34" charset="0"/>
              <a:buNone/>
              <a:defRPr/>
            </a:pPr>
            <a:endParaRPr lang="zh-CN" altLang="en-US" sz="2700" dirty="0">
              <a:latin typeface="隶书" pitchFamily="49" charset="-122"/>
              <a:ea typeface="隶书" pitchFamily="49" charset="-122"/>
            </a:endParaRPr>
          </a:p>
        </p:txBody>
      </p:sp>
      <p:sp>
        <p:nvSpPr>
          <p:cNvPr id="604165" name="AutoShape 5"/>
          <p:cNvSpPr>
            <a:spLocks noChangeArrowheads="1"/>
          </p:cNvSpPr>
          <p:nvPr/>
        </p:nvSpPr>
        <p:spPr bwMode="auto">
          <a:xfrm>
            <a:off x="2565400" y="3976688"/>
            <a:ext cx="2971800" cy="514350"/>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spcBef>
                <a:spcPct val="20000"/>
              </a:spcBef>
              <a:buFont typeface="Arial" panose="020B0604020202020204" pitchFamily="34" charset="0"/>
              <a:buNone/>
              <a:defRPr/>
            </a:pPr>
            <a:endParaRPr lang="zh-CN" altLang="en-US" sz="2700" b="1" dirty="0">
              <a:latin typeface="隶书" pitchFamily="49" charset="-122"/>
              <a:ea typeface="隶书" pitchFamily="49" charset="-122"/>
            </a:endParaRPr>
          </a:p>
        </p:txBody>
      </p:sp>
      <p:pic>
        <p:nvPicPr>
          <p:cNvPr id="604166" name="Picture 9" descr="2008102913535495"/>
          <p:cNvPicPr>
            <a:picLocks noChangeAspect="1" noChangeArrowheads="1"/>
          </p:cNvPicPr>
          <p:nvPr/>
        </p:nvPicPr>
        <p:blipFill>
          <a:blip r:embed="rId2"/>
          <a:srcRect/>
          <a:stretch>
            <a:fillRect/>
          </a:stretch>
        </p:blipFill>
        <p:spPr bwMode="auto">
          <a:xfrm>
            <a:off x="1128713" y="1546225"/>
            <a:ext cx="841375" cy="1020763"/>
          </a:xfrm>
          <a:prstGeom prst="rect">
            <a:avLst/>
          </a:prstGeom>
          <a:noFill/>
          <a:ln w="9525">
            <a:noFill/>
            <a:miter lim="800000"/>
            <a:headEnd/>
            <a:tailEnd/>
          </a:ln>
        </p:spPr>
      </p:pic>
      <p:pic>
        <p:nvPicPr>
          <p:cNvPr id="604167" name="Picture 11" descr="gz%5b004%5d"/>
          <p:cNvPicPr>
            <a:picLocks noChangeAspect="1" noChangeArrowheads="1"/>
          </p:cNvPicPr>
          <p:nvPr/>
        </p:nvPicPr>
        <p:blipFill>
          <a:blip r:embed="rId3"/>
          <a:srcRect/>
          <a:stretch>
            <a:fillRect/>
          </a:stretch>
        </p:blipFill>
        <p:spPr bwMode="auto">
          <a:xfrm>
            <a:off x="1052513" y="2736850"/>
            <a:ext cx="914400" cy="914400"/>
          </a:xfrm>
          <a:prstGeom prst="rect">
            <a:avLst/>
          </a:prstGeom>
          <a:noFill/>
          <a:ln w="9525">
            <a:noFill/>
            <a:miter lim="800000"/>
            <a:headEnd/>
            <a:tailEnd/>
          </a:ln>
        </p:spPr>
      </p:pic>
      <p:pic>
        <p:nvPicPr>
          <p:cNvPr id="604168" name="Picture 13" descr="gzxx30"/>
          <p:cNvPicPr>
            <a:picLocks noChangeAspect="1" noChangeArrowheads="1"/>
          </p:cNvPicPr>
          <p:nvPr/>
        </p:nvPicPr>
        <p:blipFill>
          <a:blip r:embed="rId4"/>
          <a:srcRect/>
          <a:stretch>
            <a:fillRect/>
          </a:stretch>
        </p:blipFill>
        <p:spPr bwMode="auto">
          <a:xfrm>
            <a:off x="1052513" y="3763963"/>
            <a:ext cx="914400" cy="914400"/>
          </a:xfrm>
          <a:prstGeom prst="rect">
            <a:avLst/>
          </a:prstGeom>
          <a:noFill/>
          <a:ln w="9525">
            <a:noFill/>
            <a:miter lim="800000"/>
            <a:headEnd/>
            <a:tailEnd/>
          </a:ln>
        </p:spPr>
      </p:pic>
      <p:sp>
        <p:nvSpPr>
          <p:cNvPr id="271368" name="Rectangle 3"/>
          <p:cNvSpPr>
            <a:spLocks noChangeArrowheads="1"/>
          </p:cNvSpPr>
          <p:nvPr/>
        </p:nvSpPr>
        <p:spPr bwMode="auto">
          <a:xfrm>
            <a:off x="765175" y="433388"/>
            <a:ext cx="2749550" cy="4318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166"/>
                                        </p:tgtEl>
                                        <p:attrNameLst>
                                          <p:attrName>style.visibility</p:attrName>
                                        </p:attrNameLst>
                                      </p:cBhvr>
                                      <p:to>
                                        <p:strVal val="visible"/>
                                      </p:to>
                                    </p:set>
                                    <p:anim calcmode="lin" valueType="num">
                                      <p:cBhvr additive="base">
                                        <p:cTn id="7" dur="500" fill="hold"/>
                                        <p:tgtEl>
                                          <p:spTgt spid="604166"/>
                                        </p:tgtEl>
                                        <p:attrNameLst>
                                          <p:attrName>ppt_x</p:attrName>
                                        </p:attrNameLst>
                                      </p:cBhvr>
                                      <p:tavLst>
                                        <p:tav tm="0">
                                          <p:val>
                                            <p:strVal val="#ppt_x"/>
                                          </p:val>
                                        </p:tav>
                                        <p:tav tm="100000">
                                          <p:val>
                                            <p:strVal val="#ppt_x"/>
                                          </p:val>
                                        </p:tav>
                                      </p:tavLst>
                                    </p:anim>
                                    <p:anim calcmode="lin" valueType="num">
                                      <p:cBhvr additive="base">
                                        <p:cTn id="8" dur="500" fill="hold"/>
                                        <p:tgtEl>
                                          <p:spTgt spid="6041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04164"/>
                                        </p:tgtEl>
                                        <p:attrNameLst>
                                          <p:attrName>style.visibility</p:attrName>
                                        </p:attrNameLst>
                                      </p:cBhvr>
                                      <p:to>
                                        <p:strVal val="visible"/>
                                      </p:to>
                                    </p:set>
                                    <p:anim calcmode="lin" valueType="num">
                                      <p:cBhvr additive="base">
                                        <p:cTn id="12" dur="500" fill="hold"/>
                                        <p:tgtEl>
                                          <p:spTgt spid="604164"/>
                                        </p:tgtEl>
                                        <p:attrNameLst>
                                          <p:attrName>ppt_x</p:attrName>
                                        </p:attrNameLst>
                                      </p:cBhvr>
                                      <p:tavLst>
                                        <p:tav tm="0">
                                          <p:val>
                                            <p:strVal val="#ppt_x"/>
                                          </p:val>
                                        </p:tav>
                                        <p:tav tm="100000">
                                          <p:val>
                                            <p:strVal val="#ppt_x"/>
                                          </p:val>
                                        </p:tav>
                                      </p:tavLst>
                                    </p:anim>
                                    <p:anim calcmode="lin" valueType="num">
                                      <p:cBhvr additive="base">
                                        <p:cTn id="13" dur="500" fill="hold"/>
                                        <p:tgtEl>
                                          <p:spTgt spid="60416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04167"/>
                                        </p:tgtEl>
                                        <p:attrNameLst>
                                          <p:attrName>style.visibility</p:attrName>
                                        </p:attrNameLst>
                                      </p:cBhvr>
                                      <p:to>
                                        <p:strVal val="visible"/>
                                      </p:to>
                                    </p:set>
                                    <p:anim calcmode="lin" valueType="num">
                                      <p:cBhvr additive="base">
                                        <p:cTn id="18" dur="500" fill="hold"/>
                                        <p:tgtEl>
                                          <p:spTgt spid="604167"/>
                                        </p:tgtEl>
                                        <p:attrNameLst>
                                          <p:attrName>ppt_x</p:attrName>
                                        </p:attrNameLst>
                                      </p:cBhvr>
                                      <p:tavLst>
                                        <p:tav tm="0">
                                          <p:val>
                                            <p:strVal val="#ppt_x"/>
                                          </p:val>
                                        </p:tav>
                                        <p:tav tm="100000">
                                          <p:val>
                                            <p:strVal val="#ppt_x"/>
                                          </p:val>
                                        </p:tav>
                                      </p:tavLst>
                                    </p:anim>
                                    <p:anim calcmode="lin" valueType="num">
                                      <p:cBhvr additive="base">
                                        <p:cTn id="19" dur="500" fill="hold"/>
                                        <p:tgtEl>
                                          <p:spTgt spid="604167"/>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604163"/>
                                        </p:tgtEl>
                                        <p:attrNameLst>
                                          <p:attrName>style.visibility</p:attrName>
                                        </p:attrNameLst>
                                      </p:cBhvr>
                                      <p:to>
                                        <p:strVal val="visible"/>
                                      </p:to>
                                    </p:set>
                                    <p:anim calcmode="lin" valueType="num">
                                      <p:cBhvr additive="base">
                                        <p:cTn id="23" dur="500" fill="hold"/>
                                        <p:tgtEl>
                                          <p:spTgt spid="604163"/>
                                        </p:tgtEl>
                                        <p:attrNameLst>
                                          <p:attrName>ppt_x</p:attrName>
                                        </p:attrNameLst>
                                      </p:cBhvr>
                                      <p:tavLst>
                                        <p:tav tm="0">
                                          <p:val>
                                            <p:strVal val="#ppt_x"/>
                                          </p:val>
                                        </p:tav>
                                        <p:tav tm="100000">
                                          <p:val>
                                            <p:strVal val="#ppt_x"/>
                                          </p:val>
                                        </p:tav>
                                      </p:tavLst>
                                    </p:anim>
                                    <p:anim calcmode="lin" valueType="num">
                                      <p:cBhvr additive="base">
                                        <p:cTn id="24" dur="500" fill="hold"/>
                                        <p:tgtEl>
                                          <p:spTgt spid="60416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04168"/>
                                        </p:tgtEl>
                                        <p:attrNameLst>
                                          <p:attrName>style.visibility</p:attrName>
                                        </p:attrNameLst>
                                      </p:cBhvr>
                                      <p:to>
                                        <p:strVal val="visible"/>
                                      </p:to>
                                    </p:set>
                                    <p:anim calcmode="lin" valueType="num">
                                      <p:cBhvr additive="base">
                                        <p:cTn id="29" dur="500" fill="hold"/>
                                        <p:tgtEl>
                                          <p:spTgt spid="604168"/>
                                        </p:tgtEl>
                                        <p:attrNameLst>
                                          <p:attrName>ppt_x</p:attrName>
                                        </p:attrNameLst>
                                      </p:cBhvr>
                                      <p:tavLst>
                                        <p:tav tm="0">
                                          <p:val>
                                            <p:strVal val="#ppt_x"/>
                                          </p:val>
                                        </p:tav>
                                        <p:tav tm="100000">
                                          <p:val>
                                            <p:strVal val="#ppt_x"/>
                                          </p:val>
                                        </p:tav>
                                      </p:tavLst>
                                    </p:anim>
                                    <p:anim calcmode="lin" valueType="num">
                                      <p:cBhvr additive="base">
                                        <p:cTn id="30" dur="500" fill="hold"/>
                                        <p:tgtEl>
                                          <p:spTgt spid="604168"/>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604165"/>
                                        </p:tgtEl>
                                        <p:attrNameLst>
                                          <p:attrName>style.visibility</p:attrName>
                                        </p:attrNameLst>
                                      </p:cBhvr>
                                      <p:to>
                                        <p:strVal val="visible"/>
                                      </p:to>
                                    </p:set>
                                    <p:anim calcmode="lin" valueType="num">
                                      <p:cBhvr additive="base">
                                        <p:cTn id="34" dur="500" fill="hold"/>
                                        <p:tgtEl>
                                          <p:spTgt spid="604165"/>
                                        </p:tgtEl>
                                        <p:attrNameLst>
                                          <p:attrName>ppt_x</p:attrName>
                                        </p:attrNameLst>
                                      </p:cBhvr>
                                      <p:tavLst>
                                        <p:tav tm="0">
                                          <p:val>
                                            <p:strVal val="#ppt_x"/>
                                          </p:val>
                                        </p:tav>
                                        <p:tav tm="100000">
                                          <p:val>
                                            <p:strVal val="#ppt_x"/>
                                          </p:val>
                                        </p:tav>
                                      </p:tavLst>
                                    </p:anim>
                                    <p:anim calcmode="lin" valueType="num">
                                      <p:cBhvr additive="base">
                                        <p:cTn id="35" dur="500" fill="hold"/>
                                        <p:tgtEl>
                                          <p:spTgt spid="604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animBg="1" autoUpdateAnimBg="0"/>
      <p:bldP spid="604164" grpId="0" animBg="1" autoUpdateAnimBg="0"/>
      <p:bldP spid="604165" grpId="0" animBg="1"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ChangeArrowheads="1"/>
          </p:cNvSpPr>
          <p:nvPr>
            <p:ph type="title" idx="4294967295"/>
          </p:nvPr>
        </p:nvSpPr>
        <p:spPr>
          <a:xfrm>
            <a:off x="303213" y="1041400"/>
            <a:ext cx="3032125" cy="430213"/>
          </a:xfrm>
          <a:ln>
            <a:solidFill>
              <a:schemeClr val="bg1"/>
            </a:solidFill>
          </a:ln>
        </p:spPr>
        <p:txBody>
          <a:bodyPr lIns="68570" tIns="34284" rIns="68570" bIns="34284"/>
          <a:lstStyle/>
          <a:p>
            <a:pPr eaLnBrk="1" hangingPunct="1"/>
            <a:r>
              <a:rPr lang="zh-CN" altLang="en-US" sz="2100" smtClean="0">
                <a:latin typeface="微软雅黑"/>
              </a:rPr>
              <a:t>主动</a:t>
            </a:r>
            <a:r>
              <a:rPr lang="zh-TW" altLang="en-US" sz="2100" smtClean="0">
                <a:latin typeface="微软雅黑"/>
              </a:rPr>
              <a:t>汇</a:t>
            </a:r>
            <a:r>
              <a:rPr lang="zh-CN" altLang="en-US" sz="2100" smtClean="0">
                <a:latin typeface="微软雅黑"/>
              </a:rPr>
              <a:t>报原则</a:t>
            </a:r>
          </a:p>
        </p:txBody>
      </p:sp>
      <p:sp>
        <p:nvSpPr>
          <p:cNvPr id="272386" name="Rectangle 3"/>
          <p:cNvSpPr>
            <a:spLocks noChangeArrowheads="1"/>
          </p:cNvSpPr>
          <p:nvPr/>
        </p:nvSpPr>
        <p:spPr bwMode="auto">
          <a:xfrm>
            <a:off x="857250" y="2457450"/>
            <a:ext cx="481013" cy="923925"/>
          </a:xfrm>
          <a:prstGeom prst="rect">
            <a:avLst/>
          </a:prstGeom>
          <a:noFill/>
          <a:ln w="9525">
            <a:noFill/>
            <a:miter lim="800000"/>
            <a:headEnd/>
            <a:tailEnd/>
          </a:ln>
          <a:effectLst>
            <a:prstShdw prst="shdw17" dist="17961" dir="2700000">
              <a:srgbClr val="708688"/>
            </a:prstShdw>
          </a:effectLst>
        </p:spPr>
        <p:txBody>
          <a:bodyPr>
            <a:spAutoFit/>
          </a:bodyPr>
          <a:lstStyle/>
          <a:p>
            <a:pPr eaLnBrk="0" hangingPunct="0">
              <a:buFont typeface="Arial" charset="0"/>
              <a:buNone/>
            </a:pPr>
            <a:r>
              <a:rPr lang="zh-CN" altLang="en-US" sz="2700" b="1">
                <a:ea typeface="隶书"/>
                <a:cs typeface="隶书"/>
              </a:rPr>
              <a:t>报告</a:t>
            </a:r>
          </a:p>
        </p:txBody>
      </p:sp>
      <p:sp>
        <p:nvSpPr>
          <p:cNvPr id="272387" name="AutoShape 4"/>
          <p:cNvSpPr>
            <a:spLocks/>
          </p:cNvSpPr>
          <p:nvPr/>
        </p:nvSpPr>
        <p:spPr bwMode="auto">
          <a:xfrm>
            <a:off x="1485900" y="1885950"/>
            <a:ext cx="1143000" cy="1771650"/>
          </a:xfrm>
          <a:prstGeom prst="leftBrace">
            <a:avLst>
              <a:gd name="adj1" fmla="val 12917"/>
              <a:gd name="adj2" fmla="val 50000"/>
            </a:avLst>
          </a:prstGeom>
          <a:noFill/>
          <a:ln w="9525">
            <a:solidFill>
              <a:schemeClr val="tx1"/>
            </a:solidFill>
            <a:round/>
            <a:headEnd/>
            <a:tailEnd/>
          </a:ln>
          <a:effectLst>
            <a:prstShdw prst="shdw17" dist="17961" dir="2700000">
              <a:srgbClr val="000000"/>
            </a:prstShdw>
          </a:effectLst>
        </p:spPr>
        <p:txBody>
          <a:bodyPr wrap="none" anchor="ctr"/>
          <a:lstStyle/>
          <a:p>
            <a:pPr eaLnBrk="0" hangingPunct="0">
              <a:buFont typeface="Arial" charset="0"/>
              <a:buNone/>
            </a:pPr>
            <a:endParaRPr lang="zh-CN" altLang="en-US"/>
          </a:p>
        </p:txBody>
      </p:sp>
      <p:sp>
        <p:nvSpPr>
          <p:cNvPr id="272388" name="AutoShape 7"/>
          <p:cNvSpPr>
            <a:spLocks/>
          </p:cNvSpPr>
          <p:nvPr/>
        </p:nvSpPr>
        <p:spPr bwMode="auto">
          <a:xfrm>
            <a:off x="3600450" y="1257300"/>
            <a:ext cx="342900" cy="1200150"/>
          </a:xfrm>
          <a:prstGeom prst="leftBrace">
            <a:avLst>
              <a:gd name="adj1" fmla="val 29167"/>
              <a:gd name="adj2" fmla="val 50000"/>
            </a:avLst>
          </a:prstGeom>
          <a:noFill/>
          <a:ln w="9525">
            <a:solidFill>
              <a:schemeClr val="tx1"/>
            </a:solidFill>
            <a:round/>
            <a:headEnd/>
            <a:tailEnd/>
          </a:ln>
          <a:effectLst>
            <a:prstShdw prst="shdw17" dist="17961" dir="2700000">
              <a:srgbClr val="000000"/>
            </a:prstShdw>
          </a:effectLst>
        </p:spPr>
        <p:txBody>
          <a:bodyPr wrap="none" anchor="ctr"/>
          <a:lstStyle/>
          <a:p>
            <a:pPr eaLnBrk="0" hangingPunct="0">
              <a:buFont typeface="Arial" charset="0"/>
              <a:buNone/>
            </a:pPr>
            <a:endParaRPr lang="zh-CN" altLang="en-US"/>
          </a:p>
        </p:txBody>
      </p:sp>
      <p:sp>
        <p:nvSpPr>
          <p:cNvPr id="272389" name="AutoShape 9"/>
          <p:cNvSpPr>
            <a:spLocks/>
          </p:cNvSpPr>
          <p:nvPr/>
        </p:nvSpPr>
        <p:spPr bwMode="auto">
          <a:xfrm>
            <a:off x="3600450" y="3086100"/>
            <a:ext cx="342900" cy="1200150"/>
          </a:xfrm>
          <a:prstGeom prst="leftBrace">
            <a:avLst>
              <a:gd name="adj1" fmla="val 29167"/>
              <a:gd name="adj2" fmla="val 50000"/>
            </a:avLst>
          </a:prstGeom>
          <a:noFill/>
          <a:ln w="9525">
            <a:solidFill>
              <a:schemeClr val="tx1"/>
            </a:solidFill>
            <a:round/>
            <a:headEnd/>
            <a:tailEnd/>
          </a:ln>
          <a:effectLst>
            <a:prstShdw prst="shdw17" dist="17961" dir="2700000">
              <a:srgbClr val="000000"/>
            </a:prstShdw>
          </a:effectLst>
        </p:spPr>
        <p:txBody>
          <a:bodyPr wrap="none" anchor="ctr"/>
          <a:lstStyle/>
          <a:p>
            <a:pPr eaLnBrk="0" hangingPunct="0">
              <a:buFont typeface="Arial" charset="0"/>
              <a:buNone/>
            </a:pPr>
            <a:endParaRPr lang="zh-CN" altLang="en-US"/>
          </a:p>
        </p:txBody>
      </p:sp>
      <p:sp>
        <p:nvSpPr>
          <p:cNvPr id="272390" name="Rectangle 3"/>
          <p:cNvSpPr>
            <a:spLocks noChangeArrowheads="1"/>
          </p:cNvSpPr>
          <p:nvPr/>
        </p:nvSpPr>
        <p:spPr bwMode="auto">
          <a:xfrm>
            <a:off x="765175" y="412750"/>
            <a:ext cx="2749550" cy="4318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a:off x="188913" y="1003300"/>
            <a:ext cx="4545012" cy="323850"/>
          </a:xfrm>
          <a:ln>
            <a:solidFill>
              <a:schemeClr val="bg1"/>
            </a:solidFill>
          </a:ln>
        </p:spPr>
        <p:txBody>
          <a:bodyPr lIns="68570" tIns="34284" rIns="68570" bIns="34284">
            <a:normAutofit fontScale="90000"/>
          </a:bodyPr>
          <a:lstStyle/>
          <a:p>
            <a:pPr eaLnBrk="1" hangingPunct="1">
              <a:defRPr/>
            </a:pPr>
            <a:r>
              <a:rPr lang="zh-CN" altLang="en-US" sz="2100" dirty="0">
                <a:latin typeface="微软雅黑" pitchFamily="34" charset="-122"/>
                <a:cs typeface="+mj-cs"/>
                <a:sym typeface="Arial" panose="020B0604020202020204" pitchFamily="34" charset="0"/>
              </a:rPr>
              <a:t>有效的报告方法</a:t>
            </a:r>
          </a:p>
        </p:txBody>
      </p:sp>
      <p:sp>
        <p:nvSpPr>
          <p:cNvPr id="273410" name="Rectangle 3"/>
          <p:cNvSpPr>
            <a:spLocks noGrp="1" noChangeArrowheads="1"/>
          </p:cNvSpPr>
          <p:nvPr>
            <p:ph type="body" idx="4294967295"/>
          </p:nvPr>
        </p:nvSpPr>
        <p:spPr>
          <a:xfrm>
            <a:off x="685800" y="1384300"/>
            <a:ext cx="6172200" cy="3294063"/>
          </a:xfrm>
          <a:solidFill>
            <a:schemeClr val="accent1"/>
          </a:solidFill>
          <a:ln>
            <a:solidFill>
              <a:schemeClr val="bg1"/>
            </a:solidFill>
          </a:ln>
        </p:spPr>
        <p:txBody>
          <a:bodyPr/>
          <a:lstStyle/>
          <a:p>
            <a:pPr marL="609600" indent="-609600" eaLnBrk="1" hangingPunct="1">
              <a:lnSpc>
                <a:spcPct val="150000"/>
              </a:lnSpc>
              <a:buFont typeface="Wingdings" pitchFamily="2" charset="2"/>
              <a:buChar char="Ø"/>
            </a:pPr>
            <a:r>
              <a:rPr lang="zh-CN" altLang="en-US" sz="1500" b="1" smtClean="0">
                <a:latin typeface="微软雅黑"/>
              </a:rPr>
              <a:t>报告的对象</a:t>
            </a:r>
            <a:r>
              <a:rPr lang="en-US" altLang="zh-CN" sz="1500" b="1" smtClean="0">
                <a:latin typeface="微软雅黑"/>
              </a:rPr>
              <a:t>---</a:t>
            </a:r>
            <a:r>
              <a:rPr lang="zh-CN" altLang="en-US" sz="1500" b="1" smtClean="0">
                <a:latin typeface="微软雅黑"/>
              </a:rPr>
              <a:t>不越级原则</a:t>
            </a:r>
          </a:p>
          <a:p>
            <a:pPr marL="609600" indent="-609600" eaLnBrk="1" hangingPunct="1">
              <a:lnSpc>
                <a:spcPct val="150000"/>
              </a:lnSpc>
              <a:buFont typeface="Wingdings" pitchFamily="2" charset="2"/>
              <a:buChar char="Ø"/>
            </a:pPr>
            <a:r>
              <a:rPr lang="zh-CN" altLang="en-US" sz="1500" b="1" smtClean="0">
                <a:latin typeface="微软雅黑"/>
              </a:rPr>
              <a:t>报告的时机</a:t>
            </a:r>
          </a:p>
          <a:p>
            <a:pPr marL="876300" lvl="1" indent="-533400" eaLnBrk="1" hangingPunct="1">
              <a:lnSpc>
                <a:spcPct val="150000"/>
              </a:lnSpc>
            </a:pPr>
            <a:r>
              <a:rPr lang="zh-CN" altLang="en-US" sz="1200" b="1" smtClean="0">
                <a:latin typeface="微软雅黑"/>
              </a:rPr>
              <a:t>做好计划时</a:t>
            </a:r>
            <a:r>
              <a:rPr lang="en-US" altLang="zh-CN" sz="1200" b="1" smtClean="0">
                <a:latin typeface="微软雅黑"/>
              </a:rPr>
              <a:t>---</a:t>
            </a:r>
            <a:r>
              <a:rPr lang="zh-CN" altLang="en-US" sz="1200" b="1" smtClean="0">
                <a:latin typeface="微软雅黑"/>
              </a:rPr>
              <a:t>执行前</a:t>
            </a:r>
          </a:p>
          <a:p>
            <a:pPr marL="876300" lvl="1" indent="-533400" eaLnBrk="1" hangingPunct="1">
              <a:lnSpc>
                <a:spcPct val="150000"/>
              </a:lnSpc>
            </a:pPr>
            <a:r>
              <a:rPr lang="zh-CN" altLang="en-US" sz="1200" b="1" smtClean="0">
                <a:latin typeface="微软雅黑"/>
              </a:rPr>
              <a:t>中间报告</a:t>
            </a:r>
            <a:r>
              <a:rPr lang="en-US" altLang="zh-CN" sz="1200" b="1" smtClean="0">
                <a:latin typeface="微软雅黑"/>
              </a:rPr>
              <a:t>---</a:t>
            </a:r>
            <a:r>
              <a:rPr lang="zh-CN" altLang="en-US" sz="1200" b="1" smtClean="0">
                <a:latin typeface="微软雅黑"/>
              </a:rPr>
              <a:t>执行中进度</a:t>
            </a:r>
          </a:p>
          <a:p>
            <a:pPr marL="876300" lvl="1" indent="-533400" eaLnBrk="1" hangingPunct="1">
              <a:lnSpc>
                <a:spcPct val="150000"/>
              </a:lnSpc>
            </a:pPr>
            <a:r>
              <a:rPr lang="zh-CN" altLang="en-US" sz="1200" b="1" smtClean="0">
                <a:latin typeface="微软雅黑"/>
              </a:rPr>
              <a:t>紧急报告</a:t>
            </a:r>
            <a:r>
              <a:rPr lang="en-US" altLang="zh-CN" sz="1200" b="1" smtClean="0">
                <a:latin typeface="微软雅黑"/>
              </a:rPr>
              <a:t>---</a:t>
            </a:r>
            <a:r>
              <a:rPr lang="zh-CN" altLang="en-US" sz="1200" b="1" smtClean="0">
                <a:latin typeface="微软雅黑"/>
              </a:rPr>
              <a:t>执行中异常</a:t>
            </a:r>
          </a:p>
          <a:p>
            <a:pPr marL="876300" lvl="1" indent="-533400" eaLnBrk="1" hangingPunct="1">
              <a:lnSpc>
                <a:spcPct val="150000"/>
              </a:lnSpc>
            </a:pPr>
            <a:r>
              <a:rPr lang="zh-CN" altLang="en-US" sz="1200" b="1" smtClean="0">
                <a:latin typeface="微软雅黑"/>
              </a:rPr>
              <a:t>工作完成时</a:t>
            </a:r>
            <a:r>
              <a:rPr lang="en-US" altLang="zh-CN" sz="1200" b="1" smtClean="0">
                <a:latin typeface="微软雅黑"/>
              </a:rPr>
              <a:t>---</a:t>
            </a:r>
            <a:r>
              <a:rPr lang="zh-CN" altLang="en-US" sz="1200" b="1" smtClean="0">
                <a:latin typeface="微软雅黑"/>
              </a:rPr>
              <a:t>执行后</a:t>
            </a:r>
            <a:endParaRPr lang="en-US" altLang="zh-CN" sz="1200" b="1" smtClean="0">
              <a:latin typeface="微软雅黑"/>
            </a:endParaRPr>
          </a:p>
        </p:txBody>
      </p:sp>
      <p:sp>
        <p:nvSpPr>
          <p:cNvPr id="273411" name="Rectangle 3"/>
          <p:cNvSpPr>
            <a:spLocks noChangeArrowheads="1"/>
          </p:cNvSpPr>
          <p:nvPr/>
        </p:nvSpPr>
        <p:spPr bwMode="auto">
          <a:xfrm>
            <a:off x="765175" y="463550"/>
            <a:ext cx="2749550" cy="433388"/>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96863" y="1058863"/>
            <a:ext cx="6210300" cy="3211512"/>
          </a:xfrm>
          <a:prstGeom prst="rect">
            <a:avLst/>
          </a:prstGeom>
          <a:noFill/>
          <a:ln w="76200">
            <a:noFill/>
            <a:miter lim="800000"/>
            <a:headEnd/>
            <a:tailEnd/>
          </a:ln>
        </p:spPr>
        <p:txBody>
          <a:bodyPr lIns="68570" tIns="34284" rIns="68570" bIns="34284"/>
          <a:lstStyle/>
          <a:p>
            <a:pPr marL="257175" indent="-257175" defTabSz="685800">
              <a:lnSpc>
                <a:spcPct val="150000"/>
              </a:lnSpc>
              <a:spcBef>
                <a:spcPct val="20000"/>
              </a:spcBef>
              <a:buFont typeface="Wingdings" pitchFamily="2" charset="2"/>
              <a:buChar char="Ø"/>
              <a:defRPr/>
            </a:pPr>
            <a:r>
              <a:rPr lang="zh-CN" altLang="en-US" b="1" kern="0" dirty="0">
                <a:latin typeface="微软雅黑" pitchFamily="34" charset="-122"/>
                <a:ea typeface="微软雅黑" pitchFamily="34" charset="-122"/>
              </a:rPr>
              <a:t>杜绝千篇一律：每个员工要根据自身特点，有针对性的制定自己的创建计划、目标、实施方案，确保方案的可执行性和有效性</a:t>
            </a:r>
            <a:endParaRPr lang="en-US" altLang="zh-CN" b="1" kern="0" dirty="0">
              <a:latin typeface="微软雅黑" pitchFamily="34" charset="-122"/>
              <a:ea typeface="微软雅黑" pitchFamily="34" charset="-122"/>
            </a:endParaRPr>
          </a:p>
          <a:p>
            <a:pPr marL="257175" indent="-257175" defTabSz="685800">
              <a:lnSpc>
                <a:spcPct val="150000"/>
              </a:lnSpc>
              <a:spcBef>
                <a:spcPct val="20000"/>
              </a:spcBef>
              <a:buFont typeface="Wingdings" pitchFamily="2" charset="2"/>
              <a:buChar char="Ø"/>
              <a:defRPr/>
            </a:pPr>
            <a:r>
              <a:rPr lang="zh-CN" altLang="en-US" b="1" kern="0" dirty="0">
                <a:latin typeface="微软雅黑" pitchFamily="34" charset="-122"/>
                <a:ea typeface="微软雅黑" pitchFamily="34" charset="-122"/>
              </a:rPr>
              <a:t>杜绝表面工作：创建活动要讲求实用，要以提高班站管理水平、员工综合素质为根本目标</a:t>
            </a:r>
            <a:endParaRPr lang="en-US" altLang="zh-CN" b="1" kern="0" dirty="0">
              <a:latin typeface="微软雅黑" pitchFamily="34" charset="-122"/>
              <a:ea typeface="微软雅黑" pitchFamily="34" charset="-122"/>
            </a:endParaRPr>
          </a:p>
          <a:p>
            <a:pPr marL="257175" indent="-257175" defTabSz="685800">
              <a:lnSpc>
                <a:spcPct val="150000"/>
              </a:lnSpc>
              <a:spcBef>
                <a:spcPct val="20000"/>
              </a:spcBef>
              <a:buFont typeface="Wingdings" pitchFamily="2" charset="2"/>
              <a:buChar char="Ø"/>
              <a:defRPr/>
            </a:pPr>
            <a:r>
              <a:rPr lang="zh-CN" altLang="en-US" b="1" kern="0" dirty="0">
                <a:latin typeface="微软雅黑" pitchFamily="34" charset="-122"/>
                <a:ea typeface="微软雅黑" pitchFamily="34" charset="-122"/>
              </a:rPr>
              <a:t>杜绝应付检查：各班组要把创建活动开展在平时，落实在班组，严禁搞突击应付</a:t>
            </a:r>
          </a:p>
        </p:txBody>
      </p:sp>
      <p:sp>
        <p:nvSpPr>
          <p:cNvPr id="70658" name="TextBox 4"/>
          <p:cNvSpPr txBox="1">
            <a:spLocks noChangeArrowheads="1"/>
          </p:cNvSpPr>
          <p:nvPr/>
        </p:nvSpPr>
        <p:spPr bwMode="auto">
          <a:xfrm>
            <a:off x="692150" y="411163"/>
            <a:ext cx="2955925" cy="461962"/>
          </a:xfrm>
          <a:prstGeom prst="rect">
            <a:avLst/>
          </a:prstGeom>
          <a:noFill/>
          <a:ln w="9525">
            <a:noFill/>
            <a:miter lim="800000"/>
            <a:headEnd/>
            <a:tailEnd/>
          </a:ln>
        </p:spPr>
        <p:txBody>
          <a:bodyPr wrap="none">
            <a:spAutoFit/>
          </a:bodyPr>
          <a:lstStyle/>
          <a:p>
            <a:pPr eaLnBrk="0" hangingPunct="0">
              <a:buFont typeface="Arial" charset="0"/>
              <a:buNone/>
            </a:pPr>
            <a:r>
              <a:rPr lang="zh-CN" altLang="en-US" sz="2400" b="1">
                <a:solidFill>
                  <a:srgbClr val="FF0000"/>
                </a:solidFill>
                <a:latin typeface="微软雅黑"/>
                <a:ea typeface="微软雅黑"/>
                <a:cs typeface="微软雅黑"/>
              </a:rPr>
              <a:t>五型班组建设的意义</a:t>
            </a: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idx="4294967295"/>
          </p:nvPr>
        </p:nvSpPr>
        <p:spPr>
          <a:xfrm>
            <a:off x="260350" y="1116013"/>
            <a:ext cx="3617913" cy="268287"/>
          </a:xfrm>
          <a:ln>
            <a:solidFill>
              <a:schemeClr val="bg1"/>
            </a:solidFill>
          </a:ln>
        </p:spPr>
        <p:txBody>
          <a:bodyPr lIns="68570" tIns="34284" rIns="68570" bIns="34284">
            <a:normAutofit fontScale="90000"/>
          </a:bodyPr>
          <a:lstStyle/>
          <a:p>
            <a:pPr eaLnBrk="1" hangingPunct="1">
              <a:defRPr/>
            </a:pPr>
            <a:r>
              <a:rPr lang="zh-CN" altLang="zh-CN" sz="2100" dirty="0">
                <a:latin typeface="微软雅黑" pitchFamily="34" charset="-122"/>
                <a:cs typeface="+mj-cs"/>
                <a:sym typeface="Arial" panose="020B0604020202020204" pitchFamily="34" charset="0"/>
              </a:rPr>
              <a:t> 有效的报告方法</a:t>
            </a:r>
          </a:p>
        </p:txBody>
      </p:sp>
      <p:sp>
        <p:nvSpPr>
          <p:cNvPr id="25606" name="Rectangle 3"/>
          <p:cNvSpPr>
            <a:spLocks noGrp="1" noChangeArrowheads="1"/>
          </p:cNvSpPr>
          <p:nvPr>
            <p:ph type="body" idx="4294967295"/>
          </p:nvPr>
        </p:nvSpPr>
        <p:spPr>
          <a:xfrm>
            <a:off x="404813" y="1384300"/>
            <a:ext cx="5875337" cy="3294063"/>
          </a:xfrm>
          <a:solidFill>
            <a:schemeClr val="accent1"/>
          </a:solidFill>
          <a:ln>
            <a:solidFill>
              <a:schemeClr val="bg1"/>
            </a:solidFill>
          </a:ln>
        </p:spPr>
        <p:txBody>
          <a:bodyPr/>
          <a:lstStyle/>
          <a:p>
            <a:pPr marL="609600" indent="-609600"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报告的原则</a:t>
            </a:r>
          </a:p>
          <a:p>
            <a:pPr marL="876300" lvl="1" indent="-533400" eaLnBrk="1" hangingPunct="1">
              <a:lnSpc>
                <a:spcPct val="150000"/>
              </a:lnSpc>
              <a:buFontTx/>
              <a:buNone/>
              <a:defRPr/>
            </a:pPr>
            <a:r>
              <a:rPr lang="zh-CN" altLang="en-US" sz="1350" b="1" dirty="0">
                <a:latin typeface="微软雅黑" pitchFamily="34" charset="-122"/>
                <a:cs typeface="+mn-cs"/>
                <a:sym typeface="Arial" panose="020B0604020202020204" pitchFamily="34" charset="0"/>
              </a:rPr>
              <a:t>口头报告原则</a:t>
            </a:r>
            <a:endParaRPr lang="zh-TW" altLang="en-US" sz="1350" b="1" dirty="0">
              <a:latin typeface="微软雅黑" pitchFamily="34" charset="-122"/>
              <a:cs typeface="+mn-cs"/>
              <a:sym typeface="Monotype Sorts" pitchFamily="2" charset="2"/>
            </a:endParaRPr>
          </a:p>
          <a:p>
            <a:pPr marL="1143000" lvl="2" indent="-457200" eaLnBrk="1" hangingPunct="1">
              <a:lnSpc>
                <a:spcPct val="150000"/>
              </a:lnSpc>
              <a:buFontTx/>
              <a:buNone/>
              <a:defRPr/>
            </a:pPr>
            <a:r>
              <a:rPr lang="zh-CN" altLang="en-US" sz="1200" b="1" dirty="0">
                <a:latin typeface="微软雅黑" pitchFamily="34" charset="-122"/>
                <a:cs typeface="+mn-cs"/>
                <a:sym typeface="Arial" panose="020B0604020202020204" pitchFamily="34" charset="0"/>
              </a:rPr>
              <a:t>先说结论－</a:t>
            </a:r>
            <a:r>
              <a:rPr lang="en-US" altLang="zh-CN" sz="1200" b="1" dirty="0">
                <a:latin typeface="微软雅黑" pitchFamily="34" charset="-122"/>
                <a:cs typeface="+mn-cs"/>
                <a:sym typeface="Arial" panose="020B0604020202020204" pitchFamily="34" charset="0"/>
              </a:rPr>
              <a:t>a.</a:t>
            </a:r>
            <a:r>
              <a:rPr lang="zh-CN" altLang="en-US" sz="1200" b="1" dirty="0">
                <a:latin typeface="微软雅黑" pitchFamily="34" charset="-122"/>
                <a:cs typeface="+mn-cs"/>
                <a:sym typeface="Arial" panose="020B0604020202020204" pitchFamily="34" charset="0"/>
              </a:rPr>
              <a:t>结论</a:t>
            </a:r>
            <a:r>
              <a:rPr lang="en-US" altLang="zh-CN" sz="1200" b="1" dirty="0">
                <a:latin typeface="微软雅黑" pitchFamily="34" charset="-122"/>
                <a:cs typeface="+mn-cs"/>
                <a:sym typeface="Arial" panose="020B0604020202020204" pitchFamily="34" charset="0"/>
              </a:rPr>
              <a:t>b.</a:t>
            </a:r>
            <a:r>
              <a:rPr lang="zh-CN" altLang="en-US" sz="1200" b="1" dirty="0">
                <a:latin typeface="微软雅黑" pitchFamily="34" charset="-122"/>
                <a:cs typeface="+mn-cs"/>
                <a:sym typeface="Arial" panose="020B0604020202020204" pitchFamily="34" charset="0"/>
              </a:rPr>
              <a:t>经过</a:t>
            </a:r>
            <a:r>
              <a:rPr lang="en-US" altLang="zh-CN" sz="1200" b="1" dirty="0">
                <a:latin typeface="微软雅黑" pitchFamily="34" charset="-122"/>
                <a:cs typeface="+mn-cs"/>
                <a:sym typeface="Arial" panose="020B0604020202020204" pitchFamily="34" charset="0"/>
              </a:rPr>
              <a:t>c.</a:t>
            </a:r>
            <a:r>
              <a:rPr lang="zh-CN" altLang="en-US" sz="1200" b="1" dirty="0">
                <a:latin typeface="微软雅黑" pitchFamily="34" charset="-122"/>
                <a:cs typeface="+mn-cs"/>
                <a:sym typeface="Arial" panose="020B0604020202020204" pitchFamily="34" charset="0"/>
              </a:rPr>
              <a:t>理由</a:t>
            </a:r>
            <a:endParaRPr lang="zh-TW" altLang="en-US" sz="1200" b="1" dirty="0">
              <a:latin typeface="微软雅黑" pitchFamily="34" charset="-122"/>
              <a:cs typeface="+mn-cs"/>
              <a:sym typeface="Monotype Sorts" pitchFamily="2" charset="2"/>
            </a:endParaRPr>
          </a:p>
          <a:p>
            <a:pPr marL="1143000" lvl="2" indent="-457200" eaLnBrk="1" hangingPunct="1">
              <a:lnSpc>
                <a:spcPct val="150000"/>
              </a:lnSpc>
              <a:buFontTx/>
              <a:buNone/>
              <a:defRPr/>
            </a:pPr>
            <a:r>
              <a:rPr lang="zh-CN" altLang="en-US" sz="1200" b="1" dirty="0">
                <a:latin typeface="微软雅黑" pitchFamily="34" charset="-122"/>
                <a:cs typeface="+mn-cs"/>
                <a:sym typeface="Arial" panose="020B0604020202020204" pitchFamily="34" charset="0"/>
              </a:rPr>
              <a:t>简洁、正确</a:t>
            </a:r>
            <a:endParaRPr lang="zh-TW" altLang="en-US" sz="1200" b="1" dirty="0">
              <a:latin typeface="微软雅黑" pitchFamily="34" charset="-122"/>
              <a:cs typeface="+mn-cs"/>
              <a:sym typeface="Monotype Sorts" pitchFamily="2" charset="2"/>
            </a:endParaRPr>
          </a:p>
          <a:p>
            <a:pPr marL="1143000" lvl="2" indent="-457200" eaLnBrk="1" hangingPunct="1">
              <a:lnSpc>
                <a:spcPct val="150000"/>
              </a:lnSpc>
              <a:buFontTx/>
              <a:buNone/>
              <a:defRPr/>
            </a:pPr>
            <a:r>
              <a:rPr lang="zh-CN" altLang="en-US" sz="1200" b="1" dirty="0">
                <a:latin typeface="微软雅黑" pitchFamily="34" charset="-122"/>
                <a:cs typeface="+mn-cs"/>
                <a:sym typeface="Arial" panose="020B0604020202020204" pitchFamily="34" charset="0"/>
              </a:rPr>
              <a:t>事实与主观的感想、臆测需区别</a:t>
            </a:r>
            <a:endParaRPr lang="zh-TW" altLang="en-US" sz="1200" b="1" dirty="0">
              <a:latin typeface="微软雅黑" pitchFamily="34" charset="-122"/>
              <a:cs typeface="+mn-cs"/>
              <a:sym typeface="Monotype Sorts" pitchFamily="2" charset="2"/>
            </a:endParaRPr>
          </a:p>
          <a:p>
            <a:pPr marL="1143000" lvl="2" indent="-457200" eaLnBrk="1" hangingPunct="1">
              <a:lnSpc>
                <a:spcPct val="150000"/>
              </a:lnSpc>
              <a:buFontTx/>
              <a:buNone/>
              <a:defRPr/>
            </a:pPr>
            <a:r>
              <a:rPr lang="zh-CN" altLang="en-US" sz="1200" b="1" dirty="0">
                <a:latin typeface="微软雅黑" pitchFamily="34" charset="-122"/>
                <a:cs typeface="+mn-cs"/>
                <a:sym typeface="Arial" panose="020B0604020202020204" pitchFamily="34" charset="0"/>
              </a:rPr>
              <a:t>不要遗漏重点</a:t>
            </a:r>
            <a:endParaRPr lang="zh-TW" altLang="en-US" sz="1200" b="1" dirty="0">
              <a:latin typeface="微软雅黑" pitchFamily="34" charset="-122"/>
              <a:cs typeface="+mn-cs"/>
              <a:sym typeface="Monotype Sorts" pitchFamily="2" charset="2"/>
            </a:endParaRPr>
          </a:p>
          <a:p>
            <a:pPr marL="1143000" lvl="2" indent="-457200" eaLnBrk="1" hangingPunct="1">
              <a:lnSpc>
                <a:spcPct val="150000"/>
              </a:lnSpc>
              <a:buFontTx/>
              <a:buNone/>
              <a:defRPr/>
            </a:pPr>
            <a:r>
              <a:rPr lang="zh-CN" altLang="en-US" sz="1200" b="1" dirty="0">
                <a:latin typeface="微软雅黑" pitchFamily="34" charset="-122"/>
                <a:cs typeface="+mn-cs"/>
                <a:sym typeface="Arial" panose="020B0604020202020204" pitchFamily="34" charset="0"/>
              </a:rPr>
              <a:t>成功、失败都要明言</a:t>
            </a:r>
          </a:p>
        </p:txBody>
      </p:sp>
      <p:sp>
        <p:nvSpPr>
          <p:cNvPr id="274435" name="矩形 6"/>
          <p:cNvSpPr>
            <a:spLocks noChangeArrowheads="1"/>
          </p:cNvSpPr>
          <p:nvPr/>
        </p:nvSpPr>
        <p:spPr bwMode="auto">
          <a:xfrm>
            <a:off x="3968750" y="1384300"/>
            <a:ext cx="2538413" cy="2425700"/>
          </a:xfrm>
          <a:prstGeom prst="rect">
            <a:avLst/>
          </a:prstGeom>
          <a:noFill/>
          <a:ln w="9525">
            <a:noFill/>
            <a:miter lim="800000"/>
            <a:headEnd/>
            <a:tailEnd/>
          </a:ln>
        </p:spPr>
        <p:txBody>
          <a:bodyPr>
            <a:spAutoFit/>
          </a:bodyPr>
          <a:lstStyle/>
          <a:p>
            <a:pPr marL="876300" lvl="1" indent="-533400" eaLnBrk="0" hangingPunct="0">
              <a:lnSpc>
                <a:spcPts val="2625"/>
              </a:lnSpc>
              <a:buFont typeface="Arial" charset="0"/>
              <a:buNone/>
            </a:pPr>
            <a:endParaRPr lang="en-US" altLang="zh-CN" b="1">
              <a:latin typeface="微软雅黑"/>
              <a:ea typeface="微软雅黑"/>
              <a:cs typeface="微软雅黑"/>
              <a:sym typeface="Monotype Sorts"/>
            </a:endParaRPr>
          </a:p>
          <a:p>
            <a:pPr marL="876300" lvl="1" indent="-533400" eaLnBrk="0" hangingPunct="0">
              <a:lnSpc>
                <a:spcPts val="2625"/>
              </a:lnSpc>
              <a:buFont typeface="Arial" charset="0"/>
              <a:buNone/>
            </a:pPr>
            <a:r>
              <a:rPr lang="zh-CN" altLang="en-US" b="1">
                <a:latin typeface="微软雅黑"/>
                <a:ea typeface="微软雅黑"/>
                <a:cs typeface="微软雅黑"/>
                <a:sym typeface="Monotype Sorts"/>
              </a:rPr>
              <a:t>书面报告的原则</a:t>
            </a:r>
            <a:endParaRPr lang="zh-TW" altLang="en-US" b="1">
              <a:latin typeface="微软雅黑"/>
              <a:ea typeface="微软雅黑"/>
              <a:cs typeface="微软雅黑"/>
              <a:sym typeface="Monotype Sorts"/>
            </a:endParaRPr>
          </a:p>
          <a:p>
            <a:pPr marL="1143000" lvl="2" indent="-457200" eaLnBrk="0" hangingPunct="0">
              <a:lnSpc>
                <a:spcPts val="2625"/>
              </a:lnSpc>
              <a:buFont typeface="Arial" charset="0"/>
              <a:buNone/>
            </a:pPr>
            <a:r>
              <a:rPr lang="zh-CN" altLang="en-US" sz="1200" b="1">
                <a:latin typeface="微软雅黑"/>
                <a:ea typeface="微软雅黑"/>
                <a:cs typeface="微软雅黑"/>
                <a:sym typeface="Monotype Sorts"/>
              </a:rPr>
              <a:t>遣词用语要简单易懂</a:t>
            </a:r>
            <a:endParaRPr lang="zh-TW" altLang="en-US" sz="1200" b="1">
              <a:latin typeface="微软雅黑"/>
              <a:ea typeface="微软雅黑"/>
              <a:cs typeface="微软雅黑"/>
              <a:sym typeface="Monotype Sorts"/>
            </a:endParaRPr>
          </a:p>
          <a:p>
            <a:pPr marL="1143000" lvl="2" indent="-457200" eaLnBrk="0" hangingPunct="0">
              <a:lnSpc>
                <a:spcPts val="2625"/>
              </a:lnSpc>
              <a:buFont typeface="Arial" charset="0"/>
              <a:buNone/>
            </a:pPr>
            <a:r>
              <a:rPr lang="zh-CN" altLang="en-US" sz="1200" b="1">
                <a:latin typeface="微软雅黑"/>
                <a:ea typeface="微软雅黑"/>
                <a:cs typeface="微软雅黑"/>
                <a:sym typeface="Monotype Sorts"/>
              </a:rPr>
              <a:t>标题清楚</a:t>
            </a:r>
            <a:endParaRPr lang="zh-TW" altLang="en-US" sz="1200" b="1">
              <a:latin typeface="微软雅黑"/>
              <a:ea typeface="微软雅黑"/>
              <a:cs typeface="微软雅黑"/>
              <a:sym typeface="Monotype Sorts"/>
            </a:endParaRPr>
          </a:p>
          <a:p>
            <a:pPr marL="1143000" lvl="2" indent="-457200" eaLnBrk="0" hangingPunct="0">
              <a:lnSpc>
                <a:spcPts val="2625"/>
              </a:lnSpc>
              <a:buFont typeface="Arial" charset="0"/>
              <a:buNone/>
            </a:pPr>
            <a:r>
              <a:rPr lang="zh-CN" altLang="en-US" sz="1200" b="1">
                <a:latin typeface="微软雅黑"/>
                <a:ea typeface="微软雅黑"/>
                <a:cs typeface="微软雅黑"/>
                <a:sym typeface="Monotype Sorts"/>
              </a:rPr>
              <a:t>尽量用图表、数字说明</a:t>
            </a:r>
            <a:endParaRPr lang="zh-TW" altLang="en-US" sz="1200" b="1">
              <a:latin typeface="微软雅黑"/>
              <a:ea typeface="微软雅黑"/>
              <a:cs typeface="微软雅黑"/>
              <a:sym typeface="Monotype Sorts"/>
            </a:endParaRPr>
          </a:p>
          <a:p>
            <a:pPr marL="1143000" lvl="2" indent="-457200" eaLnBrk="0" hangingPunct="0">
              <a:lnSpc>
                <a:spcPts val="2625"/>
              </a:lnSpc>
              <a:buFont typeface="Arial" charset="0"/>
              <a:buNone/>
            </a:pPr>
            <a:r>
              <a:rPr lang="zh-CN" altLang="en-US" sz="1200" b="1">
                <a:latin typeface="微软雅黑"/>
                <a:ea typeface="微软雅黑"/>
                <a:cs typeface="微软雅黑"/>
                <a:sym typeface="Monotype Sorts"/>
              </a:rPr>
              <a:t>报告顺序要合逻辑</a:t>
            </a:r>
            <a:endParaRPr lang="zh-TW" altLang="en-US" sz="1200" b="1">
              <a:latin typeface="微软雅黑"/>
              <a:ea typeface="微软雅黑"/>
              <a:cs typeface="微软雅黑"/>
              <a:sym typeface="Monotype Sorts"/>
            </a:endParaRPr>
          </a:p>
          <a:p>
            <a:pPr marL="1143000" lvl="2" indent="-457200" eaLnBrk="0" hangingPunct="0">
              <a:lnSpc>
                <a:spcPts val="2625"/>
              </a:lnSpc>
              <a:buFont typeface="Arial" charset="0"/>
              <a:buNone/>
            </a:pPr>
            <a:r>
              <a:rPr lang="zh-CN" altLang="en-US" sz="1200" b="1">
                <a:latin typeface="微软雅黑"/>
                <a:ea typeface="微软雅黑"/>
                <a:cs typeface="微软雅黑"/>
                <a:sym typeface="Monotype Sorts"/>
              </a:rPr>
              <a:t>利用添附资料说明</a:t>
            </a:r>
          </a:p>
        </p:txBody>
      </p:sp>
      <p:sp>
        <p:nvSpPr>
          <p:cNvPr id="274436" name="Rectangle 3"/>
          <p:cNvSpPr>
            <a:spLocks noChangeArrowheads="1"/>
          </p:cNvSpPr>
          <p:nvPr/>
        </p:nvSpPr>
        <p:spPr bwMode="auto">
          <a:xfrm>
            <a:off x="765175" y="450850"/>
            <a:ext cx="2749550" cy="433388"/>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wheel spokes="1"/>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333375" y="1011238"/>
            <a:ext cx="3889375" cy="433387"/>
          </a:xfrm>
          <a:ln>
            <a:solidFill>
              <a:schemeClr val="bg1"/>
            </a:solidFill>
          </a:ln>
        </p:spPr>
        <p:txBody>
          <a:bodyPr lIns="68570" tIns="34284" rIns="68570" bIns="34284"/>
          <a:lstStyle/>
          <a:p>
            <a:pPr eaLnBrk="1" hangingPunct="1"/>
            <a:r>
              <a:rPr lang="zh-CN" altLang="zh-CN" sz="2100" smtClean="0">
                <a:latin typeface="微软雅黑"/>
              </a:rPr>
              <a:t>不与上级争吵原则</a:t>
            </a:r>
          </a:p>
        </p:txBody>
      </p:sp>
      <p:sp>
        <p:nvSpPr>
          <p:cNvPr id="275458" name="Rectangle 3"/>
          <p:cNvSpPr>
            <a:spLocks noGrp="1" noChangeArrowheads="1"/>
          </p:cNvSpPr>
          <p:nvPr>
            <p:ph type="body" idx="4294967295"/>
          </p:nvPr>
        </p:nvSpPr>
        <p:spPr>
          <a:xfrm>
            <a:off x="566738" y="1492250"/>
            <a:ext cx="3916362" cy="1782763"/>
          </a:xfrm>
          <a:solidFill>
            <a:schemeClr val="accent1"/>
          </a:solidFill>
          <a:ln>
            <a:solidFill>
              <a:schemeClr val="bg1"/>
            </a:solidFill>
          </a:ln>
        </p:spPr>
        <p:txBody>
          <a:bodyPr/>
          <a:lstStyle/>
          <a:p>
            <a:pPr eaLnBrk="1" hangingPunct="1">
              <a:lnSpc>
                <a:spcPct val="150000"/>
              </a:lnSpc>
              <a:buFontTx/>
              <a:buNone/>
            </a:pPr>
            <a:r>
              <a:rPr lang="zh-CN" altLang="en-US" sz="1800" b="1" smtClean="0">
                <a:latin typeface="微软雅黑"/>
              </a:rPr>
              <a:t>在与上级的交往中，应心平气和，遇有矛盾或争议，应忍让冷静。</a:t>
            </a:r>
          </a:p>
          <a:p>
            <a:pPr eaLnBrk="1" hangingPunct="1">
              <a:lnSpc>
                <a:spcPct val="150000"/>
              </a:lnSpc>
            </a:pPr>
            <a:endParaRPr lang="zh-CN" altLang="zh-CN" sz="2100" b="1" smtClean="0">
              <a:latin typeface="微软雅黑"/>
            </a:endParaRPr>
          </a:p>
        </p:txBody>
      </p:sp>
      <p:pic>
        <p:nvPicPr>
          <p:cNvPr id="275459" name="Picture 5" descr="20090428115445350"/>
          <p:cNvPicPr>
            <a:picLocks noChangeAspect="1" noChangeArrowheads="1"/>
          </p:cNvPicPr>
          <p:nvPr/>
        </p:nvPicPr>
        <p:blipFill>
          <a:blip r:embed="rId2"/>
          <a:srcRect/>
          <a:stretch>
            <a:fillRect/>
          </a:stretch>
        </p:blipFill>
        <p:spPr bwMode="auto">
          <a:xfrm>
            <a:off x="4941888" y="1112838"/>
            <a:ext cx="1025525" cy="1027112"/>
          </a:xfrm>
          <a:prstGeom prst="rect">
            <a:avLst/>
          </a:prstGeom>
          <a:noFill/>
          <a:ln w="9525">
            <a:noFill/>
            <a:miter lim="800000"/>
            <a:headEnd/>
            <a:tailEnd/>
          </a:ln>
        </p:spPr>
      </p:pic>
      <p:pic>
        <p:nvPicPr>
          <p:cNvPr id="275460" name="Picture 7" descr="20080716191048738"/>
          <p:cNvPicPr>
            <a:picLocks noChangeAspect="1" noChangeArrowheads="1"/>
          </p:cNvPicPr>
          <p:nvPr/>
        </p:nvPicPr>
        <p:blipFill>
          <a:blip r:embed="rId3"/>
          <a:srcRect/>
          <a:stretch>
            <a:fillRect/>
          </a:stretch>
        </p:blipFill>
        <p:spPr bwMode="auto">
          <a:xfrm>
            <a:off x="4941888" y="2355850"/>
            <a:ext cx="1025525" cy="1027113"/>
          </a:xfrm>
          <a:prstGeom prst="rect">
            <a:avLst/>
          </a:prstGeom>
          <a:noFill/>
          <a:ln w="9525">
            <a:noFill/>
            <a:miter lim="800000"/>
            <a:headEnd/>
            <a:tailEnd/>
          </a:ln>
        </p:spPr>
      </p:pic>
      <p:sp>
        <p:nvSpPr>
          <p:cNvPr id="609286" name="Rectangle 6"/>
          <p:cNvSpPr>
            <a:spLocks noChangeArrowheads="1"/>
          </p:cNvSpPr>
          <p:nvPr/>
        </p:nvSpPr>
        <p:spPr bwMode="auto">
          <a:xfrm>
            <a:off x="566738" y="3543300"/>
            <a:ext cx="5454650" cy="1062038"/>
          </a:xfrm>
          <a:prstGeom prst="rect">
            <a:avLst/>
          </a:prstGeom>
          <a:noFill/>
          <a:ln w="9525">
            <a:noFill/>
            <a:miter lim="800000"/>
            <a:headEnd/>
            <a:tailEnd/>
          </a:ln>
          <a:effectLst>
            <a:prstShdw prst="shdw17" dist="17961" dir="2700000">
              <a:schemeClr val="bg2"/>
            </a:prstShdw>
          </a:effectLst>
        </p:spPr>
        <p:txBody>
          <a:bodyPr wrap="none">
            <a:spAutoFit/>
          </a:bodyPr>
          <a:lstStyle/>
          <a:p>
            <a:pPr eaLnBrk="0" hangingPunct="0">
              <a:lnSpc>
                <a:spcPct val="150000"/>
              </a:lnSpc>
              <a:buFont typeface="Arial" charset="0"/>
              <a:buNone/>
            </a:pPr>
            <a:r>
              <a:rPr lang="zh-CN" altLang="en-US" sz="2100" b="1">
                <a:solidFill>
                  <a:srgbClr val="0000FF"/>
                </a:solidFill>
                <a:latin typeface="微软雅黑"/>
                <a:ea typeface="微软雅黑"/>
                <a:cs typeface="微软雅黑"/>
              </a:rPr>
              <a:t>当你发现你和上司的意见相左越来越严重</a:t>
            </a:r>
            <a:r>
              <a:rPr lang="en-US" altLang="zh-CN" sz="2100" b="1">
                <a:solidFill>
                  <a:srgbClr val="0000FF"/>
                </a:solidFill>
                <a:latin typeface="微软雅黑"/>
                <a:ea typeface="微软雅黑"/>
                <a:cs typeface="微软雅黑"/>
              </a:rPr>
              <a:t>.</a:t>
            </a:r>
          </a:p>
          <a:p>
            <a:pPr eaLnBrk="0" hangingPunct="0">
              <a:lnSpc>
                <a:spcPct val="150000"/>
              </a:lnSpc>
              <a:buFont typeface="Arial" charset="0"/>
              <a:buNone/>
            </a:pPr>
            <a:r>
              <a:rPr lang="zh-CN" altLang="en-US" sz="2100" b="1">
                <a:solidFill>
                  <a:srgbClr val="0000FF"/>
                </a:solidFill>
                <a:latin typeface="微软雅黑"/>
                <a:ea typeface="微软雅黑"/>
                <a:cs typeface="微软雅黑"/>
              </a:rPr>
              <a:t>试着交换角度来看你自己</a:t>
            </a:r>
            <a:r>
              <a:rPr lang="en-US" altLang="zh-CN" sz="2100" b="1">
                <a:solidFill>
                  <a:srgbClr val="0000FF"/>
                </a:solidFill>
                <a:latin typeface="微软雅黑"/>
                <a:ea typeface="微软雅黑"/>
                <a:cs typeface="微软雅黑"/>
              </a:rPr>
              <a:t>.</a:t>
            </a:r>
            <a:r>
              <a:rPr lang="zh-CN" altLang="en-US" sz="2100" b="1">
                <a:solidFill>
                  <a:srgbClr val="0000FF"/>
                </a:solidFill>
                <a:latin typeface="微软雅黑"/>
                <a:ea typeface="微软雅黑"/>
                <a:cs typeface="微软雅黑"/>
              </a:rPr>
              <a:t>或许真的是你错了</a:t>
            </a:r>
            <a:r>
              <a:rPr lang="en-US" altLang="zh-CN" sz="2100" b="1">
                <a:solidFill>
                  <a:srgbClr val="0000FF"/>
                </a:solidFill>
                <a:latin typeface="微软雅黑"/>
                <a:ea typeface="微软雅黑"/>
                <a:cs typeface="微软雅黑"/>
              </a:rPr>
              <a:t>.</a:t>
            </a:r>
            <a:endParaRPr lang="zh-CN" altLang="en-US" sz="2100" b="1">
              <a:solidFill>
                <a:srgbClr val="0000FF"/>
              </a:solidFill>
              <a:latin typeface="微软雅黑"/>
              <a:ea typeface="微软雅黑"/>
              <a:cs typeface="微软雅黑"/>
            </a:endParaRPr>
          </a:p>
        </p:txBody>
      </p:sp>
      <p:sp>
        <p:nvSpPr>
          <p:cNvPr id="275462" name="Rectangle 3"/>
          <p:cNvSpPr>
            <a:spLocks noChangeArrowheads="1"/>
          </p:cNvSpPr>
          <p:nvPr/>
        </p:nvSpPr>
        <p:spPr bwMode="auto">
          <a:xfrm>
            <a:off x="765175" y="446088"/>
            <a:ext cx="2749550" cy="4318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9286"/>
                                        </p:tgtEl>
                                        <p:attrNameLst>
                                          <p:attrName>style.visibility</p:attrName>
                                        </p:attrNameLst>
                                      </p:cBhvr>
                                      <p:to>
                                        <p:strVal val="visible"/>
                                      </p:to>
                                    </p:set>
                                    <p:anim calcmode="lin" valueType="num">
                                      <p:cBhvr additive="base">
                                        <p:cTn id="7" dur="500" fill="hold"/>
                                        <p:tgtEl>
                                          <p:spTgt spid="609286"/>
                                        </p:tgtEl>
                                        <p:attrNameLst>
                                          <p:attrName>ppt_x</p:attrName>
                                        </p:attrNameLst>
                                      </p:cBhvr>
                                      <p:tavLst>
                                        <p:tav tm="0">
                                          <p:val>
                                            <p:strVal val="#ppt_x"/>
                                          </p:val>
                                        </p:tav>
                                        <p:tav tm="100000">
                                          <p:val>
                                            <p:strVal val="#ppt_x"/>
                                          </p:val>
                                        </p:tav>
                                      </p:tavLst>
                                    </p:anim>
                                    <p:anim calcmode="lin" valueType="num">
                                      <p:cBhvr additive="base">
                                        <p:cTn id="8" dur="500" fill="hold"/>
                                        <p:tgtEl>
                                          <p:spTgt spid="609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6" grpId="0"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标题 1"/>
          <p:cNvSpPr>
            <a:spLocks noGrp="1"/>
          </p:cNvSpPr>
          <p:nvPr>
            <p:ph type="title" idx="4294967295"/>
          </p:nvPr>
        </p:nvSpPr>
        <p:spPr>
          <a:xfrm>
            <a:off x="473075" y="985838"/>
            <a:ext cx="5184775" cy="374650"/>
          </a:xfrm>
          <a:ln>
            <a:solidFill>
              <a:schemeClr val="bg1"/>
            </a:solidFill>
          </a:ln>
        </p:spPr>
        <p:txBody>
          <a:bodyPr lIns="68570" tIns="34284" rIns="68570" bIns="34284"/>
          <a:lstStyle/>
          <a:p>
            <a:pPr eaLnBrk="1" hangingPunct="1"/>
            <a:r>
              <a:rPr lang="en-US" altLang="zh-CN" sz="2100" smtClean="0">
                <a:latin typeface="微软雅黑"/>
              </a:rPr>
              <a:t>3</a:t>
            </a:r>
            <a:r>
              <a:rPr lang="zh-CN" altLang="en-US" sz="2100" smtClean="0">
                <a:latin typeface="微软雅黑"/>
              </a:rPr>
              <a:t>）与上司相处的七种武器</a:t>
            </a:r>
          </a:p>
        </p:txBody>
      </p:sp>
      <p:sp>
        <p:nvSpPr>
          <p:cNvPr id="276482" name="AutoShape 7"/>
          <p:cNvSpPr>
            <a:spLocks noChangeArrowheads="1"/>
          </p:cNvSpPr>
          <p:nvPr/>
        </p:nvSpPr>
        <p:spPr bwMode="auto">
          <a:xfrm>
            <a:off x="4343400" y="3200400"/>
            <a:ext cx="1314450" cy="342900"/>
          </a:xfrm>
          <a:prstGeom prst="wedgeRoundRectCallout">
            <a:avLst>
              <a:gd name="adj1" fmla="val -121648"/>
              <a:gd name="adj2" fmla="val 33681"/>
              <a:gd name="adj3" fmla="val 16667"/>
            </a:avLst>
          </a:prstGeom>
          <a:solidFill>
            <a:schemeClr val="accent1"/>
          </a:solidFill>
          <a:ln w="9525">
            <a:solidFill>
              <a:schemeClr val="tx1"/>
            </a:solidFill>
            <a:miter lim="800000"/>
            <a:headEnd/>
            <a:tailEnd/>
          </a:ln>
        </p:spPr>
        <p:txBody>
          <a:bodyPr/>
          <a:lstStyle/>
          <a:p>
            <a:pPr algn="ctr" eaLnBrk="0" hangingPunct="0">
              <a:buFont typeface="Arial" charset="0"/>
              <a:buNone/>
            </a:pPr>
            <a:r>
              <a:rPr lang="zh-CN" altLang="en-US">
                <a:latin typeface="隶书"/>
                <a:ea typeface="隶书"/>
                <a:cs typeface="隶书"/>
              </a:rPr>
              <a:t>不是打小报告</a:t>
            </a:r>
            <a:endParaRPr lang="zh-TW" altLang="en-US">
              <a:latin typeface="隶书"/>
              <a:ea typeface="隶书"/>
              <a:cs typeface="隶书"/>
            </a:endParaRPr>
          </a:p>
        </p:txBody>
      </p:sp>
      <p:sp>
        <p:nvSpPr>
          <p:cNvPr id="622596" name="AutoShape 4"/>
          <p:cNvSpPr>
            <a:spLocks noChangeArrowheads="1"/>
          </p:cNvSpPr>
          <p:nvPr/>
        </p:nvSpPr>
        <p:spPr bwMode="auto">
          <a:xfrm>
            <a:off x="628650" y="1355725"/>
            <a:ext cx="5772150" cy="3322638"/>
          </a:xfrm>
          <a:prstGeom prst="bevel">
            <a:avLst>
              <a:gd name="adj" fmla="val 125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lnSpc>
                <a:spcPct val="150000"/>
              </a:lnSpc>
              <a:buFont typeface="Arial" panose="020B0604020202020204" pitchFamily="34" charset="0"/>
              <a:buNone/>
              <a:defRPr/>
            </a:pPr>
            <a:r>
              <a:rPr lang="en-US" altLang="zh-CN" sz="1650" b="1" dirty="0">
                <a:latin typeface="隶书" pitchFamily="49" charset="-122"/>
                <a:ea typeface="隶书" pitchFamily="49" charset="-122"/>
              </a:rPr>
              <a:t>1.</a:t>
            </a:r>
            <a:r>
              <a:rPr lang="zh-CN" altLang="en-US" sz="1650" b="1" dirty="0">
                <a:latin typeface="隶书" pitchFamily="49" charset="-122"/>
                <a:ea typeface="隶书" pitchFamily="49" charset="-122"/>
              </a:rPr>
              <a:t>理解上司立场</a:t>
            </a:r>
            <a:endParaRPr lang="zh-TW" altLang="en-US" sz="1650" b="1" dirty="0">
              <a:latin typeface="隶书" pitchFamily="49" charset="-122"/>
              <a:ea typeface="隶书" pitchFamily="49" charset="-122"/>
            </a:endParaRPr>
          </a:p>
          <a:p>
            <a:pPr eaLnBrk="0" hangingPunct="0">
              <a:lnSpc>
                <a:spcPct val="150000"/>
              </a:lnSpc>
              <a:buFont typeface="Arial" panose="020B0604020202020204" pitchFamily="34" charset="0"/>
              <a:buNone/>
              <a:defRPr/>
            </a:pPr>
            <a:r>
              <a:rPr lang="en-US" altLang="zh-CN" sz="1650" b="1" dirty="0">
                <a:latin typeface="隶书" pitchFamily="49" charset="-122"/>
                <a:ea typeface="隶书" pitchFamily="49" charset="-122"/>
              </a:rPr>
              <a:t>2.</a:t>
            </a:r>
            <a:r>
              <a:rPr lang="zh-CN" altLang="en-US" sz="1650" b="1" dirty="0">
                <a:latin typeface="隶书" pitchFamily="49" charset="-122"/>
                <a:ea typeface="隶书" pitchFamily="49" charset="-122"/>
              </a:rPr>
              <a:t>有事先向上级报告</a:t>
            </a:r>
            <a:endParaRPr lang="zh-TW" altLang="en-US" sz="1650" b="1" dirty="0">
              <a:latin typeface="隶书" pitchFamily="49" charset="-122"/>
              <a:ea typeface="隶书" pitchFamily="49" charset="-122"/>
            </a:endParaRPr>
          </a:p>
          <a:p>
            <a:pPr eaLnBrk="0" hangingPunct="0">
              <a:lnSpc>
                <a:spcPct val="150000"/>
              </a:lnSpc>
              <a:buFont typeface="Arial" panose="020B0604020202020204" pitchFamily="34" charset="0"/>
              <a:buNone/>
              <a:defRPr/>
            </a:pPr>
            <a:r>
              <a:rPr lang="en-US" altLang="zh-CN" sz="1650" b="1" dirty="0">
                <a:latin typeface="隶书" pitchFamily="49" charset="-122"/>
                <a:ea typeface="隶书" pitchFamily="49" charset="-122"/>
              </a:rPr>
              <a:t>3.</a:t>
            </a:r>
            <a:r>
              <a:rPr lang="zh-CN" altLang="en-US" sz="1650" b="1" dirty="0">
                <a:latin typeface="隶书" pitchFamily="49" charset="-122"/>
                <a:ea typeface="隶书" pitchFamily="49" charset="-122"/>
              </a:rPr>
              <a:t>工作到一个段落</a:t>
            </a:r>
            <a:r>
              <a:rPr lang="en-US" altLang="zh-CN" sz="1650" b="1" dirty="0">
                <a:latin typeface="隶书" pitchFamily="49" charset="-122"/>
                <a:ea typeface="隶书" pitchFamily="49" charset="-122"/>
              </a:rPr>
              <a:t>,</a:t>
            </a:r>
            <a:r>
              <a:rPr lang="zh-CN" altLang="en-US" sz="1650" b="1" dirty="0">
                <a:latin typeface="隶书" pitchFamily="49" charset="-122"/>
                <a:ea typeface="隶书" pitchFamily="49" charset="-122"/>
              </a:rPr>
              <a:t>需向上级报告</a:t>
            </a:r>
            <a:endParaRPr lang="zh-TW" altLang="en-US" sz="1650" b="1" dirty="0">
              <a:latin typeface="隶书" pitchFamily="49" charset="-122"/>
              <a:ea typeface="隶书" pitchFamily="49" charset="-122"/>
            </a:endParaRPr>
          </a:p>
          <a:p>
            <a:pPr eaLnBrk="0" hangingPunct="0">
              <a:lnSpc>
                <a:spcPct val="150000"/>
              </a:lnSpc>
              <a:buFont typeface="Arial" panose="020B0604020202020204" pitchFamily="34" charset="0"/>
              <a:buNone/>
              <a:defRPr/>
            </a:pPr>
            <a:r>
              <a:rPr lang="en-US" altLang="zh-CN" sz="1650" b="1" dirty="0">
                <a:latin typeface="隶书" pitchFamily="49" charset="-122"/>
                <a:ea typeface="隶书" pitchFamily="49" charset="-122"/>
              </a:rPr>
              <a:t>4.</a:t>
            </a:r>
            <a:r>
              <a:rPr lang="zh-CN" altLang="en-US" sz="1650" b="1" dirty="0">
                <a:latin typeface="隶书" pitchFamily="49" charset="-122"/>
                <a:ea typeface="隶书" pitchFamily="49" charset="-122"/>
              </a:rPr>
              <a:t>向上司提出自己的意见</a:t>
            </a:r>
            <a:endParaRPr lang="zh-TW" altLang="en-US" sz="1650" b="1" dirty="0">
              <a:latin typeface="隶书" pitchFamily="49" charset="-122"/>
              <a:ea typeface="隶书" pitchFamily="49" charset="-122"/>
            </a:endParaRPr>
          </a:p>
          <a:p>
            <a:pPr eaLnBrk="0" hangingPunct="0">
              <a:lnSpc>
                <a:spcPct val="150000"/>
              </a:lnSpc>
              <a:buFont typeface="Arial" panose="020B0604020202020204" pitchFamily="34" charset="0"/>
              <a:buNone/>
              <a:defRPr/>
            </a:pPr>
            <a:r>
              <a:rPr lang="en-US" altLang="zh-CN" sz="1650" b="1" dirty="0">
                <a:latin typeface="隶书" pitchFamily="49" charset="-122"/>
                <a:ea typeface="隶书" pitchFamily="49" charset="-122"/>
              </a:rPr>
              <a:t>5.</a:t>
            </a:r>
            <a:r>
              <a:rPr lang="zh-CN" altLang="en-US" sz="1650" b="1" dirty="0">
                <a:latin typeface="隶书" pitchFamily="49" charset="-122"/>
                <a:ea typeface="隶书" pitchFamily="49" charset="-122"/>
              </a:rPr>
              <a:t>向上级提供情报</a:t>
            </a:r>
            <a:endParaRPr lang="zh-TW" altLang="en-US" sz="1650" b="1" dirty="0">
              <a:latin typeface="隶书" pitchFamily="49" charset="-122"/>
              <a:ea typeface="隶书" pitchFamily="49" charset="-122"/>
            </a:endParaRPr>
          </a:p>
          <a:p>
            <a:pPr eaLnBrk="0" hangingPunct="0">
              <a:lnSpc>
                <a:spcPct val="150000"/>
              </a:lnSpc>
              <a:buFont typeface="Arial" panose="020B0604020202020204" pitchFamily="34" charset="0"/>
              <a:buNone/>
              <a:defRPr/>
            </a:pPr>
            <a:r>
              <a:rPr lang="en-US" altLang="zh-CN" sz="1650" b="1" dirty="0">
                <a:latin typeface="隶书" pitchFamily="49" charset="-122"/>
                <a:ea typeface="隶书" pitchFamily="49" charset="-122"/>
              </a:rPr>
              <a:t>6.</a:t>
            </a:r>
            <a:r>
              <a:rPr lang="zh-CN" altLang="en-US" sz="1650" b="1" dirty="0">
                <a:latin typeface="隶书" pitchFamily="49" charset="-122"/>
                <a:ea typeface="隶书" pitchFamily="49" charset="-122"/>
              </a:rPr>
              <a:t>依上级指示行事</a:t>
            </a:r>
            <a:endParaRPr lang="zh-TW" altLang="en-US" sz="1650" b="1" dirty="0">
              <a:latin typeface="隶书" pitchFamily="49" charset="-122"/>
              <a:ea typeface="隶书" pitchFamily="49" charset="-122"/>
            </a:endParaRPr>
          </a:p>
          <a:p>
            <a:pPr eaLnBrk="0" hangingPunct="0">
              <a:lnSpc>
                <a:spcPct val="150000"/>
              </a:lnSpc>
              <a:buFont typeface="Arial" panose="020B0604020202020204" pitchFamily="34" charset="0"/>
              <a:buNone/>
              <a:defRPr/>
            </a:pPr>
            <a:r>
              <a:rPr lang="en-US" altLang="zh-CN" sz="1650" b="1" dirty="0">
                <a:latin typeface="隶书" pitchFamily="49" charset="-122"/>
                <a:ea typeface="隶书" pitchFamily="49" charset="-122"/>
              </a:rPr>
              <a:t>7.</a:t>
            </a:r>
            <a:r>
              <a:rPr lang="zh-CN" altLang="en-US" sz="1650" b="1" dirty="0">
                <a:latin typeface="隶书" pitchFamily="49" charset="-122"/>
                <a:ea typeface="隶书" pitchFamily="49" charset="-122"/>
              </a:rPr>
              <a:t>不要在背地说上层主管的闲话</a:t>
            </a:r>
            <a:endParaRPr lang="zh-TW" altLang="en-US" sz="1650" b="1" dirty="0">
              <a:latin typeface="隶书" pitchFamily="49" charset="-122"/>
              <a:ea typeface="隶书" pitchFamily="49" charset="-122"/>
            </a:endParaRPr>
          </a:p>
        </p:txBody>
      </p:sp>
      <p:sp>
        <p:nvSpPr>
          <p:cNvPr id="276484" name="Rectangle 3"/>
          <p:cNvSpPr>
            <a:spLocks noChangeArrowheads="1"/>
          </p:cNvSpPr>
          <p:nvPr/>
        </p:nvSpPr>
        <p:spPr bwMode="auto">
          <a:xfrm>
            <a:off x="765175" y="411163"/>
            <a:ext cx="2749550" cy="4318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2596">
                                            <p:txEl>
                                              <p:pRg st="0" end="0"/>
                                            </p:txEl>
                                          </p:spTgt>
                                        </p:tgtEl>
                                        <p:attrNameLst>
                                          <p:attrName>style.visibility</p:attrName>
                                        </p:attrNameLst>
                                      </p:cBhvr>
                                      <p:to>
                                        <p:strVal val="visible"/>
                                      </p:to>
                                    </p:set>
                                    <p:anim calcmode="lin" valueType="num">
                                      <p:cBhvr additive="base">
                                        <p:cTn id="7" dur="500" fill="hold"/>
                                        <p:tgtEl>
                                          <p:spTgt spid="6225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25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2596">
                                            <p:txEl>
                                              <p:pRg st="1" end="1"/>
                                            </p:txEl>
                                          </p:spTgt>
                                        </p:tgtEl>
                                        <p:attrNameLst>
                                          <p:attrName>style.visibility</p:attrName>
                                        </p:attrNameLst>
                                      </p:cBhvr>
                                      <p:to>
                                        <p:strVal val="visible"/>
                                      </p:to>
                                    </p:set>
                                    <p:anim calcmode="lin" valueType="num">
                                      <p:cBhvr additive="base">
                                        <p:cTn id="13" dur="500" fill="hold"/>
                                        <p:tgtEl>
                                          <p:spTgt spid="6225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25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2596">
                                            <p:txEl>
                                              <p:pRg st="2" end="2"/>
                                            </p:txEl>
                                          </p:spTgt>
                                        </p:tgtEl>
                                        <p:attrNameLst>
                                          <p:attrName>style.visibility</p:attrName>
                                        </p:attrNameLst>
                                      </p:cBhvr>
                                      <p:to>
                                        <p:strVal val="visible"/>
                                      </p:to>
                                    </p:set>
                                    <p:anim calcmode="lin" valueType="num">
                                      <p:cBhvr additive="base">
                                        <p:cTn id="19" dur="500" fill="hold"/>
                                        <p:tgtEl>
                                          <p:spTgt spid="6225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25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2596">
                                            <p:txEl>
                                              <p:pRg st="3" end="3"/>
                                            </p:txEl>
                                          </p:spTgt>
                                        </p:tgtEl>
                                        <p:attrNameLst>
                                          <p:attrName>style.visibility</p:attrName>
                                        </p:attrNameLst>
                                      </p:cBhvr>
                                      <p:to>
                                        <p:strVal val="visible"/>
                                      </p:to>
                                    </p:set>
                                    <p:anim calcmode="lin" valueType="num">
                                      <p:cBhvr additive="base">
                                        <p:cTn id="25" dur="500" fill="hold"/>
                                        <p:tgtEl>
                                          <p:spTgt spid="6225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25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22596">
                                            <p:txEl>
                                              <p:pRg st="4" end="4"/>
                                            </p:txEl>
                                          </p:spTgt>
                                        </p:tgtEl>
                                        <p:attrNameLst>
                                          <p:attrName>style.visibility</p:attrName>
                                        </p:attrNameLst>
                                      </p:cBhvr>
                                      <p:to>
                                        <p:strVal val="visible"/>
                                      </p:to>
                                    </p:set>
                                    <p:anim calcmode="lin" valueType="num">
                                      <p:cBhvr additive="base">
                                        <p:cTn id="31" dur="500" fill="hold"/>
                                        <p:tgtEl>
                                          <p:spTgt spid="6225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25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22596">
                                            <p:txEl>
                                              <p:pRg st="5" end="5"/>
                                            </p:txEl>
                                          </p:spTgt>
                                        </p:tgtEl>
                                        <p:attrNameLst>
                                          <p:attrName>style.visibility</p:attrName>
                                        </p:attrNameLst>
                                      </p:cBhvr>
                                      <p:to>
                                        <p:strVal val="visible"/>
                                      </p:to>
                                    </p:set>
                                    <p:anim calcmode="lin" valueType="num">
                                      <p:cBhvr additive="base">
                                        <p:cTn id="37" dur="500" fill="hold"/>
                                        <p:tgtEl>
                                          <p:spTgt spid="6225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259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22596">
                                            <p:txEl>
                                              <p:pRg st="6" end="6"/>
                                            </p:txEl>
                                          </p:spTgt>
                                        </p:tgtEl>
                                        <p:attrNameLst>
                                          <p:attrName>style.visibility</p:attrName>
                                        </p:attrNameLst>
                                      </p:cBhvr>
                                      <p:to>
                                        <p:strVal val="visible"/>
                                      </p:to>
                                    </p:set>
                                    <p:anim calcmode="lin" valueType="num">
                                      <p:cBhvr additive="base">
                                        <p:cTn id="43" dur="500" fill="hold"/>
                                        <p:tgtEl>
                                          <p:spTgt spid="62259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259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标题 1"/>
          <p:cNvSpPr>
            <a:spLocks noGrp="1"/>
          </p:cNvSpPr>
          <p:nvPr>
            <p:ph type="title" idx="4294967295"/>
          </p:nvPr>
        </p:nvSpPr>
        <p:spPr>
          <a:xfrm>
            <a:off x="260350" y="1101725"/>
            <a:ext cx="5726113" cy="336550"/>
          </a:xfrm>
          <a:ln>
            <a:solidFill>
              <a:schemeClr val="bg1"/>
            </a:solidFill>
          </a:ln>
        </p:spPr>
        <p:txBody>
          <a:bodyPr lIns="68570" tIns="34284" rIns="68570" bIns="34284">
            <a:normAutofit fontScale="90000"/>
          </a:bodyPr>
          <a:lstStyle/>
          <a:p>
            <a:pPr eaLnBrk="1" hangingPunct="1">
              <a:defRPr/>
            </a:pPr>
            <a:r>
              <a:rPr lang="en-US" altLang="zh-CN" sz="2100" dirty="0">
                <a:latin typeface="微软雅黑" pitchFamily="34" charset="-122"/>
                <a:cs typeface="+mj-cs"/>
                <a:sym typeface="Arial" panose="020B0604020202020204" pitchFamily="34" charset="0"/>
              </a:rPr>
              <a:t>4</a:t>
            </a:r>
            <a:r>
              <a:rPr lang="zh-CN" altLang="en-US" sz="2100" dirty="0">
                <a:latin typeface="微软雅黑" pitchFamily="34" charset="-122"/>
                <a:cs typeface="+mj-cs"/>
                <a:sym typeface="Arial" panose="020B0604020202020204" pitchFamily="34" charset="0"/>
              </a:rPr>
              <a:t>）怎样赢得上司的赏识与依赖</a:t>
            </a:r>
          </a:p>
        </p:txBody>
      </p:sp>
      <p:sp>
        <p:nvSpPr>
          <p:cNvPr id="623620" name="Rectangle 5"/>
          <p:cNvSpPr>
            <a:spLocks noChangeArrowheads="1"/>
          </p:cNvSpPr>
          <p:nvPr/>
        </p:nvSpPr>
        <p:spPr bwMode="auto">
          <a:xfrm>
            <a:off x="1484313" y="1438275"/>
            <a:ext cx="4170362" cy="3240088"/>
          </a:xfrm>
          <a:prstGeom prst="rect">
            <a:avLst/>
          </a:prstGeom>
          <a:noFill/>
          <a:ln w="9525">
            <a:noFill/>
            <a:miter lim="800000"/>
            <a:headEnd/>
            <a:tailEnd/>
          </a:ln>
        </p:spPr>
        <p:txBody>
          <a:bodyPr/>
          <a:lstStyle/>
          <a:p>
            <a:pPr marL="457200" indent="-457200" eaLnBrk="0" hangingPunct="0">
              <a:lnSpc>
                <a:spcPct val="150000"/>
              </a:lnSpc>
              <a:spcBef>
                <a:spcPct val="10000"/>
              </a:spcBef>
              <a:buFontTx/>
              <a:buAutoNum type="arabicPeriod"/>
            </a:pPr>
            <a:r>
              <a:rPr lang="zh-TW" altLang="en-US" sz="1500" b="1">
                <a:latin typeface="微软雅黑"/>
                <a:ea typeface="微软雅黑"/>
                <a:cs typeface="微软雅黑"/>
              </a:rPr>
              <a:t>缺乏责任感</a:t>
            </a:r>
            <a:endParaRPr lang="en-US" sz="1500" b="1">
              <a:latin typeface="微软雅黑"/>
              <a:ea typeface="微软雅黑"/>
              <a:cs typeface="微软雅黑"/>
            </a:endParaRPr>
          </a:p>
          <a:p>
            <a:pPr marL="457200" indent="-457200" eaLnBrk="0" hangingPunct="0">
              <a:lnSpc>
                <a:spcPct val="150000"/>
              </a:lnSpc>
              <a:spcBef>
                <a:spcPct val="10000"/>
              </a:spcBef>
              <a:buFontTx/>
              <a:buAutoNum type="arabicPeriod"/>
            </a:pPr>
            <a:r>
              <a:rPr lang="zh-TW" altLang="en-US" sz="1500" b="1">
                <a:latin typeface="微软雅黑"/>
                <a:ea typeface="微软雅黑"/>
                <a:cs typeface="微软雅黑"/>
              </a:rPr>
              <a:t>被动消极</a:t>
            </a:r>
          </a:p>
          <a:p>
            <a:pPr marL="457200" indent="-457200" eaLnBrk="0" hangingPunct="0">
              <a:lnSpc>
                <a:spcPct val="150000"/>
              </a:lnSpc>
              <a:spcBef>
                <a:spcPct val="10000"/>
              </a:spcBef>
              <a:buFontTx/>
              <a:buAutoNum type="arabicPeriod"/>
            </a:pPr>
            <a:r>
              <a:rPr lang="zh-TW" altLang="en-US" sz="1500" b="1">
                <a:latin typeface="微软雅黑"/>
                <a:ea typeface="微软雅黑"/>
                <a:cs typeface="微软雅黑"/>
              </a:rPr>
              <a:t>自以为是</a:t>
            </a:r>
          </a:p>
          <a:p>
            <a:pPr marL="457200" indent="-457200" eaLnBrk="0" hangingPunct="0">
              <a:lnSpc>
                <a:spcPct val="150000"/>
              </a:lnSpc>
              <a:spcBef>
                <a:spcPct val="10000"/>
              </a:spcBef>
              <a:buFontTx/>
              <a:buAutoNum type="arabicPeriod"/>
            </a:pPr>
            <a:r>
              <a:rPr lang="zh-TW" altLang="en-US" sz="1500" b="1">
                <a:latin typeface="微软雅黑"/>
                <a:ea typeface="微软雅黑"/>
                <a:cs typeface="微软雅黑"/>
              </a:rPr>
              <a:t>缺乏忠诚度</a:t>
            </a:r>
          </a:p>
          <a:p>
            <a:pPr marL="457200" indent="-457200" eaLnBrk="0" hangingPunct="0">
              <a:lnSpc>
                <a:spcPct val="150000"/>
              </a:lnSpc>
              <a:spcBef>
                <a:spcPct val="10000"/>
              </a:spcBef>
              <a:buFontTx/>
              <a:buAutoNum type="arabicPeriod"/>
            </a:pPr>
            <a:r>
              <a:rPr lang="zh-CN" altLang="en-US" sz="1500" b="1">
                <a:latin typeface="微软雅黑"/>
                <a:ea typeface="微软雅黑"/>
                <a:cs typeface="微软雅黑"/>
              </a:rPr>
              <a:t>照顾自己利益优于组织利益</a:t>
            </a:r>
            <a:endParaRPr lang="zh-TW" altLang="en-US" sz="1500" b="1">
              <a:latin typeface="微软雅黑"/>
              <a:ea typeface="微软雅黑"/>
              <a:cs typeface="微软雅黑"/>
            </a:endParaRPr>
          </a:p>
          <a:p>
            <a:pPr marL="457200" indent="-457200" eaLnBrk="0" hangingPunct="0">
              <a:lnSpc>
                <a:spcPct val="150000"/>
              </a:lnSpc>
              <a:spcBef>
                <a:spcPct val="10000"/>
              </a:spcBef>
              <a:buFontTx/>
              <a:buAutoNum type="arabicPeriod"/>
            </a:pPr>
            <a:r>
              <a:rPr lang="zh-CN" altLang="en-US" sz="1500" b="1">
                <a:latin typeface="微软雅黑"/>
                <a:ea typeface="微软雅黑"/>
                <a:cs typeface="微软雅黑"/>
              </a:rPr>
              <a:t>缺乏团队精神</a:t>
            </a:r>
            <a:endParaRPr lang="zh-TW" altLang="en-US" sz="1500" b="1">
              <a:latin typeface="微软雅黑"/>
              <a:ea typeface="微软雅黑"/>
              <a:cs typeface="微软雅黑"/>
            </a:endParaRPr>
          </a:p>
          <a:p>
            <a:pPr marL="457200" indent="-457200" eaLnBrk="0" hangingPunct="0">
              <a:lnSpc>
                <a:spcPct val="150000"/>
              </a:lnSpc>
              <a:spcBef>
                <a:spcPct val="10000"/>
              </a:spcBef>
              <a:buFontTx/>
              <a:buAutoNum type="arabicPeriod"/>
            </a:pPr>
            <a:r>
              <a:rPr lang="zh-TW" altLang="en-US" sz="1500" b="1">
                <a:latin typeface="微软雅黑"/>
                <a:ea typeface="微软雅黑"/>
                <a:cs typeface="微软雅黑"/>
              </a:rPr>
              <a:t>制造意外</a:t>
            </a:r>
          </a:p>
          <a:p>
            <a:pPr marL="457200" indent="-457200" eaLnBrk="0" hangingPunct="0">
              <a:lnSpc>
                <a:spcPct val="150000"/>
              </a:lnSpc>
              <a:spcBef>
                <a:spcPct val="10000"/>
              </a:spcBef>
              <a:buFontTx/>
              <a:buAutoNum type="arabicPeriod"/>
            </a:pPr>
            <a:r>
              <a:rPr lang="zh-CN" altLang="en-US" sz="1500" b="1">
                <a:latin typeface="微软雅黑"/>
                <a:ea typeface="微软雅黑"/>
                <a:cs typeface="微软雅黑"/>
              </a:rPr>
              <a:t>提供不实信息</a:t>
            </a:r>
            <a:endParaRPr lang="zh-TW" altLang="en-US" sz="1500" b="1">
              <a:latin typeface="微软雅黑"/>
              <a:ea typeface="微软雅黑"/>
              <a:cs typeface="微软雅黑"/>
            </a:endParaRPr>
          </a:p>
          <a:p>
            <a:pPr marL="457200" indent="-457200" eaLnBrk="0" hangingPunct="0">
              <a:lnSpc>
                <a:spcPct val="150000"/>
              </a:lnSpc>
              <a:spcBef>
                <a:spcPct val="10000"/>
              </a:spcBef>
              <a:buFontTx/>
              <a:buAutoNum type="arabicPeriod"/>
            </a:pPr>
            <a:r>
              <a:rPr lang="zh-TW" altLang="en-US" sz="1500" b="1">
                <a:latin typeface="微软雅黑"/>
                <a:ea typeface="微软雅黑"/>
                <a:cs typeface="微软雅黑"/>
              </a:rPr>
              <a:t>缺乏自我管理</a:t>
            </a:r>
          </a:p>
        </p:txBody>
      </p:sp>
      <p:sp>
        <p:nvSpPr>
          <p:cNvPr id="277507" name="AutoShape 4"/>
          <p:cNvSpPr>
            <a:spLocks noChangeArrowheads="1"/>
          </p:cNvSpPr>
          <p:nvPr/>
        </p:nvSpPr>
        <p:spPr bwMode="auto">
          <a:xfrm>
            <a:off x="404813" y="1600200"/>
            <a:ext cx="1079500" cy="2808288"/>
          </a:xfrm>
          <a:prstGeom prst="roundRect">
            <a:avLst>
              <a:gd name="adj" fmla="val 16667"/>
            </a:avLst>
          </a:prstGeom>
          <a:solidFill>
            <a:srgbClr val="92D050"/>
          </a:solidFill>
          <a:ln w="9525">
            <a:noFill/>
            <a:round/>
            <a:headEnd/>
            <a:tailEnd/>
          </a:ln>
        </p:spPr>
        <p:txBody>
          <a:bodyPr anchor="ctr"/>
          <a:lstStyle/>
          <a:p>
            <a:pPr algn="ctr" eaLnBrk="0" hangingPunct="0">
              <a:lnSpc>
                <a:spcPct val="150000"/>
              </a:lnSpc>
              <a:buFont typeface="Arial" charset="0"/>
              <a:buNone/>
            </a:pPr>
            <a:r>
              <a:rPr lang="zh-CN" altLang="en-US" sz="2100" b="1">
                <a:solidFill>
                  <a:schemeClr val="tx2"/>
                </a:solidFill>
                <a:latin typeface="隶书"/>
                <a:ea typeface="隶书"/>
                <a:cs typeface="隶书"/>
              </a:rPr>
              <a:t>上司</a:t>
            </a:r>
          </a:p>
          <a:p>
            <a:pPr algn="ctr" eaLnBrk="0" hangingPunct="0">
              <a:lnSpc>
                <a:spcPct val="150000"/>
              </a:lnSpc>
              <a:buFont typeface="Arial" charset="0"/>
              <a:buNone/>
            </a:pPr>
            <a:r>
              <a:rPr lang="zh-CN" altLang="en-US" sz="2100" b="1">
                <a:solidFill>
                  <a:schemeClr val="tx2"/>
                </a:solidFill>
                <a:latin typeface="隶书"/>
                <a:ea typeface="隶书"/>
                <a:cs typeface="隶书"/>
              </a:rPr>
              <a:t>不喜</a:t>
            </a:r>
          </a:p>
          <a:p>
            <a:pPr algn="ctr" eaLnBrk="0" hangingPunct="0">
              <a:lnSpc>
                <a:spcPct val="150000"/>
              </a:lnSpc>
              <a:buFont typeface="Arial" charset="0"/>
              <a:buNone/>
            </a:pPr>
            <a:r>
              <a:rPr lang="zh-CN" altLang="en-US" sz="2100" b="1">
                <a:solidFill>
                  <a:schemeClr val="tx2"/>
                </a:solidFill>
                <a:latin typeface="隶书"/>
                <a:ea typeface="隶书"/>
                <a:cs typeface="隶书"/>
              </a:rPr>
              <a:t>欢什</a:t>
            </a:r>
          </a:p>
          <a:p>
            <a:pPr algn="ctr" eaLnBrk="0" hangingPunct="0">
              <a:lnSpc>
                <a:spcPct val="150000"/>
              </a:lnSpc>
              <a:buFont typeface="Arial" charset="0"/>
              <a:buNone/>
            </a:pPr>
            <a:r>
              <a:rPr lang="zh-CN" altLang="en-US" sz="2100" b="1">
                <a:solidFill>
                  <a:schemeClr val="tx2"/>
                </a:solidFill>
                <a:latin typeface="隶书"/>
                <a:ea typeface="隶书"/>
                <a:cs typeface="隶书"/>
              </a:rPr>
              <a:t>么样</a:t>
            </a:r>
          </a:p>
          <a:p>
            <a:pPr algn="ctr" eaLnBrk="0" hangingPunct="0">
              <a:lnSpc>
                <a:spcPct val="150000"/>
              </a:lnSpc>
              <a:buFont typeface="Arial" charset="0"/>
              <a:buNone/>
            </a:pPr>
            <a:r>
              <a:rPr lang="zh-CN" altLang="en-US" sz="2100" b="1">
                <a:solidFill>
                  <a:schemeClr val="tx2"/>
                </a:solidFill>
                <a:latin typeface="隶书"/>
                <a:ea typeface="隶书"/>
                <a:cs typeface="隶书"/>
              </a:rPr>
              <a:t>的部</a:t>
            </a:r>
          </a:p>
          <a:p>
            <a:pPr algn="ctr" eaLnBrk="0" hangingPunct="0">
              <a:lnSpc>
                <a:spcPct val="150000"/>
              </a:lnSpc>
              <a:buFont typeface="Arial" charset="0"/>
              <a:buNone/>
            </a:pPr>
            <a:r>
              <a:rPr lang="zh-CN" altLang="en-US" sz="2100" b="1">
                <a:solidFill>
                  <a:schemeClr val="tx2"/>
                </a:solidFill>
                <a:latin typeface="隶书"/>
                <a:ea typeface="隶书"/>
                <a:cs typeface="隶书"/>
              </a:rPr>
              <a:t>属</a:t>
            </a:r>
            <a:r>
              <a:rPr lang="zh-TW" altLang="en-US" sz="2100">
                <a:solidFill>
                  <a:schemeClr val="tx2"/>
                </a:solidFill>
                <a:latin typeface="隶书"/>
                <a:ea typeface="隶书"/>
                <a:cs typeface="隶书"/>
              </a:rPr>
              <a:t>？</a:t>
            </a:r>
          </a:p>
        </p:txBody>
      </p:sp>
      <p:pic>
        <p:nvPicPr>
          <p:cNvPr id="277508" name="Picture 8" descr="PE02947_"/>
          <p:cNvPicPr>
            <a:picLocks noChangeAspect="1" noChangeArrowheads="1"/>
          </p:cNvPicPr>
          <p:nvPr/>
        </p:nvPicPr>
        <p:blipFill>
          <a:blip r:embed="rId2"/>
          <a:srcRect/>
          <a:stretch>
            <a:fillRect/>
          </a:stretch>
        </p:blipFill>
        <p:spPr bwMode="auto">
          <a:xfrm>
            <a:off x="5373688" y="2517775"/>
            <a:ext cx="1403350" cy="1944688"/>
          </a:xfrm>
          <a:prstGeom prst="rect">
            <a:avLst/>
          </a:prstGeom>
          <a:noFill/>
          <a:ln w="9525">
            <a:noFill/>
            <a:miter lim="800000"/>
            <a:headEnd/>
            <a:tailEnd/>
          </a:ln>
        </p:spPr>
      </p:pic>
      <p:sp>
        <p:nvSpPr>
          <p:cNvPr id="277509" name="Rectangle 3"/>
          <p:cNvSpPr>
            <a:spLocks noChangeArrowheads="1"/>
          </p:cNvSpPr>
          <p:nvPr/>
        </p:nvSpPr>
        <p:spPr bwMode="auto">
          <a:xfrm>
            <a:off x="808038" y="427038"/>
            <a:ext cx="2749550" cy="4318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3620">
                                            <p:txEl>
                                              <p:pRg st="0" end="0"/>
                                            </p:txEl>
                                          </p:spTgt>
                                        </p:tgtEl>
                                        <p:attrNameLst>
                                          <p:attrName>style.visibility</p:attrName>
                                        </p:attrNameLst>
                                      </p:cBhvr>
                                      <p:to>
                                        <p:strVal val="visible"/>
                                      </p:to>
                                    </p:set>
                                    <p:anim calcmode="lin" valueType="num">
                                      <p:cBhvr additive="base">
                                        <p:cTn id="7" dur="500" fill="hold"/>
                                        <p:tgtEl>
                                          <p:spTgt spid="6236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36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3620">
                                            <p:txEl>
                                              <p:pRg st="1" end="1"/>
                                            </p:txEl>
                                          </p:spTgt>
                                        </p:tgtEl>
                                        <p:attrNameLst>
                                          <p:attrName>style.visibility</p:attrName>
                                        </p:attrNameLst>
                                      </p:cBhvr>
                                      <p:to>
                                        <p:strVal val="visible"/>
                                      </p:to>
                                    </p:set>
                                    <p:anim calcmode="lin" valueType="num">
                                      <p:cBhvr additive="base">
                                        <p:cTn id="13" dur="500" fill="hold"/>
                                        <p:tgtEl>
                                          <p:spTgt spid="6236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36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3620">
                                            <p:txEl>
                                              <p:pRg st="2" end="2"/>
                                            </p:txEl>
                                          </p:spTgt>
                                        </p:tgtEl>
                                        <p:attrNameLst>
                                          <p:attrName>style.visibility</p:attrName>
                                        </p:attrNameLst>
                                      </p:cBhvr>
                                      <p:to>
                                        <p:strVal val="visible"/>
                                      </p:to>
                                    </p:set>
                                    <p:anim calcmode="lin" valueType="num">
                                      <p:cBhvr additive="base">
                                        <p:cTn id="19" dur="500" fill="hold"/>
                                        <p:tgtEl>
                                          <p:spTgt spid="6236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36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3620">
                                            <p:txEl>
                                              <p:pRg st="3" end="3"/>
                                            </p:txEl>
                                          </p:spTgt>
                                        </p:tgtEl>
                                        <p:attrNameLst>
                                          <p:attrName>style.visibility</p:attrName>
                                        </p:attrNameLst>
                                      </p:cBhvr>
                                      <p:to>
                                        <p:strVal val="visible"/>
                                      </p:to>
                                    </p:set>
                                    <p:anim calcmode="lin" valueType="num">
                                      <p:cBhvr additive="base">
                                        <p:cTn id="25" dur="500" fill="hold"/>
                                        <p:tgtEl>
                                          <p:spTgt spid="6236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36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23620">
                                            <p:txEl>
                                              <p:pRg st="4" end="4"/>
                                            </p:txEl>
                                          </p:spTgt>
                                        </p:tgtEl>
                                        <p:attrNameLst>
                                          <p:attrName>style.visibility</p:attrName>
                                        </p:attrNameLst>
                                      </p:cBhvr>
                                      <p:to>
                                        <p:strVal val="visible"/>
                                      </p:to>
                                    </p:set>
                                    <p:anim calcmode="lin" valueType="num">
                                      <p:cBhvr additive="base">
                                        <p:cTn id="31" dur="500" fill="hold"/>
                                        <p:tgtEl>
                                          <p:spTgt spid="6236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36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23620">
                                            <p:txEl>
                                              <p:pRg st="5" end="5"/>
                                            </p:txEl>
                                          </p:spTgt>
                                        </p:tgtEl>
                                        <p:attrNameLst>
                                          <p:attrName>style.visibility</p:attrName>
                                        </p:attrNameLst>
                                      </p:cBhvr>
                                      <p:to>
                                        <p:strVal val="visible"/>
                                      </p:to>
                                    </p:set>
                                    <p:anim calcmode="lin" valueType="num">
                                      <p:cBhvr additive="base">
                                        <p:cTn id="37" dur="500" fill="hold"/>
                                        <p:tgtEl>
                                          <p:spTgt spid="6236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36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23620">
                                            <p:txEl>
                                              <p:pRg st="6" end="6"/>
                                            </p:txEl>
                                          </p:spTgt>
                                        </p:tgtEl>
                                        <p:attrNameLst>
                                          <p:attrName>style.visibility</p:attrName>
                                        </p:attrNameLst>
                                      </p:cBhvr>
                                      <p:to>
                                        <p:strVal val="visible"/>
                                      </p:to>
                                    </p:set>
                                    <p:anim calcmode="lin" valueType="num">
                                      <p:cBhvr additive="base">
                                        <p:cTn id="43" dur="500" fill="hold"/>
                                        <p:tgtEl>
                                          <p:spTgt spid="6236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36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23620">
                                            <p:txEl>
                                              <p:pRg st="7" end="7"/>
                                            </p:txEl>
                                          </p:spTgt>
                                        </p:tgtEl>
                                        <p:attrNameLst>
                                          <p:attrName>style.visibility</p:attrName>
                                        </p:attrNameLst>
                                      </p:cBhvr>
                                      <p:to>
                                        <p:strVal val="visible"/>
                                      </p:to>
                                    </p:set>
                                    <p:anim calcmode="lin" valueType="num">
                                      <p:cBhvr additive="base">
                                        <p:cTn id="49" dur="500" fill="hold"/>
                                        <p:tgtEl>
                                          <p:spTgt spid="6236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236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23620">
                                            <p:txEl>
                                              <p:pRg st="8" end="8"/>
                                            </p:txEl>
                                          </p:spTgt>
                                        </p:tgtEl>
                                        <p:attrNameLst>
                                          <p:attrName>style.visibility</p:attrName>
                                        </p:attrNameLst>
                                      </p:cBhvr>
                                      <p:to>
                                        <p:strVal val="visible"/>
                                      </p:to>
                                    </p:set>
                                    <p:anim calcmode="lin" valueType="num">
                                      <p:cBhvr additive="base">
                                        <p:cTn id="55" dur="500" fill="hold"/>
                                        <p:tgtEl>
                                          <p:spTgt spid="62362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2362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AutoShape 4"/>
          <p:cNvSpPr>
            <a:spLocks noChangeArrowheads="1"/>
          </p:cNvSpPr>
          <p:nvPr/>
        </p:nvSpPr>
        <p:spPr bwMode="auto">
          <a:xfrm>
            <a:off x="134938" y="950913"/>
            <a:ext cx="4967287" cy="436562"/>
          </a:xfrm>
          <a:prstGeom prst="roundRect">
            <a:avLst>
              <a:gd name="adj" fmla="val 16667"/>
            </a:avLst>
          </a:prstGeom>
          <a:noFill/>
          <a:ln w="9525">
            <a:noFill/>
            <a:round/>
            <a:headEnd/>
            <a:tailEnd/>
          </a:ln>
        </p:spPr>
        <p:txBody>
          <a:bodyPr anchor="ctr"/>
          <a:lstStyle/>
          <a:p>
            <a:pPr eaLnBrk="0" hangingPunct="0">
              <a:buFont typeface="Arial" charset="0"/>
              <a:buNone/>
            </a:pPr>
            <a:r>
              <a:rPr lang="zh-CN" altLang="en-US" sz="2100" b="1">
                <a:solidFill>
                  <a:schemeClr val="tx2"/>
                </a:solidFill>
                <a:latin typeface="微软雅黑"/>
                <a:ea typeface="微软雅黑"/>
                <a:cs typeface="微软雅黑"/>
              </a:rPr>
              <a:t>上司会提拔什么样的部属？</a:t>
            </a:r>
            <a:endParaRPr lang="zh-TW" altLang="en-US" sz="2100" b="1">
              <a:solidFill>
                <a:schemeClr val="tx2"/>
              </a:solidFill>
              <a:latin typeface="微软雅黑"/>
              <a:ea typeface="微软雅黑"/>
              <a:cs typeface="微软雅黑"/>
            </a:endParaRPr>
          </a:p>
        </p:txBody>
      </p:sp>
      <p:sp>
        <p:nvSpPr>
          <p:cNvPr id="624643" name="Rectangle 5"/>
          <p:cNvSpPr>
            <a:spLocks noChangeArrowheads="1"/>
          </p:cNvSpPr>
          <p:nvPr/>
        </p:nvSpPr>
        <p:spPr bwMode="auto">
          <a:xfrm>
            <a:off x="242888" y="1474788"/>
            <a:ext cx="5829300" cy="3149600"/>
          </a:xfrm>
          <a:prstGeom prst="rect">
            <a:avLst/>
          </a:prstGeom>
          <a:noFill/>
          <a:ln w="9525">
            <a:noFill/>
            <a:miter lim="800000"/>
            <a:headEnd/>
            <a:tailEnd/>
          </a:ln>
        </p:spPr>
        <p:txBody>
          <a:bodyPr/>
          <a:lstStyle/>
          <a:p>
            <a:pPr marL="457200" indent="-457200" eaLnBrk="0" hangingPunct="0">
              <a:lnSpc>
                <a:spcPts val="2625"/>
              </a:lnSpc>
              <a:spcBef>
                <a:spcPct val="20000"/>
              </a:spcBef>
              <a:buFontTx/>
              <a:buAutoNum type="arabicPeriod"/>
            </a:pPr>
            <a:r>
              <a:rPr lang="zh-CN" altLang="en-US" sz="1500" b="1">
                <a:latin typeface="微软雅黑"/>
                <a:ea typeface="微软雅黑"/>
                <a:cs typeface="微软雅黑"/>
              </a:rPr>
              <a:t>有能力、有贡献的人</a:t>
            </a:r>
            <a:endParaRPr lang="zh-TW" altLang="en-US" sz="1500" b="1">
              <a:latin typeface="微软雅黑"/>
              <a:ea typeface="微软雅黑"/>
              <a:cs typeface="微软雅黑"/>
            </a:endParaRPr>
          </a:p>
          <a:p>
            <a:pPr marL="457200" indent="-457200" eaLnBrk="0" hangingPunct="0">
              <a:lnSpc>
                <a:spcPts val="2625"/>
              </a:lnSpc>
              <a:spcBef>
                <a:spcPct val="20000"/>
              </a:spcBef>
              <a:buFontTx/>
              <a:buAutoNum type="arabicPeriod"/>
            </a:pPr>
            <a:r>
              <a:rPr lang="zh-CN" altLang="en-US" sz="1500" b="1">
                <a:latin typeface="微软雅黑"/>
                <a:ea typeface="微软雅黑"/>
                <a:cs typeface="微软雅黑"/>
              </a:rPr>
              <a:t>会为组织需求着想的人</a:t>
            </a:r>
            <a:endParaRPr lang="zh-TW" altLang="en-US" sz="1500" b="1">
              <a:latin typeface="微软雅黑"/>
              <a:ea typeface="微软雅黑"/>
              <a:cs typeface="微软雅黑"/>
            </a:endParaRPr>
          </a:p>
          <a:p>
            <a:pPr marL="457200" indent="-457200" eaLnBrk="0" hangingPunct="0">
              <a:lnSpc>
                <a:spcPts val="2625"/>
              </a:lnSpc>
              <a:spcBef>
                <a:spcPct val="20000"/>
              </a:spcBef>
              <a:buFontTx/>
              <a:buAutoNum type="arabicPeriod"/>
            </a:pPr>
            <a:r>
              <a:rPr lang="zh-CN" altLang="en-US" sz="1500" b="1">
                <a:latin typeface="微软雅黑"/>
                <a:ea typeface="微软雅黑"/>
                <a:cs typeface="微软雅黑"/>
              </a:rPr>
              <a:t>对自己有信心且言之有物的人</a:t>
            </a:r>
            <a:endParaRPr lang="zh-TW" altLang="en-US" sz="1500" b="1">
              <a:latin typeface="微软雅黑"/>
              <a:ea typeface="微软雅黑"/>
              <a:cs typeface="微软雅黑"/>
            </a:endParaRPr>
          </a:p>
          <a:p>
            <a:pPr marL="457200" indent="-457200" eaLnBrk="0" hangingPunct="0">
              <a:lnSpc>
                <a:spcPts val="2625"/>
              </a:lnSpc>
              <a:spcBef>
                <a:spcPct val="20000"/>
              </a:spcBef>
              <a:buFontTx/>
              <a:buAutoNum type="arabicPeriod"/>
            </a:pPr>
            <a:r>
              <a:rPr lang="zh-TW" altLang="en-US" sz="1500" b="1">
                <a:latin typeface="微软雅黑"/>
                <a:ea typeface="微软雅黑"/>
                <a:cs typeface="微软雅黑"/>
              </a:rPr>
              <a:t>在工作上全力以赴的人</a:t>
            </a:r>
          </a:p>
          <a:p>
            <a:pPr marL="457200" indent="-457200" eaLnBrk="0" hangingPunct="0">
              <a:lnSpc>
                <a:spcPts val="2625"/>
              </a:lnSpc>
              <a:spcBef>
                <a:spcPct val="20000"/>
              </a:spcBef>
              <a:buFontTx/>
              <a:buAutoNum type="arabicPeriod"/>
            </a:pPr>
            <a:r>
              <a:rPr lang="zh-CN" altLang="en-US" sz="1500" b="1">
                <a:latin typeface="微软雅黑"/>
                <a:ea typeface="微软雅黑"/>
                <a:cs typeface="微软雅黑"/>
              </a:rPr>
              <a:t>工作有目标且知道下一步该做什么的人</a:t>
            </a:r>
            <a:endParaRPr lang="zh-TW" altLang="en-US" sz="1500" b="1">
              <a:latin typeface="微软雅黑"/>
              <a:ea typeface="微软雅黑"/>
              <a:cs typeface="微软雅黑"/>
            </a:endParaRPr>
          </a:p>
          <a:p>
            <a:pPr marL="457200" indent="-457200" eaLnBrk="0" hangingPunct="0">
              <a:lnSpc>
                <a:spcPts val="2625"/>
              </a:lnSpc>
              <a:spcBef>
                <a:spcPct val="20000"/>
              </a:spcBef>
              <a:buFontTx/>
              <a:buAutoNum type="arabicPeriod"/>
            </a:pPr>
            <a:r>
              <a:rPr lang="zh-CN" altLang="en-US" sz="1500" b="1">
                <a:latin typeface="微软雅黑"/>
                <a:ea typeface="微软雅黑"/>
                <a:cs typeface="微软雅黑"/>
              </a:rPr>
              <a:t>能解决公司难题的人</a:t>
            </a:r>
            <a:endParaRPr lang="zh-TW" altLang="en-US" sz="1500" b="1">
              <a:latin typeface="微软雅黑"/>
              <a:ea typeface="微软雅黑"/>
              <a:cs typeface="微软雅黑"/>
            </a:endParaRPr>
          </a:p>
          <a:p>
            <a:pPr marL="457200" indent="-457200" eaLnBrk="0" hangingPunct="0">
              <a:lnSpc>
                <a:spcPts val="2625"/>
              </a:lnSpc>
              <a:spcBef>
                <a:spcPct val="20000"/>
              </a:spcBef>
              <a:buFontTx/>
              <a:buAutoNum type="arabicPeriod"/>
            </a:pPr>
            <a:r>
              <a:rPr lang="zh-CN" altLang="en-US" sz="1500" b="1">
                <a:latin typeface="微软雅黑"/>
                <a:ea typeface="微软雅黑"/>
                <a:cs typeface="微软雅黑"/>
              </a:rPr>
              <a:t>愿意承担更多责任及工作的人</a:t>
            </a:r>
            <a:endParaRPr lang="zh-TW" altLang="en-US" sz="1500" b="1">
              <a:latin typeface="微软雅黑"/>
              <a:ea typeface="微软雅黑"/>
              <a:cs typeface="微软雅黑"/>
            </a:endParaRPr>
          </a:p>
          <a:p>
            <a:pPr marL="457200" indent="-457200" eaLnBrk="0" hangingPunct="0">
              <a:lnSpc>
                <a:spcPts val="2625"/>
              </a:lnSpc>
              <a:spcBef>
                <a:spcPct val="20000"/>
              </a:spcBef>
              <a:buFontTx/>
              <a:buAutoNum type="arabicPeriod"/>
            </a:pPr>
            <a:r>
              <a:rPr lang="zh-TW" altLang="en-US" sz="1500" b="1">
                <a:latin typeface="微软雅黑"/>
                <a:ea typeface="微软雅黑"/>
                <a:cs typeface="微软雅黑"/>
              </a:rPr>
              <a:t>与上司配合度高的人</a:t>
            </a:r>
          </a:p>
        </p:txBody>
      </p:sp>
      <p:pic>
        <p:nvPicPr>
          <p:cNvPr id="278531" name="Picture 7" descr="PE02484_"/>
          <p:cNvPicPr>
            <a:picLocks noChangeAspect="1" noChangeArrowheads="1"/>
          </p:cNvPicPr>
          <p:nvPr/>
        </p:nvPicPr>
        <p:blipFill>
          <a:blip r:embed="rId2"/>
          <a:srcRect/>
          <a:stretch>
            <a:fillRect/>
          </a:stretch>
        </p:blipFill>
        <p:spPr bwMode="auto">
          <a:xfrm>
            <a:off x="5072063" y="2895600"/>
            <a:ext cx="1493837" cy="1701800"/>
          </a:xfrm>
          <a:prstGeom prst="rect">
            <a:avLst/>
          </a:prstGeom>
          <a:noFill/>
          <a:ln w="9525">
            <a:noFill/>
            <a:miter lim="800000"/>
            <a:headEnd/>
            <a:tailEnd/>
          </a:ln>
        </p:spPr>
      </p:pic>
      <p:sp>
        <p:nvSpPr>
          <p:cNvPr id="278532" name="Rectangle 3"/>
          <p:cNvSpPr>
            <a:spLocks noChangeArrowheads="1"/>
          </p:cNvSpPr>
          <p:nvPr/>
        </p:nvSpPr>
        <p:spPr bwMode="auto">
          <a:xfrm>
            <a:off x="765175" y="431800"/>
            <a:ext cx="2749550" cy="4318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如何有效辅助上司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43">
                                            <p:txEl>
                                              <p:pRg st="0" end="0"/>
                                            </p:txEl>
                                          </p:spTgt>
                                        </p:tgtEl>
                                        <p:attrNameLst>
                                          <p:attrName>style.visibility</p:attrName>
                                        </p:attrNameLst>
                                      </p:cBhvr>
                                      <p:to>
                                        <p:strVal val="visible"/>
                                      </p:to>
                                    </p:set>
                                    <p:anim calcmode="lin" valueType="num">
                                      <p:cBhvr additive="base">
                                        <p:cTn id="7" dur="500" fill="hold"/>
                                        <p:tgtEl>
                                          <p:spTgt spid="624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4643">
                                            <p:txEl>
                                              <p:pRg st="1" end="1"/>
                                            </p:txEl>
                                          </p:spTgt>
                                        </p:tgtEl>
                                        <p:attrNameLst>
                                          <p:attrName>style.visibility</p:attrName>
                                        </p:attrNameLst>
                                      </p:cBhvr>
                                      <p:to>
                                        <p:strVal val="visible"/>
                                      </p:to>
                                    </p:set>
                                    <p:anim calcmode="lin" valueType="num">
                                      <p:cBhvr additive="base">
                                        <p:cTn id="13" dur="500" fill="hold"/>
                                        <p:tgtEl>
                                          <p:spTgt spid="6246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24643">
                                            <p:txEl>
                                              <p:pRg st="2" end="2"/>
                                            </p:txEl>
                                          </p:spTgt>
                                        </p:tgtEl>
                                        <p:attrNameLst>
                                          <p:attrName>style.visibility</p:attrName>
                                        </p:attrNameLst>
                                      </p:cBhvr>
                                      <p:to>
                                        <p:strVal val="visible"/>
                                      </p:to>
                                    </p:set>
                                    <p:anim calcmode="lin" valueType="num">
                                      <p:cBhvr additive="base">
                                        <p:cTn id="19" dur="500" fill="hold"/>
                                        <p:tgtEl>
                                          <p:spTgt spid="6246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4643">
                                            <p:txEl>
                                              <p:pRg st="3" end="3"/>
                                            </p:txEl>
                                          </p:spTgt>
                                        </p:tgtEl>
                                        <p:attrNameLst>
                                          <p:attrName>style.visibility</p:attrName>
                                        </p:attrNameLst>
                                      </p:cBhvr>
                                      <p:to>
                                        <p:strVal val="visible"/>
                                      </p:to>
                                    </p:set>
                                    <p:anim calcmode="lin" valueType="num">
                                      <p:cBhvr additive="base">
                                        <p:cTn id="25" dur="500" fill="hold"/>
                                        <p:tgtEl>
                                          <p:spTgt spid="6246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24643">
                                            <p:txEl>
                                              <p:pRg st="4" end="4"/>
                                            </p:txEl>
                                          </p:spTgt>
                                        </p:tgtEl>
                                        <p:attrNameLst>
                                          <p:attrName>style.visibility</p:attrName>
                                        </p:attrNameLst>
                                      </p:cBhvr>
                                      <p:to>
                                        <p:strVal val="visible"/>
                                      </p:to>
                                    </p:set>
                                    <p:anim calcmode="lin" valueType="num">
                                      <p:cBhvr additive="base">
                                        <p:cTn id="31" dur="500" fill="hold"/>
                                        <p:tgtEl>
                                          <p:spTgt spid="6246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24643">
                                            <p:txEl>
                                              <p:pRg st="5" end="5"/>
                                            </p:txEl>
                                          </p:spTgt>
                                        </p:tgtEl>
                                        <p:attrNameLst>
                                          <p:attrName>style.visibility</p:attrName>
                                        </p:attrNameLst>
                                      </p:cBhvr>
                                      <p:to>
                                        <p:strVal val="visible"/>
                                      </p:to>
                                    </p:set>
                                    <p:anim calcmode="lin" valueType="num">
                                      <p:cBhvr additive="base">
                                        <p:cTn id="37" dur="500" fill="hold"/>
                                        <p:tgtEl>
                                          <p:spTgt spid="6246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24643">
                                            <p:txEl>
                                              <p:pRg st="6" end="6"/>
                                            </p:txEl>
                                          </p:spTgt>
                                        </p:tgtEl>
                                        <p:attrNameLst>
                                          <p:attrName>style.visibility</p:attrName>
                                        </p:attrNameLst>
                                      </p:cBhvr>
                                      <p:to>
                                        <p:strVal val="visible"/>
                                      </p:to>
                                    </p:set>
                                    <p:anim calcmode="lin" valueType="num">
                                      <p:cBhvr additive="base">
                                        <p:cTn id="43" dur="500" fill="hold"/>
                                        <p:tgtEl>
                                          <p:spTgt spid="6246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246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24643">
                                            <p:txEl>
                                              <p:pRg st="7" end="7"/>
                                            </p:txEl>
                                          </p:spTgt>
                                        </p:tgtEl>
                                        <p:attrNameLst>
                                          <p:attrName>style.visibility</p:attrName>
                                        </p:attrNameLst>
                                      </p:cBhvr>
                                      <p:to>
                                        <p:strVal val="visible"/>
                                      </p:to>
                                    </p:set>
                                    <p:anim calcmode="lin" valueType="num">
                                      <p:cBhvr additive="base">
                                        <p:cTn id="49" dur="500" fill="hold"/>
                                        <p:tgtEl>
                                          <p:spTgt spid="6246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246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extBox 4"/>
          <p:cNvSpPr txBox="1">
            <a:spLocks noChangeArrowheads="1"/>
          </p:cNvSpPr>
          <p:nvPr/>
        </p:nvSpPr>
        <p:spPr bwMode="auto">
          <a:xfrm>
            <a:off x="765175" y="411163"/>
            <a:ext cx="3960813" cy="461962"/>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上</a:t>
            </a:r>
            <a:r>
              <a:rPr lang="en-US" altLang="zh-CN" sz="2400" b="1">
                <a:solidFill>
                  <a:srgbClr val="FF0000"/>
                </a:solidFill>
                <a:latin typeface="微软雅黑"/>
                <a:ea typeface="微软雅黑"/>
                <a:cs typeface="微软雅黑"/>
              </a:rPr>
              <a:t>/</a:t>
            </a:r>
            <a:r>
              <a:rPr lang="zh-CN" altLang="en-US" sz="2400" b="1">
                <a:solidFill>
                  <a:srgbClr val="FF0000"/>
                </a:solidFill>
                <a:latin typeface="微软雅黑"/>
                <a:ea typeface="微软雅黑"/>
                <a:cs typeface="微软雅黑"/>
              </a:rPr>
              <a:t>下</a:t>
            </a:r>
            <a:r>
              <a:rPr lang="en-US" altLang="zh-CN" sz="2400" b="1">
                <a:solidFill>
                  <a:srgbClr val="FF0000"/>
                </a:solidFill>
                <a:latin typeface="微软雅黑"/>
                <a:ea typeface="微软雅黑"/>
                <a:cs typeface="微软雅黑"/>
              </a:rPr>
              <a:t>/</a:t>
            </a:r>
            <a:r>
              <a:rPr lang="zh-CN" altLang="en-US" sz="2400" b="1">
                <a:solidFill>
                  <a:srgbClr val="FF0000"/>
                </a:solidFill>
                <a:latin typeface="微软雅黑"/>
                <a:ea typeface="微软雅黑"/>
                <a:cs typeface="微软雅黑"/>
              </a:rPr>
              <a:t>平级沟通的方法</a:t>
            </a:r>
          </a:p>
        </p:txBody>
      </p:sp>
      <p:graphicFrame>
        <p:nvGraphicFramePr>
          <p:cNvPr id="552987" name="Group 27"/>
          <p:cNvGraphicFramePr>
            <a:graphicFrameLocks noGrp="1"/>
          </p:cNvGraphicFramePr>
          <p:nvPr/>
        </p:nvGraphicFramePr>
        <p:xfrm>
          <a:off x="534988" y="1500188"/>
          <a:ext cx="5788025" cy="2916237"/>
        </p:xfrm>
        <a:graphic>
          <a:graphicData uri="http://schemas.openxmlformats.org/drawingml/2006/table">
            <a:tbl>
              <a:tblPr/>
              <a:tblGrid>
                <a:gridCol w="1874044"/>
                <a:gridCol w="3912394"/>
              </a:tblGrid>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FFFFFF"/>
                          </a:solidFill>
                          <a:effectLst/>
                          <a:latin typeface="微软雅黑" pitchFamily="34" charset="-122"/>
                          <a:ea typeface="微软雅黑" pitchFamily="34" charset="-122"/>
                        </a:rPr>
                        <a:t>上级需要部属</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FFFFFF"/>
                          </a:solidFill>
                          <a:effectLst/>
                          <a:latin typeface="微软雅黑" pitchFamily="34" charset="-122"/>
                          <a:ea typeface="微软雅黑" pitchFamily="34" charset="-122"/>
                        </a:rPr>
                        <a:t>部属行为</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000000"/>
                          </a:solidFill>
                          <a:effectLst/>
                          <a:latin typeface="微软雅黑" pitchFamily="34" charset="-122"/>
                          <a:ea typeface="微软雅黑" pitchFamily="34" charset="-122"/>
                        </a:rPr>
                        <a:t>支持</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尤其在上级弱项处予以支持</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执行指令</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多聆听、询问、响应</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了解部属情况</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定期工作汇报，自我严格管理</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为领导分忧</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理解上级、敢挑重担、提出建议</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000000"/>
                          </a:solidFill>
                          <a:effectLst/>
                          <a:latin typeface="微软雅黑" pitchFamily="34" charset="-122"/>
                          <a:ea typeface="微软雅黑" pitchFamily="34" charset="-122"/>
                        </a:rPr>
                        <a:t>提供信息</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000000"/>
                          </a:solidFill>
                          <a:effectLst/>
                          <a:latin typeface="微软雅黑" pitchFamily="34" charset="-122"/>
                          <a:ea typeface="微软雅黑" pitchFamily="34" charset="-122"/>
                        </a:rPr>
                        <a:t>及时反馈、沟通信息</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9577" name="TextBox 7"/>
          <p:cNvSpPr txBox="1">
            <a:spLocks noChangeArrowheads="1"/>
          </p:cNvSpPr>
          <p:nvPr/>
        </p:nvSpPr>
        <p:spPr bwMode="auto">
          <a:xfrm>
            <a:off x="441325" y="1017588"/>
            <a:ext cx="2068513" cy="415925"/>
          </a:xfrm>
          <a:prstGeom prst="rect">
            <a:avLst/>
          </a:prstGeom>
          <a:noFill/>
          <a:ln w="9525">
            <a:noFill/>
            <a:miter lim="800000"/>
            <a:headEnd/>
            <a:tailEnd/>
          </a:ln>
        </p:spPr>
        <p:txBody>
          <a:bodyPr wrap="none">
            <a:spAutoFit/>
          </a:bodyPr>
          <a:lstStyle/>
          <a:p>
            <a:pPr eaLnBrk="0" hangingPunct="0">
              <a:buFont typeface="Arial" charset="0"/>
              <a:buNone/>
            </a:pPr>
            <a:r>
              <a:rPr lang="zh-CN" altLang="en-US" sz="2100" b="1">
                <a:solidFill>
                  <a:srgbClr val="FF0000"/>
                </a:solidFill>
                <a:latin typeface="微软雅黑"/>
                <a:ea typeface="微软雅黑"/>
                <a:cs typeface="微软雅黑"/>
              </a:rPr>
              <a:t>怎样与上级沟通</a:t>
            </a:r>
          </a:p>
        </p:txBody>
      </p:sp>
    </p:spTree>
  </p:cSld>
  <p:clrMapOvr>
    <a:masterClrMapping/>
  </p:clrMapOvr>
  <p:transition>
    <p:split orient="vert"/>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4023" name="Group 39"/>
          <p:cNvGraphicFramePr>
            <a:graphicFrameLocks noGrp="1"/>
          </p:cNvGraphicFramePr>
          <p:nvPr/>
        </p:nvGraphicFramePr>
        <p:xfrm>
          <a:off x="350838" y="1546225"/>
          <a:ext cx="6186487" cy="2960688"/>
        </p:xfrm>
        <a:graphic>
          <a:graphicData uri="http://schemas.openxmlformats.org/drawingml/2006/table">
            <a:tbl>
              <a:tblPr/>
              <a:tblGrid>
                <a:gridCol w="1436335"/>
                <a:gridCol w="4750822"/>
              </a:tblGrid>
              <a:tr h="3581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FFFF"/>
                          </a:solidFill>
                          <a:effectLst/>
                          <a:latin typeface="微软雅黑" pitchFamily="34" charset="-122"/>
                          <a:ea typeface="微软雅黑" pitchFamily="34" charset="-122"/>
                        </a:rPr>
                        <a:t>下级需要上级</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FFFFFF"/>
                          </a:solidFill>
                          <a:effectLst/>
                          <a:latin typeface="微软雅黑" pitchFamily="34" charset="-122"/>
                          <a:ea typeface="微软雅黑" pitchFamily="34" charset="-122"/>
                        </a:rPr>
                        <a:t>上级沟通行为</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CC"/>
                    </a:solidFill>
                  </a:tcPr>
                </a:tc>
              </a:tr>
              <a:tr h="3146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关心</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微软雅黑" pitchFamily="34" charset="-122"/>
                          <a:ea typeface="微软雅黑" pitchFamily="34" charset="-122"/>
                        </a:rPr>
                        <a:t>主动询问、问候、了解需要与困难</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0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支持</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帮助解决问题、给予认可、信任，给予精神、物质帮助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6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指导</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在职辅导、培训、考核</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8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理解</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倾听、让部属倾述</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6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重视</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授权、信任、尊重、认可</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6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得到指示</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清楚的指令、不多头领导、健全沟通渠道</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6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及时反馈</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定期给部署工作上的反馈</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6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rgbClr val="000000"/>
                          </a:solidFill>
                          <a:effectLst/>
                          <a:latin typeface="微软雅黑" pitchFamily="34" charset="-122"/>
                          <a:ea typeface="微软雅黑" pitchFamily="34" charset="-122"/>
                        </a:rPr>
                        <a:t>给予协调</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微软雅黑" pitchFamily="34" charset="-122"/>
                          <a:ea typeface="微软雅黑" pitchFamily="34" charset="-122"/>
                        </a:rPr>
                        <a:t>沟通、调解、解决冲突</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0612" name="TextBox 6"/>
          <p:cNvSpPr txBox="1">
            <a:spLocks noChangeArrowheads="1"/>
          </p:cNvSpPr>
          <p:nvPr/>
        </p:nvSpPr>
        <p:spPr bwMode="auto">
          <a:xfrm>
            <a:off x="350838" y="1004888"/>
            <a:ext cx="2070100" cy="415925"/>
          </a:xfrm>
          <a:prstGeom prst="rect">
            <a:avLst/>
          </a:prstGeom>
          <a:noFill/>
          <a:ln w="9525">
            <a:noFill/>
            <a:miter lim="800000"/>
            <a:headEnd/>
            <a:tailEnd/>
          </a:ln>
        </p:spPr>
        <p:txBody>
          <a:bodyPr wrap="none">
            <a:spAutoFit/>
          </a:bodyPr>
          <a:lstStyle/>
          <a:p>
            <a:pPr eaLnBrk="0" hangingPunct="0">
              <a:buFont typeface="Arial" charset="0"/>
              <a:buNone/>
            </a:pPr>
            <a:r>
              <a:rPr lang="zh-CN" altLang="en-US" sz="2100" b="1">
                <a:solidFill>
                  <a:srgbClr val="FF0000"/>
                </a:solidFill>
                <a:latin typeface="微软雅黑"/>
                <a:ea typeface="微软雅黑"/>
                <a:cs typeface="微软雅黑"/>
              </a:rPr>
              <a:t>怎样与下级沟通</a:t>
            </a:r>
          </a:p>
        </p:txBody>
      </p:sp>
      <p:sp>
        <p:nvSpPr>
          <p:cNvPr id="280613" name="TextBox 4"/>
          <p:cNvSpPr txBox="1">
            <a:spLocks noChangeArrowheads="1"/>
          </p:cNvSpPr>
          <p:nvPr/>
        </p:nvSpPr>
        <p:spPr bwMode="auto">
          <a:xfrm>
            <a:off x="765175" y="411163"/>
            <a:ext cx="3960813" cy="461962"/>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上</a:t>
            </a:r>
            <a:r>
              <a:rPr lang="en-US" altLang="zh-CN" sz="2400" b="1">
                <a:solidFill>
                  <a:srgbClr val="FF0000"/>
                </a:solidFill>
                <a:latin typeface="微软雅黑"/>
                <a:ea typeface="微软雅黑"/>
                <a:cs typeface="微软雅黑"/>
              </a:rPr>
              <a:t>/</a:t>
            </a:r>
            <a:r>
              <a:rPr lang="zh-CN" altLang="en-US" sz="2400" b="1">
                <a:solidFill>
                  <a:srgbClr val="FF0000"/>
                </a:solidFill>
                <a:latin typeface="微软雅黑"/>
                <a:ea typeface="微软雅黑"/>
                <a:cs typeface="微软雅黑"/>
              </a:rPr>
              <a:t>下</a:t>
            </a:r>
            <a:r>
              <a:rPr lang="en-US" altLang="zh-CN" sz="2400" b="1">
                <a:solidFill>
                  <a:srgbClr val="FF0000"/>
                </a:solidFill>
                <a:latin typeface="微软雅黑"/>
                <a:ea typeface="微软雅黑"/>
                <a:cs typeface="微软雅黑"/>
              </a:rPr>
              <a:t>/</a:t>
            </a:r>
            <a:r>
              <a:rPr lang="zh-CN" altLang="en-US" sz="2400" b="1">
                <a:solidFill>
                  <a:srgbClr val="FF0000"/>
                </a:solidFill>
                <a:latin typeface="微软雅黑"/>
                <a:ea typeface="微软雅黑"/>
                <a:cs typeface="微软雅黑"/>
              </a:rPr>
              <a:t>平级沟通的方法</a:t>
            </a:r>
          </a:p>
        </p:txBody>
      </p:sp>
    </p:spTree>
  </p:cSld>
  <p:clrMapOvr>
    <a:masterClrMapping/>
  </p:clrMapOvr>
  <p:transition>
    <p:split orient="vert"/>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1" name="Rectangle 2"/>
          <p:cNvSpPr>
            <a:spLocks noGrp="1" noChangeArrowheads="1"/>
          </p:cNvSpPr>
          <p:nvPr>
            <p:ph type="title" idx="4294967295"/>
          </p:nvPr>
        </p:nvSpPr>
        <p:spPr>
          <a:xfrm>
            <a:off x="685800" y="788988"/>
            <a:ext cx="6172200" cy="436562"/>
          </a:xfrm>
        </p:spPr>
        <p:txBody>
          <a:bodyPr>
            <a:normAutofit fontScale="90000"/>
          </a:bodyPr>
          <a:lstStyle/>
          <a:p>
            <a:pPr eaLnBrk="1" hangingPunct="1">
              <a:defRPr/>
            </a:pPr>
            <a:r>
              <a:rPr lang="en-US" altLang="zh-CN" sz="3000">
                <a:solidFill>
                  <a:srgbClr val="2D2D8A"/>
                </a:solidFill>
                <a:cs typeface="+mj-cs"/>
                <a:sym typeface="Arial" panose="020B0604020202020204" pitchFamily="34" charset="0"/>
              </a:rPr>
              <a:t/>
            </a:r>
            <a:br>
              <a:rPr lang="en-US" altLang="zh-CN" sz="3000">
                <a:solidFill>
                  <a:srgbClr val="2D2D8A"/>
                </a:solidFill>
                <a:cs typeface="+mj-cs"/>
                <a:sym typeface="Arial" panose="020B0604020202020204" pitchFamily="34" charset="0"/>
              </a:rPr>
            </a:br>
            <a:endParaRPr lang="en-US" altLang="zh-CN" sz="3000">
              <a:solidFill>
                <a:srgbClr val="2D2D8A"/>
              </a:solidFill>
              <a:cs typeface="+mj-cs"/>
              <a:sym typeface="Arial" panose="020B0604020202020204" pitchFamily="34" charset="0"/>
            </a:endParaRPr>
          </a:p>
        </p:txBody>
      </p:sp>
      <p:graphicFrame>
        <p:nvGraphicFramePr>
          <p:cNvPr id="555033" name="Group 25"/>
          <p:cNvGraphicFramePr>
            <a:graphicFrameLocks noGrp="1"/>
          </p:cNvGraphicFramePr>
          <p:nvPr/>
        </p:nvGraphicFramePr>
        <p:xfrm>
          <a:off x="296863" y="1870075"/>
          <a:ext cx="6240462" cy="1968500"/>
        </p:xfrm>
        <a:graphic>
          <a:graphicData uri="http://schemas.openxmlformats.org/drawingml/2006/table">
            <a:tbl>
              <a:tblPr/>
              <a:tblGrid>
                <a:gridCol w="1511621"/>
                <a:gridCol w="4729541"/>
              </a:tblGrid>
              <a:tr h="38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FFFFFF"/>
                          </a:solidFill>
                          <a:effectLst/>
                          <a:latin typeface="微软雅黑" pitchFamily="34" charset="-122"/>
                          <a:ea typeface="微软雅黑" pitchFamily="34" charset="-122"/>
                        </a:rPr>
                        <a:t>同级需要</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FFFFFF"/>
                          </a:solidFill>
                          <a:effectLst/>
                          <a:latin typeface="微软雅黑" pitchFamily="34" charset="-122"/>
                          <a:ea typeface="微软雅黑" pitchFamily="34" charset="-122"/>
                        </a:rPr>
                        <a:t>沟通行为</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r>
              <a:tr h="415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尊重</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000000"/>
                          </a:solidFill>
                          <a:effectLst/>
                          <a:latin typeface="微软雅黑" pitchFamily="34" charset="-122"/>
                          <a:ea typeface="微软雅黑" pitchFamily="34" charset="-122"/>
                        </a:rPr>
                        <a:t>多倾听对方意见，重视对方意见，不背后议论</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8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合作</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主动提供信息，沟通本部属情况</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38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帮助</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给予支持</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893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rPr>
                        <a:t>理解</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rgbClr val="000000"/>
                          </a:solidFill>
                          <a:effectLst/>
                          <a:latin typeface="微软雅黑" pitchFamily="34" charset="-122"/>
                          <a:ea typeface="微软雅黑" pitchFamily="34" charset="-122"/>
                        </a:rPr>
                        <a:t>宽容、豁达</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bl>
          </a:graphicData>
        </a:graphic>
      </p:graphicFrame>
      <p:sp>
        <p:nvSpPr>
          <p:cNvPr id="281622" name="TextBox 8"/>
          <p:cNvSpPr txBox="1">
            <a:spLocks noChangeArrowheads="1"/>
          </p:cNvSpPr>
          <p:nvPr/>
        </p:nvSpPr>
        <p:spPr bwMode="auto">
          <a:xfrm>
            <a:off x="441325" y="1125538"/>
            <a:ext cx="2068513" cy="414337"/>
          </a:xfrm>
          <a:prstGeom prst="rect">
            <a:avLst/>
          </a:prstGeom>
          <a:noFill/>
          <a:ln w="9525">
            <a:noFill/>
            <a:miter lim="800000"/>
            <a:headEnd/>
            <a:tailEnd/>
          </a:ln>
        </p:spPr>
        <p:txBody>
          <a:bodyPr wrap="none">
            <a:spAutoFit/>
          </a:bodyPr>
          <a:lstStyle/>
          <a:p>
            <a:pPr eaLnBrk="0" hangingPunct="0">
              <a:buFont typeface="Arial" charset="0"/>
              <a:buNone/>
            </a:pPr>
            <a:r>
              <a:rPr lang="zh-CN" altLang="en-US" sz="2100" b="1">
                <a:solidFill>
                  <a:srgbClr val="FF0000"/>
                </a:solidFill>
                <a:latin typeface="微软雅黑"/>
                <a:ea typeface="微软雅黑"/>
                <a:cs typeface="微软雅黑"/>
              </a:rPr>
              <a:t>怎样与平级沟通</a:t>
            </a:r>
          </a:p>
        </p:txBody>
      </p:sp>
      <p:sp>
        <p:nvSpPr>
          <p:cNvPr id="281623" name="TextBox 4"/>
          <p:cNvSpPr txBox="1">
            <a:spLocks noChangeArrowheads="1"/>
          </p:cNvSpPr>
          <p:nvPr/>
        </p:nvSpPr>
        <p:spPr bwMode="auto">
          <a:xfrm>
            <a:off x="765175" y="455613"/>
            <a:ext cx="3960813" cy="461962"/>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上</a:t>
            </a:r>
            <a:r>
              <a:rPr lang="en-US" altLang="zh-CN" sz="2400" b="1">
                <a:solidFill>
                  <a:srgbClr val="FF0000"/>
                </a:solidFill>
                <a:latin typeface="微软雅黑"/>
                <a:ea typeface="微软雅黑"/>
                <a:cs typeface="微软雅黑"/>
              </a:rPr>
              <a:t>/</a:t>
            </a:r>
            <a:r>
              <a:rPr lang="zh-CN" altLang="en-US" sz="2400" b="1">
                <a:solidFill>
                  <a:srgbClr val="FF0000"/>
                </a:solidFill>
                <a:latin typeface="微软雅黑"/>
                <a:ea typeface="微软雅黑"/>
                <a:cs typeface="微软雅黑"/>
              </a:rPr>
              <a:t>下</a:t>
            </a:r>
            <a:r>
              <a:rPr lang="en-US" altLang="zh-CN" sz="2400" b="1">
                <a:solidFill>
                  <a:srgbClr val="FF0000"/>
                </a:solidFill>
                <a:latin typeface="微软雅黑"/>
                <a:ea typeface="微软雅黑"/>
                <a:cs typeface="微软雅黑"/>
              </a:rPr>
              <a:t>/</a:t>
            </a:r>
            <a:r>
              <a:rPr lang="zh-CN" altLang="en-US" sz="2400" b="1">
                <a:solidFill>
                  <a:srgbClr val="FF0000"/>
                </a:solidFill>
                <a:latin typeface="微软雅黑"/>
                <a:ea typeface="微软雅黑"/>
                <a:cs typeface="微软雅黑"/>
              </a:rPr>
              <a:t>平级沟通的方法</a:t>
            </a:r>
          </a:p>
        </p:txBody>
      </p:sp>
    </p:spTree>
  </p:cSld>
  <p:clrMapOvr>
    <a:masterClrMapping/>
  </p:clrMapOvr>
  <p:transition>
    <p:split orient="vert"/>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ChangeArrowheads="1"/>
          </p:cNvSpPr>
          <p:nvPr>
            <p:ph type="title"/>
          </p:nvPr>
        </p:nvSpPr>
        <p:spPr>
          <a:xfrm>
            <a:off x="765175" y="407988"/>
            <a:ext cx="4968875" cy="488950"/>
          </a:xfrm>
        </p:spPr>
        <p:txBody>
          <a:bodyPr/>
          <a:lstStyle/>
          <a:p>
            <a:pPr eaLnBrk="1" hangingPunct="1"/>
            <a:r>
              <a:rPr lang="zh-CN" altLang="en-US" sz="2100" smtClean="0">
                <a:solidFill>
                  <a:srgbClr val="FF0000"/>
                </a:solidFill>
                <a:latin typeface="微软雅黑"/>
              </a:rPr>
              <a:t>如何处理好与下属的关系</a:t>
            </a:r>
          </a:p>
        </p:txBody>
      </p:sp>
      <p:sp>
        <p:nvSpPr>
          <p:cNvPr id="282626" name="Rectangle 3"/>
          <p:cNvSpPr>
            <a:spLocks noGrp="1" noChangeArrowheads="1"/>
          </p:cNvSpPr>
          <p:nvPr>
            <p:ph idx="1"/>
          </p:nvPr>
        </p:nvSpPr>
        <p:spPr>
          <a:xfrm>
            <a:off x="350838" y="1166813"/>
            <a:ext cx="6173787" cy="2727325"/>
          </a:xfrm>
        </p:spPr>
        <p:txBody>
          <a:bodyPr/>
          <a:lstStyle/>
          <a:p>
            <a:pPr eaLnBrk="1" hangingPunct="1">
              <a:lnSpc>
                <a:spcPct val="200000"/>
              </a:lnSpc>
              <a:buFontTx/>
              <a:buNone/>
            </a:pPr>
            <a:r>
              <a:rPr lang="zh-CN" altLang="en-US" sz="1800" b="1" smtClean="0">
                <a:latin typeface="微软雅黑"/>
              </a:rPr>
              <a:t>1.</a:t>
            </a:r>
          </a:p>
          <a:p>
            <a:pPr eaLnBrk="1" hangingPunct="1">
              <a:lnSpc>
                <a:spcPct val="200000"/>
              </a:lnSpc>
              <a:buFontTx/>
              <a:buNone/>
            </a:pPr>
            <a:r>
              <a:rPr lang="zh-CN" altLang="en-US" sz="1800" b="1" smtClean="0">
                <a:latin typeface="微软雅黑"/>
              </a:rPr>
              <a:t>2.</a:t>
            </a:r>
            <a:endParaRPr lang="en-US" altLang="zh-CN" sz="1800" b="1" smtClean="0">
              <a:latin typeface="微软雅黑"/>
            </a:endParaRPr>
          </a:p>
          <a:p>
            <a:pPr eaLnBrk="1" hangingPunct="1">
              <a:lnSpc>
                <a:spcPct val="200000"/>
              </a:lnSpc>
              <a:buFontTx/>
              <a:buNone/>
            </a:pPr>
            <a:r>
              <a:rPr lang="en-US" altLang="zh-CN" sz="1800" b="1" smtClean="0">
                <a:latin typeface="微软雅黑"/>
              </a:rPr>
              <a:t>3. </a:t>
            </a:r>
            <a:endParaRPr lang="zh-CN" altLang="en-US" sz="1800" b="1" smtClean="0">
              <a:latin typeface="微软雅黑"/>
            </a:endParaRPr>
          </a:p>
        </p:txBody>
      </p:sp>
      <p:pic>
        <p:nvPicPr>
          <p:cNvPr id="282627" name="Picture 9" descr="J0078742"/>
          <p:cNvPicPr>
            <a:picLocks noChangeAspect="1" noChangeArrowheads="1"/>
          </p:cNvPicPr>
          <p:nvPr/>
        </p:nvPicPr>
        <p:blipFill>
          <a:blip r:embed="rId3"/>
          <a:srcRect/>
          <a:stretch>
            <a:fillRect/>
          </a:stretch>
        </p:blipFill>
        <p:spPr bwMode="auto">
          <a:xfrm>
            <a:off x="3706813" y="1914525"/>
            <a:ext cx="2281237" cy="2251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193675" y="1058863"/>
            <a:ext cx="6175375" cy="379412"/>
          </a:xfrm>
        </p:spPr>
        <p:txBody>
          <a:bodyPr lIns="68570" tIns="34284" rIns="68570" bIns="34284" anchor="t">
            <a:normAutofit fontScale="90000"/>
          </a:bodyPr>
          <a:lstStyle/>
          <a:p>
            <a:pPr marL="257175" indent="-257175" eaLnBrk="1" hangingPunct="1">
              <a:lnSpc>
                <a:spcPct val="150000"/>
              </a:lnSpc>
              <a:spcBef>
                <a:spcPct val="20000"/>
              </a:spcBef>
              <a:defRPr/>
            </a:pPr>
            <a:r>
              <a:rPr lang="zh-CN" altLang="en-US" sz="1800" dirty="0">
                <a:latin typeface="微软雅黑" pitchFamily="34" charset="-122"/>
                <a:cs typeface="+mn-cs"/>
                <a:sym typeface="Arial" panose="020B0604020202020204" pitchFamily="34" charset="0"/>
              </a:rPr>
              <a:t>与下属交流最重要的几句话</a:t>
            </a:r>
          </a:p>
        </p:txBody>
      </p:sp>
      <p:sp>
        <p:nvSpPr>
          <p:cNvPr id="284674" name="Rectangle 3"/>
          <p:cNvSpPr>
            <a:spLocks noGrp="1" noChangeArrowheads="1"/>
          </p:cNvSpPr>
          <p:nvPr>
            <p:ph idx="1"/>
          </p:nvPr>
        </p:nvSpPr>
        <p:spPr>
          <a:xfrm>
            <a:off x="350838" y="1438275"/>
            <a:ext cx="6173787" cy="3186113"/>
          </a:xfrm>
        </p:spPr>
        <p:txBody>
          <a:bodyPr lIns="68570" tIns="34284" rIns="68570" bIns="34284"/>
          <a:lstStyle/>
          <a:p>
            <a:pPr eaLnBrk="1" hangingPunct="1">
              <a:lnSpc>
                <a:spcPct val="150000"/>
              </a:lnSpc>
              <a:buFontTx/>
              <a:buNone/>
            </a:pPr>
            <a:r>
              <a:rPr lang="zh-CN" altLang="en-US" sz="1500" b="1" smtClean="0">
                <a:latin typeface="微软雅黑"/>
              </a:rPr>
              <a:t>1. </a:t>
            </a:r>
            <a:endParaRPr lang="en-US" altLang="zh-CN" sz="1500" b="1" smtClean="0">
              <a:latin typeface="微软雅黑"/>
            </a:endParaRPr>
          </a:p>
          <a:p>
            <a:pPr eaLnBrk="1" hangingPunct="1">
              <a:lnSpc>
                <a:spcPct val="150000"/>
              </a:lnSpc>
              <a:buFontTx/>
              <a:buNone/>
            </a:pPr>
            <a:r>
              <a:rPr lang="en-US" altLang="zh-CN" sz="1500" b="1" smtClean="0">
                <a:latin typeface="微软雅黑"/>
              </a:rPr>
              <a:t>2.</a:t>
            </a:r>
          </a:p>
          <a:p>
            <a:pPr eaLnBrk="1" hangingPunct="1">
              <a:lnSpc>
                <a:spcPct val="150000"/>
              </a:lnSpc>
              <a:buFontTx/>
              <a:buNone/>
            </a:pPr>
            <a:r>
              <a:rPr lang="en-US" altLang="zh-CN" sz="1500" b="1" smtClean="0">
                <a:latin typeface="微软雅黑"/>
              </a:rPr>
              <a:t>3.</a:t>
            </a:r>
          </a:p>
          <a:p>
            <a:pPr eaLnBrk="1" hangingPunct="1">
              <a:lnSpc>
                <a:spcPct val="150000"/>
              </a:lnSpc>
              <a:buFontTx/>
              <a:buNone/>
            </a:pPr>
            <a:r>
              <a:rPr lang="en-US" altLang="zh-CN" sz="1500" b="1" smtClean="0">
                <a:latin typeface="微软雅黑"/>
              </a:rPr>
              <a:t>4.</a:t>
            </a:r>
          </a:p>
          <a:p>
            <a:pPr eaLnBrk="1" hangingPunct="1">
              <a:lnSpc>
                <a:spcPct val="150000"/>
              </a:lnSpc>
              <a:buFontTx/>
              <a:buNone/>
            </a:pPr>
            <a:r>
              <a:rPr lang="en-US" altLang="zh-CN" sz="1500" b="1" smtClean="0">
                <a:latin typeface="微软雅黑"/>
              </a:rPr>
              <a:t>5.</a:t>
            </a:r>
          </a:p>
          <a:p>
            <a:pPr eaLnBrk="1" hangingPunct="1">
              <a:lnSpc>
                <a:spcPct val="150000"/>
              </a:lnSpc>
              <a:buFontTx/>
              <a:buNone/>
            </a:pPr>
            <a:r>
              <a:rPr lang="en-US" altLang="zh-CN" sz="1500" b="1" smtClean="0">
                <a:latin typeface="微软雅黑"/>
              </a:rPr>
              <a:t>6.</a:t>
            </a:r>
            <a:endParaRPr lang="zh-CN" altLang="en-US" sz="1500" b="1" smtClean="0">
              <a:latin typeface="微软雅黑"/>
            </a:endParaRPr>
          </a:p>
        </p:txBody>
      </p:sp>
      <p:pic>
        <p:nvPicPr>
          <p:cNvPr id="284675" name="Picture 2"/>
          <p:cNvPicPr>
            <a:picLocks noChangeAspect="1" noChangeArrowheads="1"/>
          </p:cNvPicPr>
          <p:nvPr/>
        </p:nvPicPr>
        <p:blipFill>
          <a:blip r:embed="rId3"/>
          <a:srcRect/>
          <a:stretch>
            <a:fillRect/>
          </a:stretch>
        </p:blipFill>
        <p:spPr bwMode="auto">
          <a:xfrm>
            <a:off x="3403600" y="2106613"/>
            <a:ext cx="2994025" cy="20907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765175" y="411163"/>
            <a:ext cx="3878263" cy="461962"/>
          </a:xfrm>
        </p:spPr>
        <p:txBody>
          <a:bodyPr wrap="none" rtlCol="0">
            <a:spAutoFit/>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（一）创建“学习型”班组</a:t>
            </a:r>
          </a:p>
        </p:txBody>
      </p:sp>
      <p:graphicFrame>
        <p:nvGraphicFramePr>
          <p:cNvPr id="8" name="表格 7"/>
          <p:cNvGraphicFramePr>
            <a:graphicFrameLocks noGrp="1"/>
          </p:cNvGraphicFramePr>
          <p:nvPr/>
        </p:nvGraphicFramePr>
        <p:xfrm>
          <a:off x="296863" y="1004888"/>
          <a:ext cx="6210300" cy="4846637"/>
        </p:xfrm>
        <a:graphic>
          <a:graphicData uri="http://schemas.openxmlformats.org/drawingml/2006/table">
            <a:tbl>
              <a:tblPr/>
              <a:tblGrid>
                <a:gridCol w="944562"/>
                <a:gridCol w="5265738"/>
              </a:tblGrid>
              <a:tr h="449263">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a:ea typeface="微软雅黑"/>
                          <a:cs typeface="微软雅黑"/>
                        </a:rPr>
                        <a:t>理念</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a:ea typeface="微软雅黑"/>
                          <a:cs typeface="微软雅黑"/>
                        </a:rPr>
                        <a:t>终身学习</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a:ea typeface="微软雅黑"/>
                          <a:cs typeface="微软雅黑"/>
                        </a:rPr>
                        <a:t>目标</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a:ea typeface="微软雅黑"/>
                          <a:cs typeface="微软雅黑"/>
                        </a:rPr>
                        <a:t>提高员工综合素质、培养技能人才</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2263">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a:ea typeface="微软雅黑"/>
                          <a:cs typeface="微软雅黑"/>
                        </a:rPr>
                        <a:t>途径</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14350" marR="0" lvl="0" indent="-514350" algn="l" defTabSz="914400" rtl="0" eaLnBrk="1" fontAlgn="base" latinLnBrk="0" hangingPunct="1">
                        <a:lnSpc>
                          <a:spcPts val="4000"/>
                        </a:lnSpc>
                        <a:spcBef>
                          <a:spcPct val="0"/>
                        </a:spcBef>
                        <a:spcAft>
                          <a:spcPct val="0"/>
                        </a:spcAft>
                        <a:buClrTx/>
                        <a:buSzTx/>
                        <a:buFontTx/>
                        <a:buAutoNum type="arabicPeriod"/>
                        <a:tabLst/>
                      </a:pPr>
                      <a:r>
                        <a:rPr kumimoji="0" lang="zh-CN" altLang="en-US" sz="1500" b="1" i="0" u="none" strike="noStrike" cap="none" normalizeH="0" baseline="0" smtClean="0">
                          <a:ln>
                            <a:noFill/>
                          </a:ln>
                          <a:solidFill>
                            <a:srgbClr val="000000"/>
                          </a:solidFill>
                          <a:effectLst/>
                          <a:latin typeface="微软雅黑"/>
                          <a:ea typeface="微软雅黑"/>
                          <a:cs typeface="微软雅黑"/>
                        </a:rPr>
                        <a:t>开展“创建学习型班组、争做知识性员工”活动，完善学习环境，营造学习氛围；</a:t>
                      </a:r>
                      <a:endParaRPr kumimoji="0" lang="en-US" altLang="zh-CN" sz="1500" b="1" i="0" u="none" strike="noStrike" cap="none" normalizeH="0" baseline="0" smtClean="0">
                        <a:ln>
                          <a:noFill/>
                        </a:ln>
                        <a:solidFill>
                          <a:srgbClr val="000000"/>
                        </a:solidFill>
                        <a:effectLst/>
                        <a:latin typeface="微软雅黑"/>
                        <a:ea typeface="微软雅黑"/>
                        <a:cs typeface="微软雅黑"/>
                      </a:endParaRPr>
                    </a:p>
                    <a:p>
                      <a:pPr marL="514350" marR="0" lvl="0" indent="-514350" algn="l" defTabSz="914400" rtl="0" eaLnBrk="1" fontAlgn="base" latinLnBrk="0" hangingPunct="1">
                        <a:lnSpc>
                          <a:spcPts val="4000"/>
                        </a:lnSpc>
                        <a:spcBef>
                          <a:spcPct val="0"/>
                        </a:spcBef>
                        <a:spcAft>
                          <a:spcPct val="0"/>
                        </a:spcAft>
                        <a:buClrTx/>
                        <a:buSzTx/>
                        <a:buFontTx/>
                        <a:buAutoNum type="arabicPeriod"/>
                        <a:tabLst/>
                      </a:pPr>
                      <a:r>
                        <a:rPr kumimoji="0" lang="zh-CN" altLang="en-US" sz="1500" b="1" i="0" u="none" strike="noStrike" cap="none" normalizeH="0" baseline="0" smtClean="0">
                          <a:ln>
                            <a:noFill/>
                          </a:ln>
                          <a:solidFill>
                            <a:srgbClr val="000000"/>
                          </a:solidFill>
                          <a:effectLst/>
                          <a:latin typeface="微软雅黑"/>
                          <a:ea typeface="微软雅黑"/>
                          <a:cs typeface="微软雅黑"/>
                        </a:rPr>
                        <a:t>建立学习制度与激励机制，促进激发学习热情；</a:t>
                      </a:r>
                      <a:endParaRPr kumimoji="0" lang="en-US" altLang="zh-CN" sz="1500" b="1" i="0" u="none" strike="noStrike" cap="none" normalizeH="0" baseline="0" smtClean="0">
                        <a:ln>
                          <a:noFill/>
                        </a:ln>
                        <a:solidFill>
                          <a:srgbClr val="000000"/>
                        </a:solidFill>
                        <a:effectLst/>
                        <a:latin typeface="微软雅黑"/>
                        <a:ea typeface="微软雅黑"/>
                        <a:cs typeface="微软雅黑"/>
                      </a:endParaRPr>
                    </a:p>
                    <a:p>
                      <a:pPr marL="514350" marR="0" lvl="0" indent="-514350" algn="l" defTabSz="914400" rtl="0" eaLnBrk="1" fontAlgn="base" latinLnBrk="0" hangingPunct="1">
                        <a:lnSpc>
                          <a:spcPts val="4000"/>
                        </a:lnSpc>
                        <a:spcBef>
                          <a:spcPct val="0"/>
                        </a:spcBef>
                        <a:spcAft>
                          <a:spcPct val="0"/>
                        </a:spcAft>
                        <a:buClrTx/>
                        <a:buSzTx/>
                        <a:buFontTx/>
                        <a:buAutoNum type="arabicPeriod"/>
                        <a:tabLst/>
                      </a:pPr>
                      <a:r>
                        <a:rPr kumimoji="0" lang="zh-CN" altLang="en-US" sz="1500" b="1" i="0" u="none" strike="noStrike" cap="none" normalizeH="0" baseline="0" smtClean="0">
                          <a:ln>
                            <a:noFill/>
                          </a:ln>
                          <a:solidFill>
                            <a:srgbClr val="000000"/>
                          </a:solidFill>
                          <a:effectLst/>
                          <a:latin typeface="微软雅黑"/>
                          <a:ea typeface="微软雅黑"/>
                          <a:cs typeface="微软雅黑"/>
                        </a:rPr>
                        <a:t>开展岗位练兵和技术比武，提高岗位竞争力和操作技能。</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a:ea typeface="微软雅黑"/>
                          <a:cs typeface="微软雅黑"/>
                        </a:rPr>
                        <a:t>结果</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rgbClr val="000000"/>
                          </a:solidFill>
                          <a:effectLst/>
                          <a:latin typeface="微软雅黑"/>
                          <a:ea typeface="微软雅黑"/>
                          <a:cs typeface="微软雅黑"/>
                        </a:rPr>
                        <a:t>班组建成员工刻苦学习、增强技能、提高素质的</a:t>
                      </a:r>
                      <a:r>
                        <a:rPr kumimoji="0" lang="zh-CN" altLang="zh-CN" sz="1500" b="1" i="0" u="none" strike="noStrike" cap="none" normalizeH="0" baseline="0" smtClean="0">
                          <a:ln>
                            <a:noFill/>
                          </a:ln>
                          <a:solidFill>
                            <a:srgbClr val="000000"/>
                          </a:solidFill>
                          <a:effectLst/>
                          <a:latin typeface="微软雅黑"/>
                          <a:ea typeface="微软雅黑"/>
                          <a:cs typeface="微软雅黑"/>
                        </a:rPr>
                        <a:t>“</a:t>
                      </a:r>
                      <a:r>
                        <a:rPr kumimoji="0" lang="zh-CN" altLang="en-US" sz="1500" b="1" i="0" u="none" strike="noStrike" cap="none" normalizeH="0" baseline="0" smtClean="0">
                          <a:ln>
                            <a:noFill/>
                          </a:ln>
                          <a:solidFill>
                            <a:srgbClr val="000000"/>
                          </a:solidFill>
                          <a:effectLst/>
                          <a:latin typeface="微软雅黑"/>
                          <a:ea typeface="微软雅黑"/>
                          <a:cs typeface="微软雅黑"/>
                        </a:rPr>
                        <a:t>人才摇篮”</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ipe(down)">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5175" y="398463"/>
            <a:ext cx="4608513" cy="433387"/>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激励的类型</a:t>
            </a:r>
          </a:p>
        </p:txBody>
      </p:sp>
      <p:sp>
        <p:nvSpPr>
          <p:cNvPr id="8" name="文本占位符 7"/>
          <p:cNvSpPr>
            <a:spLocks noGrp="1"/>
          </p:cNvSpPr>
          <p:nvPr>
            <p:ph type="body" idx="1"/>
          </p:nvPr>
        </p:nvSpPr>
        <p:spPr>
          <a:xfrm>
            <a:off x="342900" y="1065213"/>
            <a:ext cx="3030538" cy="566737"/>
          </a:xfrm>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r>
              <a:rPr lang="zh-CN" altLang="en-US" dirty="0">
                <a:sym typeface="Arial" panose="020B0604020202020204" pitchFamily="34" charset="0"/>
              </a:rPr>
              <a:t>正激励</a:t>
            </a:r>
          </a:p>
        </p:txBody>
      </p:sp>
      <p:sp>
        <p:nvSpPr>
          <p:cNvPr id="9" name="内容占位符 8"/>
          <p:cNvSpPr>
            <a:spLocks noGrp="1"/>
          </p:cNvSpPr>
          <p:nvPr>
            <p:ph sz="half" idx="2"/>
          </p:nvPr>
        </p:nvSpPr>
        <p:spPr>
          <a:xfrm>
            <a:off x="342900" y="1689100"/>
            <a:ext cx="3030538" cy="2963863"/>
          </a:xfrm>
        </p:spPr>
        <p:style>
          <a:lnRef idx="2">
            <a:schemeClr val="accent2"/>
          </a:lnRef>
          <a:fillRef idx="1">
            <a:schemeClr val="lt1"/>
          </a:fillRef>
          <a:effectRef idx="0">
            <a:schemeClr val="accent2"/>
          </a:effectRef>
          <a:fontRef idx="minor">
            <a:schemeClr val="dk1"/>
          </a:fontRef>
        </p:style>
        <p:txBody>
          <a:bodyPr>
            <a:normAutofit/>
          </a:bodyPr>
          <a:lstStyle/>
          <a:p>
            <a:pPr marL="342891" indent="-342891" eaLnBrk="1" hangingPunct="1">
              <a:lnSpc>
                <a:spcPct val="150000"/>
              </a:lnSpc>
              <a:buFontTx/>
              <a:buNone/>
              <a:defRPr/>
            </a:pPr>
            <a:r>
              <a:rPr lang="zh-CN" altLang="en-US" dirty="0" smtClean="0">
                <a:latin typeface="微软雅黑" pitchFamily="34" charset="-122"/>
                <a:sym typeface="Arial" panose="020B0604020202020204" pitchFamily="34" charset="0"/>
              </a:rPr>
              <a:t>是指根据不同激励对象的不同需求，通过奖励、表扬、晋升等手段来促进、诱导下级形成动机，并引导行为指向目标的活动过程</a:t>
            </a:r>
          </a:p>
          <a:p>
            <a:pPr marL="342891" indent="-342891" eaLnBrk="1" hangingPunct="1">
              <a:lnSpc>
                <a:spcPct val="150000"/>
              </a:lnSpc>
              <a:buFontTx/>
              <a:buNone/>
              <a:defRPr/>
            </a:pPr>
            <a:endParaRPr lang="zh-CN" altLang="en-US" dirty="0">
              <a:latin typeface="微软雅黑" pitchFamily="34" charset="-122"/>
              <a:sym typeface="Arial" panose="020B0604020202020204" pitchFamily="34" charset="0"/>
            </a:endParaRPr>
          </a:p>
        </p:txBody>
      </p:sp>
      <p:sp>
        <p:nvSpPr>
          <p:cNvPr id="10" name="文本占位符 9"/>
          <p:cNvSpPr>
            <a:spLocks noGrp="1"/>
          </p:cNvSpPr>
          <p:nvPr>
            <p:ph type="body" sz="quarter" idx="3"/>
          </p:nvPr>
        </p:nvSpPr>
        <p:spPr>
          <a:xfrm>
            <a:off x="3484563" y="1065213"/>
            <a:ext cx="3030537" cy="566737"/>
          </a:xfrm>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r>
              <a:rPr lang="zh-CN" altLang="en-US" dirty="0">
                <a:sym typeface="Arial" panose="020B0604020202020204" pitchFamily="34" charset="0"/>
              </a:rPr>
              <a:t>负激励</a:t>
            </a:r>
          </a:p>
        </p:txBody>
      </p:sp>
      <p:sp>
        <p:nvSpPr>
          <p:cNvPr id="11" name="内容占位符 10"/>
          <p:cNvSpPr>
            <a:spLocks noGrp="1"/>
          </p:cNvSpPr>
          <p:nvPr>
            <p:ph sz="quarter" idx="4"/>
          </p:nvPr>
        </p:nvSpPr>
        <p:spPr>
          <a:xfrm>
            <a:off x="3484563" y="1689100"/>
            <a:ext cx="3030537" cy="2963863"/>
          </a:xfrm>
        </p:spPr>
        <p:style>
          <a:lnRef idx="2">
            <a:schemeClr val="accent2"/>
          </a:lnRef>
          <a:fillRef idx="1">
            <a:schemeClr val="lt1"/>
          </a:fillRef>
          <a:effectRef idx="0">
            <a:schemeClr val="accent2"/>
          </a:effectRef>
          <a:fontRef idx="minor">
            <a:schemeClr val="dk1"/>
          </a:fontRef>
        </p:style>
        <p:txBody>
          <a:bodyPr>
            <a:normAutofit/>
          </a:bodyPr>
          <a:lstStyle/>
          <a:p>
            <a:pPr marL="342891" indent="-342891" eaLnBrk="1" hangingPunct="1">
              <a:lnSpc>
                <a:spcPct val="150000"/>
              </a:lnSpc>
              <a:buFontTx/>
              <a:buNone/>
              <a:defRPr/>
            </a:pPr>
            <a:r>
              <a:rPr lang="zh-CN" altLang="en-US" dirty="0" smtClean="0">
                <a:latin typeface="微软雅黑" pitchFamily="34" charset="-122"/>
                <a:sym typeface="Arial" panose="020B0604020202020204" pitchFamily="34" charset="0"/>
              </a:rPr>
              <a:t>是指对个体的违背组织目标的非期望行为进行惩罚，以使这种行为不再发生，使个体的努力方向朝正确的目标方向转移，具体表现为纪律处分、经济处罚、降级、降薪、淘汰等。</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up)">
                                      <p:cBhvr>
                                        <p:cTn id="11" dur="500"/>
                                        <p:tgtEl>
                                          <p:spTgt spid="8">
                                            <p:txEl>
                                              <p:pRg st="0" end="0"/>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0">
                                            <p:bg/>
                                          </p:spTgt>
                                        </p:tgtEl>
                                        <p:attrNameLst>
                                          <p:attrName>style.visibility</p:attrName>
                                        </p:attrNameLst>
                                      </p:cBhvr>
                                      <p:to>
                                        <p:strVal val="visible"/>
                                      </p:to>
                                    </p:set>
                                    <p:animEffect transition="in" filter="wipe(up)">
                                      <p:cBhvr>
                                        <p:cTn id="14" dur="500"/>
                                        <p:tgtEl>
                                          <p:spTgt spid="10">
                                            <p:bg/>
                                          </p:spTgt>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up)">
                                      <p:cBhvr>
                                        <p:cTn id="18" dur="500"/>
                                        <p:tgtEl>
                                          <p:spTgt spid="10">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
                                            <p:bg/>
                                          </p:spTgt>
                                        </p:tgtEl>
                                        <p:attrNameLst>
                                          <p:attrName>style.visibility</p:attrName>
                                        </p:attrNameLst>
                                      </p:cBhvr>
                                      <p:to>
                                        <p:strVal val="visible"/>
                                      </p:to>
                                    </p:set>
                                    <p:animEffect transition="in" filter="wipe(up)">
                                      <p:cBhvr>
                                        <p:cTn id="21" dur="500"/>
                                        <p:tgtEl>
                                          <p:spTgt spid="11">
                                            <p:bg/>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wipe(up)">
                                      <p:cBhvr>
                                        <p:cTn id="24" dur="500"/>
                                        <p:tgtEl>
                                          <p:spTgt spid="9">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iterate type="lt">
                                    <p:tmPct val="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up)">
                                      <p:cBhvr>
                                        <p:cTn id="3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P spid="10" grpId="0" build="p" animBg="1"/>
      <p:bldP spid="11" grpId="0" build="p"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5175" y="465138"/>
            <a:ext cx="5751513" cy="377825"/>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激 励 方 法</a:t>
            </a:r>
          </a:p>
        </p:txBody>
      </p:sp>
      <p:sp>
        <p:nvSpPr>
          <p:cNvPr id="3" name="内容占位符 2"/>
          <p:cNvSpPr>
            <a:spLocks noGrp="1"/>
          </p:cNvSpPr>
          <p:nvPr>
            <p:ph idx="1"/>
          </p:nvPr>
        </p:nvSpPr>
        <p:spPr>
          <a:xfrm>
            <a:off x="350658" y="1228371"/>
            <a:ext cx="3311448" cy="3287596"/>
          </a:xfrm>
          <a:ln>
            <a:solidFill>
              <a:srgbClr val="0033CC"/>
            </a:solidFill>
          </a:ln>
          <a:scene3d>
            <a:camera prst="orthographicFront">
              <a:rot lat="0" lon="0" rev="0"/>
            </a:camera>
            <a:lightRig rig="contrasting" dir="t">
              <a:rot lat="0" lon="0" rev="1500000"/>
            </a:lightRig>
          </a:scene3d>
          <a:sp3d prstMaterial="metal">
            <a:bevelT w="88900" h="88900"/>
          </a:sp3d>
          <a:extLst>
            <a:ext uri="{909E8E84-426E-40DD-AFC4-6F175D3DCCD1}"/>
            <a:ext uri="{91240B29-F687-4F45-9708-019B960494DF}"/>
          </a:extLst>
        </p:spPr>
        <p:style>
          <a:lnRef idx="2">
            <a:schemeClr val="accent2"/>
          </a:lnRef>
          <a:fillRef idx="1">
            <a:schemeClr val="lt1"/>
          </a:fillRef>
          <a:effectRef idx="0">
            <a:schemeClr val="accent2"/>
          </a:effectRef>
          <a:fontRef idx="minor">
            <a:schemeClr val="dk1"/>
          </a:fontRef>
        </p:style>
        <p:txBody>
          <a:bodyPr>
            <a:normAutofit lnSpcReduction="10000"/>
          </a:bodyPr>
          <a:lstStyle/>
          <a:p>
            <a:pPr marL="342891" indent="-342891" eaLnBrk="1" hangingPunct="1">
              <a:lnSpc>
                <a:spcPct val="150000"/>
              </a:lnSpc>
              <a:buFont typeface="Wingdings" pitchFamily="2" charset="2"/>
              <a:buChar char="Ø"/>
              <a:defRPr/>
            </a:pPr>
            <a:r>
              <a:rPr lang="zh-CN" altLang="en-US" sz="1800" b="1" dirty="0">
                <a:latin typeface="微软雅黑" pitchFamily="34" charset="-122"/>
                <a:sym typeface="Arial" panose="020B0604020202020204" pitchFamily="34" charset="0"/>
              </a:rPr>
              <a:t>目标激励法</a:t>
            </a:r>
            <a:endParaRPr lang="en-US" altLang="zh-CN" sz="1800" b="1" dirty="0">
              <a:latin typeface="微软雅黑" pitchFamily="34" charset="-122"/>
              <a:sym typeface="Arial" panose="020B0604020202020204" pitchFamily="34" charset="0"/>
            </a:endParaRPr>
          </a:p>
          <a:p>
            <a:pPr marL="342891" indent="-342891" eaLnBrk="1" hangingPunct="1">
              <a:lnSpc>
                <a:spcPct val="150000"/>
              </a:lnSpc>
              <a:buFont typeface="Wingdings" pitchFamily="2" charset="2"/>
              <a:buChar char="Ø"/>
              <a:defRPr/>
            </a:pPr>
            <a:r>
              <a:rPr lang="zh-CN" altLang="en-US" sz="1800" b="1" dirty="0">
                <a:latin typeface="微软雅黑" pitchFamily="34" charset="-122"/>
                <a:sym typeface="Arial" panose="020B0604020202020204" pitchFamily="34" charset="0"/>
              </a:rPr>
              <a:t>领导行为激励法</a:t>
            </a:r>
            <a:endParaRPr lang="en-US" altLang="zh-CN" sz="1800" b="1" dirty="0">
              <a:latin typeface="微软雅黑" pitchFamily="34" charset="-122"/>
              <a:sym typeface="Arial" panose="020B0604020202020204" pitchFamily="34" charset="0"/>
            </a:endParaRPr>
          </a:p>
          <a:p>
            <a:pPr marL="342891" indent="-342891" eaLnBrk="1" hangingPunct="1">
              <a:lnSpc>
                <a:spcPct val="150000"/>
              </a:lnSpc>
              <a:buFont typeface="Wingdings" pitchFamily="2" charset="2"/>
              <a:buChar char="Ø"/>
              <a:defRPr/>
            </a:pPr>
            <a:r>
              <a:rPr lang="zh-CN" altLang="en-US" sz="1800" b="1" dirty="0">
                <a:latin typeface="微软雅黑" pitchFamily="34" charset="-122"/>
                <a:sym typeface="Arial" panose="020B0604020202020204" pitchFamily="34" charset="0"/>
              </a:rPr>
              <a:t>奖励激励法</a:t>
            </a:r>
            <a:endParaRPr lang="en-US" altLang="zh-CN" sz="1800" b="1" dirty="0">
              <a:latin typeface="微软雅黑" pitchFamily="34" charset="-122"/>
              <a:sym typeface="Arial" panose="020B0604020202020204" pitchFamily="34" charset="0"/>
            </a:endParaRPr>
          </a:p>
          <a:p>
            <a:pPr marL="342891" indent="-342891" eaLnBrk="1" hangingPunct="1">
              <a:lnSpc>
                <a:spcPct val="150000"/>
              </a:lnSpc>
              <a:buFont typeface="Wingdings" pitchFamily="2" charset="2"/>
              <a:buChar char="Ø"/>
              <a:defRPr/>
            </a:pPr>
            <a:r>
              <a:rPr lang="zh-CN" altLang="en-US" sz="1800" b="1" dirty="0">
                <a:latin typeface="微软雅黑" pitchFamily="34" charset="-122"/>
                <a:sym typeface="Arial" panose="020B0604020202020204" pitchFamily="34" charset="0"/>
              </a:rPr>
              <a:t>典型激励法</a:t>
            </a:r>
            <a:endParaRPr lang="en-US" altLang="zh-CN" sz="1800" b="1" dirty="0">
              <a:latin typeface="微软雅黑" pitchFamily="34" charset="-122"/>
              <a:sym typeface="Arial" panose="020B0604020202020204" pitchFamily="34" charset="0"/>
            </a:endParaRPr>
          </a:p>
          <a:p>
            <a:pPr marL="342891" indent="-342891" eaLnBrk="1" hangingPunct="1">
              <a:lnSpc>
                <a:spcPct val="150000"/>
              </a:lnSpc>
              <a:buFont typeface="Wingdings" pitchFamily="2" charset="2"/>
              <a:buChar char="Ø"/>
              <a:defRPr/>
            </a:pPr>
            <a:r>
              <a:rPr lang="zh-CN" altLang="en-US" sz="1800" b="1" dirty="0">
                <a:latin typeface="微软雅黑" pitchFamily="34" charset="-122"/>
                <a:sym typeface="Arial" panose="020B0604020202020204" pitchFamily="34" charset="0"/>
              </a:rPr>
              <a:t>关怀激励法</a:t>
            </a:r>
            <a:endParaRPr lang="en-US" altLang="zh-CN" sz="1800" b="1" dirty="0">
              <a:latin typeface="微软雅黑" pitchFamily="34" charset="-122"/>
              <a:sym typeface="Arial" panose="020B0604020202020204" pitchFamily="34" charset="0"/>
            </a:endParaRPr>
          </a:p>
          <a:p>
            <a:pPr marL="342891" indent="-342891" eaLnBrk="1" hangingPunct="1">
              <a:lnSpc>
                <a:spcPct val="150000"/>
              </a:lnSpc>
              <a:buFont typeface="Wingdings" pitchFamily="2" charset="2"/>
              <a:buChar char="Ø"/>
              <a:defRPr/>
            </a:pPr>
            <a:r>
              <a:rPr lang="zh-CN" altLang="en-US" sz="1800" b="1" dirty="0">
                <a:latin typeface="微软雅黑" pitchFamily="34" charset="-122"/>
                <a:sym typeface="Arial" panose="020B0604020202020204" pitchFamily="34" charset="0"/>
              </a:rPr>
              <a:t>集体荣誉激励法</a:t>
            </a:r>
            <a:endParaRPr lang="en-US" altLang="zh-CN" sz="1800" b="1" dirty="0">
              <a:latin typeface="微软雅黑" pitchFamily="34" charset="-122"/>
              <a:sym typeface="Arial" panose="020B0604020202020204" pitchFamily="34" charset="0"/>
            </a:endParaRPr>
          </a:p>
          <a:p>
            <a:pPr marL="342891" indent="-342891" eaLnBrk="1" hangingPunct="1">
              <a:lnSpc>
                <a:spcPct val="150000"/>
              </a:lnSpc>
              <a:buFont typeface="Wingdings" pitchFamily="2" charset="2"/>
              <a:buChar char="Ø"/>
              <a:defRPr/>
            </a:pPr>
            <a:r>
              <a:rPr lang="zh-CN" altLang="en-US" sz="1800" b="1" dirty="0">
                <a:latin typeface="微软雅黑" pitchFamily="34" charset="-122"/>
                <a:sym typeface="Arial" panose="020B0604020202020204" pitchFamily="34" charset="0"/>
              </a:rPr>
              <a:t>支持激励法</a:t>
            </a:r>
            <a:endParaRPr lang="en-US" altLang="zh-CN" sz="1800" b="1" dirty="0">
              <a:latin typeface="微软雅黑" pitchFamily="34" charset="-122"/>
              <a:sym typeface="Arial" panose="020B0604020202020204" pitchFamily="34" charset="0"/>
            </a:endParaRPr>
          </a:p>
        </p:txBody>
      </p:sp>
      <p:pic>
        <p:nvPicPr>
          <p:cNvPr id="6" name="Picture 1" descr="C:\Documents and Settings\Administrator\My Documents\My Pictures\5018408_123645063967_2.jpg"/>
          <p:cNvPicPr>
            <a:picLocks noChangeAspect="1" noChangeArrowheads="1"/>
          </p:cNvPicPr>
          <p:nvPr/>
        </p:nvPicPr>
        <p:blipFill>
          <a:blip r:embed="rId3" cstate="print"/>
          <a:srcRect/>
          <a:stretch>
            <a:fillRect/>
          </a:stretch>
        </p:blipFill>
        <p:spPr bwMode="auto">
          <a:xfrm>
            <a:off x="4440130" y="1065591"/>
            <a:ext cx="2191849" cy="3560017"/>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500"/>
                                        <p:tgtEl>
                                          <p:spTgt spid="3">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up)">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idx="4294967295"/>
          </p:nvPr>
        </p:nvSpPr>
        <p:spPr>
          <a:xfrm>
            <a:off x="836613" y="457200"/>
            <a:ext cx="4992687" cy="387350"/>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激励的五要点</a:t>
            </a:r>
          </a:p>
        </p:txBody>
      </p:sp>
      <p:sp>
        <p:nvSpPr>
          <p:cNvPr id="289794" name="Rectangle 3"/>
          <p:cNvSpPr>
            <a:spLocks noGrp="1" noChangeArrowheads="1"/>
          </p:cNvSpPr>
          <p:nvPr>
            <p:ph type="body" idx="4294967295"/>
          </p:nvPr>
        </p:nvSpPr>
        <p:spPr>
          <a:xfrm>
            <a:off x="419100" y="1203325"/>
            <a:ext cx="5829300" cy="3086100"/>
          </a:xfrm>
        </p:spPr>
        <p:txBody>
          <a:bodyPr/>
          <a:lstStyle/>
          <a:p>
            <a:pPr eaLnBrk="1" hangingPunct="1">
              <a:lnSpc>
                <a:spcPct val="150000"/>
              </a:lnSpc>
              <a:buFontTx/>
              <a:buNone/>
            </a:pPr>
            <a:r>
              <a:rPr lang="en-US" altLang="zh-CN" sz="1800" b="1" smtClean="0">
                <a:latin typeface="微软雅黑"/>
              </a:rPr>
              <a:t>1. </a:t>
            </a:r>
            <a:endParaRPr lang="zh-CN" altLang="en-US" sz="1800" b="1" smtClean="0">
              <a:latin typeface="微软雅黑"/>
            </a:endParaRPr>
          </a:p>
          <a:p>
            <a:pPr eaLnBrk="1" hangingPunct="1">
              <a:lnSpc>
                <a:spcPct val="150000"/>
              </a:lnSpc>
              <a:buFontTx/>
              <a:buNone/>
            </a:pPr>
            <a:r>
              <a:rPr lang="en-US" altLang="zh-CN" sz="1800" b="1" smtClean="0">
                <a:latin typeface="微软雅黑"/>
              </a:rPr>
              <a:t>2. </a:t>
            </a:r>
            <a:endParaRPr lang="zh-CN" altLang="en-US" sz="1800" b="1" smtClean="0">
              <a:latin typeface="微软雅黑"/>
            </a:endParaRPr>
          </a:p>
          <a:p>
            <a:pPr eaLnBrk="1" hangingPunct="1">
              <a:lnSpc>
                <a:spcPct val="150000"/>
              </a:lnSpc>
              <a:buFontTx/>
              <a:buNone/>
            </a:pPr>
            <a:r>
              <a:rPr lang="en-US" altLang="zh-CN" sz="1800" b="1" smtClean="0">
                <a:latin typeface="微软雅黑"/>
              </a:rPr>
              <a:t>3. </a:t>
            </a:r>
            <a:endParaRPr lang="zh-CN" altLang="en-US" sz="1800" b="1" smtClean="0">
              <a:latin typeface="微软雅黑"/>
            </a:endParaRPr>
          </a:p>
          <a:p>
            <a:pPr eaLnBrk="1" hangingPunct="1">
              <a:lnSpc>
                <a:spcPct val="150000"/>
              </a:lnSpc>
              <a:buFontTx/>
              <a:buNone/>
            </a:pPr>
            <a:r>
              <a:rPr lang="en-US" altLang="zh-CN" sz="1800" b="1" smtClean="0">
                <a:latin typeface="微软雅黑"/>
              </a:rPr>
              <a:t>4. </a:t>
            </a:r>
            <a:endParaRPr lang="zh-CN" altLang="en-US" sz="1800" b="1" smtClean="0">
              <a:latin typeface="微软雅黑"/>
            </a:endParaRPr>
          </a:p>
          <a:p>
            <a:pPr eaLnBrk="1" hangingPunct="1">
              <a:lnSpc>
                <a:spcPct val="150000"/>
              </a:lnSpc>
              <a:buFontTx/>
              <a:buNone/>
            </a:pPr>
            <a:r>
              <a:rPr lang="en-US" altLang="zh-CN" sz="1800" b="1" smtClean="0">
                <a:latin typeface="微软雅黑"/>
              </a:rPr>
              <a:t>5. </a:t>
            </a:r>
            <a:endParaRPr lang="zh-CN" altLang="en-US" sz="1800" b="1" smtClean="0">
              <a:latin typeface="微软雅黑"/>
            </a:endParaRP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6613" y="458788"/>
            <a:ext cx="4881562" cy="431800"/>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激励管理的原则</a:t>
            </a:r>
          </a:p>
        </p:txBody>
      </p:sp>
      <p:sp>
        <p:nvSpPr>
          <p:cNvPr id="10" name="TextBox 9"/>
          <p:cNvSpPr txBox="1">
            <a:spLocks noChangeArrowheads="1"/>
          </p:cNvSpPr>
          <p:nvPr/>
        </p:nvSpPr>
        <p:spPr bwMode="auto">
          <a:xfrm>
            <a:off x="242888" y="1063625"/>
            <a:ext cx="5283200" cy="3416300"/>
          </a:xfrm>
          <a:prstGeom prst="rect">
            <a:avLst/>
          </a:prstGeom>
          <a:noFill/>
          <a:ln w="9525">
            <a:noFill/>
            <a:miter lim="800000"/>
            <a:headEnd/>
            <a:tailEnd/>
          </a:ln>
        </p:spPr>
        <p:txBody>
          <a:bodyPr>
            <a:spAutoFit/>
          </a:bodyPr>
          <a:lstStyle/>
          <a:p>
            <a:pPr eaLnBrk="0" hangingPunct="0">
              <a:lnSpc>
                <a:spcPct val="150000"/>
              </a:lnSpc>
              <a:buFont typeface="Arial" charset="0"/>
              <a:buNone/>
            </a:pPr>
            <a:r>
              <a:rPr lang="en-US" altLang="zh-CN" b="1">
                <a:latin typeface="微软雅黑"/>
                <a:ea typeface="微软雅黑"/>
                <a:cs typeface="微软雅黑"/>
              </a:rPr>
              <a:t>1. </a:t>
            </a:r>
            <a:endParaRPr lang="zh-CN" altLang="en-US" b="1">
              <a:latin typeface="微软雅黑"/>
              <a:ea typeface="微软雅黑"/>
              <a:cs typeface="微软雅黑"/>
            </a:endParaRPr>
          </a:p>
          <a:p>
            <a:pPr eaLnBrk="0" hangingPunct="0">
              <a:lnSpc>
                <a:spcPct val="150000"/>
              </a:lnSpc>
              <a:buFont typeface="Arial" charset="0"/>
              <a:buNone/>
            </a:pPr>
            <a:r>
              <a:rPr lang="en-US" altLang="zh-CN" b="1">
                <a:latin typeface="微软雅黑"/>
                <a:ea typeface="微软雅黑"/>
                <a:cs typeface="微软雅黑"/>
              </a:rPr>
              <a:t>2. </a:t>
            </a:r>
            <a:endParaRPr lang="zh-CN" altLang="en-US" b="1">
              <a:latin typeface="微软雅黑"/>
              <a:ea typeface="微软雅黑"/>
              <a:cs typeface="微软雅黑"/>
            </a:endParaRPr>
          </a:p>
          <a:p>
            <a:pPr eaLnBrk="0" hangingPunct="0">
              <a:lnSpc>
                <a:spcPct val="150000"/>
              </a:lnSpc>
              <a:buFont typeface="Arial" charset="0"/>
              <a:buNone/>
            </a:pPr>
            <a:r>
              <a:rPr lang="en-US" altLang="zh-CN" b="1">
                <a:latin typeface="微软雅黑"/>
                <a:ea typeface="微软雅黑"/>
                <a:cs typeface="微软雅黑"/>
              </a:rPr>
              <a:t>3. </a:t>
            </a:r>
            <a:endParaRPr lang="zh-CN" altLang="en-US" b="1">
              <a:latin typeface="微软雅黑"/>
              <a:ea typeface="微软雅黑"/>
              <a:cs typeface="微软雅黑"/>
            </a:endParaRPr>
          </a:p>
          <a:p>
            <a:pPr eaLnBrk="0" hangingPunct="0">
              <a:lnSpc>
                <a:spcPct val="150000"/>
              </a:lnSpc>
              <a:buFont typeface="Arial" charset="0"/>
              <a:buNone/>
            </a:pPr>
            <a:r>
              <a:rPr lang="en-US" altLang="zh-CN" b="1">
                <a:latin typeface="微软雅黑"/>
                <a:ea typeface="微软雅黑"/>
                <a:cs typeface="微软雅黑"/>
              </a:rPr>
              <a:t>4.</a:t>
            </a:r>
            <a:endParaRPr lang="zh-CN" altLang="en-US" b="1">
              <a:latin typeface="微软雅黑"/>
              <a:ea typeface="微软雅黑"/>
              <a:cs typeface="微软雅黑"/>
            </a:endParaRPr>
          </a:p>
          <a:p>
            <a:pPr eaLnBrk="0" hangingPunct="0">
              <a:lnSpc>
                <a:spcPct val="150000"/>
              </a:lnSpc>
              <a:buFont typeface="Arial" charset="0"/>
              <a:buNone/>
            </a:pPr>
            <a:r>
              <a:rPr lang="en-US" altLang="zh-CN" b="1">
                <a:latin typeface="微软雅黑"/>
                <a:ea typeface="微软雅黑"/>
                <a:cs typeface="微软雅黑"/>
              </a:rPr>
              <a:t>5. </a:t>
            </a:r>
            <a:endParaRPr lang="zh-CN" altLang="en-US" b="1">
              <a:latin typeface="微软雅黑"/>
              <a:ea typeface="微软雅黑"/>
              <a:cs typeface="微软雅黑"/>
            </a:endParaRPr>
          </a:p>
          <a:p>
            <a:pPr eaLnBrk="0" hangingPunct="0">
              <a:lnSpc>
                <a:spcPct val="150000"/>
              </a:lnSpc>
              <a:buFont typeface="Arial" charset="0"/>
              <a:buNone/>
            </a:pPr>
            <a:r>
              <a:rPr lang="en-US" altLang="zh-CN" b="1">
                <a:latin typeface="微软雅黑"/>
                <a:ea typeface="微软雅黑"/>
                <a:cs typeface="微软雅黑"/>
              </a:rPr>
              <a:t>6. </a:t>
            </a:r>
            <a:endParaRPr lang="zh-CN" altLang="en-US" b="1">
              <a:latin typeface="微软雅黑"/>
              <a:ea typeface="微软雅黑"/>
              <a:cs typeface="微软雅黑"/>
            </a:endParaRPr>
          </a:p>
          <a:p>
            <a:pPr eaLnBrk="0" hangingPunct="0">
              <a:lnSpc>
                <a:spcPct val="150000"/>
              </a:lnSpc>
              <a:buFont typeface="Arial" charset="0"/>
              <a:buNone/>
            </a:pPr>
            <a:r>
              <a:rPr lang="en-US" altLang="zh-CN" b="1">
                <a:latin typeface="微软雅黑"/>
                <a:ea typeface="微软雅黑"/>
                <a:cs typeface="微软雅黑"/>
              </a:rPr>
              <a:t>7. </a:t>
            </a:r>
            <a:endParaRPr lang="zh-CN" altLang="en-US" b="1">
              <a:latin typeface="微软雅黑"/>
              <a:ea typeface="微软雅黑"/>
              <a:cs typeface="微软雅黑"/>
            </a:endParaRPr>
          </a:p>
          <a:p>
            <a:pPr eaLnBrk="0" hangingPunct="0">
              <a:lnSpc>
                <a:spcPct val="150000"/>
              </a:lnSpc>
              <a:buFont typeface="Arial" charset="0"/>
              <a:buNone/>
            </a:pPr>
            <a:r>
              <a:rPr lang="en-US" altLang="zh-CN" b="1">
                <a:latin typeface="微软雅黑"/>
                <a:ea typeface="微软雅黑"/>
                <a:cs typeface="微软雅黑"/>
              </a:rPr>
              <a:t>8. </a:t>
            </a:r>
            <a:endParaRPr lang="zh-CN" altLang="en-US" b="1">
              <a:latin typeface="微软雅黑"/>
              <a:ea typeface="微软雅黑"/>
              <a:cs typeface="微软雅黑"/>
            </a:endParaRPr>
          </a:p>
        </p:txBody>
      </p:sp>
      <p:pic>
        <p:nvPicPr>
          <p:cNvPr id="6" name="Picture 1" descr="I:\课件用\e78c658993adccf00e2444e4.jpg"/>
          <p:cNvPicPr>
            <a:picLocks noChangeAspect="1" noChangeArrowheads="1"/>
          </p:cNvPicPr>
          <p:nvPr/>
        </p:nvPicPr>
        <p:blipFill>
          <a:blip r:embed="rId3" cstate="print"/>
          <a:srcRect/>
          <a:stretch>
            <a:fillRect/>
          </a:stretch>
        </p:blipFill>
        <p:spPr bwMode="auto">
          <a:xfrm>
            <a:off x="4313739" y="2051442"/>
            <a:ext cx="2401432" cy="2601551"/>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idx="4294967295"/>
          </p:nvPr>
        </p:nvSpPr>
        <p:spPr>
          <a:xfrm>
            <a:off x="765175" y="457200"/>
            <a:ext cx="5064125" cy="387350"/>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a:t>
            </a:r>
            <a:r>
              <a:rPr lang="zh-CN" altLang="en-US" dirty="0">
                <a:solidFill>
                  <a:srgbClr val="FF0000"/>
                </a:solidFill>
                <a:latin typeface="微软雅黑" pitchFamily="34" charset="-122"/>
                <a:cs typeface="+mj-cs"/>
                <a:sym typeface="Arial" panose="020B0604020202020204" pitchFamily="34" charset="0"/>
              </a:rPr>
              <a:t>两种应避免的激励</a:t>
            </a:r>
          </a:p>
        </p:txBody>
      </p:sp>
      <p:sp>
        <p:nvSpPr>
          <p:cNvPr id="292866" name="Rectangle 3"/>
          <p:cNvSpPr>
            <a:spLocks noGrp="1" noChangeArrowheads="1"/>
          </p:cNvSpPr>
          <p:nvPr>
            <p:ph type="body" idx="4294967295"/>
          </p:nvPr>
        </p:nvSpPr>
        <p:spPr>
          <a:xfrm>
            <a:off x="539750" y="1006475"/>
            <a:ext cx="6318250" cy="3563938"/>
          </a:xfrm>
        </p:spPr>
        <p:txBody>
          <a:bodyPr/>
          <a:lstStyle/>
          <a:p>
            <a:pPr eaLnBrk="1" hangingPunct="1">
              <a:lnSpc>
                <a:spcPct val="150000"/>
              </a:lnSpc>
              <a:buFontTx/>
              <a:buNone/>
            </a:pPr>
            <a:r>
              <a:rPr lang="en-US" altLang="zh-CN" sz="1800" b="1" smtClean="0">
                <a:latin typeface="微软雅黑"/>
              </a:rPr>
              <a:t>1. </a:t>
            </a:r>
            <a:r>
              <a:rPr lang="zh-CN" altLang="en-US" sz="1800" b="1" smtClean="0">
                <a:latin typeface="微软雅黑"/>
              </a:rPr>
              <a:t>搞平衡式表扬</a:t>
            </a:r>
          </a:p>
          <a:p>
            <a:pPr eaLnBrk="1" hangingPunct="1">
              <a:lnSpc>
                <a:spcPct val="150000"/>
              </a:lnSpc>
              <a:buFontTx/>
              <a:buNone/>
            </a:pPr>
            <a:r>
              <a:rPr lang="en-US" altLang="zh-CN" sz="1500" b="1" smtClean="0">
                <a:latin typeface="微软雅黑"/>
              </a:rPr>
              <a:t>[</a:t>
            </a:r>
            <a:r>
              <a:rPr lang="zh-CN" altLang="en-US" sz="1500" b="1" smtClean="0">
                <a:latin typeface="微软雅黑"/>
              </a:rPr>
              <a:t>案例：对小李、小张、小王都含糊其词地表扬一番，本想重点表扬小张，结果没突出</a:t>
            </a:r>
            <a:r>
              <a:rPr lang="en-US" altLang="zh-CN" sz="1500" b="1" smtClean="0">
                <a:latin typeface="微软雅黑"/>
              </a:rPr>
              <a:t>]</a:t>
            </a:r>
          </a:p>
          <a:p>
            <a:pPr eaLnBrk="1" hangingPunct="1">
              <a:lnSpc>
                <a:spcPct val="150000"/>
              </a:lnSpc>
              <a:buFontTx/>
              <a:buNone/>
            </a:pPr>
            <a:r>
              <a:rPr lang="en-US" altLang="zh-CN" sz="1800" b="1" smtClean="0">
                <a:latin typeface="微软雅黑"/>
              </a:rPr>
              <a:t>2. “</a:t>
            </a:r>
            <a:r>
              <a:rPr lang="zh-CN" altLang="en-US" sz="1800" b="1" smtClean="0">
                <a:latin typeface="微软雅黑"/>
              </a:rPr>
              <a:t>公正派”激励</a:t>
            </a:r>
          </a:p>
          <a:p>
            <a:pPr eaLnBrk="1" hangingPunct="1">
              <a:lnSpc>
                <a:spcPct val="150000"/>
              </a:lnSpc>
              <a:buFontTx/>
              <a:buNone/>
            </a:pPr>
            <a:r>
              <a:rPr lang="en-US" altLang="zh-CN" sz="1500" b="1" smtClean="0">
                <a:latin typeface="微软雅黑"/>
              </a:rPr>
              <a:t>[</a:t>
            </a:r>
            <a:r>
              <a:rPr lang="zh-CN" altLang="en-US" sz="1500" b="1" smtClean="0">
                <a:latin typeface="微软雅黑"/>
              </a:rPr>
              <a:t>小张这个月的报表没有按时交，这里我要批评，不过呢他的销售业绩还是最高的，还是要表扬吗，（掌声。。。。）</a:t>
            </a:r>
            <a:r>
              <a:rPr lang="en-US" altLang="zh-CN" sz="1500" b="1" smtClean="0">
                <a:latin typeface="微软雅黑"/>
              </a:rPr>
              <a:t>]</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1874838" y="1114425"/>
            <a:ext cx="4368800" cy="385763"/>
          </a:xfrm>
          <a:prstGeom prst="rect">
            <a:avLst/>
          </a:prstGeom>
          <a:gradFill rotWithShape="0">
            <a:gsLst>
              <a:gs pos="0">
                <a:schemeClr val="bg1"/>
              </a:gs>
              <a:gs pos="100000">
                <a:srgbClr val="00CCFF"/>
              </a:gs>
            </a:gsLst>
            <a:lin ang="5400000" scaled="1"/>
          </a:gradFill>
          <a:ln w="9525">
            <a:solidFill>
              <a:schemeClr val="tx1"/>
            </a:solidFill>
            <a:miter lim="800000"/>
            <a:headEnd/>
            <a:tailEnd/>
          </a:ln>
        </p:spPr>
        <p:txBody>
          <a:bodyPr wrap="none" anchor="ctr"/>
          <a:lstStyle/>
          <a:p>
            <a:pPr eaLnBrk="0" hangingPunct="0">
              <a:spcBef>
                <a:spcPct val="20000"/>
              </a:spcBef>
              <a:buFont typeface="Arial" charset="0"/>
              <a:buNone/>
            </a:pPr>
            <a:r>
              <a:rPr lang="zh-CN" altLang="en-US" sz="1500" b="1">
                <a:latin typeface="微软雅黑"/>
                <a:ea typeface="微软雅黑"/>
                <a:cs typeface="微软雅黑"/>
              </a:rPr>
              <a:t>员工能力总是达不到要求</a:t>
            </a:r>
          </a:p>
        </p:txBody>
      </p:sp>
      <p:sp>
        <p:nvSpPr>
          <p:cNvPr id="81925" name="Rectangle 5"/>
          <p:cNvSpPr>
            <a:spLocks noChangeArrowheads="1"/>
          </p:cNvSpPr>
          <p:nvPr/>
        </p:nvSpPr>
        <p:spPr bwMode="auto">
          <a:xfrm>
            <a:off x="1874838" y="1651000"/>
            <a:ext cx="4368800" cy="385763"/>
          </a:xfrm>
          <a:prstGeom prst="rect">
            <a:avLst/>
          </a:prstGeom>
          <a:gradFill rotWithShape="0">
            <a:gsLst>
              <a:gs pos="0">
                <a:schemeClr val="bg1"/>
              </a:gs>
              <a:gs pos="100000">
                <a:srgbClr val="00CCFF"/>
              </a:gs>
            </a:gsLst>
            <a:lin ang="5400000" scaled="1"/>
          </a:gradFill>
          <a:ln w="9525">
            <a:solidFill>
              <a:schemeClr val="tx1"/>
            </a:solidFill>
            <a:miter lim="800000"/>
            <a:headEnd/>
            <a:tailEnd/>
          </a:ln>
        </p:spPr>
        <p:txBody>
          <a:bodyPr wrap="none" anchor="ctr"/>
          <a:lstStyle/>
          <a:p>
            <a:pPr eaLnBrk="0" hangingPunct="0">
              <a:spcBef>
                <a:spcPct val="20000"/>
              </a:spcBef>
              <a:buFont typeface="Arial" charset="0"/>
              <a:buNone/>
            </a:pPr>
            <a:r>
              <a:rPr lang="zh-CN" altLang="en-US" sz="1500" b="1">
                <a:latin typeface="微软雅黑"/>
                <a:ea typeface="微软雅黑"/>
                <a:cs typeface="微软雅黑"/>
              </a:rPr>
              <a:t>新招聘的员工总是不能胜任工作</a:t>
            </a:r>
          </a:p>
        </p:txBody>
      </p:sp>
      <p:sp>
        <p:nvSpPr>
          <p:cNvPr id="81928" name="Rectangle 8"/>
          <p:cNvSpPr>
            <a:spLocks noChangeArrowheads="1"/>
          </p:cNvSpPr>
          <p:nvPr/>
        </p:nvSpPr>
        <p:spPr bwMode="auto">
          <a:xfrm>
            <a:off x="1874838" y="2185988"/>
            <a:ext cx="4368800" cy="385762"/>
          </a:xfrm>
          <a:prstGeom prst="rect">
            <a:avLst/>
          </a:prstGeom>
          <a:gradFill rotWithShape="0">
            <a:gsLst>
              <a:gs pos="0">
                <a:schemeClr val="bg1"/>
              </a:gs>
              <a:gs pos="100000">
                <a:srgbClr val="00CCFF"/>
              </a:gs>
            </a:gsLst>
            <a:lin ang="5400000" scaled="1"/>
          </a:gradFill>
          <a:ln w="9525">
            <a:solidFill>
              <a:schemeClr val="tx1"/>
            </a:solidFill>
            <a:miter lim="800000"/>
            <a:headEnd/>
            <a:tailEnd/>
          </a:ln>
        </p:spPr>
        <p:txBody>
          <a:bodyPr wrap="none" anchor="ctr"/>
          <a:lstStyle/>
          <a:p>
            <a:pPr eaLnBrk="0" hangingPunct="0">
              <a:spcBef>
                <a:spcPct val="20000"/>
              </a:spcBef>
              <a:buFont typeface="Arial" charset="0"/>
              <a:buNone/>
            </a:pPr>
            <a:r>
              <a:rPr lang="zh-CN" altLang="en-US" sz="1500" b="1">
                <a:latin typeface="微软雅黑"/>
                <a:ea typeface="微软雅黑"/>
                <a:cs typeface="微软雅黑"/>
              </a:rPr>
              <a:t>企业环境或作业方式有待改善</a:t>
            </a:r>
          </a:p>
        </p:txBody>
      </p:sp>
      <p:sp>
        <p:nvSpPr>
          <p:cNvPr id="81929" name="Rectangle 9"/>
          <p:cNvSpPr>
            <a:spLocks noChangeArrowheads="1"/>
          </p:cNvSpPr>
          <p:nvPr/>
        </p:nvSpPr>
        <p:spPr bwMode="auto">
          <a:xfrm>
            <a:off x="1874838" y="2711450"/>
            <a:ext cx="4368800" cy="385763"/>
          </a:xfrm>
          <a:prstGeom prst="rect">
            <a:avLst/>
          </a:prstGeom>
          <a:gradFill rotWithShape="0">
            <a:gsLst>
              <a:gs pos="0">
                <a:schemeClr val="bg1"/>
              </a:gs>
              <a:gs pos="100000">
                <a:srgbClr val="00CCFF"/>
              </a:gs>
            </a:gsLst>
            <a:lin ang="5400000" scaled="1"/>
          </a:gradFill>
          <a:ln w="9525">
            <a:solidFill>
              <a:schemeClr val="tx1"/>
            </a:solidFill>
            <a:miter lim="800000"/>
            <a:headEnd/>
            <a:tailEnd/>
          </a:ln>
        </p:spPr>
        <p:txBody>
          <a:bodyPr wrap="none" anchor="ctr"/>
          <a:lstStyle/>
          <a:p>
            <a:pPr eaLnBrk="0" hangingPunct="0">
              <a:spcBef>
                <a:spcPct val="20000"/>
              </a:spcBef>
              <a:buFont typeface="Arial" charset="0"/>
              <a:buNone/>
            </a:pPr>
            <a:r>
              <a:rPr lang="zh-CN" altLang="en-US" sz="1500" b="1">
                <a:latin typeface="微软雅黑"/>
                <a:ea typeface="微软雅黑"/>
                <a:cs typeface="微软雅黑"/>
              </a:rPr>
              <a:t>工作绩效欠佳或绩效差异过大</a:t>
            </a:r>
          </a:p>
        </p:txBody>
      </p:sp>
      <p:sp>
        <p:nvSpPr>
          <p:cNvPr id="81930" name="Rectangle 10"/>
          <p:cNvSpPr>
            <a:spLocks noChangeArrowheads="1"/>
          </p:cNvSpPr>
          <p:nvPr/>
        </p:nvSpPr>
        <p:spPr bwMode="auto">
          <a:xfrm>
            <a:off x="1874838" y="3203575"/>
            <a:ext cx="4368800" cy="385763"/>
          </a:xfrm>
          <a:prstGeom prst="rect">
            <a:avLst/>
          </a:prstGeom>
          <a:gradFill rotWithShape="0">
            <a:gsLst>
              <a:gs pos="0">
                <a:schemeClr val="bg1"/>
              </a:gs>
              <a:gs pos="100000">
                <a:srgbClr val="00CCFF"/>
              </a:gs>
            </a:gsLst>
            <a:lin ang="5400000" scaled="1"/>
          </a:gradFill>
          <a:ln w="9525">
            <a:solidFill>
              <a:schemeClr val="tx1"/>
            </a:solidFill>
            <a:miter lim="800000"/>
            <a:headEnd/>
            <a:tailEnd/>
          </a:ln>
        </p:spPr>
        <p:txBody>
          <a:bodyPr wrap="none" anchor="ctr"/>
          <a:lstStyle/>
          <a:p>
            <a:pPr eaLnBrk="0" hangingPunct="0">
              <a:spcBef>
                <a:spcPct val="20000"/>
              </a:spcBef>
              <a:buFont typeface="Arial" charset="0"/>
              <a:buNone/>
            </a:pPr>
            <a:r>
              <a:rPr lang="zh-CN" altLang="en-US" sz="1500" b="1">
                <a:latin typeface="微软雅黑"/>
                <a:ea typeface="微软雅黑"/>
                <a:cs typeface="微软雅黑"/>
              </a:rPr>
              <a:t>高技能员工总是不够</a:t>
            </a:r>
          </a:p>
        </p:txBody>
      </p:sp>
      <p:sp>
        <p:nvSpPr>
          <p:cNvPr id="81931" name="Rectangle 11"/>
          <p:cNvSpPr>
            <a:spLocks noChangeArrowheads="1"/>
          </p:cNvSpPr>
          <p:nvPr/>
        </p:nvSpPr>
        <p:spPr bwMode="auto">
          <a:xfrm>
            <a:off x="1874838" y="3686175"/>
            <a:ext cx="4368800" cy="385763"/>
          </a:xfrm>
          <a:prstGeom prst="rect">
            <a:avLst/>
          </a:prstGeom>
          <a:gradFill rotWithShape="0">
            <a:gsLst>
              <a:gs pos="0">
                <a:schemeClr val="bg1"/>
              </a:gs>
              <a:gs pos="100000">
                <a:srgbClr val="00CCFF"/>
              </a:gs>
            </a:gsLst>
            <a:lin ang="5400000" scaled="1"/>
          </a:gradFill>
          <a:ln w="9525">
            <a:solidFill>
              <a:schemeClr val="tx1"/>
            </a:solidFill>
            <a:miter lim="800000"/>
            <a:headEnd/>
            <a:tailEnd/>
          </a:ln>
        </p:spPr>
        <p:txBody>
          <a:bodyPr wrap="none" anchor="ctr"/>
          <a:lstStyle/>
          <a:p>
            <a:pPr eaLnBrk="0" hangingPunct="0">
              <a:spcBef>
                <a:spcPct val="20000"/>
              </a:spcBef>
              <a:buFont typeface="Arial" charset="0"/>
              <a:buNone/>
            </a:pPr>
            <a:r>
              <a:rPr lang="zh-CN" altLang="en-US" sz="1500" b="1">
                <a:latin typeface="微软雅黑"/>
                <a:ea typeface="微软雅黑"/>
                <a:cs typeface="微软雅黑"/>
              </a:rPr>
              <a:t>员工工作士气不高，工作拖拉</a:t>
            </a:r>
          </a:p>
        </p:txBody>
      </p:sp>
      <p:sp>
        <p:nvSpPr>
          <p:cNvPr id="10" name="TextBox 9"/>
          <p:cNvSpPr txBox="1"/>
          <p:nvPr/>
        </p:nvSpPr>
        <p:spPr>
          <a:xfrm>
            <a:off x="700088" y="1231900"/>
            <a:ext cx="692150" cy="3009900"/>
          </a:xfrm>
          <a:prstGeom prst="rect">
            <a:avLst/>
          </a:prstGeom>
        </p:spPr>
        <p:style>
          <a:lnRef idx="0">
            <a:schemeClr val="accent6"/>
          </a:lnRef>
          <a:fillRef idx="3">
            <a:schemeClr val="accent6"/>
          </a:fillRef>
          <a:effectRef idx="3">
            <a:schemeClr val="accent6"/>
          </a:effectRef>
          <a:fontRef idx="minor">
            <a:schemeClr val="lt1"/>
          </a:fontRef>
        </p:style>
        <p:txBody>
          <a:bodyPr vert="eaVert" wrap="none">
            <a:spAutoFit/>
          </a:bodyPr>
          <a:lstStyle/>
          <a:p>
            <a:pPr eaLnBrk="0" hangingPunct="0">
              <a:buFont typeface="Arial" panose="020B0604020202020204" pitchFamily="34" charset="0"/>
              <a:buNone/>
              <a:defRPr/>
            </a:pPr>
            <a:r>
              <a:rPr lang="zh-CN" altLang="en-US" sz="3300" b="1" dirty="0">
                <a:latin typeface="黑体" pitchFamily="49" charset="-122"/>
                <a:ea typeface="黑体" pitchFamily="49" charset="-122"/>
              </a:rPr>
              <a:t>我们的人才现状</a:t>
            </a:r>
          </a:p>
        </p:txBody>
      </p:sp>
      <p:sp>
        <p:nvSpPr>
          <p:cNvPr id="293896" name="TextBox 17"/>
          <p:cNvSpPr txBox="1">
            <a:spLocks noChangeArrowheads="1"/>
          </p:cNvSpPr>
          <p:nvPr/>
        </p:nvSpPr>
        <p:spPr bwMode="auto">
          <a:xfrm>
            <a:off x="1997075" y="374650"/>
            <a:ext cx="396875" cy="600075"/>
          </a:xfrm>
          <a:prstGeom prst="rect">
            <a:avLst/>
          </a:prstGeom>
          <a:noFill/>
          <a:ln w="9525">
            <a:noFill/>
            <a:miter lim="800000"/>
            <a:headEnd/>
            <a:tailEnd/>
          </a:ln>
        </p:spPr>
        <p:txBody>
          <a:bodyPr wrap="none">
            <a:spAutoFit/>
          </a:bodyPr>
          <a:lstStyle/>
          <a:p>
            <a:pPr eaLnBrk="0" hangingPunct="0">
              <a:buFont typeface="Arial" charset="0"/>
              <a:buNone/>
            </a:pPr>
            <a:r>
              <a:rPr lang="en-US" altLang="zh-CN" sz="3300" b="1">
                <a:solidFill>
                  <a:schemeClr val="accent2"/>
                </a:solidFill>
                <a:latin typeface="黑体" pitchFamily="2" charset="-122"/>
                <a:ea typeface="黑体" pitchFamily="2" charset="-122"/>
              </a:rPr>
              <a:t> </a:t>
            </a:r>
            <a:endParaRPr lang="en-US" altLang="zh-CN" sz="3300" b="1">
              <a:latin typeface="黑体" pitchFamily="2" charset="-122"/>
              <a:ea typeface="黑体" pitchFamily="2" charset="-122"/>
            </a:endParaRPr>
          </a:p>
        </p:txBody>
      </p:sp>
      <p:sp>
        <p:nvSpPr>
          <p:cNvPr id="11" name="Rectangle 11"/>
          <p:cNvSpPr>
            <a:spLocks noChangeArrowheads="1"/>
          </p:cNvSpPr>
          <p:nvPr/>
        </p:nvSpPr>
        <p:spPr bwMode="auto">
          <a:xfrm>
            <a:off x="1874838" y="4168775"/>
            <a:ext cx="4368800" cy="385763"/>
          </a:xfrm>
          <a:prstGeom prst="rect">
            <a:avLst/>
          </a:prstGeom>
          <a:gradFill rotWithShape="0">
            <a:gsLst>
              <a:gs pos="0">
                <a:schemeClr val="bg1"/>
              </a:gs>
              <a:gs pos="100000">
                <a:srgbClr val="00CCFF"/>
              </a:gs>
            </a:gsLst>
            <a:lin ang="5400000" scaled="1"/>
          </a:gradFill>
          <a:ln w="9525">
            <a:solidFill>
              <a:schemeClr val="tx1"/>
            </a:solidFill>
            <a:miter lim="800000"/>
            <a:headEnd/>
            <a:tailEnd/>
          </a:ln>
        </p:spPr>
        <p:txBody>
          <a:bodyPr wrap="none" anchor="ctr"/>
          <a:lstStyle/>
          <a:p>
            <a:pPr eaLnBrk="0" hangingPunct="0">
              <a:spcBef>
                <a:spcPct val="20000"/>
              </a:spcBef>
              <a:buFont typeface="Arial" charset="0"/>
              <a:buNone/>
            </a:pPr>
            <a:r>
              <a:rPr lang="en-US" altLang="zh-CN" sz="1500" b="1">
                <a:latin typeface="微软雅黑"/>
                <a:ea typeface="微软雅黑"/>
                <a:cs typeface="微软雅黑"/>
              </a:rPr>
              <a:t>—— —— ——</a:t>
            </a:r>
            <a:r>
              <a:rPr lang="zh-CN" altLang="en-US" sz="1500" b="1">
                <a:latin typeface="微软雅黑"/>
                <a:ea typeface="微软雅黑"/>
                <a:cs typeface="微软雅黑"/>
              </a:rPr>
              <a:t>！？</a:t>
            </a:r>
          </a:p>
        </p:txBody>
      </p:sp>
      <p:sp>
        <p:nvSpPr>
          <p:cNvPr id="12" name="Rectangle 2"/>
          <p:cNvSpPr txBox="1">
            <a:spLocks noChangeArrowheads="1"/>
          </p:cNvSpPr>
          <p:nvPr/>
        </p:nvSpPr>
        <p:spPr bwMode="auto">
          <a:xfrm>
            <a:off x="728663" y="423863"/>
            <a:ext cx="2292350" cy="438150"/>
          </a:xfrm>
          <a:prstGeom prst="rect">
            <a:avLst/>
          </a:prstGeom>
          <a:noFill/>
          <a:ln w="9525">
            <a:noFill/>
            <a:miter lim="800000"/>
            <a:headEnd/>
            <a:tailEnd/>
          </a:ln>
        </p:spPr>
        <p:txBody>
          <a:bodyPr wrap="none" lIns="68580" tIns="34290" rIns="68580" bIns="34290">
            <a:spAutoFit/>
          </a:bodyPr>
          <a:lstStyle/>
          <a:p>
            <a:pPr algn="ctr" defTabSz="685800">
              <a:buFont typeface="Arial" panose="020B0604020202020204" pitchFamily="34" charset="0"/>
              <a:buNone/>
              <a:defRPr/>
            </a:pPr>
            <a:r>
              <a:rPr lang="zh-CN" altLang="en-US" sz="2400" b="1" kern="0" dirty="0">
                <a:solidFill>
                  <a:srgbClr val="FF0000"/>
                </a:solidFill>
                <a:latin typeface="微软雅黑" pitchFamily="34" charset="-122"/>
                <a:ea typeface="微软雅黑" pitchFamily="34" charset="-122"/>
                <a:cs typeface="+mj-cs"/>
                <a:sym typeface="Monotype Sorts" pitchFamily="2" charset="2"/>
              </a:rPr>
              <a:t>岗位员工的培训</a:t>
            </a:r>
            <a:endParaRPr lang="zh-CN" altLang="en-US" sz="2400" b="1" kern="0" dirty="0">
              <a:solidFill>
                <a:srgbClr val="FF0000"/>
              </a:solidFill>
              <a:latin typeface="微软雅黑" pitchFamily="34" charset="-122"/>
              <a:ea typeface="微软雅黑" pitchFamily="34" charset="-122"/>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additive="base">
                                        <p:cTn id="7" dur="500" fill="hold"/>
                                        <p:tgtEl>
                                          <p:spTgt spid="81924"/>
                                        </p:tgtEl>
                                        <p:attrNameLst>
                                          <p:attrName>ppt_x</p:attrName>
                                        </p:attrNameLst>
                                      </p:cBhvr>
                                      <p:tavLst>
                                        <p:tav tm="0">
                                          <p:val>
                                            <p:strVal val="0-#ppt_w/2"/>
                                          </p:val>
                                        </p:tav>
                                        <p:tav tm="100000">
                                          <p:val>
                                            <p:strVal val="#ppt_x"/>
                                          </p:val>
                                        </p:tav>
                                      </p:tavLst>
                                    </p:anim>
                                    <p:anim calcmode="lin" valueType="num">
                                      <p:cBhvr additive="base">
                                        <p:cTn id="8" dur="500" fill="hold"/>
                                        <p:tgtEl>
                                          <p:spTgt spid="819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5"/>
                                        </p:tgtEl>
                                        <p:attrNameLst>
                                          <p:attrName>style.visibility</p:attrName>
                                        </p:attrNameLst>
                                      </p:cBhvr>
                                      <p:to>
                                        <p:strVal val="visible"/>
                                      </p:to>
                                    </p:set>
                                    <p:anim calcmode="lin" valueType="num">
                                      <p:cBhvr additive="base">
                                        <p:cTn id="13" dur="500" fill="hold"/>
                                        <p:tgtEl>
                                          <p:spTgt spid="81925"/>
                                        </p:tgtEl>
                                        <p:attrNameLst>
                                          <p:attrName>ppt_x</p:attrName>
                                        </p:attrNameLst>
                                      </p:cBhvr>
                                      <p:tavLst>
                                        <p:tav tm="0">
                                          <p:val>
                                            <p:strVal val="0-#ppt_w/2"/>
                                          </p:val>
                                        </p:tav>
                                        <p:tav tm="100000">
                                          <p:val>
                                            <p:strVal val="#ppt_x"/>
                                          </p:val>
                                        </p:tav>
                                      </p:tavLst>
                                    </p:anim>
                                    <p:anim calcmode="lin" valueType="num">
                                      <p:cBhvr additive="base">
                                        <p:cTn id="14"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8"/>
                                        </p:tgtEl>
                                        <p:attrNameLst>
                                          <p:attrName>style.visibility</p:attrName>
                                        </p:attrNameLst>
                                      </p:cBhvr>
                                      <p:to>
                                        <p:strVal val="visible"/>
                                      </p:to>
                                    </p:set>
                                    <p:anim calcmode="lin" valueType="num">
                                      <p:cBhvr additive="base">
                                        <p:cTn id="19" dur="500" fill="hold"/>
                                        <p:tgtEl>
                                          <p:spTgt spid="81928"/>
                                        </p:tgtEl>
                                        <p:attrNameLst>
                                          <p:attrName>ppt_x</p:attrName>
                                        </p:attrNameLst>
                                      </p:cBhvr>
                                      <p:tavLst>
                                        <p:tav tm="0">
                                          <p:val>
                                            <p:strVal val="0-#ppt_w/2"/>
                                          </p:val>
                                        </p:tav>
                                        <p:tav tm="100000">
                                          <p:val>
                                            <p:strVal val="#ppt_x"/>
                                          </p:val>
                                        </p:tav>
                                      </p:tavLst>
                                    </p:anim>
                                    <p:anim calcmode="lin" valueType="num">
                                      <p:cBhvr additive="base">
                                        <p:cTn id="20" dur="500" fill="hold"/>
                                        <p:tgtEl>
                                          <p:spTgt spid="819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9"/>
                                        </p:tgtEl>
                                        <p:attrNameLst>
                                          <p:attrName>style.visibility</p:attrName>
                                        </p:attrNameLst>
                                      </p:cBhvr>
                                      <p:to>
                                        <p:strVal val="visible"/>
                                      </p:to>
                                    </p:set>
                                    <p:anim calcmode="lin" valueType="num">
                                      <p:cBhvr additive="base">
                                        <p:cTn id="25" dur="500" fill="hold"/>
                                        <p:tgtEl>
                                          <p:spTgt spid="81929"/>
                                        </p:tgtEl>
                                        <p:attrNameLst>
                                          <p:attrName>ppt_x</p:attrName>
                                        </p:attrNameLst>
                                      </p:cBhvr>
                                      <p:tavLst>
                                        <p:tav tm="0">
                                          <p:val>
                                            <p:strVal val="0-#ppt_w/2"/>
                                          </p:val>
                                        </p:tav>
                                        <p:tav tm="100000">
                                          <p:val>
                                            <p:strVal val="#ppt_x"/>
                                          </p:val>
                                        </p:tav>
                                      </p:tavLst>
                                    </p:anim>
                                    <p:anim calcmode="lin" valueType="num">
                                      <p:cBhvr additive="base">
                                        <p:cTn id="26" dur="500" fill="hold"/>
                                        <p:tgtEl>
                                          <p:spTgt spid="819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30"/>
                                        </p:tgtEl>
                                        <p:attrNameLst>
                                          <p:attrName>style.visibility</p:attrName>
                                        </p:attrNameLst>
                                      </p:cBhvr>
                                      <p:to>
                                        <p:strVal val="visible"/>
                                      </p:to>
                                    </p:set>
                                    <p:anim calcmode="lin" valueType="num">
                                      <p:cBhvr additive="base">
                                        <p:cTn id="31" dur="500" fill="hold"/>
                                        <p:tgtEl>
                                          <p:spTgt spid="81930"/>
                                        </p:tgtEl>
                                        <p:attrNameLst>
                                          <p:attrName>ppt_x</p:attrName>
                                        </p:attrNameLst>
                                      </p:cBhvr>
                                      <p:tavLst>
                                        <p:tav tm="0">
                                          <p:val>
                                            <p:strVal val="0-#ppt_w/2"/>
                                          </p:val>
                                        </p:tav>
                                        <p:tav tm="100000">
                                          <p:val>
                                            <p:strVal val="#ppt_x"/>
                                          </p:val>
                                        </p:tav>
                                      </p:tavLst>
                                    </p:anim>
                                    <p:anim calcmode="lin" valueType="num">
                                      <p:cBhvr additive="base">
                                        <p:cTn id="32" dur="500" fill="hold"/>
                                        <p:tgtEl>
                                          <p:spTgt spid="819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31">
                                            <p:bg/>
                                          </p:spTgt>
                                        </p:tgtEl>
                                        <p:attrNameLst>
                                          <p:attrName>style.visibility</p:attrName>
                                        </p:attrNameLst>
                                      </p:cBhvr>
                                      <p:to>
                                        <p:strVal val="visible"/>
                                      </p:to>
                                    </p:set>
                                    <p:anim calcmode="lin" valueType="num">
                                      <p:cBhvr additive="base">
                                        <p:cTn id="37" dur="500" fill="hold"/>
                                        <p:tgtEl>
                                          <p:spTgt spid="81931">
                                            <p:bg/>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31">
                                            <p:bg/>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1931">
                                            <p:txEl>
                                              <p:pRg st="0" end="0"/>
                                            </p:txEl>
                                          </p:spTgt>
                                        </p:tgtEl>
                                        <p:attrNameLst>
                                          <p:attrName>style.visibility</p:attrName>
                                        </p:attrNameLst>
                                      </p:cBhvr>
                                      <p:to>
                                        <p:strVal val="visible"/>
                                      </p:to>
                                    </p:set>
                                    <p:anim calcmode="lin" valueType="num">
                                      <p:cBhvr additive="base">
                                        <p:cTn id="41" dur="500" fill="hold"/>
                                        <p:tgtEl>
                                          <p:spTgt spid="81931">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1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1">
                                            <p:bg/>
                                          </p:spTgt>
                                        </p:tgtEl>
                                        <p:attrNameLst>
                                          <p:attrName>style.visibility</p:attrName>
                                        </p:attrNameLst>
                                      </p:cBhvr>
                                      <p:to>
                                        <p:strVal val="visible"/>
                                      </p:to>
                                    </p:set>
                                    <p:anim calcmode="lin" valueType="num">
                                      <p:cBhvr additive="base">
                                        <p:cTn id="47"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48" dur="500" fill="hold"/>
                                        <p:tgtEl>
                                          <p:spTgt spid="11">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 calcmode="lin" valueType="num">
                                      <p:cBhvr additive="base">
                                        <p:cTn id="5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autoUpdateAnimBg="0"/>
      <p:bldP spid="81925" grpId="0" animBg="1" autoUpdateAnimBg="0"/>
      <p:bldP spid="81928" grpId="0" animBg="1" autoUpdateAnimBg="0"/>
      <p:bldP spid="81929" grpId="0" animBg="1" autoUpdateAnimBg="0"/>
      <p:bldP spid="81930" grpId="0" animBg="1" autoUpdateAnimBg="0"/>
      <p:bldP spid="81931" grpId="0" build="p" animBg="1" autoUpdateAnimBg="0"/>
      <p:bldP spid="11" grpId="0" build="p" animBg="1"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title" idx="4294967295"/>
          </p:nvPr>
        </p:nvSpPr>
        <p:spPr>
          <a:xfrm>
            <a:off x="762000" y="411163"/>
            <a:ext cx="2293938" cy="438150"/>
          </a:xfrm>
        </p:spPr>
        <p:txBody>
          <a:bodyPr wrap="none" lIns="68580" tIns="34290" rIns="68580" bIns="34290" anchor="t">
            <a:spAutoFit/>
          </a:bodyPr>
          <a:lstStyle/>
          <a:p>
            <a:pPr eaLnBrk="1" hangingPunct="1"/>
            <a:r>
              <a:rPr lang="zh-CN" altLang="en-US" smtClean="0">
                <a:solidFill>
                  <a:srgbClr val="FF0000"/>
                </a:solidFill>
                <a:latin typeface="微软雅黑"/>
                <a:sym typeface="Monotype Sorts"/>
              </a:rPr>
              <a:t>岗位员工的培训</a:t>
            </a:r>
            <a:endParaRPr lang="zh-CN" altLang="en-US" smtClean="0">
              <a:solidFill>
                <a:srgbClr val="FF0000"/>
              </a:solidFill>
              <a:latin typeface="微软雅黑"/>
            </a:endParaRPr>
          </a:p>
        </p:txBody>
      </p:sp>
      <p:sp>
        <p:nvSpPr>
          <p:cNvPr id="2398211" name="Rectangle 3"/>
          <p:cNvSpPr>
            <a:spLocks noGrp="1" noChangeArrowheads="1"/>
          </p:cNvSpPr>
          <p:nvPr>
            <p:ph type="body" idx="4294967295"/>
          </p:nvPr>
        </p:nvSpPr>
        <p:spPr>
          <a:xfrm>
            <a:off x="333375" y="1203325"/>
            <a:ext cx="6156325" cy="3060700"/>
          </a:xfrm>
        </p:spPr>
        <p:style>
          <a:lnRef idx="2">
            <a:schemeClr val="accent2"/>
          </a:lnRef>
          <a:fillRef idx="1">
            <a:schemeClr val="lt1"/>
          </a:fillRef>
          <a:effectRef idx="0">
            <a:schemeClr val="accent2"/>
          </a:effectRef>
          <a:fontRef idx="minor">
            <a:schemeClr val="dk1"/>
          </a:fontRef>
        </p:style>
        <p:txBody>
          <a:bodyPr lIns="68580" tIns="34290" rIns="68580" bIns="34290" anchor="ctr"/>
          <a:lstStyle/>
          <a:p>
            <a:pPr marL="342891" indent="-342891" eaLnBrk="1" hangingPunct="1">
              <a:lnSpc>
                <a:spcPct val="150000"/>
              </a:lnSpc>
              <a:buFont typeface="Wingdings" pitchFamily="2" charset="2"/>
              <a:buChar char="Ø"/>
              <a:defRPr/>
            </a:pPr>
            <a:r>
              <a:rPr lang="zh-CN" altLang="en-US" sz="1800" b="1">
                <a:solidFill>
                  <a:srgbClr val="000000"/>
                </a:solidFill>
                <a:latin typeface="微软雅黑" pitchFamily="34" charset="-122"/>
                <a:sym typeface="Monotype Sorts" pitchFamily="2" charset="2"/>
              </a:rPr>
              <a:t>主管的职责不是要钓鱼给员工吃（养），而是要教员工成为钓鱼的高手（育）</a:t>
            </a:r>
          </a:p>
          <a:p>
            <a:pPr marL="342891" indent="-342891" eaLnBrk="1" hangingPunct="1">
              <a:lnSpc>
                <a:spcPct val="150000"/>
              </a:lnSpc>
              <a:buFont typeface="Wingdings" pitchFamily="2" charset="2"/>
              <a:buChar char="Ø"/>
              <a:defRPr/>
            </a:pPr>
            <a:r>
              <a:rPr lang="zh-CN" altLang="en-US" sz="1800" b="1">
                <a:solidFill>
                  <a:srgbClr val="000000"/>
                </a:solidFill>
                <a:latin typeface="微软雅黑" pitchFamily="34" charset="-122"/>
                <a:sym typeface="Monotype Sorts" pitchFamily="2" charset="2"/>
              </a:rPr>
              <a:t>找人才不如留人才，留人才不如造人才</a:t>
            </a:r>
          </a:p>
          <a:p>
            <a:pPr marL="342891" indent="-342891" eaLnBrk="1" hangingPunct="1">
              <a:lnSpc>
                <a:spcPct val="150000"/>
              </a:lnSpc>
              <a:buFont typeface="Wingdings" pitchFamily="2" charset="2"/>
              <a:buChar char="Ø"/>
              <a:defRPr/>
            </a:pPr>
            <a:r>
              <a:rPr lang="zh-CN" altLang="en-US" sz="1800" b="1">
                <a:solidFill>
                  <a:srgbClr val="000000"/>
                </a:solidFill>
                <a:latin typeface="微软雅黑" pitchFamily="34" charset="-122"/>
                <a:sym typeface="Monotype Sorts" pitchFamily="2" charset="2"/>
              </a:rPr>
              <a:t>企业要学会把材</a:t>
            </a:r>
            <a:r>
              <a:rPr lang="en-US" altLang="zh-CN" sz="1800" b="1">
                <a:solidFill>
                  <a:srgbClr val="000000"/>
                </a:solidFill>
                <a:latin typeface="微软雅黑" pitchFamily="34" charset="-122"/>
                <a:sym typeface="Monotype Sorts" pitchFamily="2" charset="2"/>
              </a:rPr>
              <a:t>-</a:t>
            </a:r>
            <a:r>
              <a:rPr lang="zh-CN" altLang="en-US" sz="1800" b="1">
                <a:solidFill>
                  <a:srgbClr val="000000"/>
                </a:solidFill>
                <a:latin typeface="微软雅黑" pitchFamily="34" charset="-122"/>
                <a:sym typeface="Monotype Sorts" pitchFamily="2" charset="2"/>
              </a:rPr>
              <a:t>才</a:t>
            </a:r>
            <a:r>
              <a:rPr lang="en-US" altLang="zh-CN" sz="1800" b="1">
                <a:solidFill>
                  <a:srgbClr val="000000"/>
                </a:solidFill>
                <a:latin typeface="微软雅黑" pitchFamily="34" charset="-122"/>
                <a:sym typeface="Monotype Sorts" pitchFamily="2" charset="2"/>
              </a:rPr>
              <a:t>-</a:t>
            </a:r>
            <a:r>
              <a:rPr lang="zh-CN" altLang="en-US" sz="1800" b="1">
                <a:solidFill>
                  <a:srgbClr val="000000"/>
                </a:solidFill>
                <a:latin typeface="微软雅黑" pitchFamily="34" charset="-122"/>
                <a:sym typeface="Monotype Sorts" pitchFamily="2" charset="2"/>
              </a:rPr>
              <a:t>财</a:t>
            </a:r>
          </a:p>
          <a:p>
            <a:pPr marL="342891" indent="-342891" eaLnBrk="1" hangingPunct="1">
              <a:lnSpc>
                <a:spcPct val="150000"/>
              </a:lnSpc>
              <a:buFont typeface="Wingdings" pitchFamily="2" charset="2"/>
              <a:buChar char="Ø"/>
              <a:defRPr/>
            </a:pPr>
            <a:r>
              <a:rPr lang="zh-CN" altLang="en-US" sz="1800" b="1">
                <a:solidFill>
                  <a:srgbClr val="000000"/>
                </a:solidFill>
                <a:latin typeface="微软雅黑" pitchFamily="34" charset="-122"/>
                <a:sym typeface="Monotype Sorts" pitchFamily="2" charset="2"/>
              </a:rPr>
              <a:t>在人身上投资总能得到最高的回报</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title" idx="4294967295"/>
          </p:nvPr>
        </p:nvSpPr>
        <p:spPr>
          <a:xfrm>
            <a:off x="765175" y="411163"/>
            <a:ext cx="3054350" cy="438150"/>
          </a:xfrm>
        </p:spPr>
        <p:txBody>
          <a:bodyPr wrap="none" lIns="68580" tIns="34290" rIns="68580" bIns="34290" anchor="t">
            <a:spAutoFit/>
          </a:bodyPr>
          <a:lstStyle/>
          <a:p>
            <a:pPr eaLnBrk="1" hangingPunct="1"/>
            <a:r>
              <a:rPr lang="zh-CN" altLang="en-US" smtClean="0">
                <a:solidFill>
                  <a:srgbClr val="FF0000"/>
                </a:solidFill>
                <a:latin typeface="微软雅黑"/>
                <a:sym typeface="Monotype Sorts"/>
              </a:rPr>
              <a:t>水落石出</a:t>
            </a:r>
            <a:r>
              <a:rPr lang="en-US" altLang="zh-CN" smtClean="0">
                <a:solidFill>
                  <a:srgbClr val="FF0000"/>
                </a:solidFill>
                <a:latin typeface="微软雅黑"/>
                <a:sym typeface="Monotype Sorts"/>
              </a:rPr>
              <a:t>?</a:t>
            </a:r>
            <a:r>
              <a:rPr lang="zh-CN" altLang="en-US" smtClean="0">
                <a:solidFill>
                  <a:srgbClr val="FF0000"/>
                </a:solidFill>
                <a:latin typeface="微软雅黑"/>
                <a:sym typeface="Monotype Sorts"/>
              </a:rPr>
              <a:t>水涨船高</a:t>
            </a:r>
            <a:r>
              <a:rPr lang="zh-CN" altLang="en-US" smtClean="0">
                <a:solidFill>
                  <a:srgbClr val="FF0000"/>
                </a:solidFill>
                <a:latin typeface="微软雅黑"/>
              </a:rPr>
              <a:t>？</a:t>
            </a:r>
          </a:p>
        </p:txBody>
      </p:sp>
      <p:sp>
        <p:nvSpPr>
          <p:cNvPr id="2400259" name="Rectangle 3"/>
          <p:cNvSpPr>
            <a:spLocks noGrp="1" noChangeArrowheads="1"/>
          </p:cNvSpPr>
          <p:nvPr>
            <p:ph type="body" idx="4294967295"/>
          </p:nvPr>
        </p:nvSpPr>
        <p:spPr>
          <a:xfrm>
            <a:off x="0" y="1060450"/>
            <a:ext cx="6265863" cy="3338513"/>
          </a:xfrm>
          <a:noFill/>
          <a:ln w="9525">
            <a:noFill/>
          </a:ln>
        </p:spPr>
        <p:style>
          <a:lnRef idx="2">
            <a:schemeClr val="accent2"/>
          </a:lnRef>
          <a:fillRef idx="1">
            <a:schemeClr val="lt1"/>
          </a:fillRef>
          <a:effectRef idx="0">
            <a:schemeClr val="accent2"/>
          </a:effectRef>
          <a:fontRef idx="minor">
            <a:schemeClr val="dk1"/>
          </a:fontRef>
        </p:style>
        <p:txBody>
          <a:bodyPr lIns="68580" tIns="34290" rIns="68580" bIns="34290"/>
          <a:lstStyle/>
          <a:p>
            <a:pPr marL="342891" indent="-342891" eaLnBrk="1" hangingPunct="1">
              <a:lnSpc>
                <a:spcPct val="150000"/>
              </a:lnSpc>
              <a:buFont typeface="Wingdings" pitchFamily="2" charset="2"/>
              <a:buChar char="Ø"/>
              <a:defRPr/>
            </a:pPr>
            <a:r>
              <a:rPr lang="zh-CN" altLang="en-US" sz="1800" b="1" dirty="0">
                <a:solidFill>
                  <a:srgbClr val="000000"/>
                </a:solidFill>
                <a:latin typeface="微软雅黑" pitchFamily="34" charset="-122"/>
                <a:sym typeface="Monotype Sorts" pitchFamily="2" charset="2"/>
              </a:rPr>
              <a:t>辅导下属成长，是水涨船高，是共赢</a:t>
            </a:r>
          </a:p>
          <a:p>
            <a:pPr marL="342891" indent="-342891" eaLnBrk="1" hangingPunct="1">
              <a:lnSpc>
                <a:spcPct val="150000"/>
              </a:lnSpc>
              <a:buFont typeface="Wingdings" pitchFamily="2" charset="2"/>
              <a:buChar char="Ø"/>
              <a:defRPr/>
            </a:pPr>
            <a:r>
              <a:rPr lang="zh-CN" altLang="en-US" sz="1800" b="1" dirty="0">
                <a:solidFill>
                  <a:srgbClr val="000000"/>
                </a:solidFill>
                <a:latin typeface="微软雅黑" pitchFamily="34" charset="-122"/>
                <a:sym typeface="Monotype Sorts" pitchFamily="2" charset="2"/>
              </a:rPr>
              <a:t>如果你不想独自承担所有的重任，就需要开发人才</a:t>
            </a:r>
          </a:p>
          <a:p>
            <a:pPr marL="342891" indent="-342891" eaLnBrk="1" hangingPunct="1">
              <a:lnSpc>
                <a:spcPct val="150000"/>
              </a:lnSpc>
              <a:buFont typeface="Wingdings" pitchFamily="2" charset="2"/>
              <a:buChar char="Ø"/>
              <a:defRPr/>
            </a:pPr>
            <a:r>
              <a:rPr lang="zh-CN" altLang="en-US" sz="1800" b="1" dirty="0">
                <a:solidFill>
                  <a:srgbClr val="000000"/>
                </a:solidFill>
                <a:latin typeface="微软雅黑" pitchFamily="34" charset="-122"/>
                <a:sym typeface="Wingdings" pitchFamily="2" charset="2"/>
              </a:rPr>
              <a:t>成功领导：最大限度利用下属的能力</a:t>
            </a:r>
          </a:p>
          <a:p>
            <a:pPr marL="342891" indent="-342891" eaLnBrk="1" hangingPunct="1">
              <a:lnSpc>
                <a:spcPct val="150000"/>
              </a:lnSpc>
              <a:buFont typeface="Wingdings" pitchFamily="2" charset="2"/>
              <a:buChar char="Ø"/>
              <a:defRPr/>
            </a:pPr>
            <a:r>
              <a:rPr lang="zh-CN" altLang="en-US" sz="1800" b="1" dirty="0">
                <a:solidFill>
                  <a:srgbClr val="000000"/>
                </a:solidFill>
                <a:latin typeface="微软雅黑" pitchFamily="34" charset="-122"/>
                <a:sym typeface="Monotype Sorts" pitchFamily="2" charset="2"/>
              </a:rPr>
              <a:t>下属或成你</a:t>
            </a:r>
            <a:r>
              <a:rPr lang="en-US" altLang="zh-CN" sz="1800" b="1" dirty="0">
                <a:solidFill>
                  <a:srgbClr val="000000"/>
                </a:solidFill>
                <a:latin typeface="微软雅黑" pitchFamily="34" charset="-122"/>
                <a:sym typeface="Monotype Sorts" pitchFamily="2" charset="2"/>
              </a:rPr>
              <a:t>,</a:t>
            </a:r>
            <a:r>
              <a:rPr lang="zh-CN" altLang="en-US" sz="1800" b="1" dirty="0">
                <a:solidFill>
                  <a:srgbClr val="000000"/>
                </a:solidFill>
                <a:latin typeface="微软雅黑" pitchFamily="34" charset="-122"/>
                <a:sym typeface="Monotype Sorts" pitchFamily="2" charset="2"/>
              </a:rPr>
              <a:t>或败你</a:t>
            </a:r>
            <a:r>
              <a:rPr lang="en-US" altLang="zh-CN" sz="1800" b="1" dirty="0">
                <a:solidFill>
                  <a:srgbClr val="000000"/>
                </a:solidFill>
                <a:latin typeface="微软雅黑" pitchFamily="34" charset="-122"/>
                <a:sym typeface="Monotype Sorts" pitchFamily="2" charset="2"/>
              </a:rPr>
              <a:t>,</a:t>
            </a:r>
            <a:r>
              <a:rPr lang="zh-CN" altLang="en-US" sz="1800" b="1" dirty="0">
                <a:solidFill>
                  <a:srgbClr val="000000"/>
                </a:solidFill>
                <a:latin typeface="微软雅黑" pitchFamily="34" charset="-122"/>
                <a:sym typeface="Monotype Sorts" pitchFamily="2" charset="2"/>
              </a:rPr>
              <a:t>最接近你的人决定你的成功或失败程度</a:t>
            </a:r>
          </a:p>
          <a:p>
            <a:pPr marL="342891" indent="-342891" eaLnBrk="1" hangingPunct="1">
              <a:lnSpc>
                <a:spcPct val="150000"/>
              </a:lnSpc>
              <a:buFont typeface="Wingdings" pitchFamily="2" charset="2"/>
              <a:buChar char="Ø"/>
              <a:defRPr/>
            </a:pPr>
            <a:r>
              <a:rPr lang="zh-CN" altLang="en-US" sz="1800" b="1" dirty="0">
                <a:solidFill>
                  <a:srgbClr val="000000"/>
                </a:solidFill>
                <a:latin typeface="微软雅黑" pitchFamily="34" charset="-122"/>
                <a:sym typeface="Wingdings" pitchFamily="2" charset="2"/>
              </a:rPr>
              <a:t>我们都曾经得到他人的培育而成长</a:t>
            </a:r>
            <a:endParaRPr lang="zh-CN" altLang="en-US" sz="1800" b="1" dirty="0">
              <a:solidFill>
                <a:srgbClr val="000000"/>
              </a:solidFill>
              <a:latin typeface="微软雅黑" pitchFamily="34" charset="-122"/>
              <a:sym typeface="Monotype Sorts" pitchFamily="2" charset="2"/>
            </a:endParaRP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ChangeArrowheads="1"/>
          </p:cNvSpPr>
          <p:nvPr/>
        </p:nvSpPr>
        <p:spPr bwMode="auto">
          <a:xfrm>
            <a:off x="2771775" y="1179513"/>
            <a:ext cx="971550" cy="400050"/>
          </a:xfrm>
          <a:prstGeom prst="rect">
            <a:avLst/>
          </a:prstGeom>
          <a:solidFill>
            <a:srgbClr val="FFFFCC"/>
          </a:solidFill>
          <a:ln w="9525">
            <a:solidFill>
              <a:schemeClr val="tx1"/>
            </a:solidFill>
            <a:miter lim="800000"/>
            <a:headEnd/>
            <a:tailEnd/>
          </a:ln>
        </p:spPr>
        <p:txBody>
          <a:bodyPr wrap="none" anchor="ctr"/>
          <a:lstStyle/>
          <a:p>
            <a:pPr algn="ctr" eaLnBrk="0" hangingPunct="0">
              <a:buFont typeface="Arial" charset="0"/>
              <a:buNone/>
            </a:pPr>
            <a:r>
              <a:rPr lang="zh-CN" altLang="en-US" b="1">
                <a:latin typeface="微软雅黑"/>
                <a:ea typeface="微软雅黑"/>
                <a:cs typeface="微软雅黑"/>
              </a:rPr>
              <a:t>企业</a:t>
            </a:r>
          </a:p>
        </p:txBody>
      </p:sp>
      <p:sp>
        <p:nvSpPr>
          <p:cNvPr id="300034" name="Rectangle 3"/>
          <p:cNvSpPr>
            <a:spLocks noChangeArrowheads="1"/>
          </p:cNvSpPr>
          <p:nvPr/>
        </p:nvSpPr>
        <p:spPr bwMode="auto">
          <a:xfrm>
            <a:off x="4600575" y="4094163"/>
            <a:ext cx="971550" cy="400050"/>
          </a:xfrm>
          <a:prstGeom prst="rect">
            <a:avLst/>
          </a:prstGeom>
          <a:solidFill>
            <a:srgbClr val="FFFFCC"/>
          </a:solidFill>
          <a:ln w="9525">
            <a:solidFill>
              <a:schemeClr val="tx1"/>
            </a:solidFill>
            <a:miter lim="800000"/>
            <a:headEnd/>
            <a:tailEnd/>
          </a:ln>
        </p:spPr>
        <p:txBody>
          <a:bodyPr wrap="none" anchor="ctr"/>
          <a:lstStyle/>
          <a:p>
            <a:pPr algn="ctr" eaLnBrk="0" hangingPunct="0">
              <a:buFont typeface="Arial" charset="0"/>
              <a:buNone/>
            </a:pPr>
            <a:r>
              <a:rPr lang="zh-CN" altLang="en-US" b="1">
                <a:latin typeface="微软雅黑"/>
                <a:ea typeface="微软雅黑"/>
                <a:cs typeface="微软雅黑"/>
              </a:rPr>
              <a:t>员工</a:t>
            </a:r>
          </a:p>
        </p:txBody>
      </p:sp>
      <p:sp>
        <p:nvSpPr>
          <p:cNvPr id="300035" name="Rectangle 4"/>
          <p:cNvSpPr>
            <a:spLocks noChangeArrowheads="1"/>
          </p:cNvSpPr>
          <p:nvPr/>
        </p:nvSpPr>
        <p:spPr bwMode="auto">
          <a:xfrm>
            <a:off x="1057275" y="4094163"/>
            <a:ext cx="971550" cy="400050"/>
          </a:xfrm>
          <a:prstGeom prst="rect">
            <a:avLst/>
          </a:prstGeom>
          <a:solidFill>
            <a:srgbClr val="FFFFCC"/>
          </a:solidFill>
          <a:ln w="9525">
            <a:solidFill>
              <a:schemeClr val="tx1"/>
            </a:solidFill>
            <a:miter lim="800000"/>
            <a:headEnd/>
            <a:tailEnd/>
          </a:ln>
        </p:spPr>
        <p:txBody>
          <a:bodyPr wrap="none" anchor="ctr"/>
          <a:lstStyle/>
          <a:p>
            <a:pPr algn="ctr" eaLnBrk="0" hangingPunct="0">
              <a:buFont typeface="Arial" charset="0"/>
              <a:buNone/>
            </a:pPr>
            <a:r>
              <a:rPr lang="zh-CN" altLang="en-US" b="1">
                <a:latin typeface="微软雅黑"/>
                <a:ea typeface="微软雅黑"/>
                <a:cs typeface="微软雅黑"/>
              </a:rPr>
              <a:t>各级主管</a:t>
            </a:r>
          </a:p>
        </p:txBody>
      </p:sp>
      <p:sp>
        <p:nvSpPr>
          <p:cNvPr id="300036" name="Line 5"/>
          <p:cNvSpPr>
            <a:spLocks noChangeShapeType="1"/>
          </p:cNvSpPr>
          <p:nvPr/>
        </p:nvSpPr>
        <p:spPr bwMode="auto">
          <a:xfrm flipH="1">
            <a:off x="1400175" y="1408113"/>
            <a:ext cx="1371600" cy="26289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00037" name="Line 6"/>
          <p:cNvSpPr>
            <a:spLocks noChangeShapeType="1"/>
          </p:cNvSpPr>
          <p:nvPr/>
        </p:nvSpPr>
        <p:spPr bwMode="auto">
          <a:xfrm flipH="1" flipV="1">
            <a:off x="3800475" y="1350963"/>
            <a:ext cx="1371600" cy="27432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00038" name="Rectangle 7"/>
          <p:cNvSpPr>
            <a:spLocks noChangeArrowheads="1"/>
          </p:cNvSpPr>
          <p:nvPr/>
        </p:nvSpPr>
        <p:spPr bwMode="auto">
          <a:xfrm>
            <a:off x="2771775" y="2722563"/>
            <a:ext cx="1028700" cy="685800"/>
          </a:xfrm>
          <a:prstGeom prst="rect">
            <a:avLst/>
          </a:prstGeom>
          <a:solidFill>
            <a:srgbClr val="FFFFCC"/>
          </a:solidFill>
          <a:ln w="9525">
            <a:solidFill>
              <a:schemeClr val="tx1"/>
            </a:solidFill>
            <a:miter lim="800000"/>
            <a:headEnd/>
            <a:tailEnd/>
          </a:ln>
        </p:spPr>
        <p:txBody>
          <a:bodyPr wrap="none" anchor="ctr"/>
          <a:lstStyle/>
          <a:p>
            <a:pPr algn="ctr" eaLnBrk="0" hangingPunct="0">
              <a:buFont typeface="Arial" charset="0"/>
              <a:buNone/>
            </a:pPr>
            <a:r>
              <a:rPr lang="zh-CN" altLang="en-US" b="1">
                <a:latin typeface="微软雅黑"/>
                <a:ea typeface="微软雅黑"/>
                <a:cs typeface="微软雅黑"/>
              </a:rPr>
              <a:t>学习环境</a:t>
            </a:r>
          </a:p>
        </p:txBody>
      </p:sp>
      <p:sp>
        <p:nvSpPr>
          <p:cNvPr id="300039" name="Line 8"/>
          <p:cNvSpPr>
            <a:spLocks noChangeShapeType="1"/>
          </p:cNvSpPr>
          <p:nvPr/>
        </p:nvSpPr>
        <p:spPr bwMode="auto">
          <a:xfrm flipV="1">
            <a:off x="2257425" y="3122613"/>
            <a:ext cx="457200" cy="9144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00040" name="Line 9"/>
          <p:cNvSpPr>
            <a:spLocks noChangeShapeType="1"/>
          </p:cNvSpPr>
          <p:nvPr/>
        </p:nvSpPr>
        <p:spPr bwMode="auto">
          <a:xfrm flipH="1" flipV="1">
            <a:off x="3914775" y="3122613"/>
            <a:ext cx="514350" cy="9144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00041" name="Line 10"/>
          <p:cNvSpPr>
            <a:spLocks noChangeShapeType="1"/>
          </p:cNvSpPr>
          <p:nvPr/>
        </p:nvSpPr>
        <p:spPr bwMode="auto">
          <a:xfrm>
            <a:off x="2200275" y="4265613"/>
            <a:ext cx="2228850"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00042" name="Line 11"/>
          <p:cNvSpPr>
            <a:spLocks noChangeShapeType="1"/>
          </p:cNvSpPr>
          <p:nvPr/>
        </p:nvSpPr>
        <p:spPr bwMode="auto">
          <a:xfrm>
            <a:off x="3228975" y="1579563"/>
            <a:ext cx="0" cy="1085850"/>
          </a:xfrm>
          <a:prstGeom prst="line">
            <a:avLst/>
          </a:prstGeom>
          <a:noFill/>
          <a:ln w="9525">
            <a:solidFill>
              <a:schemeClr val="tx1"/>
            </a:solidFill>
            <a:miter lim="800000"/>
            <a:headEnd/>
            <a:tailEnd type="triangle" w="med" len="med"/>
          </a:ln>
        </p:spPr>
        <p:txBody>
          <a:bodyPr wrap="none"/>
          <a:lstStyle/>
          <a:p>
            <a:endParaRPr lang="zh-CN" altLang="en-US"/>
          </a:p>
        </p:txBody>
      </p:sp>
      <p:sp>
        <p:nvSpPr>
          <p:cNvPr id="300043" name="Text Box 12"/>
          <p:cNvSpPr txBox="1">
            <a:spLocks noChangeArrowheads="1"/>
          </p:cNvSpPr>
          <p:nvPr/>
        </p:nvSpPr>
        <p:spPr bwMode="auto">
          <a:xfrm>
            <a:off x="2836863" y="4030663"/>
            <a:ext cx="646112" cy="368300"/>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强化</a:t>
            </a:r>
          </a:p>
        </p:txBody>
      </p:sp>
      <p:sp>
        <p:nvSpPr>
          <p:cNvPr id="300044" name="Text Box 13"/>
          <p:cNvSpPr txBox="1">
            <a:spLocks noChangeArrowheads="1"/>
          </p:cNvSpPr>
          <p:nvPr/>
        </p:nvSpPr>
        <p:spPr bwMode="auto">
          <a:xfrm>
            <a:off x="2716213" y="1752600"/>
            <a:ext cx="1016000" cy="554038"/>
          </a:xfrm>
          <a:prstGeom prst="rect">
            <a:avLst/>
          </a:prstGeom>
          <a:noFill/>
          <a:ln w="9525">
            <a:noFill/>
            <a:miter lim="800000"/>
            <a:headEnd/>
            <a:tailEnd/>
          </a:ln>
        </p:spPr>
        <p:txBody>
          <a:bodyPr vert="eaVert" wrap="none">
            <a:spAutoFit/>
          </a:bodyPr>
          <a:lstStyle/>
          <a:p>
            <a:pPr eaLnBrk="0" hangingPunct="0">
              <a:buFont typeface="Arial" charset="0"/>
              <a:buNone/>
            </a:pPr>
            <a:r>
              <a:rPr lang="zh-CN" altLang="en-US" b="1">
                <a:latin typeface="微软雅黑"/>
                <a:ea typeface="微软雅黑"/>
                <a:cs typeface="微软雅黑"/>
              </a:rPr>
              <a:t>支持</a:t>
            </a:r>
          </a:p>
          <a:p>
            <a:pPr eaLnBrk="0" hangingPunct="0">
              <a:buFont typeface="Arial" charset="0"/>
              <a:buNone/>
            </a:pPr>
            <a:r>
              <a:rPr lang="zh-CN" altLang="en-US" b="1">
                <a:latin typeface="微软雅黑"/>
                <a:ea typeface="微软雅黑"/>
                <a:cs typeface="微软雅黑"/>
              </a:rPr>
              <a:t>正面</a:t>
            </a:r>
          </a:p>
          <a:p>
            <a:pPr eaLnBrk="0" hangingPunct="0">
              <a:buFont typeface="Arial" charset="0"/>
              <a:buNone/>
            </a:pPr>
            <a:r>
              <a:rPr lang="zh-CN" altLang="en-US" b="1">
                <a:latin typeface="微软雅黑"/>
                <a:ea typeface="微软雅黑"/>
                <a:cs typeface="微软雅黑"/>
              </a:rPr>
              <a:t>肯定</a:t>
            </a:r>
          </a:p>
        </p:txBody>
      </p:sp>
      <p:sp>
        <p:nvSpPr>
          <p:cNvPr id="300045" name="Text Box 14"/>
          <p:cNvSpPr txBox="1">
            <a:spLocks noChangeArrowheads="1"/>
          </p:cNvSpPr>
          <p:nvPr/>
        </p:nvSpPr>
        <p:spPr bwMode="auto">
          <a:xfrm rot="-3774057">
            <a:off x="1533526" y="2724150"/>
            <a:ext cx="646112" cy="369887"/>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刺激</a:t>
            </a:r>
          </a:p>
        </p:txBody>
      </p:sp>
      <p:sp>
        <p:nvSpPr>
          <p:cNvPr id="300046" name="Text Box 15"/>
          <p:cNvSpPr txBox="1">
            <a:spLocks noChangeArrowheads="1"/>
          </p:cNvSpPr>
          <p:nvPr/>
        </p:nvSpPr>
        <p:spPr bwMode="auto">
          <a:xfrm rot="-3774057">
            <a:off x="1992312" y="3341688"/>
            <a:ext cx="646113" cy="369888"/>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影响</a:t>
            </a:r>
          </a:p>
        </p:txBody>
      </p:sp>
      <p:sp>
        <p:nvSpPr>
          <p:cNvPr id="300047" name="Text Box 16"/>
          <p:cNvSpPr txBox="1">
            <a:spLocks noChangeArrowheads="1"/>
          </p:cNvSpPr>
          <p:nvPr/>
        </p:nvSpPr>
        <p:spPr bwMode="auto">
          <a:xfrm rot="3711845">
            <a:off x="4102100" y="2822575"/>
            <a:ext cx="1570038" cy="369888"/>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工作绩效反馈</a:t>
            </a:r>
          </a:p>
        </p:txBody>
      </p:sp>
      <p:sp>
        <p:nvSpPr>
          <p:cNvPr id="300048" name="Text Box 17"/>
          <p:cNvSpPr txBox="1">
            <a:spLocks noChangeArrowheads="1"/>
          </p:cNvSpPr>
          <p:nvPr/>
        </p:nvSpPr>
        <p:spPr bwMode="auto">
          <a:xfrm rot="3711845">
            <a:off x="3645694" y="3353594"/>
            <a:ext cx="1338262" cy="368300"/>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学习的意愿</a:t>
            </a:r>
          </a:p>
        </p:txBody>
      </p:sp>
      <p:sp>
        <p:nvSpPr>
          <p:cNvPr id="300049" name="Rectangle 18"/>
          <p:cNvSpPr>
            <a:spLocks noGrp="1" noChangeArrowheads="1"/>
          </p:cNvSpPr>
          <p:nvPr>
            <p:ph type="title" idx="4294967295"/>
          </p:nvPr>
        </p:nvSpPr>
        <p:spPr>
          <a:xfrm>
            <a:off x="765175" y="417513"/>
            <a:ext cx="2293938" cy="439737"/>
          </a:xfrm>
        </p:spPr>
        <p:txBody>
          <a:bodyPr wrap="none" lIns="68580" tIns="34290" rIns="68580" bIns="34290" anchor="t">
            <a:spAutoFit/>
          </a:bodyPr>
          <a:lstStyle/>
          <a:p>
            <a:pPr eaLnBrk="1" hangingPunct="1"/>
            <a:r>
              <a:rPr lang="zh-CN" altLang="en-US" smtClean="0">
                <a:solidFill>
                  <a:srgbClr val="FF0000"/>
                </a:solidFill>
                <a:latin typeface="微软雅黑"/>
                <a:sym typeface="Monotype Sorts"/>
              </a:rPr>
              <a:t>学习环境的塑造</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idx="4294967295"/>
          </p:nvPr>
        </p:nvSpPr>
        <p:spPr>
          <a:xfrm>
            <a:off x="836613" y="411163"/>
            <a:ext cx="2600325" cy="438150"/>
          </a:xfrm>
        </p:spPr>
        <p:txBody>
          <a:bodyPr wrap="none" lIns="68580" tIns="34290" rIns="68580" bIns="34290" anchor="t">
            <a:spAutoFit/>
          </a:bodyPr>
          <a:lstStyle/>
          <a:p>
            <a:pPr eaLnBrk="1" hangingPunct="1"/>
            <a:r>
              <a:rPr lang="zh-CN" altLang="en-US" smtClean="0">
                <a:solidFill>
                  <a:srgbClr val="FF0000"/>
                </a:solidFill>
                <a:latin typeface="微软雅黑"/>
                <a:sym typeface="Monotype Sorts"/>
              </a:rPr>
              <a:t>培训过程中的障碍</a:t>
            </a:r>
          </a:p>
        </p:txBody>
      </p:sp>
      <p:sp>
        <p:nvSpPr>
          <p:cNvPr id="84995" name="Rectangle 3"/>
          <p:cNvSpPr>
            <a:spLocks noGrp="1" noChangeArrowheads="1"/>
          </p:cNvSpPr>
          <p:nvPr>
            <p:ph type="body" idx="4294967295"/>
          </p:nvPr>
        </p:nvSpPr>
        <p:spPr>
          <a:xfrm>
            <a:off x="651082" y="1203655"/>
            <a:ext cx="5572125" cy="3054350"/>
          </a:xfr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lin ang="0" scaled="1"/>
            <a:tileRect/>
          </a:gra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ext uri="{91240B29-F687-4F45-9708-019B960494DF}"/>
          </a:extLst>
        </p:spPr>
        <p:txBody>
          <a:bodyPr lIns="68580" tIns="34290" rIns="68580" bIns="34290" anchor="ctr"/>
          <a:lstStyle/>
          <a:p>
            <a:pPr marL="0" indent="0" eaLnBrk="1" hangingPunct="1">
              <a:lnSpc>
                <a:spcPct val="200000"/>
              </a:lnSpc>
              <a:spcBef>
                <a:spcPct val="0"/>
              </a:spcBef>
              <a:buFont typeface="Wingdings" pitchFamily="2" charset="2"/>
              <a:buChar char="Ø"/>
              <a:defRPr/>
            </a:pPr>
            <a:r>
              <a:rPr lang="zh-CN" altLang="en-US" sz="2100" b="1" dirty="0">
                <a:solidFill>
                  <a:schemeClr val="tx2"/>
                </a:solidFill>
                <a:latin typeface="微软雅黑" pitchFamily="34" charset="-122"/>
                <a:cs typeface="+mn-cs"/>
                <a:sym typeface="Arial" panose="020B0604020202020204" pitchFamily="34" charset="0"/>
              </a:rPr>
              <a:t>员工的态度</a:t>
            </a:r>
          </a:p>
          <a:p>
            <a:pPr marL="0" indent="0" eaLnBrk="1" hangingPunct="1">
              <a:lnSpc>
                <a:spcPct val="200000"/>
              </a:lnSpc>
              <a:spcBef>
                <a:spcPct val="0"/>
              </a:spcBef>
              <a:buFont typeface="Wingdings" pitchFamily="2" charset="2"/>
              <a:buChar char="Ø"/>
              <a:defRPr/>
            </a:pPr>
            <a:r>
              <a:rPr lang="zh-CN" altLang="en-US" sz="2100" b="1" dirty="0">
                <a:solidFill>
                  <a:schemeClr val="tx2"/>
                </a:solidFill>
                <a:latin typeface="微软雅黑" pitchFamily="34" charset="-122"/>
                <a:cs typeface="+mn-cs"/>
                <a:sym typeface="Arial" panose="020B0604020202020204" pitchFamily="34" charset="0"/>
              </a:rPr>
              <a:t>基层主管的态度和能力</a:t>
            </a:r>
          </a:p>
          <a:p>
            <a:pPr marL="0" indent="0" eaLnBrk="1" hangingPunct="1">
              <a:lnSpc>
                <a:spcPct val="200000"/>
              </a:lnSpc>
              <a:spcBef>
                <a:spcPct val="0"/>
              </a:spcBef>
              <a:buFont typeface="Wingdings" pitchFamily="2" charset="2"/>
              <a:buChar char="Ø"/>
              <a:defRPr/>
            </a:pPr>
            <a:r>
              <a:rPr lang="zh-CN" altLang="en-US" sz="2100" b="1" dirty="0">
                <a:solidFill>
                  <a:schemeClr val="tx2"/>
                </a:solidFill>
                <a:latin typeface="微软雅黑" pitchFamily="34" charset="-122"/>
                <a:cs typeface="+mn-cs"/>
                <a:sym typeface="Arial" panose="020B0604020202020204" pitchFamily="34" charset="0"/>
              </a:rPr>
              <a:t>培训的环境</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6" descr="BD06982_"/>
          <p:cNvPicPr>
            <a:picLocks noChangeAspect="1" noChangeArrowheads="1"/>
          </p:cNvPicPr>
          <p:nvPr/>
        </p:nvPicPr>
        <p:blipFill>
          <a:blip r:embed="rId3"/>
          <a:srcRect/>
          <a:stretch>
            <a:fillRect/>
          </a:stretch>
        </p:blipFill>
        <p:spPr bwMode="auto">
          <a:xfrm>
            <a:off x="212725" y="3459163"/>
            <a:ext cx="3038475" cy="1219200"/>
          </a:xfrm>
          <a:prstGeom prst="rect">
            <a:avLst/>
          </a:prstGeom>
          <a:noFill/>
          <a:ln w="9525">
            <a:noFill/>
            <a:miter lim="800000"/>
            <a:headEnd/>
            <a:tailEnd/>
          </a:ln>
        </p:spPr>
      </p:pic>
      <p:sp>
        <p:nvSpPr>
          <p:cNvPr id="9218" name="Rectangle 2"/>
          <p:cNvSpPr>
            <a:spLocks noGrp="1" noChangeArrowheads="1"/>
          </p:cNvSpPr>
          <p:nvPr>
            <p:ph idx="1"/>
          </p:nvPr>
        </p:nvSpPr>
        <p:spPr>
          <a:xfrm>
            <a:off x="3652838" y="1087438"/>
            <a:ext cx="2992437" cy="3536950"/>
          </a:xfrm>
          <a:solidFill>
            <a:srgbClr val="CC3300"/>
          </a:solidFill>
          <a:ln w="19050" cap="flat">
            <a:solidFill>
              <a:schemeClr val="tx1"/>
            </a:solidFill>
          </a:ln>
        </p:spPr>
        <p:txBody>
          <a:bodyPr/>
          <a:lstStyle/>
          <a:p>
            <a:pPr eaLnBrk="1" hangingPunct="1">
              <a:lnSpc>
                <a:spcPts val="3000"/>
              </a:lnSpc>
              <a:spcBef>
                <a:spcPct val="0"/>
              </a:spcBef>
              <a:buClr>
                <a:schemeClr val="bg1"/>
              </a:buClr>
              <a:buFont typeface="Wingdings" pitchFamily="2" charset="2"/>
              <a:buChar char="Ø"/>
            </a:pPr>
            <a:r>
              <a:rPr lang="zh-CN" altLang="en-US" sz="1800" b="1" smtClean="0">
                <a:solidFill>
                  <a:schemeClr val="bg1"/>
                </a:solidFill>
                <a:latin typeface="微软雅黑"/>
              </a:rPr>
              <a:t>班组长是企业最基层的管理者</a:t>
            </a:r>
            <a:r>
              <a:rPr lang="en-US" altLang="zh-CN" sz="1800" b="1" smtClean="0">
                <a:solidFill>
                  <a:schemeClr val="bg1"/>
                </a:solidFill>
                <a:latin typeface="微软雅黑"/>
              </a:rPr>
              <a:t>,</a:t>
            </a:r>
            <a:r>
              <a:rPr lang="zh-CN" altLang="en-US" sz="1800" b="1" smtClean="0">
                <a:solidFill>
                  <a:schemeClr val="bg1"/>
                </a:solidFill>
                <a:latin typeface="微软雅黑"/>
              </a:rPr>
              <a:t>班组长的水平决定企业的执行力；</a:t>
            </a:r>
          </a:p>
          <a:p>
            <a:pPr eaLnBrk="1" hangingPunct="1">
              <a:lnSpc>
                <a:spcPts val="3000"/>
              </a:lnSpc>
              <a:spcBef>
                <a:spcPct val="0"/>
              </a:spcBef>
              <a:buClr>
                <a:schemeClr val="bg1"/>
              </a:buClr>
              <a:buFont typeface="Wingdings" pitchFamily="2" charset="2"/>
              <a:buChar char="Ø"/>
            </a:pPr>
            <a:r>
              <a:rPr lang="zh-CN" altLang="en-US" sz="1800" b="1" smtClean="0">
                <a:solidFill>
                  <a:schemeClr val="bg1"/>
                </a:solidFill>
                <a:latin typeface="微软雅黑"/>
              </a:rPr>
              <a:t>班组长是品质</a:t>
            </a:r>
            <a:r>
              <a:rPr lang="en-US" altLang="zh-CN" sz="1800" b="1" smtClean="0">
                <a:solidFill>
                  <a:srgbClr val="002060"/>
                </a:solidFill>
                <a:latin typeface="微软雅黑"/>
              </a:rPr>
              <a:t>Q</a:t>
            </a:r>
            <a:r>
              <a:rPr lang="zh-CN" altLang="en-US" sz="1800" b="1" smtClean="0">
                <a:solidFill>
                  <a:schemeClr val="bg1"/>
                </a:solidFill>
                <a:latin typeface="微软雅黑"/>
              </a:rPr>
              <a:t>、成本</a:t>
            </a:r>
            <a:r>
              <a:rPr lang="en-US" altLang="zh-CN" sz="1800" b="1" smtClean="0">
                <a:solidFill>
                  <a:srgbClr val="002060"/>
                </a:solidFill>
                <a:latin typeface="微软雅黑"/>
              </a:rPr>
              <a:t>C</a:t>
            </a:r>
            <a:r>
              <a:rPr lang="zh-CN" altLang="en-US" sz="1800" b="1" smtClean="0">
                <a:solidFill>
                  <a:schemeClr val="bg1"/>
                </a:solidFill>
                <a:latin typeface="微软雅黑"/>
              </a:rPr>
              <a:t>、交货期</a:t>
            </a:r>
            <a:r>
              <a:rPr lang="en-US" altLang="zh-CN" sz="1800" b="1" smtClean="0">
                <a:solidFill>
                  <a:srgbClr val="002060"/>
                </a:solidFill>
                <a:latin typeface="微软雅黑"/>
              </a:rPr>
              <a:t>D</a:t>
            </a:r>
            <a:r>
              <a:rPr lang="zh-CN" altLang="en-US" sz="1800" b="1" smtClean="0">
                <a:solidFill>
                  <a:schemeClr val="bg1"/>
                </a:solidFill>
                <a:latin typeface="微软雅黑"/>
              </a:rPr>
              <a:t>、士气</a:t>
            </a:r>
            <a:r>
              <a:rPr lang="en-US" altLang="zh-CN" sz="1800" b="1" smtClean="0">
                <a:solidFill>
                  <a:srgbClr val="002060"/>
                </a:solidFill>
                <a:latin typeface="微软雅黑"/>
              </a:rPr>
              <a:t>M</a:t>
            </a:r>
            <a:r>
              <a:rPr lang="en-US" altLang="zh-CN" sz="1800" b="1" smtClean="0">
                <a:solidFill>
                  <a:schemeClr val="bg1"/>
                </a:solidFill>
                <a:latin typeface="微软雅黑"/>
              </a:rPr>
              <a:t> </a:t>
            </a:r>
            <a:r>
              <a:rPr lang="zh-CN" altLang="en-US" sz="1800" b="1" smtClean="0">
                <a:solidFill>
                  <a:schemeClr val="bg1"/>
                </a:solidFill>
                <a:latin typeface="微软雅黑"/>
              </a:rPr>
              <a:t>、安全</a:t>
            </a:r>
            <a:r>
              <a:rPr lang="en-US" altLang="zh-CN" sz="1800" b="1" smtClean="0">
                <a:solidFill>
                  <a:srgbClr val="002060"/>
                </a:solidFill>
                <a:latin typeface="微软雅黑"/>
              </a:rPr>
              <a:t>S</a:t>
            </a:r>
            <a:r>
              <a:rPr lang="zh-CN" altLang="en-US" sz="1800" b="1" smtClean="0">
                <a:solidFill>
                  <a:schemeClr val="bg1"/>
                </a:solidFill>
                <a:latin typeface="微软雅黑"/>
              </a:rPr>
              <a:t>指标达成最直接的责任人；</a:t>
            </a:r>
          </a:p>
          <a:p>
            <a:pPr eaLnBrk="1" hangingPunct="1">
              <a:lnSpc>
                <a:spcPts val="3000"/>
              </a:lnSpc>
              <a:spcBef>
                <a:spcPct val="0"/>
              </a:spcBef>
              <a:buClr>
                <a:schemeClr val="bg1"/>
              </a:buClr>
              <a:buFont typeface="Wingdings" pitchFamily="2" charset="2"/>
              <a:buChar char="Ø"/>
            </a:pPr>
            <a:r>
              <a:rPr lang="zh-CN" altLang="en-US" sz="1800" b="1" smtClean="0">
                <a:solidFill>
                  <a:schemeClr val="bg1"/>
                </a:solidFill>
                <a:latin typeface="微软雅黑"/>
              </a:rPr>
              <a:t>班组长的素质直接影响企业的经营效益和竞争力。</a:t>
            </a:r>
          </a:p>
        </p:txBody>
      </p:sp>
      <p:grpSp>
        <p:nvGrpSpPr>
          <p:cNvPr id="47107" name="Group 3"/>
          <p:cNvGrpSpPr>
            <a:grpSpLocks/>
          </p:cNvGrpSpPr>
          <p:nvPr/>
        </p:nvGrpSpPr>
        <p:grpSpPr bwMode="auto">
          <a:xfrm>
            <a:off x="163513" y="1006475"/>
            <a:ext cx="2547937" cy="2216150"/>
            <a:chOff x="155" y="579"/>
            <a:chExt cx="2140" cy="1862"/>
          </a:xfrm>
        </p:grpSpPr>
        <p:sp>
          <p:nvSpPr>
            <p:cNvPr id="739332" name="AutoShape 4"/>
            <p:cNvSpPr>
              <a:spLocks noChangeArrowheads="1"/>
            </p:cNvSpPr>
            <p:nvPr/>
          </p:nvSpPr>
          <p:spPr bwMode="auto">
            <a:xfrm>
              <a:off x="354" y="1053"/>
              <a:ext cx="1941" cy="1359"/>
            </a:xfrm>
            <a:prstGeom prst="triangle">
              <a:avLst>
                <a:gd name="adj" fmla="val 50000"/>
              </a:avLst>
            </a:prstGeom>
            <a:solidFill>
              <a:srgbClr val="0DAFD5"/>
            </a:solidFill>
            <a:ln w="19050" cap="sq">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rgbClr val="0DAFD5"/>
              </a:extrusionClr>
            </a:sp3d>
          </p:spPr>
          <p:txBody>
            <a:bodyPr wrap="none" anchor="ctr">
              <a:flatTx/>
            </a:bodyPr>
            <a:lstStyle/>
            <a:p>
              <a:pPr eaLnBrk="0" hangingPunct="0">
                <a:defRPr/>
              </a:pPr>
              <a:endParaRPr kumimoji="1" lang="zh-CN" altLang="en-US">
                <a:solidFill>
                  <a:srgbClr val="EFEFFF"/>
                </a:solidFill>
                <a:effectLst>
                  <a:outerShdw blurRad="38100" dist="38100" dir="2700000" algn="tl">
                    <a:srgbClr val="000000"/>
                  </a:outerShdw>
                </a:effectLst>
                <a:latin typeface="Times New Roman" pitchFamily="18" charset="0"/>
                <a:ea typeface="宋体" panose="02010600030101010101" pitchFamily="2" charset="-122"/>
              </a:endParaRPr>
            </a:p>
          </p:txBody>
        </p:sp>
        <p:sp>
          <p:nvSpPr>
            <p:cNvPr id="47114" name="Line 5"/>
            <p:cNvSpPr>
              <a:spLocks noChangeShapeType="1"/>
            </p:cNvSpPr>
            <p:nvPr/>
          </p:nvSpPr>
          <p:spPr bwMode="auto">
            <a:xfrm>
              <a:off x="976" y="1553"/>
              <a:ext cx="705" cy="0"/>
            </a:xfrm>
            <a:prstGeom prst="line">
              <a:avLst/>
            </a:prstGeom>
            <a:noFill/>
            <a:ln w="19050" cap="sq">
              <a:solidFill>
                <a:schemeClr val="tx1"/>
              </a:solidFill>
              <a:round/>
              <a:headEnd type="none" w="sm" len="sm"/>
              <a:tailEnd type="none" w="sm" len="sm"/>
            </a:ln>
            <a:scene3d>
              <a:camera prst="legacyObliqueTopLeft"/>
              <a:lightRig rig="legacyFlat3" dir="t"/>
            </a:scene3d>
            <a:sp3d extrusionH="430200" prstMaterial="legacyMatte">
              <a:bevelT w="13500" h="13500" prst="angle"/>
              <a:bevelB w="13500" h="13500" prst="angle"/>
              <a:extrusionClr>
                <a:schemeClr val="tx1"/>
              </a:extrusionClr>
            </a:sp3d>
          </p:spPr>
          <p:txBody>
            <a:bodyPr wrap="none">
              <a:flatTx/>
            </a:bodyPr>
            <a:lstStyle/>
            <a:p>
              <a:endParaRPr lang="zh-CN" altLang="en-US"/>
            </a:p>
          </p:txBody>
        </p:sp>
        <p:sp>
          <p:nvSpPr>
            <p:cNvPr id="47115" name="Line 6"/>
            <p:cNvSpPr>
              <a:spLocks noChangeShapeType="1"/>
            </p:cNvSpPr>
            <p:nvPr/>
          </p:nvSpPr>
          <p:spPr bwMode="auto">
            <a:xfrm>
              <a:off x="755" y="1854"/>
              <a:ext cx="1146" cy="9"/>
            </a:xfrm>
            <a:prstGeom prst="line">
              <a:avLst/>
            </a:prstGeom>
            <a:noFill/>
            <a:ln w="19050" cap="sq">
              <a:solidFill>
                <a:schemeClr val="tx1"/>
              </a:solidFill>
              <a:round/>
              <a:headEnd type="none" w="sm" len="sm"/>
              <a:tailEnd type="none" w="sm" len="sm"/>
            </a:ln>
            <a:scene3d>
              <a:camera prst="legacyObliqueTopLeft"/>
              <a:lightRig rig="legacyFlat3" dir="t"/>
            </a:scene3d>
            <a:sp3d extrusionH="430200" prstMaterial="legacyMatte">
              <a:bevelT w="13500" h="13500" prst="angle"/>
              <a:bevelB w="13500" h="13500" prst="angle"/>
              <a:extrusionClr>
                <a:schemeClr val="tx1"/>
              </a:extrusionClr>
            </a:sp3d>
          </p:spPr>
          <p:txBody>
            <a:bodyPr wrap="none">
              <a:flatTx/>
            </a:bodyPr>
            <a:lstStyle/>
            <a:p>
              <a:endParaRPr lang="zh-CN" altLang="en-US"/>
            </a:p>
          </p:txBody>
        </p:sp>
        <p:sp>
          <p:nvSpPr>
            <p:cNvPr id="47116" name="Line 7"/>
            <p:cNvSpPr>
              <a:spLocks noChangeShapeType="1"/>
            </p:cNvSpPr>
            <p:nvPr/>
          </p:nvSpPr>
          <p:spPr bwMode="auto">
            <a:xfrm flipV="1">
              <a:off x="520" y="2173"/>
              <a:ext cx="1593" cy="1"/>
            </a:xfrm>
            <a:prstGeom prst="line">
              <a:avLst/>
            </a:prstGeom>
            <a:noFill/>
            <a:ln w="19050" cap="sq">
              <a:solidFill>
                <a:schemeClr val="tx1"/>
              </a:solidFill>
              <a:round/>
              <a:headEnd type="none" w="sm" len="sm"/>
              <a:tailEnd type="none" w="sm" len="sm"/>
            </a:ln>
            <a:scene3d>
              <a:camera prst="legacyObliqueTopLeft"/>
              <a:lightRig rig="legacyFlat3" dir="t"/>
            </a:scene3d>
            <a:sp3d extrusionH="430200" prstMaterial="legacyMatte">
              <a:bevelT w="13500" h="13500" prst="angle"/>
              <a:bevelB w="13500" h="13500" prst="angle"/>
              <a:extrusionClr>
                <a:schemeClr val="tx1"/>
              </a:extrusionClr>
            </a:sp3d>
          </p:spPr>
          <p:txBody>
            <a:bodyPr wrap="none">
              <a:flatTx/>
            </a:bodyPr>
            <a:lstStyle/>
            <a:p>
              <a:endParaRPr lang="zh-CN" altLang="en-US"/>
            </a:p>
          </p:txBody>
        </p:sp>
        <p:sp>
          <p:nvSpPr>
            <p:cNvPr id="739336" name="AutoShape 8"/>
            <p:cNvSpPr>
              <a:spLocks noChangeArrowheads="1"/>
            </p:cNvSpPr>
            <p:nvPr/>
          </p:nvSpPr>
          <p:spPr bwMode="auto">
            <a:xfrm>
              <a:off x="466" y="579"/>
              <a:ext cx="1499" cy="847"/>
            </a:xfrm>
            <a:prstGeom prst="triangle">
              <a:avLst>
                <a:gd name="adj" fmla="val 50000"/>
              </a:avLst>
            </a:prstGeom>
            <a:noFill/>
            <a:ln w="12700" cap="sq">
              <a:noFill/>
              <a:miter lim="800000"/>
              <a:headEnd type="none" w="sm" len="sm"/>
              <a:tailEnd type="none" w="sm" len="sm"/>
            </a:ln>
            <a:effectLst/>
          </p:spPr>
          <p:txBody>
            <a:bodyPr lIns="40500" rIns="40500">
              <a:spAutoFit/>
            </a:bodyPr>
            <a:lstStyle/>
            <a:p>
              <a:pPr eaLnBrk="0" hangingPunct="0">
                <a:defRPr/>
              </a:pPr>
              <a:endParaRPr kumimoji="1" lang="zh-CN" altLang="en-US" sz="1100" dirty="0">
                <a:solidFill>
                  <a:srgbClr val="EFEFFF"/>
                </a:solidFill>
                <a:effectLst>
                  <a:outerShdw blurRad="38100" dist="38100" dir="2700000" algn="tl">
                    <a:srgbClr val="C0C0C0"/>
                  </a:outerShdw>
                </a:effectLst>
                <a:latin typeface="Times New Roman" pitchFamily="18" charset="0"/>
                <a:ea typeface="宋体" panose="02010600030101010101" pitchFamily="2" charset="-122"/>
              </a:endParaRPr>
            </a:p>
            <a:p>
              <a:pPr eaLnBrk="0" hangingPunct="0">
                <a:defRPr/>
              </a:pPr>
              <a:r>
                <a:rPr kumimoji="1" lang="zh-CN" altLang="en-US" sz="1600" dirty="0">
                  <a:solidFill>
                    <a:srgbClr val="EFEFFF"/>
                  </a:solidFill>
                  <a:effectLst>
                    <a:outerShdw blurRad="38100" dist="38100" dir="2700000" algn="tl">
                      <a:srgbClr val="C0C0C0"/>
                    </a:outerShdw>
                  </a:effectLst>
                  <a:latin typeface="Times New Roman" pitchFamily="18" charset="0"/>
                  <a:ea typeface="宋体" panose="02010600030101010101" pitchFamily="2" charset="-122"/>
                </a:rPr>
                <a:t>  </a:t>
              </a:r>
              <a:r>
                <a:rPr kumimoji="1" lang="zh-CN" altLang="en-US" sz="1600" dirty="0">
                  <a:solidFill>
                    <a:srgbClr val="EFEFFF"/>
                  </a:solidFill>
                  <a:effectLst>
                    <a:outerShdw blurRad="38100" dist="38100" dir="2700000" algn="tl">
                      <a:srgbClr val="C0C0C0"/>
                    </a:outerShdw>
                  </a:effectLst>
                  <a:latin typeface="Times New Roman" pitchFamily="18" charset="0"/>
                  <a:ea typeface="楷体_GB2312" pitchFamily="49" charset="-122"/>
                </a:rPr>
                <a:t>决策者</a:t>
              </a:r>
            </a:p>
          </p:txBody>
        </p:sp>
        <p:sp>
          <p:nvSpPr>
            <p:cNvPr id="739337" name="AutoShape 9"/>
            <p:cNvSpPr>
              <a:spLocks noChangeArrowheads="1"/>
            </p:cNvSpPr>
            <p:nvPr/>
          </p:nvSpPr>
          <p:spPr bwMode="auto">
            <a:xfrm>
              <a:off x="634" y="1225"/>
              <a:ext cx="1141" cy="539"/>
            </a:xfrm>
            <a:prstGeom prst="triangle">
              <a:avLst>
                <a:gd name="adj" fmla="val 50000"/>
              </a:avLst>
            </a:prstGeom>
            <a:noFill/>
            <a:ln w="12700" cap="sq">
              <a:noFill/>
              <a:miter lim="800000"/>
              <a:headEnd type="none" w="sm" len="sm"/>
              <a:tailEnd type="none" w="sm" len="sm"/>
            </a:ln>
            <a:effectLst/>
          </p:spPr>
          <p:txBody>
            <a:bodyPr lIns="40500" rIns="40500">
              <a:spAutoFit/>
            </a:bodyPr>
            <a:lstStyle/>
            <a:p>
              <a:pPr eaLnBrk="0" hangingPunct="0">
                <a:defRPr/>
              </a:pPr>
              <a:r>
                <a:rPr kumimoji="1" lang="zh-CN" altLang="en-US" sz="1500" dirty="0">
                  <a:solidFill>
                    <a:schemeClr val="bg1"/>
                  </a:solidFill>
                  <a:effectLst>
                    <a:outerShdw blurRad="38100" dist="38100" dir="2700000" algn="tl">
                      <a:srgbClr val="C0C0C0"/>
                    </a:outerShdw>
                  </a:effectLst>
                  <a:latin typeface="楷体_GB2312" pitchFamily="49" charset="-122"/>
                  <a:ea typeface="楷体_GB2312" pitchFamily="49" charset="-122"/>
                </a:rPr>
                <a:t>管理者</a:t>
              </a:r>
            </a:p>
          </p:txBody>
        </p:sp>
        <p:sp>
          <p:nvSpPr>
            <p:cNvPr id="739338" name="AutoShape 10"/>
            <p:cNvSpPr>
              <a:spLocks noChangeArrowheads="1"/>
            </p:cNvSpPr>
            <p:nvPr/>
          </p:nvSpPr>
          <p:spPr bwMode="auto">
            <a:xfrm>
              <a:off x="687" y="1566"/>
              <a:ext cx="1131" cy="539"/>
            </a:xfrm>
            <a:prstGeom prst="triangle">
              <a:avLst>
                <a:gd name="adj" fmla="val 50000"/>
              </a:avLst>
            </a:prstGeom>
            <a:noFill/>
            <a:ln w="12700" cap="sq">
              <a:noFill/>
              <a:miter lim="800000"/>
              <a:headEnd type="none" w="sm" len="sm"/>
              <a:tailEnd type="none" w="sm" len="sm"/>
            </a:ln>
            <a:effectLst/>
          </p:spPr>
          <p:txBody>
            <a:bodyPr lIns="40500" rIns="40500">
              <a:spAutoFit/>
            </a:bodyPr>
            <a:lstStyle/>
            <a:p>
              <a:pPr eaLnBrk="0" hangingPunct="0">
                <a:defRPr/>
              </a:pPr>
              <a:r>
                <a:rPr kumimoji="1" lang="zh-CN" altLang="en-US" sz="1500" dirty="0">
                  <a:solidFill>
                    <a:srgbClr val="EFEFFF"/>
                  </a:solidFill>
                  <a:effectLst>
                    <a:outerShdw blurRad="38100" dist="38100" dir="2700000" algn="tl">
                      <a:srgbClr val="C0C0C0"/>
                    </a:outerShdw>
                  </a:effectLst>
                  <a:latin typeface="Times New Roman" pitchFamily="18" charset="0"/>
                  <a:ea typeface="楷体_GB2312" pitchFamily="49" charset="-122"/>
                </a:rPr>
                <a:t>督导者</a:t>
              </a:r>
            </a:p>
          </p:txBody>
        </p:sp>
        <p:sp>
          <p:nvSpPr>
            <p:cNvPr id="739339" name="AutoShape 11"/>
            <p:cNvSpPr>
              <a:spLocks noChangeArrowheads="1"/>
            </p:cNvSpPr>
            <p:nvPr/>
          </p:nvSpPr>
          <p:spPr bwMode="auto">
            <a:xfrm>
              <a:off x="155" y="1902"/>
              <a:ext cx="2099" cy="539"/>
            </a:xfrm>
            <a:prstGeom prst="triangle">
              <a:avLst>
                <a:gd name="adj" fmla="val 50000"/>
              </a:avLst>
            </a:prstGeom>
            <a:noFill/>
            <a:ln w="12700" cap="sq">
              <a:noFill/>
              <a:miter lim="800000"/>
              <a:headEnd type="none" w="sm" len="sm"/>
              <a:tailEnd type="none" w="sm" len="sm"/>
            </a:ln>
            <a:effectLst/>
          </p:spPr>
          <p:txBody>
            <a:bodyPr>
              <a:spAutoFit/>
            </a:bodyPr>
            <a:lstStyle/>
            <a:p>
              <a:pPr eaLnBrk="0" hangingPunct="0">
                <a:defRPr/>
              </a:pPr>
              <a:r>
                <a:rPr kumimoji="1" lang="zh-CN" altLang="en-US" sz="1200" dirty="0">
                  <a:solidFill>
                    <a:srgbClr val="EFEFFF"/>
                  </a:solidFill>
                  <a:effectLst>
                    <a:outerShdw blurRad="38100" dist="38100" dir="2700000" algn="tl">
                      <a:srgbClr val="C0C0C0"/>
                    </a:outerShdw>
                  </a:effectLst>
                  <a:latin typeface="楷体_GB2312" pitchFamily="49" charset="-122"/>
                  <a:ea typeface="楷体_GB2312" pitchFamily="49" charset="-122"/>
                </a:rPr>
                <a:t> </a:t>
              </a:r>
              <a:r>
                <a:rPr kumimoji="1" lang="zh-CN" altLang="en-US" sz="1500" b="1" dirty="0">
                  <a:solidFill>
                    <a:schemeClr val="bg1"/>
                  </a:solidFill>
                  <a:latin typeface="楷体_GB2312" pitchFamily="49" charset="-122"/>
                  <a:ea typeface="楷体_GB2312" pitchFamily="49" charset="-122"/>
                </a:rPr>
                <a:t>操作执行者</a:t>
              </a:r>
            </a:p>
          </p:txBody>
        </p:sp>
      </p:grpSp>
      <p:sp>
        <p:nvSpPr>
          <p:cNvPr id="47108" name="Text Box 12"/>
          <p:cNvSpPr txBox="1">
            <a:spLocks noChangeArrowheads="1"/>
          </p:cNvSpPr>
          <p:nvPr/>
        </p:nvSpPr>
        <p:spPr bwMode="auto">
          <a:xfrm>
            <a:off x="866775" y="3197225"/>
            <a:ext cx="1374775" cy="369888"/>
          </a:xfrm>
          <a:prstGeom prst="rect">
            <a:avLst/>
          </a:prstGeom>
          <a:noFill/>
          <a:ln w="12700" cap="sq">
            <a:noFill/>
            <a:miter lim="800000"/>
            <a:headEnd type="none" w="sm" len="sm"/>
            <a:tailEnd type="none" w="sm" len="sm"/>
          </a:ln>
        </p:spPr>
        <p:txBody>
          <a:bodyPr>
            <a:spAutoFit/>
          </a:bodyPr>
          <a:lstStyle/>
          <a:p>
            <a:pPr eaLnBrk="0" hangingPunct="0"/>
            <a:r>
              <a:rPr kumimoji="1" lang="zh-CN" altLang="en-US">
                <a:latin typeface="Times New Roman" pitchFamily="18" charset="0"/>
                <a:ea typeface="楷体_GB2312" pitchFamily="49" charset="-122"/>
              </a:rPr>
              <a:t>组织的层次</a:t>
            </a:r>
          </a:p>
        </p:txBody>
      </p:sp>
      <p:sp>
        <p:nvSpPr>
          <p:cNvPr id="47109" name="Oval 13"/>
          <p:cNvSpPr>
            <a:spLocks noChangeArrowheads="1"/>
          </p:cNvSpPr>
          <p:nvPr/>
        </p:nvSpPr>
        <p:spPr bwMode="auto">
          <a:xfrm>
            <a:off x="890588" y="2535238"/>
            <a:ext cx="1117600" cy="257175"/>
          </a:xfrm>
          <a:prstGeom prst="ellipse">
            <a:avLst/>
          </a:prstGeom>
          <a:noFill/>
          <a:ln w="57150" cap="sq">
            <a:solidFill>
              <a:srgbClr val="CC3300"/>
            </a:solidFill>
            <a:round/>
            <a:headEnd type="none" w="sm" len="sm"/>
            <a:tailEnd type="none" w="sm" len="sm"/>
          </a:ln>
        </p:spPr>
        <p:txBody>
          <a:bodyPr wrap="none" anchor="ctr"/>
          <a:lstStyle/>
          <a:p>
            <a:pPr eaLnBrk="0" hangingPunct="0">
              <a:buFont typeface="Arial" charset="0"/>
              <a:buNone/>
            </a:pPr>
            <a:endParaRPr lang="zh-CN" altLang="en-US"/>
          </a:p>
        </p:txBody>
      </p:sp>
      <p:sp>
        <p:nvSpPr>
          <p:cNvPr id="47110" name="Line 14"/>
          <p:cNvSpPr>
            <a:spLocks noChangeShapeType="1"/>
          </p:cNvSpPr>
          <p:nvPr/>
        </p:nvSpPr>
        <p:spPr bwMode="auto">
          <a:xfrm flipV="1">
            <a:off x="2060575" y="2471738"/>
            <a:ext cx="466725" cy="133350"/>
          </a:xfrm>
          <a:prstGeom prst="line">
            <a:avLst/>
          </a:prstGeom>
          <a:noFill/>
          <a:ln w="38100" cap="sq">
            <a:solidFill>
              <a:srgbClr val="FF0000"/>
            </a:solidFill>
            <a:round/>
            <a:headEnd type="none" w="sm" len="sm"/>
            <a:tailEnd type="none" w="sm" len="sm"/>
          </a:ln>
        </p:spPr>
        <p:txBody>
          <a:bodyPr wrap="none"/>
          <a:lstStyle/>
          <a:p>
            <a:endParaRPr lang="zh-CN" altLang="en-US"/>
          </a:p>
        </p:txBody>
      </p:sp>
      <p:sp>
        <p:nvSpPr>
          <p:cNvPr id="739343" name="AutoShape 15"/>
          <p:cNvSpPr>
            <a:spLocks noChangeArrowheads="1"/>
          </p:cNvSpPr>
          <p:nvPr/>
        </p:nvSpPr>
        <p:spPr bwMode="auto">
          <a:xfrm>
            <a:off x="2620963" y="2149475"/>
            <a:ext cx="898525" cy="1027113"/>
          </a:xfrm>
          <a:custGeom>
            <a:avLst/>
            <a:gdLst>
              <a:gd name="G0" fmla="+- 10827 0 0"/>
              <a:gd name="G1" fmla="+- 5394 0 0"/>
              <a:gd name="G2" fmla="+- 21600 0 5394"/>
              <a:gd name="G3" fmla="+- 10800 0 5394"/>
              <a:gd name="G4" fmla="+- 21600 0 10827"/>
              <a:gd name="G5" fmla="*/ G4 G3 10800"/>
              <a:gd name="G6" fmla="+- 21600 0 G5"/>
              <a:gd name="T0" fmla="*/ 10827 w 21600"/>
              <a:gd name="T1" fmla="*/ 0 h 21600"/>
              <a:gd name="T2" fmla="*/ 0 w 21600"/>
              <a:gd name="T3" fmla="*/ 10800 h 21600"/>
              <a:gd name="T4" fmla="*/ 10827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0827" y="0"/>
                </a:moveTo>
                <a:lnTo>
                  <a:pt x="10827" y="5394"/>
                </a:lnTo>
                <a:lnTo>
                  <a:pt x="3375" y="5394"/>
                </a:lnTo>
                <a:lnTo>
                  <a:pt x="3375" y="16206"/>
                </a:lnTo>
                <a:lnTo>
                  <a:pt x="10827" y="16206"/>
                </a:lnTo>
                <a:lnTo>
                  <a:pt x="10827" y="21600"/>
                </a:lnTo>
                <a:lnTo>
                  <a:pt x="21600" y="10800"/>
                </a:lnTo>
                <a:close/>
              </a:path>
              <a:path w="21600" h="21600">
                <a:moveTo>
                  <a:pt x="1350" y="5394"/>
                </a:moveTo>
                <a:lnTo>
                  <a:pt x="1350" y="16206"/>
                </a:lnTo>
                <a:lnTo>
                  <a:pt x="2700" y="16206"/>
                </a:lnTo>
                <a:lnTo>
                  <a:pt x="2700" y="5394"/>
                </a:lnTo>
                <a:close/>
              </a:path>
              <a:path w="21600" h="21600">
                <a:moveTo>
                  <a:pt x="0" y="5394"/>
                </a:moveTo>
                <a:lnTo>
                  <a:pt x="0" y="16206"/>
                </a:lnTo>
                <a:lnTo>
                  <a:pt x="675" y="16206"/>
                </a:lnTo>
                <a:lnTo>
                  <a:pt x="675" y="5394"/>
                </a:lnTo>
                <a:close/>
              </a:path>
            </a:pathLst>
          </a:custGeom>
          <a:solidFill>
            <a:srgbClr val="008000"/>
          </a:solidFill>
          <a:ln w="9525" algn="ctr">
            <a:noFill/>
            <a:miter lim="800000"/>
            <a:headEnd/>
            <a:tailEnd/>
          </a:ln>
          <a:effectLst/>
        </p:spPr>
        <p:txBody>
          <a:bodyPr wrap="none" anchor="ctr"/>
          <a:lstStyle/>
          <a:p>
            <a:pPr eaLnBrk="0" hangingPunct="0">
              <a:defRPr/>
            </a:pPr>
            <a:r>
              <a:rPr lang="zh-CN" altLang="en-US" b="1" dirty="0">
                <a:solidFill>
                  <a:schemeClr val="bg1"/>
                </a:solidFill>
                <a:effectLst>
                  <a:outerShdw blurRad="38100" dist="38100" dir="2700000" algn="tl">
                    <a:srgbClr val="000000"/>
                  </a:outerShdw>
                </a:effectLst>
                <a:latin typeface="Arial" panose="020B0604020202020204" pitchFamily="34" charset="0"/>
                <a:ea typeface="楷体_GB2312" pitchFamily="49" charset="-122"/>
              </a:rPr>
              <a:t>班组长         </a:t>
            </a:r>
          </a:p>
          <a:p>
            <a:pPr eaLnBrk="0" hangingPunct="0">
              <a:defRPr/>
            </a:pPr>
            <a:r>
              <a:rPr lang="zh-CN" altLang="en-US" b="1" dirty="0">
                <a:solidFill>
                  <a:schemeClr val="bg1"/>
                </a:solidFill>
                <a:effectLst>
                  <a:outerShdw blurRad="38100" dist="38100" dir="2700000" algn="tl">
                    <a:srgbClr val="000000"/>
                  </a:outerShdw>
                </a:effectLst>
                <a:latin typeface="Arial" panose="020B0604020202020204" pitchFamily="34" charset="0"/>
                <a:ea typeface="楷体_GB2312" pitchFamily="49" charset="-122"/>
              </a:rPr>
              <a:t>的作用         </a:t>
            </a:r>
          </a:p>
        </p:txBody>
      </p:sp>
      <p:sp>
        <p:nvSpPr>
          <p:cNvPr id="9225" name="Text Box 2"/>
          <p:cNvSpPr txBox="1">
            <a:spLocks noChangeArrowheads="1"/>
          </p:cNvSpPr>
          <p:nvPr/>
        </p:nvSpPr>
        <p:spPr bwMode="auto">
          <a:xfrm>
            <a:off x="733425" y="458788"/>
            <a:ext cx="2632075" cy="449262"/>
          </a:xfrm>
          <a:prstGeom prst="rect">
            <a:avLst/>
          </a:prstGeom>
          <a:noFill/>
          <a:ln w="9525">
            <a:noFill/>
            <a:miter lim="800000"/>
            <a:headEnd/>
            <a:tailEnd/>
          </a:ln>
        </p:spPr>
        <p:txBody>
          <a:bodyPr lIns="68578" tIns="34289" rIns="68578" bIns="34289">
            <a:spAutoFit/>
          </a:bodyPr>
          <a:lstStyle/>
          <a:p>
            <a:pPr eaLnBrk="0" hangingPunct="0">
              <a:defRPr/>
            </a:pPr>
            <a:r>
              <a:rPr lang="zh-CN" altLang="en-US" sz="2475" b="1" dirty="0">
                <a:solidFill>
                  <a:srgbClr val="FF3300"/>
                </a:solidFill>
                <a:latin typeface="宋体" pitchFamily="2" charset="-122"/>
                <a:ea typeface="微软雅黑" pitchFamily="34" charset="-122"/>
                <a:sym typeface="宋体" pitchFamily="2" charset="-122"/>
              </a:rPr>
              <a:t>企业的角色构成</a:t>
            </a:r>
            <a:endParaRPr lang="en-US" altLang="zh-CN" sz="2475" b="1" dirty="0">
              <a:solidFill>
                <a:srgbClr val="FF3300"/>
              </a:solidFill>
              <a:latin typeface="宋体" pitchFamily="2" charset="-122"/>
              <a:ea typeface="微软雅黑" pitchFamily="34" charset="-122"/>
              <a:sym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9343"/>
                                        </p:tgtEl>
                                        <p:attrNameLst>
                                          <p:attrName>style.visibility</p:attrName>
                                        </p:attrNameLst>
                                      </p:cBhvr>
                                      <p:to>
                                        <p:strVal val="visible"/>
                                      </p:to>
                                    </p:set>
                                    <p:animEffect transition="in" filter="blinds(horizontal)">
                                      <p:cBhvr>
                                        <p:cTn id="7" dur="500"/>
                                        <p:tgtEl>
                                          <p:spTgt spid="7393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8">
                                            <p:bg/>
                                          </p:spTgt>
                                        </p:tgtEl>
                                        <p:attrNameLst>
                                          <p:attrName>style.visibility</p:attrName>
                                        </p:attrNameLst>
                                      </p:cBhvr>
                                      <p:to>
                                        <p:strVal val="visible"/>
                                      </p:to>
                                    </p:set>
                                    <p:anim calcmode="lin" valueType="num">
                                      <p:cBhvr additive="base">
                                        <p:cTn id="12" dur="500" fill="hold"/>
                                        <p:tgtEl>
                                          <p:spTgt spid="9218">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218">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18">
                                            <p:txEl>
                                              <p:pRg st="0" end="0"/>
                                            </p:txEl>
                                          </p:spTgt>
                                        </p:tgtEl>
                                        <p:attrNameLst>
                                          <p:attrName>style.visibility</p:attrName>
                                        </p:attrNameLst>
                                      </p:cBhvr>
                                      <p:to>
                                        <p:strVal val="visible"/>
                                      </p:to>
                                    </p:set>
                                    <p:anim calcmode="lin" valueType="num">
                                      <p:cBhvr additive="base">
                                        <p:cTn id="18"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18">
                                            <p:txEl>
                                              <p:pRg st="1" end="1"/>
                                            </p:txEl>
                                          </p:spTgt>
                                        </p:tgtEl>
                                        <p:attrNameLst>
                                          <p:attrName>style.visibility</p:attrName>
                                        </p:attrNameLst>
                                      </p:cBhvr>
                                      <p:to>
                                        <p:strVal val="visible"/>
                                      </p:to>
                                    </p:set>
                                    <p:anim calcmode="lin" valueType="num">
                                      <p:cBhvr additive="base">
                                        <p:cTn id="24"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18">
                                            <p:txEl>
                                              <p:pRg st="2" end="2"/>
                                            </p:txEl>
                                          </p:spTgt>
                                        </p:tgtEl>
                                        <p:attrNameLst>
                                          <p:attrName>style.visibility</p:attrName>
                                        </p:attrNameLst>
                                      </p:cBhvr>
                                      <p:to>
                                        <p:strVal val="visible"/>
                                      </p:to>
                                    </p:set>
                                    <p:anim calcmode="lin" valueType="num">
                                      <p:cBhvr additive="base">
                                        <p:cTn id="30" dur="5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nimBg="1"/>
      <p:bldP spid="7393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765175" y="411163"/>
            <a:ext cx="3832225" cy="439737"/>
          </a:xfrm>
        </p:spPr>
        <p:txBody>
          <a:bodyPr lIns="68570" tIns="34284" rIns="68570" bIns="34284" rtlCol="0">
            <a:spAutoFit/>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（二）创建“安全型”班组</a:t>
            </a:r>
          </a:p>
        </p:txBody>
      </p:sp>
      <p:graphicFrame>
        <p:nvGraphicFramePr>
          <p:cNvPr id="8" name="表格 7"/>
          <p:cNvGraphicFramePr>
            <a:graphicFrameLocks noGrp="1"/>
          </p:cNvGraphicFramePr>
          <p:nvPr/>
        </p:nvGraphicFramePr>
        <p:xfrm>
          <a:off x="193675" y="1009650"/>
          <a:ext cx="6521450" cy="4592638"/>
        </p:xfrm>
        <a:graphic>
          <a:graphicData uri="http://schemas.openxmlformats.org/drawingml/2006/table">
            <a:tbl>
              <a:tblPr/>
              <a:tblGrid>
                <a:gridCol w="625475"/>
                <a:gridCol w="5895975"/>
              </a:tblGrid>
              <a:tr h="496888">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理念</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安全第一、环保优先、以人为本</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目标</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实现管理体系“零事故”目标</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0438">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途径</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200000"/>
                        </a:lnSpc>
                        <a:spcBef>
                          <a:spcPct val="0"/>
                        </a:spcBef>
                        <a:spcAft>
                          <a:spcPct val="0"/>
                        </a:spcAft>
                        <a:buClrTx/>
                        <a:buSzTx/>
                        <a:buFontTx/>
                        <a:buAutoNum type="arabicPeriod"/>
                        <a:tabLst/>
                      </a:pPr>
                      <a:r>
                        <a:rPr kumimoji="0" lang="zh-CN" altLang="en-US" sz="1500" b="1" i="0" u="none" strike="noStrike" cap="none" normalizeH="0" baseline="0" smtClean="0">
                          <a:ln>
                            <a:noFill/>
                          </a:ln>
                          <a:solidFill>
                            <a:schemeClr val="tx1"/>
                          </a:solidFill>
                          <a:effectLst/>
                          <a:latin typeface="微软雅黑"/>
                          <a:ea typeface="微软雅黑"/>
                          <a:cs typeface="微软雅黑"/>
                        </a:rPr>
                        <a:t>落实班组岗位责任制，严格劳动纪律，严格执行技术标准、工作程序和操作规程、强化班组执行力；</a:t>
                      </a:r>
                      <a:endParaRPr kumimoji="0" lang="en-US" altLang="zh-CN" sz="1500" b="1" i="0" u="none" strike="noStrike" cap="none" normalizeH="0" baseline="0" smtClean="0">
                        <a:ln>
                          <a:noFill/>
                        </a:ln>
                        <a:solidFill>
                          <a:schemeClr val="tx1"/>
                        </a:solidFill>
                        <a:effectLst/>
                        <a:latin typeface="微软雅黑"/>
                        <a:ea typeface="微软雅黑"/>
                        <a:cs typeface="微软雅黑"/>
                      </a:endParaRPr>
                    </a:p>
                    <a:p>
                      <a:pPr marL="0" marR="0" lvl="0" indent="0" algn="l" defTabSz="914400" rtl="0" eaLnBrk="1" fontAlgn="base" latinLnBrk="0" hangingPunct="1">
                        <a:lnSpc>
                          <a:spcPct val="200000"/>
                        </a:lnSpc>
                        <a:spcBef>
                          <a:spcPct val="0"/>
                        </a:spcBef>
                        <a:spcAft>
                          <a:spcPct val="0"/>
                        </a:spcAft>
                        <a:buClrTx/>
                        <a:buSzTx/>
                        <a:buFontTx/>
                        <a:buAutoNum type="arabicPeriod"/>
                        <a:tabLst/>
                      </a:pPr>
                      <a:r>
                        <a:rPr kumimoji="0" lang="zh-CN" altLang="en-US" sz="1500" b="1" i="0" u="none" strike="noStrike" cap="none" normalizeH="0" baseline="0" smtClean="0">
                          <a:ln>
                            <a:noFill/>
                          </a:ln>
                          <a:solidFill>
                            <a:schemeClr val="tx1"/>
                          </a:solidFill>
                          <a:effectLst/>
                          <a:latin typeface="微软雅黑"/>
                          <a:ea typeface="微软雅黑"/>
                          <a:cs typeface="微软雅黑"/>
                        </a:rPr>
                        <a:t>加强风险管理，全员参与危害识别、风险评估制订和采取控制措施，提高应急反应和处置能力；</a:t>
                      </a:r>
                      <a:endParaRPr kumimoji="0" lang="en-US" altLang="zh-CN" sz="1500" b="1" i="0" u="none" strike="noStrike" cap="none" normalizeH="0" baseline="0" smtClean="0">
                        <a:ln>
                          <a:noFill/>
                        </a:ln>
                        <a:solidFill>
                          <a:schemeClr val="tx1"/>
                        </a:solidFill>
                        <a:effectLst/>
                        <a:latin typeface="微软雅黑"/>
                        <a:ea typeface="微软雅黑"/>
                        <a:cs typeface="微软雅黑"/>
                      </a:endParaRPr>
                    </a:p>
                    <a:p>
                      <a:pPr marL="0" marR="0" lvl="0" indent="0" algn="l" defTabSz="914400" rtl="0" eaLnBrk="1" fontAlgn="base" latinLnBrk="0" hangingPunct="1">
                        <a:lnSpc>
                          <a:spcPct val="200000"/>
                        </a:lnSpc>
                        <a:spcBef>
                          <a:spcPct val="0"/>
                        </a:spcBef>
                        <a:spcAft>
                          <a:spcPct val="0"/>
                        </a:spcAft>
                        <a:buClrTx/>
                        <a:buSzTx/>
                        <a:buFontTx/>
                        <a:buAutoNum type="arabicPeriod"/>
                        <a:tabLst/>
                      </a:pPr>
                      <a:r>
                        <a:rPr kumimoji="0" lang="zh-CN" altLang="en-US" sz="1500" b="1" i="0" u="none" strike="noStrike" cap="none" normalizeH="0" baseline="0" smtClean="0">
                          <a:ln>
                            <a:noFill/>
                          </a:ln>
                          <a:solidFill>
                            <a:schemeClr val="tx1"/>
                          </a:solidFill>
                          <a:effectLst/>
                          <a:latin typeface="微软雅黑"/>
                          <a:ea typeface="微软雅黑"/>
                          <a:cs typeface="微软雅黑"/>
                        </a:rPr>
                        <a:t>开展安全教育培训，提高安全操作技能和安全意识。</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结果</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努力把班组建成人人有专责、事事有人管、班班保安全的</a:t>
                      </a:r>
                      <a:r>
                        <a:rPr kumimoji="0" lang="zh-CN" altLang="zh-CN" sz="1500" b="1" i="0" u="none" strike="noStrike" cap="none" normalizeH="0" baseline="0" smtClean="0">
                          <a:ln>
                            <a:noFill/>
                          </a:ln>
                          <a:solidFill>
                            <a:schemeClr val="tx1"/>
                          </a:solidFill>
                          <a:effectLst/>
                          <a:latin typeface="微软雅黑"/>
                          <a:ea typeface="微软雅黑"/>
                          <a:cs typeface="微软雅黑"/>
                        </a:rPr>
                        <a:t>“</a:t>
                      </a:r>
                      <a:r>
                        <a:rPr kumimoji="0" lang="zh-CN" altLang="en-US" sz="1500" b="1" i="0" u="none" strike="noStrike" cap="none" normalizeH="0" baseline="0" smtClean="0">
                          <a:ln>
                            <a:noFill/>
                          </a:ln>
                          <a:solidFill>
                            <a:schemeClr val="tx1"/>
                          </a:solidFill>
                          <a:effectLst/>
                          <a:latin typeface="微软雅黑"/>
                          <a:ea typeface="微软雅黑"/>
                          <a:cs typeface="微软雅黑"/>
                        </a:rPr>
                        <a:t>受控细胞”</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ipe(down)">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title" idx="4294967295"/>
          </p:nvPr>
        </p:nvSpPr>
        <p:spPr>
          <a:xfrm>
            <a:off x="765175" y="484188"/>
            <a:ext cx="1677988" cy="438150"/>
          </a:xfrm>
        </p:spPr>
        <p:txBody>
          <a:bodyPr wrap="none" lIns="68580" tIns="34290" rIns="68580" bIns="34290" anchor="t">
            <a:spAutoFit/>
          </a:bodyPr>
          <a:lstStyle/>
          <a:p>
            <a:pPr eaLnBrk="1" hangingPunct="1"/>
            <a:r>
              <a:rPr lang="zh-CN" altLang="en-US" smtClean="0">
                <a:solidFill>
                  <a:srgbClr val="FF0000"/>
                </a:solidFill>
                <a:latin typeface="微软雅黑"/>
                <a:sym typeface="Monotype Sorts"/>
              </a:rPr>
              <a:t>员工的态度</a:t>
            </a:r>
          </a:p>
        </p:txBody>
      </p:sp>
      <p:sp>
        <p:nvSpPr>
          <p:cNvPr id="86019" name="Rectangle 3"/>
          <p:cNvSpPr>
            <a:spLocks noGrp="1" noChangeArrowheads="1"/>
          </p:cNvSpPr>
          <p:nvPr>
            <p:ph type="body" idx="4294967295"/>
          </p:nvPr>
        </p:nvSpPr>
        <p:spPr>
          <a:xfrm>
            <a:off x="476795" y="1203655"/>
            <a:ext cx="5732462" cy="3402013"/>
          </a:xfr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lin ang="0" scaled="1"/>
            <a:tileRect/>
          </a:gra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ext uri="{91240B29-F687-4F45-9708-019B960494DF}"/>
          </a:extLst>
        </p:spPr>
        <p:txBody>
          <a:bodyPr lIns="68580" tIns="34290" rIns="68580" bIns="34290" anchor="ctr"/>
          <a:lstStyle/>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干得不好或者出错的人才需要培训</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不愿动脑子，不习惯学习和接受培训</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推卸责任</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混日子</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有自己的老一套</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认为培训没有用处</a:t>
            </a: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idx="4294967295"/>
          </p:nvPr>
        </p:nvSpPr>
        <p:spPr>
          <a:xfrm>
            <a:off x="836613" y="411163"/>
            <a:ext cx="2600325" cy="439737"/>
          </a:xfrm>
        </p:spPr>
        <p:txBody>
          <a:bodyPr wrap="none" lIns="68580" tIns="34290" rIns="68580" bIns="34290" anchor="t">
            <a:spAutoFit/>
          </a:bodyPr>
          <a:lstStyle/>
          <a:p>
            <a:pPr eaLnBrk="1" hangingPunct="1"/>
            <a:r>
              <a:rPr lang="zh-CN" altLang="en-US" smtClean="0">
                <a:solidFill>
                  <a:srgbClr val="FF0000"/>
                </a:solidFill>
                <a:latin typeface="微软雅黑"/>
                <a:sym typeface="Monotype Sorts"/>
              </a:rPr>
              <a:t>基层管理者的想法</a:t>
            </a:r>
          </a:p>
        </p:txBody>
      </p:sp>
      <p:sp>
        <p:nvSpPr>
          <p:cNvPr id="87043" name="Rectangle 3"/>
          <p:cNvSpPr>
            <a:spLocks noGrp="1" noChangeArrowheads="1"/>
          </p:cNvSpPr>
          <p:nvPr>
            <p:ph type="body" idx="4294967295"/>
          </p:nvPr>
        </p:nvSpPr>
        <p:spPr>
          <a:xfrm>
            <a:off x="548800" y="1179513"/>
            <a:ext cx="5623400" cy="3106737"/>
          </a:xfr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lin ang="0" scaled="1"/>
            <a:tileRect/>
          </a:gra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ext uri="{91240B29-F687-4F45-9708-019B960494DF}"/>
          </a:extLst>
        </p:spPr>
        <p:txBody>
          <a:bodyPr lIns="68580" tIns="34290" rIns="68580" bIns="34290" anchor="ctr"/>
          <a:lstStyle/>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基层主管的能力水平较低</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教了徒弟，饿师死傅，留一手</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自己做比较快</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培训费时</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那是人力资源管理中心的事</a:t>
            </a: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ChangeArrowheads="1"/>
          </p:cNvSpPr>
          <p:nvPr>
            <p:ph type="title" idx="4294967295"/>
          </p:nvPr>
        </p:nvSpPr>
        <p:spPr>
          <a:xfrm>
            <a:off x="765175" y="411163"/>
            <a:ext cx="1984375" cy="438150"/>
          </a:xfrm>
        </p:spPr>
        <p:txBody>
          <a:bodyPr wrap="none" lIns="68580" tIns="34290" rIns="68580" bIns="34290" anchor="t">
            <a:spAutoFit/>
          </a:bodyPr>
          <a:lstStyle/>
          <a:p>
            <a:pPr eaLnBrk="1" hangingPunct="1"/>
            <a:r>
              <a:rPr lang="zh-CN" altLang="en-US" smtClean="0">
                <a:solidFill>
                  <a:srgbClr val="FF0000"/>
                </a:solidFill>
                <a:latin typeface="微软雅黑"/>
                <a:sym typeface="Monotype Sorts"/>
              </a:rPr>
              <a:t>培训的大环境</a:t>
            </a:r>
          </a:p>
        </p:txBody>
      </p:sp>
      <p:sp>
        <p:nvSpPr>
          <p:cNvPr id="88067" name="Rectangle 3"/>
          <p:cNvSpPr>
            <a:spLocks noGrp="1" noChangeArrowheads="1"/>
          </p:cNvSpPr>
          <p:nvPr>
            <p:ph type="body" idx="4294967295"/>
          </p:nvPr>
        </p:nvSpPr>
        <p:spPr>
          <a:xfrm>
            <a:off x="404790" y="1059645"/>
            <a:ext cx="5978525" cy="3267075"/>
          </a:xfr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lin ang="0" scaled="1"/>
            <a:tileRect/>
          </a:gra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ext uri="{91240B29-F687-4F45-9708-019B960494DF}"/>
          </a:extLst>
        </p:spPr>
        <p:txBody>
          <a:bodyPr lIns="68580" tIns="34290" rIns="68580" bIns="34290" anchor="ctr"/>
          <a:lstStyle/>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管理者与员工之间的人际关系</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企业文化</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相关的规章制度和政策</a:t>
            </a: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idx="4294967295"/>
          </p:nvPr>
        </p:nvSpPr>
        <p:spPr>
          <a:xfrm>
            <a:off x="765175" y="484188"/>
            <a:ext cx="2908300" cy="439737"/>
          </a:xfrm>
        </p:spPr>
        <p:txBody>
          <a:bodyPr wrap="none" lIns="68580" tIns="34290" rIns="68580" bIns="34290" anchor="t">
            <a:spAutoFit/>
          </a:bodyPr>
          <a:lstStyle/>
          <a:p>
            <a:pPr eaLnBrk="1" hangingPunct="1"/>
            <a:r>
              <a:rPr lang="zh-CN" altLang="en-US" smtClean="0">
                <a:solidFill>
                  <a:srgbClr val="FF0000"/>
                </a:solidFill>
                <a:latin typeface="微软雅黑"/>
                <a:sym typeface="Monotype Sorts"/>
              </a:rPr>
              <a:t>企业培训存在的问题</a:t>
            </a:r>
          </a:p>
        </p:txBody>
      </p:sp>
      <p:sp>
        <p:nvSpPr>
          <p:cNvPr id="83971" name="Rectangle 3"/>
          <p:cNvSpPr>
            <a:spLocks noGrp="1" noChangeArrowheads="1"/>
          </p:cNvSpPr>
          <p:nvPr>
            <p:ph type="body" idx="4294967295"/>
          </p:nvPr>
        </p:nvSpPr>
        <p:spPr>
          <a:xfrm>
            <a:off x="476794" y="1060450"/>
            <a:ext cx="5695405" cy="3238500"/>
          </a:xfr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lin ang="0" scaled="1"/>
            <a:tileRect/>
          </a:gradFill>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ext uri="{91240B29-F687-4F45-9708-019B960494DF}"/>
          </a:extLst>
        </p:spPr>
        <p:txBody>
          <a:bodyPr lIns="68580" tIns="34290" rIns="68580" bIns="34290" anchor="ctr">
            <a:normAutofit lnSpcReduction="10000"/>
          </a:bodyPr>
          <a:lstStyle/>
          <a:p>
            <a:pPr marL="0" indent="0" eaLnBrk="1" hangingPunct="1">
              <a:lnSpc>
                <a:spcPct val="200000"/>
              </a:lnSpc>
              <a:spcBef>
                <a:spcPct val="0"/>
              </a:spcBef>
              <a:buFont typeface="Wingdings" pitchFamily="2" charset="2"/>
              <a:buChar char="Ø"/>
              <a:defRPr/>
            </a:pPr>
            <a:r>
              <a:rPr lang="en-US" altLang="zh-CN" sz="1800" b="1" dirty="0">
                <a:solidFill>
                  <a:schemeClr val="tx2"/>
                </a:solidFill>
                <a:latin typeface="微软雅黑" pitchFamily="34" charset="-122"/>
                <a:cs typeface="+mn-cs"/>
                <a:sym typeface="Arial" panose="020B0604020202020204" pitchFamily="34" charset="0"/>
              </a:rPr>
              <a:t>“</a:t>
            </a:r>
            <a:r>
              <a:rPr lang="zh-CN" altLang="en-US" sz="1800" b="1" dirty="0">
                <a:solidFill>
                  <a:schemeClr val="tx2"/>
                </a:solidFill>
                <a:latin typeface="微软雅黑" pitchFamily="34" charset="-122"/>
                <a:cs typeface="+mn-cs"/>
                <a:sym typeface="Arial" panose="020B0604020202020204" pitchFamily="34" charset="0"/>
              </a:rPr>
              <a:t>大”领导的实际支持不够</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缺少优秀的培训老师</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环境变化快，不易掌握新的专业技能</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培训内容陈旧、培训方式简单陈旧</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员工工作时间太忙，没有时间参加培训</a:t>
            </a:r>
          </a:p>
          <a:p>
            <a:pPr marL="0" indent="0" eaLnBrk="1" hangingPunct="1">
              <a:lnSpc>
                <a:spcPct val="200000"/>
              </a:lnSpc>
              <a:spcBef>
                <a:spcPct val="0"/>
              </a:spcBef>
              <a:buFont typeface="Wingdings" pitchFamily="2" charset="2"/>
              <a:buChar char="Ø"/>
              <a:defRPr/>
            </a:pPr>
            <a:r>
              <a:rPr lang="zh-CN" altLang="en-US" sz="1800" b="1" dirty="0">
                <a:solidFill>
                  <a:schemeClr val="tx2"/>
                </a:solidFill>
                <a:latin typeface="微软雅黑" pitchFamily="34" charset="-122"/>
                <a:cs typeface="+mn-cs"/>
                <a:sym typeface="Arial" panose="020B0604020202020204" pitchFamily="34" charset="0"/>
              </a:rPr>
              <a:t>利用休息时间培训，员工太疲劳，积极性不高</a:t>
            </a:r>
          </a:p>
        </p:txBody>
      </p:sp>
      <p:sp>
        <p:nvSpPr>
          <p:cNvPr id="83973" name="AutoShape 5"/>
          <p:cNvSpPr>
            <a:spLocks noChangeArrowheads="1"/>
          </p:cNvSpPr>
          <p:nvPr/>
        </p:nvSpPr>
        <p:spPr bwMode="auto">
          <a:xfrm>
            <a:off x="4660900" y="1071563"/>
            <a:ext cx="2197100" cy="684212"/>
          </a:xfrm>
          <a:prstGeom prst="cloudCallout">
            <a:avLst>
              <a:gd name="adj1" fmla="val -61556"/>
              <a:gd name="adj2" fmla="val 61903"/>
            </a:avLst>
          </a:prstGeom>
          <a:gradFill rotWithShape="0">
            <a:gsLst>
              <a:gs pos="0">
                <a:srgbClr val="99CCFF"/>
              </a:gs>
              <a:gs pos="100000">
                <a:srgbClr val="FFFFCC"/>
              </a:gs>
            </a:gsLst>
            <a:lin ang="5400000" scaled="1"/>
          </a:gradFill>
          <a:ln w="9525">
            <a:solidFill>
              <a:schemeClr val="tx1"/>
            </a:solidFill>
            <a:round/>
            <a:headEnd/>
            <a:tailEnd/>
          </a:ln>
        </p:spPr>
        <p:txBody>
          <a:bodyPr/>
          <a:lstStyle/>
          <a:p>
            <a:pPr eaLnBrk="0" hangingPunct="0">
              <a:buFont typeface="Arial" charset="0"/>
              <a:buNone/>
            </a:pPr>
            <a:r>
              <a:rPr lang="en-US" altLang="zh-CN" b="1"/>
              <a:t>    </a:t>
            </a:r>
            <a:r>
              <a:rPr lang="zh-CN" altLang="en-US" b="1"/>
              <a:t>怎么办？</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additive="base">
                                        <p:cTn id="7" dur="1000" fill="hold"/>
                                        <p:tgtEl>
                                          <p:spTgt spid="83973"/>
                                        </p:tgtEl>
                                        <p:attrNameLst>
                                          <p:attrName>ppt_x</p:attrName>
                                        </p:attrNameLst>
                                      </p:cBhvr>
                                      <p:tavLst>
                                        <p:tav tm="0">
                                          <p:val>
                                            <p:strVal val="0-#ppt_w/2"/>
                                          </p:val>
                                        </p:tav>
                                        <p:tav tm="100000">
                                          <p:val>
                                            <p:strVal val="#ppt_x"/>
                                          </p:val>
                                        </p:tav>
                                      </p:tavLst>
                                    </p:anim>
                                    <p:anim calcmode="lin" valueType="num">
                                      <p:cBhvr additive="base">
                                        <p:cTn id="8" dur="1000" fill="hold"/>
                                        <p:tgtEl>
                                          <p:spTgt spid="839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260350" y="339725"/>
            <a:ext cx="3429000" cy="619125"/>
          </a:xfrm>
          <a:prstGeom prst="rect">
            <a:avLst/>
          </a:prstGeom>
          <a:noFill/>
          <a:ln w="9525">
            <a:noFill/>
            <a:miter lim="800000"/>
            <a:headEnd/>
            <a:tailEnd/>
          </a:ln>
          <a:effectLst>
            <a:prstShdw prst="shdw17" dist="17961" dir="2700000">
              <a:schemeClr val="accent1">
                <a:gamma/>
                <a:shade val="60000"/>
                <a:invGamma/>
              </a:schemeClr>
            </a:prstShdw>
          </a:effectLst>
        </p:spPr>
        <p:txBody>
          <a:bodyPr lIns="273758" tIns="123786" bIns="123786" anchor="ctr">
            <a:spAutoFit/>
          </a:bodyPr>
          <a:lstStyle/>
          <a:p>
            <a:pPr lvl="1" eaLnBrk="0" hangingPunct="0">
              <a:buFont typeface="Arial" panose="020B0604020202020204" pitchFamily="34" charset="0"/>
              <a:buNone/>
              <a:defRPr/>
            </a:pPr>
            <a:r>
              <a:rPr lang="zh-CN" altLang="en-US" sz="2400" b="1" dirty="0" bmk="_Toc184100195">
                <a:solidFill>
                  <a:srgbClr val="FF0000"/>
                </a:solidFill>
                <a:latin typeface="微软雅黑" pitchFamily="34" charset="-122"/>
                <a:ea typeface="微软雅黑" pitchFamily="34" charset="-122"/>
                <a:cs typeface="Times New Roman" pitchFamily="18" charset="0"/>
              </a:rPr>
              <a:t>什么是</a:t>
            </a:r>
            <a:r>
              <a:rPr lang="en-US" altLang="zh-CN" sz="2400" b="1" dirty="0" bmk="_Toc184100195">
                <a:solidFill>
                  <a:srgbClr val="FF0000"/>
                </a:solidFill>
                <a:latin typeface="微软雅黑" pitchFamily="34" charset="-122"/>
                <a:ea typeface="微软雅黑" pitchFamily="34" charset="-122"/>
                <a:cs typeface="Times New Roman" pitchFamily="18" charset="0"/>
              </a:rPr>
              <a:t>OJT</a:t>
            </a:r>
            <a:r>
              <a:rPr lang="zh-CN" altLang="en-US" sz="2400" b="1" dirty="0" bmk="_Toc184100195">
                <a:solidFill>
                  <a:srgbClr val="FF0000"/>
                </a:solidFill>
                <a:latin typeface="微软雅黑" pitchFamily="34" charset="-122"/>
                <a:ea typeface="微软雅黑" pitchFamily="34" charset="-122"/>
                <a:cs typeface="Times New Roman" pitchFamily="18" charset="0"/>
              </a:rPr>
              <a:t>？</a:t>
            </a:r>
            <a:endParaRPr lang="en-US" altLang="zh-CN" sz="2400" b="1" dirty="0">
              <a:solidFill>
                <a:srgbClr val="FF0000"/>
              </a:solidFill>
              <a:latin typeface="微软雅黑" pitchFamily="34" charset="-122"/>
              <a:ea typeface="微软雅黑" pitchFamily="34" charset="-122"/>
              <a:cs typeface="Times New Roman" pitchFamily="18" charset="0"/>
            </a:endParaRPr>
          </a:p>
        </p:txBody>
      </p:sp>
      <p:sp>
        <p:nvSpPr>
          <p:cNvPr id="9" name="TextBox 8"/>
          <p:cNvSpPr txBox="1"/>
          <p:nvPr/>
        </p:nvSpPr>
        <p:spPr>
          <a:xfrm>
            <a:off x="512676" y="1221602"/>
            <a:ext cx="5518586" cy="120032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eaLnBrk="0" hangingPunct="0">
              <a:lnSpc>
                <a:spcPct val="200000"/>
              </a:lnSpc>
              <a:buFont typeface="Arial" panose="020B0604020202020204" pitchFamily="34" charset="0"/>
              <a:buNone/>
              <a:defRPr/>
            </a:pPr>
            <a:r>
              <a:rPr lang="zh-CN" altLang="en-US" b="1" dirty="0">
                <a:latin typeface="微软雅黑" pitchFamily="34" charset="-122"/>
                <a:ea typeface="微软雅黑" pitchFamily="34" charset="-122"/>
              </a:rPr>
              <a:t>是指利用工作现场为基础平台，通过工作或与工作有关的事情来进行培养下属员工的活动。</a:t>
            </a:r>
          </a:p>
        </p:txBody>
      </p:sp>
      <p:pic>
        <p:nvPicPr>
          <p:cNvPr id="359426" name="Picture 2" descr="C:\Users\h\Desktop\6824459952554442.jpg"/>
          <p:cNvPicPr>
            <a:picLocks noChangeAspect="1" noChangeArrowheads="1"/>
          </p:cNvPicPr>
          <p:nvPr/>
        </p:nvPicPr>
        <p:blipFill>
          <a:blip r:embed="rId3" cstate="print"/>
          <a:srcRect/>
          <a:stretch>
            <a:fillRect/>
          </a:stretch>
        </p:blipFill>
        <p:spPr bwMode="auto">
          <a:xfrm>
            <a:off x="3429002" y="2514992"/>
            <a:ext cx="3271829" cy="2146320"/>
          </a:xfrm>
          <a:prstGeom prst="rect">
            <a:avLst/>
          </a:prstGeom>
          <a:ln>
            <a:noFill/>
          </a:ln>
          <a:effectLst>
            <a:softEdge rad="112500"/>
          </a:effectLst>
        </p:spPr>
      </p:pic>
      <p:sp>
        <p:nvSpPr>
          <p:cNvPr id="306182" name="矩形 4"/>
          <p:cNvSpPr>
            <a:spLocks noChangeArrowheads="1"/>
          </p:cNvSpPr>
          <p:nvPr/>
        </p:nvSpPr>
        <p:spPr bwMode="auto">
          <a:xfrm>
            <a:off x="404813" y="3165475"/>
            <a:ext cx="2849562" cy="1062038"/>
          </a:xfrm>
          <a:prstGeom prst="rect">
            <a:avLst/>
          </a:prstGeom>
          <a:noFill/>
          <a:ln w="9525">
            <a:noFill/>
            <a:miter lim="800000"/>
            <a:headEnd/>
            <a:tailEnd/>
          </a:ln>
        </p:spPr>
        <p:txBody>
          <a:bodyPr wrap="none">
            <a:spAutoFit/>
          </a:bodyPr>
          <a:lstStyle/>
          <a:p>
            <a:pPr eaLnBrk="0" hangingPunct="0">
              <a:lnSpc>
                <a:spcPct val="150000"/>
              </a:lnSpc>
              <a:buFont typeface="Arial" charset="0"/>
              <a:buNone/>
            </a:pPr>
            <a:r>
              <a:rPr lang="en-US" altLang="zh-CN" sz="2100" b="1">
                <a:solidFill>
                  <a:srgbClr val="FF0000"/>
                </a:solidFill>
                <a:latin typeface="微软雅黑"/>
                <a:ea typeface="微软雅黑"/>
                <a:cs typeface="微软雅黑"/>
              </a:rPr>
              <a:t>O</a:t>
            </a:r>
            <a:r>
              <a:rPr lang="en-US" altLang="zh-CN" sz="2100" b="1">
                <a:latin typeface="微软雅黑"/>
                <a:ea typeface="微软雅黑"/>
                <a:cs typeface="微软雅黑"/>
              </a:rPr>
              <a:t>n the </a:t>
            </a:r>
            <a:r>
              <a:rPr lang="en-US" altLang="zh-CN" sz="2100" b="1">
                <a:solidFill>
                  <a:srgbClr val="FF0000"/>
                </a:solidFill>
                <a:latin typeface="微软雅黑"/>
                <a:ea typeface="微软雅黑"/>
                <a:cs typeface="微软雅黑"/>
              </a:rPr>
              <a:t>J</a:t>
            </a:r>
            <a:r>
              <a:rPr lang="en-US" altLang="zh-CN" sz="2100" b="1">
                <a:latin typeface="微软雅黑"/>
                <a:ea typeface="微软雅黑"/>
                <a:cs typeface="微软雅黑"/>
              </a:rPr>
              <a:t>ob </a:t>
            </a:r>
            <a:r>
              <a:rPr lang="en-US" altLang="zh-CN" sz="2100" b="1">
                <a:solidFill>
                  <a:srgbClr val="FF0000"/>
                </a:solidFill>
                <a:latin typeface="微软雅黑"/>
                <a:ea typeface="微软雅黑"/>
                <a:cs typeface="微软雅黑"/>
              </a:rPr>
              <a:t>T</a:t>
            </a:r>
            <a:r>
              <a:rPr lang="en-US" altLang="zh-CN" sz="2100" b="1">
                <a:latin typeface="微软雅黑"/>
                <a:ea typeface="微软雅黑"/>
                <a:cs typeface="微软雅黑"/>
              </a:rPr>
              <a:t>raining</a:t>
            </a:r>
          </a:p>
          <a:p>
            <a:pPr eaLnBrk="0" hangingPunct="0">
              <a:lnSpc>
                <a:spcPct val="150000"/>
              </a:lnSpc>
              <a:buFont typeface="Arial" charset="0"/>
              <a:buNone/>
            </a:pPr>
            <a:r>
              <a:rPr lang="en-US" altLang="zh-CN" sz="2100" b="1">
                <a:latin typeface="微软雅黑"/>
                <a:ea typeface="微软雅黑"/>
                <a:cs typeface="微软雅黑"/>
              </a:rPr>
              <a:t> </a:t>
            </a:r>
            <a:r>
              <a:rPr lang="zh-CN" altLang="en-US" sz="2100" b="1">
                <a:latin typeface="微软雅黑"/>
                <a:ea typeface="微软雅黑"/>
                <a:cs typeface="微软雅黑"/>
              </a:rPr>
              <a:t>在职训练</a:t>
            </a: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idx="4294967295"/>
          </p:nvPr>
        </p:nvSpPr>
        <p:spPr>
          <a:xfrm>
            <a:off x="765175" y="482600"/>
            <a:ext cx="2878138" cy="439738"/>
          </a:xfrm>
        </p:spPr>
        <p:txBody>
          <a:bodyPr wrap="none" lIns="68580" tIns="34290" rIns="68580" bIns="34290" anchor="t">
            <a:spAutoFit/>
          </a:bodyPr>
          <a:lstStyle/>
          <a:p>
            <a:pPr eaLnBrk="1" hangingPunct="1"/>
            <a:r>
              <a:rPr lang="en-US" altLang="zh-CN" smtClean="0">
                <a:solidFill>
                  <a:srgbClr val="FF0000"/>
                </a:solidFill>
                <a:latin typeface="微软雅黑"/>
                <a:sym typeface="Monotype Sorts"/>
              </a:rPr>
              <a:t>OJT</a:t>
            </a:r>
            <a:r>
              <a:rPr lang="zh-CN" altLang="en-US" smtClean="0">
                <a:solidFill>
                  <a:srgbClr val="FF0000"/>
                </a:solidFill>
                <a:latin typeface="微软雅黑"/>
                <a:sym typeface="Monotype Sorts"/>
              </a:rPr>
              <a:t>培养人才的根本</a:t>
            </a:r>
          </a:p>
        </p:txBody>
      </p:sp>
      <p:sp>
        <p:nvSpPr>
          <p:cNvPr id="6148" name="Rectangle 4"/>
          <p:cNvSpPr>
            <a:spLocks noChangeArrowheads="1"/>
          </p:cNvSpPr>
          <p:nvPr/>
        </p:nvSpPr>
        <p:spPr bwMode="auto">
          <a:xfrm>
            <a:off x="544513" y="1314450"/>
            <a:ext cx="5762625" cy="668338"/>
          </a:xfrm>
          <a:prstGeom prst="rect">
            <a:avLst/>
          </a:prstGeom>
          <a:gradFill rotWithShape="0">
            <a:gsLst>
              <a:gs pos="0">
                <a:srgbClr val="C8E6E8"/>
              </a:gs>
              <a:gs pos="50000">
                <a:schemeClr val="bg1"/>
              </a:gs>
              <a:gs pos="100000">
                <a:srgbClr val="C8E6E8"/>
              </a:gs>
            </a:gsLst>
            <a:lin ang="18900000" scaled="1"/>
          </a:gradFill>
          <a:ln w="9525">
            <a:solidFill>
              <a:schemeClr val="tx1"/>
            </a:solidFill>
            <a:miter lim="800000"/>
            <a:headEnd/>
            <a:tailEnd/>
          </a:ln>
          <a:effectLst/>
        </p:spPr>
        <p:txBody>
          <a:bodyPr wrap="none" anchor="ctr"/>
          <a:lstStyle/>
          <a:p>
            <a:pPr eaLnBrk="0" hangingPunct="0">
              <a:lnSpc>
                <a:spcPct val="90000"/>
              </a:lnSpc>
              <a:spcBef>
                <a:spcPct val="20000"/>
              </a:spcBef>
              <a:buFont typeface="Arial" panose="020B0604020202020204" pitchFamily="34" charset="0"/>
              <a:buNone/>
              <a:defRPr/>
            </a:pPr>
            <a:r>
              <a:rPr lang="zh-CN" altLang="en-US" sz="2100" b="1" dirty="0">
                <a:latin typeface="微软雅黑" pitchFamily="34" charset="-122"/>
                <a:ea typeface="微软雅黑" pitchFamily="34" charset="-122"/>
              </a:rPr>
              <a:t>针对性  </a:t>
            </a:r>
            <a:r>
              <a:rPr lang="en-US" altLang="zh-CN" sz="2100" b="1" dirty="0">
                <a:latin typeface="微软雅黑" pitchFamily="34" charset="-122"/>
                <a:ea typeface="微软雅黑" pitchFamily="34" charset="-122"/>
              </a:rPr>
              <a:t>——</a:t>
            </a:r>
            <a:r>
              <a:rPr lang="zh-CN" altLang="en-US" sz="2100" b="1" dirty="0">
                <a:latin typeface="微软雅黑" pitchFamily="34" charset="-122"/>
                <a:ea typeface="微软雅黑" pitchFamily="34" charset="-122"/>
              </a:rPr>
              <a:t>直接面对下属 </a:t>
            </a:r>
          </a:p>
        </p:txBody>
      </p:sp>
      <p:sp>
        <p:nvSpPr>
          <p:cNvPr id="6149" name="Rectangle 5"/>
          <p:cNvSpPr>
            <a:spLocks noChangeArrowheads="1"/>
          </p:cNvSpPr>
          <p:nvPr/>
        </p:nvSpPr>
        <p:spPr bwMode="auto">
          <a:xfrm>
            <a:off x="534988" y="2282825"/>
            <a:ext cx="5840412" cy="717550"/>
          </a:xfrm>
          <a:prstGeom prst="rect">
            <a:avLst/>
          </a:prstGeom>
          <a:gradFill rotWithShape="0">
            <a:gsLst>
              <a:gs pos="0">
                <a:srgbClr val="C8E6E8"/>
              </a:gs>
              <a:gs pos="50000">
                <a:schemeClr val="bg1"/>
              </a:gs>
              <a:gs pos="100000">
                <a:srgbClr val="C8E6E8"/>
              </a:gs>
            </a:gsLst>
            <a:lin ang="18900000" scaled="1"/>
          </a:gradFill>
          <a:ln w="9525">
            <a:solidFill>
              <a:schemeClr val="tx1"/>
            </a:solidFill>
            <a:miter lim="800000"/>
            <a:headEnd/>
            <a:tailEnd/>
          </a:ln>
          <a:effectLst/>
        </p:spPr>
        <p:txBody>
          <a:bodyPr wrap="none" anchor="ctr"/>
          <a:lstStyle/>
          <a:p>
            <a:pPr eaLnBrk="0" hangingPunct="0">
              <a:lnSpc>
                <a:spcPct val="90000"/>
              </a:lnSpc>
              <a:spcBef>
                <a:spcPct val="20000"/>
              </a:spcBef>
              <a:buFont typeface="Arial" panose="020B0604020202020204" pitchFamily="34" charset="0"/>
              <a:buNone/>
              <a:defRPr/>
            </a:pPr>
            <a:r>
              <a:rPr lang="zh-CN" altLang="en-US" sz="2100" b="1">
                <a:latin typeface="微软雅黑" pitchFamily="34" charset="-122"/>
                <a:ea typeface="微软雅黑" pitchFamily="34" charset="-122"/>
              </a:rPr>
              <a:t>实际应用</a:t>
            </a:r>
            <a:r>
              <a:rPr lang="en-US" altLang="zh-CN" sz="2100" b="1">
                <a:latin typeface="微软雅黑" pitchFamily="34" charset="-122"/>
                <a:ea typeface="微软雅黑" pitchFamily="34" charset="-122"/>
              </a:rPr>
              <a:t>——</a:t>
            </a:r>
            <a:r>
              <a:rPr lang="zh-CN" altLang="en-US" sz="2100" b="1">
                <a:latin typeface="微软雅黑" pitchFamily="34" charset="-122"/>
                <a:ea typeface="微软雅黑" pitchFamily="34" charset="-122"/>
              </a:rPr>
              <a:t>从工作本身出发</a:t>
            </a:r>
          </a:p>
        </p:txBody>
      </p:sp>
      <p:sp>
        <p:nvSpPr>
          <p:cNvPr id="6150" name="Rectangle 6"/>
          <p:cNvSpPr>
            <a:spLocks noChangeArrowheads="1"/>
          </p:cNvSpPr>
          <p:nvPr/>
        </p:nvSpPr>
        <p:spPr bwMode="auto">
          <a:xfrm>
            <a:off x="534988" y="3306763"/>
            <a:ext cx="5840412" cy="711200"/>
          </a:xfrm>
          <a:prstGeom prst="rect">
            <a:avLst/>
          </a:prstGeom>
          <a:gradFill rotWithShape="0">
            <a:gsLst>
              <a:gs pos="0">
                <a:srgbClr val="C8E6E8"/>
              </a:gs>
              <a:gs pos="50000">
                <a:schemeClr val="bg1"/>
              </a:gs>
              <a:gs pos="100000">
                <a:srgbClr val="C8E6E8"/>
              </a:gs>
            </a:gsLst>
            <a:lin ang="18900000" scaled="1"/>
          </a:gradFill>
          <a:ln w="9525">
            <a:solidFill>
              <a:schemeClr val="tx1"/>
            </a:solidFill>
            <a:miter lim="800000"/>
            <a:headEnd/>
            <a:tailEnd/>
          </a:ln>
          <a:effectLst/>
        </p:spPr>
        <p:txBody>
          <a:bodyPr wrap="none" anchor="ctr"/>
          <a:lstStyle/>
          <a:p>
            <a:pPr eaLnBrk="0" hangingPunct="0">
              <a:lnSpc>
                <a:spcPct val="90000"/>
              </a:lnSpc>
              <a:spcBef>
                <a:spcPct val="20000"/>
              </a:spcBef>
              <a:buFont typeface="Arial" panose="020B0604020202020204" pitchFamily="34" charset="0"/>
              <a:buNone/>
              <a:defRPr/>
            </a:pPr>
            <a:r>
              <a:rPr lang="zh-CN" altLang="en-US" sz="2100" b="1" dirty="0">
                <a:latin typeface="微软雅黑" pitchFamily="34" charset="-122"/>
                <a:ea typeface="微软雅黑" pitchFamily="34" charset="-122"/>
              </a:rPr>
              <a:t>高效性  </a:t>
            </a:r>
            <a:r>
              <a:rPr lang="en-US" altLang="zh-CN" sz="2100" b="1" dirty="0">
                <a:latin typeface="微软雅黑" pitchFamily="34" charset="-122"/>
                <a:ea typeface="微软雅黑" pitchFamily="34" charset="-122"/>
              </a:rPr>
              <a:t>——</a:t>
            </a:r>
            <a:r>
              <a:rPr lang="zh-CN" altLang="en-US" sz="2100" b="1" dirty="0">
                <a:latin typeface="微软雅黑" pitchFamily="34" charset="-122"/>
                <a:ea typeface="微软雅黑" pitchFamily="34" charset="-122"/>
              </a:rPr>
              <a:t>体验式、高质高效</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500" fill="hold"/>
                                        <p:tgtEl>
                                          <p:spTgt spid="6149"/>
                                        </p:tgtEl>
                                        <p:attrNameLst>
                                          <p:attrName>ppt_x</p:attrName>
                                        </p:attrNameLst>
                                      </p:cBhvr>
                                      <p:tavLst>
                                        <p:tav tm="0">
                                          <p:val>
                                            <p:strVal val="0-#ppt_w/2"/>
                                          </p:val>
                                        </p:tav>
                                        <p:tav tm="100000">
                                          <p:val>
                                            <p:strVal val="#ppt_x"/>
                                          </p:val>
                                        </p:tav>
                                      </p:tavLst>
                                    </p:anim>
                                    <p:anim calcmode="lin" valueType="num">
                                      <p:cBhvr additive="base">
                                        <p:cTn id="14"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0-#ppt_w/2"/>
                                          </p:val>
                                        </p:tav>
                                        <p:tav tm="100000">
                                          <p:val>
                                            <p:strVal val="#ppt_x"/>
                                          </p:val>
                                        </p:tav>
                                      </p:tavLst>
                                    </p:anim>
                                    <p:anim calcmode="lin" valueType="num">
                                      <p:cBhvr additive="base">
                                        <p:cTn id="20"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autoUpdateAnimBg="0"/>
      <p:bldP spid="6149" grpId="0" animBg="1" autoUpdateAnimBg="0"/>
      <p:bldP spid="6150" grpId="0" animBg="1" autoUpdateAnimBg="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134938" y="1004888"/>
            <a:ext cx="4537075" cy="379412"/>
          </a:xfrm>
        </p:spPr>
        <p:txBody>
          <a:bodyPr anchor="b">
            <a:normAutofit fontScale="90000"/>
          </a:bodyPr>
          <a:lstStyle/>
          <a:p>
            <a:pPr eaLnBrk="1" hangingPunct="1">
              <a:defRPr/>
            </a:pPr>
            <a:r>
              <a:rPr lang="zh-CN" altLang="en-US" dirty="0">
                <a:latin typeface="微软雅黑" pitchFamily="34" charset="-122"/>
                <a:cs typeface="+mj-cs"/>
                <a:sym typeface="Arial" panose="020B0604020202020204" pitchFamily="34" charset="0"/>
              </a:rPr>
              <a:t>第一阶段</a:t>
            </a:r>
            <a:r>
              <a:rPr lang="en-US" altLang="zh-CN" dirty="0">
                <a:latin typeface="微软雅黑" pitchFamily="34" charset="-122"/>
                <a:cs typeface="+mj-cs"/>
                <a:sym typeface="Arial" panose="020B0604020202020204" pitchFamily="34" charset="0"/>
              </a:rPr>
              <a:t>——</a:t>
            </a:r>
            <a:r>
              <a:rPr lang="zh-CN" altLang="en-US" dirty="0">
                <a:latin typeface="微软雅黑" pitchFamily="34" charset="-122"/>
                <a:cs typeface="+mj-cs"/>
                <a:sym typeface="Arial" panose="020B0604020202020204" pitchFamily="34" charset="0"/>
              </a:rPr>
              <a:t>准备</a:t>
            </a:r>
          </a:p>
        </p:txBody>
      </p:sp>
      <p:sp>
        <p:nvSpPr>
          <p:cNvPr id="309250" name="Rectangle 3" descr="Rectangle: Click to edit Master text styles&#10;Second level&#10;Third level&#10;Fourth level&#10;Fifth level"/>
          <p:cNvSpPr>
            <a:spLocks noGrp="1" noChangeArrowheads="1"/>
          </p:cNvSpPr>
          <p:nvPr>
            <p:ph idx="1"/>
          </p:nvPr>
        </p:nvSpPr>
        <p:spPr>
          <a:xfrm>
            <a:off x="114300" y="1485900"/>
            <a:ext cx="5943600" cy="2971800"/>
          </a:xfrm>
        </p:spPr>
        <p:txBody>
          <a:bodyPr/>
          <a:lstStyle/>
          <a:p>
            <a:pPr eaLnBrk="1" hangingPunct="1">
              <a:lnSpc>
                <a:spcPct val="150000"/>
              </a:lnSpc>
              <a:buFont typeface="Wingdings" pitchFamily="2" charset="2"/>
              <a:buChar char="Ø"/>
            </a:pPr>
            <a:r>
              <a:rPr lang="zh-CN" altLang="en-US" sz="1800" b="1" smtClean="0">
                <a:latin typeface="微软雅黑"/>
              </a:rPr>
              <a:t> </a:t>
            </a:r>
            <a:endParaRPr lang="en-US" altLang="zh-CN" sz="1800" b="1" smtClean="0">
              <a:latin typeface="微软雅黑"/>
            </a:endParaRP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endParaRPr lang="zh-CN" altLang="en-US" sz="1800" b="1" smtClean="0">
              <a:latin typeface="微软雅黑"/>
            </a:endParaRPr>
          </a:p>
        </p:txBody>
      </p:sp>
      <p:pic>
        <p:nvPicPr>
          <p:cNvPr id="309251" name="Picture 4" descr="会议管理图片--8"/>
          <p:cNvPicPr>
            <a:picLocks noChangeAspect="1" noChangeArrowheads="1"/>
          </p:cNvPicPr>
          <p:nvPr/>
        </p:nvPicPr>
        <p:blipFill>
          <a:blip r:embed="rId2">
            <a:lum contrast="18000"/>
          </a:blip>
          <a:srcRect/>
          <a:stretch>
            <a:fillRect/>
          </a:stretch>
        </p:blipFill>
        <p:spPr bwMode="auto">
          <a:xfrm>
            <a:off x="4724400" y="2247900"/>
            <a:ext cx="1660525" cy="2154238"/>
          </a:xfrm>
          <a:prstGeom prst="rect">
            <a:avLst/>
          </a:prstGeom>
          <a:noFill/>
          <a:ln w="9525">
            <a:noFill/>
            <a:miter lim="800000"/>
            <a:headEnd/>
            <a:tailEnd/>
          </a:ln>
        </p:spPr>
      </p:pic>
      <p:sp>
        <p:nvSpPr>
          <p:cNvPr id="309252" name="Rectangle 5"/>
          <p:cNvSpPr>
            <a:spLocks noChangeArrowheads="1"/>
          </p:cNvSpPr>
          <p:nvPr/>
        </p:nvSpPr>
        <p:spPr bwMode="auto">
          <a:xfrm>
            <a:off x="811213" y="395288"/>
            <a:ext cx="4743450" cy="457200"/>
          </a:xfrm>
          <a:prstGeom prst="rect">
            <a:avLst/>
          </a:prstGeom>
          <a:noFill/>
          <a:ln w="9525">
            <a:noFill/>
            <a:miter lim="800000"/>
            <a:headEnd/>
            <a:tailEnd/>
          </a:ln>
        </p:spPr>
        <p:txBody>
          <a:bodyPr lIns="68573" tIns="34287" rIns="68573" bIns="34287" anchor="b"/>
          <a:lstStyle/>
          <a:p>
            <a:pPr eaLnBrk="0" hangingPunct="0">
              <a:buFont typeface="Arial" charset="0"/>
              <a:buNone/>
            </a:pPr>
            <a:r>
              <a:rPr lang="zh-CN" altLang="en-US" sz="2400" b="1">
                <a:solidFill>
                  <a:srgbClr val="FF0000"/>
                </a:solidFill>
                <a:latin typeface="微软雅黑"/>
                <a:ea typeface="微软雅黑"/>
                <a:cs typeface="微软雅黑"/>
              </a:rPr>
              <a:t>正确的工作教导四阶段法</a:t>
            </a:r>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ChangeArrowheads="1"/>
          </p:cNvSpPr>
          <p:nvPr>
            <p:ph type="title"/>
          </p:nvPr>
        </p:nvSpPr>
        <p:spPr>
          <a:xfrm>
            <a:off x="242888" y="1004888"/>
            <a:ext cx="5184775" cy="504825"/>
          </a:xfrm>
        </p:spPr>
        <p:txBody>
          <a:bodyPr lIns="68570" tIns="34284" rIns="68570" bIns="34284" anchor="b"/>
          <a:lstStyle/>
          <a:p>
            <a:pPr eaLnBrk="1" hangingPunct="1"/>
            <a:r>
              <a:rPr lang="zh-TW" altLang="en-US" smtClean="0">
                <a:latin typeface="微软雅黑"/>
              </a:rPr>
              <a:t>第二阶段</a:t>
            </a:r>
            <a:r>
              <a:rPr lang="en-US" altLang="en-US" smtClean="0">
                <a:latin typeface="微软雅黑"/>
              </a:rPr>
              <a:t>——</a:t>
            </a:r>
            <a:r>
              <a:rPr lang="zh-TW" altLang="en-US" smtClean="0">
                <a:latin typeface="微软雅黑"/>
              </a:rPr>
              <a:t>示范</a:t>
            </a:r>
            <a:endParaRPr lang="zh-CN" altLang="en-US" smtClean="0">
              <a:latin typeface="微软雅黑"/>
            </a:endParaRPr>
          </a:p>
        </p:txBody>
      </p:sp>
      <p:sp>
        <p:nvSpPr>
          <p:cNvPr id="310274" name="Rectangle 3" descr="Rectangle: Click to edit Master text styles&#10;Second level&#10;Third level&#10;Fourth level&#10;Fifth level"/>
          <p:cNvSpPr>
            <a:spLocks noGrp="1" noChangeArrowheads="1"/>
          </p:cNvSpPr>
          <p:nvPr>
            <p:ph idx="1"/>
          </p:nvPr>
        </p:nvSpPr>
        <p:spPr>
          <a:xfrm>
            <a:off x="188913" y="1654175"/>
            <a:ext cx="6373812" cy="2228850"/>
          </a:xfrm>
        </p:spPr>
        <p:txBody>
          <a:bodyPr lIns="68570" tIns="34284" rIns="68570" bIns="34284"/>
          <a:lstStyle/>
          <a:p>
            <a:pPr eaLnBrk="1" hangingPunct="1">
              <a:lnSpc>
                <a:spcPct val="150000"/>
              </a:lnSpc>
              <a:buFont typeface="Wingdings" pitchFamily="2" charset="2"/>
              <a:buChar char="Ø"/>
            </a:pPr>
            <a:r>
              <a:rPr lang="zh-CN" altLang="en-US" sz="1800" b="1" smtClean="0">
                <a:latin typeface="微软雅黑"/>
              </a:rPr>
              <a:t> </a:t>
            </a:r>
            <a:endParaRPr lang="en-US" altLang="zh-CN" sz="1800" b="1" smtClean="0">
              <a:latin typeface="微软雅黑"/>
            </a:endParaRP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endParaRPr lang="zh-CN" altLang="en-US" sz="1800" b="1" smtClean="0">
              <a:latin typeface="微软雅黑"/>
            </a:endParaRPr>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Grp="1" noChangeArrowheads="1"/>
          </p:cNvSpPr>
          <p:nvPr>
            <p:ph type="title"/>
          </p:nvPr>
        </p:nvSpPr>
        <p:spPr>
          <a:xfrm>
            <a:off x="242888" y="842963"/>
            <a:ext cx="4159250" cy="571500"/>
          </a:xfrm>
        </p:spPr>
        <p:txBody>
          <a:bodyPr lIns="68570" tIns="34284" rIns="68570" bIns="34284" anchor="b"/>
          <a:lstStyle/>
          <a:p>
            <a:pPr eaLnBrk="1" hangingPunct="1"/>
            <a:r>
              <a:rPr lang="zh-CN" altLang="en-US" smtClean="0">
                <a:latin typeface="微软雅黑"/>
              </a:rPr>
              <a:t>第三阶段</a:t>
            </a:r>
            <a:r>
              <a:rPr lang="en-US" altLang="zh-CN" smtClean="0">
                <a:latin typeface="微软雅黑"/>
              </a:rPr>
              <a:t>——</a:t>
            </a:r>
            <a:r>
              <a:rPr lang="zh-CN" altLang="en-US" smtClean="0">
                <a:latin typeface="微软雅黑"/>
              </a:rPr>
              <a:t>实作</a:t>
            </a:r>
          </a:p>
        </p:txBody>
      </p:sp>
      <p:sp>
        <p:nvSpPr>
          <p:cNvPr id="311298" name="Rectangle 3" descr="Rectangle: Click to edit Master text styles&#10;Second level&#10;Third level&#10;Fourth level&#10;Fifth level"/>
          <p:cNvSpPr>
            <a:spLocks noGrp="1" noChangeArrowheads="1"/>
          </p:cNvSpPr>
          <p:nvPr>
            <p:ph idx="1"/>
          </p:nvPr>
        </p:nvSpPr>
        <p:spPr>
          <a:xfrm>
            <a:off x="188913" y="1546225"/>
            <a:ext cx="6229350" cy="3086100"/>
          </a:xfrm>
        </p:spPr>
        <p:txBody>
          <a:bodyPr lIns="68570" tIns="34284" rIns="68570" bIns="34284"/>
          <a:lstStyle/>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endParaRPr lang="zh-CN" altLang="en-US" sz="1800" b="1" smtClean="0">
              <a:latin typeface="微软雅黑"/>
            </a:endParaRP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a:xfrm>
            <a:off x="242888" y="933450"/>
            <a:ext cx="4116387" cy="504825"/>
          </a:xfrm>
        </p:spPr>
        <p:txBody>
          <a:bodyPr lIns="68570" tIns="34284" rIns="68570" bIns="34284" anchor="b"/>
          <a:lstStyle/>
          <a:p>
            <a:pPr eaLnBrk="1" hangingPunct="1"/>
            <a:r>
              <a:rPr lang="zh-CN" altLang="en-US" smtClean="0">
                <a:latin typeface="微软雅黑"/>
              </a:rPr>
              <a:t>第四阶段</a:t>
            </a:r>
            <a:r>
              <a:rPr lang="en-US" altLang="zh-CN" smtClean="0">
                <a:latin typeface="微软雅黑"/>
              </a:rPr>
              <a:t>——</a:t>
            </a:r>
            <a:r>
              <a:rPr lang="zh-CN" altLang="en-US" smtClean="0">
                <a:latin typeface="微软雅黑"/>
              </a:rPr>
              <a:t>上线</a:t>
            </a:r>
          </a:p>
        </p:txBody>
      </p:sp>
      <p:sp>
        <p:nvSpPr>
          <p:cNvPr id="312322" name="Rectangle 3" descr="Rectangle: Click to edit Master text styles&#10;Second level&#10;Third level&#10;Fourth level&#10;Fifth level"/>
          <p:cNvSpPr>
            <a:spLocks noGrp="1" noChangeArrowheads="1"/>
          </p:cNvSpPr>
          <p:nvPr>
            <p:ph idx="1"/>
          </p:nvPr>
        </p:nvSpPr>
        <p:spPr>
          <a:xfrm>
            <a:off x="242888" y="1546225"/>
            <a:ext cx="3598862" cy="3086100"/>
          </a:xfrm>
        </p:spPr>
        <p:txBody>
          <a:bodyPr lIns="68570" tIns="34284" rIns="68570" bIns="34284"/>
          <a:lstStyle/>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r>
              <a:rPr lang="en-US" altLang="zh-CN" sz="1800" b="1" smtClean="0">
                <a:latin typeface="微软雅黑"/>
              </a:rPr>
              <a:t> </a:t>
            </a:r>
            <a:endParaRPr lang="zh-CN" altLang="en-US" sz="1800" b="1" smtClean="0">
              <a:latin typeface="微软雅黑"/>
            </a:endParaRPr>
          </a:p>
        </p:txBody>
      </p:sp>
      <p:pic>
        <p:nvPicPr>
          <p:cNvPr id="312323" name="Picture 4" descr="PE01561_"/>
          <p:cNvPicPr>
            <a:picLocks noChangeAspect="1" noChangeArrowheads="1"/>
          </p:cNvPicPr>
          <p:nvPr/>
        </p:nvPicPr>
        <p:blipFill>
          <a:blip r:embed="rId2"/>
          <a:srcRect/>
          <a:stretch>
            <a:fillRect/>
          </a:stretch>
        </p:blipFill>
        <p:spPr bwMode="auto">
          <a:xfrm>
            <a:off x="3051175" y="1924050"/>
            <a:ext cx="3589338" cy="2382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836613" y="411163"/>
            <a:ext cx="3832225" cy="439737"/>
          </a:xfrm>
        </p:spPr>
        <p:txBody>
          <a:bodyPr wrap="none" lIns="68570" tIns="34284" rIns="68570" bIns="34284" rtlCol="0">
            <a:spAutoFit/>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（三）创建“清洁型”班组</a:t>
            </a:r>
          </a:p>
        </p:txBody>
      </p:sp>
      <p:graphicFrame>
        <p:nvGraphicFramePr>
          <p:cNvPr id="8" name="表格 7"/>
          <p:cNvGraphicFramePr>
            <a:graphicFrameLocks noGrp="1"/>
          </p:cNvGraphicFramePr>
          <p:nvPr/>
        </p:nvGraphicFramePr>
        <p:xfrm>
          <a:off x="242888" y="1058863"/>
          <a:ext cx="6372225" cy="3830637"/>
        </p:xfrm>
        <a:graphic>
          <a:graphicData uri="http://schemas.openxmlformats.org/drawingml/2006/table">
            <a:tbl>
              <a:tblPr firstRow="1" bandRow="1">
                <a:tableStyleId>{C4B1156A-380E-4F78-BDF5-A606A8083BF9}</a:tableStyleId>
              </a:tblPr>
              <a:tblGrid>
                <a:gridCol w="839204"/>
                <a:gridCol w="5533504"/>
              </a:tblGrid>
              <a:tr h="563635">
                <a:tc>
                  <a:txBody>
                    <a:bodyPr/>
                    <a:lstStyle/>
                    <a:p>
                      <a:pPr algn="ctr">
                        <a:lnSpc>
                          <a:spcPts val="4000"/>
                        </a:lnSpc>
                      </a:pPr>
                      <a:r>
                        <a:rPr lang="zh-CN" altLang="en-US" sz="1500" b="1" dirty="0" smtClean="0">
                          <a:solidFill>
                            <a:schemeClr val="tx1"/>
                          </a:solidFill>
                          <a:latin typeface="微软雅黑" pitchFamily="34" charset="-122"/>
                          <a:ea typeface="微软雅黑" pitchFamily="34" charset="-122"/>
                        </a:rPr>
                        <a:t>理念</a:t>
                      </a:r>
                      <a:endParaRPr lang="zh-CN" altLang="en-US" sz="1500" b="1" dirty="0">
                        <a:solidFill>
                          <a:schemeClr val="tx1"/>
                        </a:solidFill>
                        <a:latin typeface="微软雅黑" pitchFamily="34" charset="-122"/>
                        <a:ea typeface="微软雅黑" pitchFamily="34" charset="-122"/>
                      </a:endParaRPr>
                    </a:p>
                  </a:txBody>
                  <a:tcPr marL="63305" marR="63305" marT="34290" marB="34290" anchor="ctr">
                    <a:noFill/>
                  </a:tcPr>
                </a:tc>
                <a:tc>
                  <a:txBody>
                    <a:bodyPr/>
                    <a:lstStyle/>
                    <a:p>
                      <a:pPr eaLnBrk="1" hangingPunct="1">
                        <a:lnSpc>
                          <a:spcPts val="4000"/>
                        </a:lnSpc>
                        <a:buFontTx/>
                        <a:buNone/>
                      </a:pPr>
                      <a:r>
                        <a:rPr lang="zh-CN" altLang="en-US" sz="1500" b="1" dirty="0" smtClean="0">
                          <a:solidFill>
                            <a:schemeClr val="tx1"/>
                          </a:solidFill>
                          <a:latin typeface="微软雅黑" pitchFamily="34" charset="-122"/>
                          <a:ea typeface="微软雅黑" pitchFamily="34" charset="-122"/>
                        </a:rPr>
                        <a:t>清洁发展</a:t>
                      </a:r>
                    </a:p>
                  </a:txBody>
                  <a:tcPr marL="63305" marR="63305" marT="34290" marB="34290" anchor="b">
                    <a:noFill/>
                  </a:tcPr>
                </a:tc>
              </a:tr>
              <a:tr h="563635">
                <a:tc>
                  <a:txBody>
                    <a:bodyPr/>
                    <a:lstStyle/>
                    <a:p>
                      <a:pPr algn="ctr">
                        <a:lnSpc>
                          <a:spcPts val="4000"/>
                        </a:lnSpc>
                      </a:pPr>
                      <a:r>
                        <a:rPr lang="zh-CN" altLang="en-US" sz="1500" b="1" dirty="0" smtClean="0">
                          <a:solidFill>
                            <a:schemeClr val="tx1"/>
                          </a:solidFill>
                          <a:latin typeface="微软雅黑" pitchFamily="34" charset="-122"/>
                          <a:ea typeface="微软雅黑" pitchFamily="34" charset="-122"/>
                        </a:rPr>
                        <a:t>目标</a:t>
                      </a:r>
                      <a:endParaRPr lang="zh-CN" altLang="en-US" sz="1500" b="1" dirty="0">
                        <a:solidFill>
                          <a:schemeClr val="tx1"/>
                        </a:solidFill>
                        <a:latin typeface="微软雅黑" pitchFamily="34" charset="-122"/>
                        <a:ea typeface="微软雅黑" pitchFamily="34" charset="-122"/>
                      </a:endParaRPr>
                    </a:p>
                  </a:txBody>
                  <a:tcPr marL="63305" marR="63305" marT="34290" marB="34290" anchor="ctr">
                    <a:noFill/>
                  </a:tcPr>
                </a:tc>
                <a:tc>
                  <a:txBody>
                    <a:bodyPr/>
                    <a:lstStyle/>
                    <a:p>
                      <a:pPr marL="0" marR="0" indent="0" algn="l" defTabSz="914400" rtl="0" eaLnBrk="1" fontAlgn="auto" latinLnBrk="0" hangingPunct="1">
                        <a:lnSpc>
                          <a:spcPts val="4000"/>
                        </a:lnSpc>
                        <a:spcBef>
                          <a:spcPts val="0"/>
                        </a:spcBef>
                        <a:spcAft>
                          <a:spcPts val="0"/>
                        </a:spcAft>
                        <a:buClrTx/>
                        <a:buSzTx/>
                        <a:buFontTx/>
                        <a:buNone/>
                        <a:tabLst/>
                        <a:defRPr/>
                      </a:pPr>
                      <a:r>
                        <a:rPr lang="zh-CN" altLang="en-US" sz="1500" b="1" dirty="0" smtClean="0">
                          <a:solidFill>
                            <a:schemeClr val="tx1"/>
                          </a:solidFill>
                          <a:latin typeface="微软雅黑" pitchFamily="34" charset="-122"/>
                          <a:ea typeface="微软雅黑" pitchFamily="34" charset="-122"/>
                        </a:rPr>
                        <a:t>班组与环境协调，实现班组清洁生产。</a:t>
                      </a:r>
                    </a:p>
                  </a:txBody>
                  <a:tcPr marL="63305" marR="63305" marT="34290" marB="34290" anchor="b">
                    <a:noFill/>
                  </a:tcPr>
                </a:tc>
              </a:tr>
              <a:tr h="2053419">
                <a:tc>
                  <a:txBody>
                    <a:bodyPr/>
                    <a:lstStyle/>
                    <a:p>
                      <a:pPr algn="ctr">
                        <a:lnSpc>
                          <a:spcPts val="4000"/>
                        </a:lnSpc>
                      </a:pPr>
                      <a:r>
                        <a:rPr lang="zh-CN" altLang="en-US" sz="1500" b="1" dirty="0" smtClean="0">
                          <a:solidFill>
                            <a:schemeClr val="tx1"/>
                          </a:solidFill>
                          <a:latin typeface="微软雅黑" pitchFamily="34" charset="-122"/>
                          <a:ea typeface="微软雅黑" pitchFamily="34" charset="-122"/>
                        </a:rPr>
                        <a:t>途径</a:t>
                      </a:r>
                      <a:endParaRPr lang="zh-CN" altLang="en-US" sz="1500" b="1" dirty="0">
                        <a:solidFill>
                          <a:schemeClr val="tx1"/>
                        </a:solidFill>
                        <a:latin typeface="微软雅黑" pitchFamily="34" charset="-122"/>
                        <a:ea typeface="微软雅黑" pitchFamily="34" charset="-122"/>
                      </a:endParaRPr>
                    </a:p>
                  </a:txBody>
                  <a:tcPr marL="63305" marR="63305" marT="34290" marB="34290" anchor="ctr">
                    <a:noFill/>
                  </a:tcPr>
                </a:tc>
                <a:tc>
                  <a:txBody>
                    <a:bodyPr/>
                    <a:lstStyle/>
                    <a:p>
                      <a:pPr marL="514350" indent="-514350" eaLnBrk="1" hangingPunct="1">
                        <a:lnSpc>
                          <a:spcPts val="4000"/>
                        </a:lnSpc>
                        <a:buFont typeface="+mj-lt"/>
                        <a:buNone/>
                      </a:pPr>
                      <a:r>
                        <a:rPr lang="en-US" altLang="zh-CN" sz="1500" b="1" dirty="0" smtClean="0">
                          <a:solidFill>
                            <a:schemeClr val="tx1"/>
                          </a:solidFill>
                          <a:latin typeface="微软雅黑" pitchFamily="34" charset="-122"/>
                          <a:ea typeface="微软雅黑" pitchFamily="34" charset="-122"/>
                        </a:rPr>
                        <a:t>1. </a:t>
                      </a:r>
                      <a:r>
                        <a:rPr lang="zh-CN" altLang="en-US" sz="1500" b="1" dirty="0" smtClean="0">
                          <a:solidFill>
                            <a:schemeClr val="tx1"/>
                          </a:solidFill>
                          <a:latin typeface="微软雅黑" pitchFamily="34" charset="-122"/>
                          <a:ea typeface="微软雅黑" pitchFamily="34" charset="-122"/>
                        </a:rPr>
                        <a:t>履行环境保护目标责任，防止环境污染和生态破坏</a:t>
                      </a:r>
                      <a:endParaRPr lang="en-US" altLang="zh-CN" sz="1500" b="1" dirty="0" smtClean="0">
                        <a:solidFill>
                          <a:schemeClr val="tx1"/>
                        </a:solidFill>
                        <a:latin typeface="微软雅黑" pitchFamily="34" charset="-122"/>
                        <a:ea typeface="微软雅黑" pitchFamily="34" charset="-122"/>
                      </a:endParaRPr>
                    </a:p>
                    <a:p>
                      <a:pPr marL="514350" indent="-514350" eaLnBrk="1" hangingPunct="1">
                        <a:lnSpc>
                          <a:spcPts val="4000"/>
                        </a:lnSpc>
                        <a:buFont typeface="+mj-lt"/>
                        <a:buNone/>
                      </a:pPr>
                      <a:r>
                        <a:rPr lang="en-US" altLang="zh-CN" sz="1500" b="1" dirty="0" smtClean="0">
                          <a:solidFill>
                            <a:schemeClr val="tx1"/>
                          </a:solidFill>
                          <a:latin typeface="微软雅黑" pitchFamily="34" charset="-122"/>
                          <a:ea typeface="微软雅黑" pitchFamily="34" charset="-122"/>
                        </a:rPr>
                        <a:t>2. </a:t>
                      </a:r>
                      <a:r>
                        <a:rPr lang="zh-CN" altLang="en-US" sz="1500" b="1" dirty="0" smtClean="0">
                          <a:solidFill>
                            <a:schemeClr val="tx1"/>
                          </a:solidFill>
                          <a:latin typeface="微软雅黑" pitchFamily="34" charset="-122"/>
                          <a:ea typeface="微软雅黑" pitchFamily="34" charset="-122"/>
                        </a:rPr>
                        <a:t>加强污染源管理，清洁生产、源头杜绝污染；</a:t>
                      </a:r>
                      <a:endParaRPr lang="en-US" altLang="zh-CN" sz="1500" b="1" dirty="0" smtClean="0">
                        <a:solidFill>
                          <a:schemeClr val="tx1"/>
                        </a:solidFill>
                        <a:latin typeface="微软雅黑" pitchFamily="34" charset="-122"/>
                        <a:ea typeface="微软雅黑" pitchFamily="34" charset="-122"/>
                      </a:endParaRPr>
                    </a:p>
                    <a:p>
                      <a:pPr marL="514350" indent="-514350" eaLnBrk="1" hangingPunct="1">
                        <a:lnSpc>
                          <a:spcPts val="4000"/>
                        </a:lnSpc>
                        <a:buFont typeface="+mj-lt"/>
                        <a:buNone/>
                      </a:pPr>
                      <a:r>
                        <a:rPr lang="en-US" altLang="zh-CN" sz="1500" b="1" dirty="0" smtClean="0">
                          <a:solidFill>
                            <a:schemeClr val="tx1"/>
                          </a:solidFill>
                          <a:latin typeface="微软雅黑" pitchFamily="34" charset="-122"/>
                          <a:ea typeface="微软雅黑" pitchFamily="34" charset="-122"/>
                        </a:rPr>
                        <a:t>3. </a:t>
                      </a:r>
                      <a:r>
                        <a:rPr lang="zh-CN" altLang="en-US" sz="1500" b="1" dirty="0" smtClean="0">
                          <a:solidFill>
                            <a:schemeClr val="tx1"/>
                          </a:solidFill>
                          <a:latin typeface="微软雅黑" pitchFamily="34" charset="-122"/>
                          <a:ea typeface="微软雅黑" pitchFamily="34" charset="-122"/>
                        </a:rPr>
                        <a:t>强化预防和控制，搞好自控、互控、联控、实现全过程、文明、清洁生产。提高岗位竞争力和操作技能</a:t>
                      </a:r>
                    </a:p>
                  </a:txBody>
                  <a:tcPr marL="63305" marR="63305" marT="34290" marB="34290" anchor="b">
                    <a:noFill/>
                  </a:tcPr>
                </a:tc>
              </a:tr>
              <a:tr h="563635">
                <a:tc>
                  <a:txBody>
                    <a:bodyPr/>
                    <a:lstStyle/>
                    <a:p>
                      <a:pPr algn="ctr">
                        <a:lnSpc>
                          <a:spcPts val="4000"/>
                        </a:lnSpc>
                      </a:pPr>
                      <a:r>
                        <a:rPr lang="zh-CN" altLang="en-US" sz="1500" b="1" dirty="0" smtClean="0">
                          <a:solidFill>
                            <a:schemeClr val="tx1"/>
                          </a:solidFill>
                          <a:latin typeface="微软雅黑" pitchFamily="34" charset="-122"/>
                          <a:ea typeface="微软雅黑" pitchFamily="34" charset="-122"/>
                        </a:rPr>
                        <a:t>结果</a:t>
                      </a:r>
                      <a:endParaRPr lang="zh-CN" altLang="en-US" sz="1500" b="1" dirty="0">
                        <a:solidFill>
                          <a:schemeClr val="tx1"/>
                        </a:solidFill>
                        <a:latin typeface="微软雅黑" pitchFamily="34" charset="-122"/>
                        <a:ea typeface="微软雅黑" pitchFamily="34" charset="-122"/>
                      </a:endParaRPr>
                    </a:p>
                  </a:txBody>
                  <a:tcPr marL="63305" marR="63305" marT="34290" marB="34290" anchor="ctr">
                    <a:noFill/>
                  </a:tcPr>
                </a:tc>
                <a:tc>
                  <a:txBody>
                    <a:bodyPr/>
                    <a:lstStyle/>
                    <a:p>
                      <a:pPr eaLnBrk="1" hangingPunct="1">
                        <a:lnSpc>
                          <a:spcPts val="4000"/>
                        </a:lnSpc>
                        <a:buFontTx/>
                        <a:buNone/>
                      </a:pPr>
                      <a:r>
                        <a:rPr lang="zh-CN" altLang="en-US" sz="1500" b="1" dirty="0" smtClean="0">
                          <a:solidFill>
                            <a:schemeClr val="tx1"/>
                          </a:solidFill>
                          <a:latin typeface="微软雅黑" pitchFamily="34" charset="-122"/>
                          <a:ea typeface="微软雅黑" pitchFamily="34" charset="-122"/>
                        </a:rPr>
                        <a:t>班组建成岗位清洁、设备清洁、环境清洁</a:t>
                      </a:r>
                      <a:r>
                        <a:rPr lang="zh-CN" altLang="zh-CN" sz="1500" b="1" dirty="0" smtClean="0">
                          <a:solidFill>
                            <a:schemeClr val="tx1"/>
                          </a:solidFill>
                          <a:latin typeface="微软雅黑" pitchFamily="34" charset="-122"/>
                          <a:ea typeface="微软雅黑" pitchFamily="34" charset="-122"/>
                        </a:rPr>
                        <a:t>“</a:t>
                      </a:r>
                      <a:r>
                        <a:rPr lang="zh-CN" altLang="en-US" sz="1500" b="1" dirty="0" smtClean="0">
                          <a:solidFill>
                            <a:schemeClr val="tx1"/>
                          </a:solidFill>
                          <a:latin typeface="微软雅黑" pitchFamily="34" charset="-122"/>
                          <a:ea typeface="微软雅黑" pitchFamily="34" charset="-122"/>
                        </a:rPr>
                        <a:t>绿色班组”</a:t>
                      </a:r>
                    </a:p>
                  </a:txBody>
                  <a:tcPr marL="63305" marR="63305" marT="34290" marB="34290" anchor="b">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ipe(down)">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566683" y="1113590"/>
            <a:ext cx="5465007" cy="2585323"/>
          </a:xfrm>
          <a:prstGeom prst="rect">
            <a:avLst/>
          </a:prstGeom>
          <a:solidFill>
            <a:schemeClr val="bg1"/>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001">
            <a:schemeClr val="lt1"/>
          </a:fillRef>
          <a:effectRef idx="0">
            <a:scrgbClr r="0" g="0" b="0"/>
          </a:effectRef>
          <a:fontRef idx="major"/>
        </p:style>
        <p:txBody>
          <a:bodyPr>
            <a:spAutoFit/>
          </a:bodyPr>
          <a:lstStyle/>
          <a:p>
            <a:pPr eaLnBrk="0" hangingPunct="0">
              <a:buFont typeface="Wingdings" pitchFamily="2" charset="2"/>
              <a:buChar char="Ø"/>
              <a:defRPr/>
            </a:pPr>
            <a:r>
              <a:rPr lang="en-US" altLang="zh-CN" b="1" dirty="0">
                <a:latin typeface="微软雅黑" pitchFamily="34" charset="-122"/>
              </a:rPr>
              <a:t> </a:t>
            </a:r>
          </a:p>
          <a:p>
            <a:pPr eaLnBrk="0" hangingPunct="0">
              <a:buFont typeface="Arial" panose="020B0604020202020204" pitchFamily="34" charset="0"/>
              <a:buNone/>
              <a:defRPr/>
            </a:pPr>
            <a:endParaRPr lang="en-US" altLang="zh-CN" b="1" dirty="0">
              <a:latin typeface="微软雅黑" pitchFamily="34" charset="-122"/>
            </a:endParaRPr>
          </a:p>
          <a:p>
            <a:pPr eaLnBrk="0" hangingPunct="0">
              <a:buFont typeface="Wingdings" pitchFamily="2" charset="2"/>
              <a:buChar char="Ø"/>
              <a:defRPr/>
            </a:pPr>
            <a:r>
              <a:rPr lang="en-US" altLang="zh-CN" b="1" dirty="0">
                <a:latin typeface="微软雅黑" pitchFamily="34" charset="-122"/>
              </a:rPr>
              <a:t> </a:t>
            </a:r>
          </a:p>
          <a:p>
            <a:pPr eaLnBrk="0" hangingPunct="0">
              <a:buFont typeface="Arial" panose="020B0604020202020204" pitchFamily="34" charset="0"/>
              <a:buNone/>
              <a:defRPr/>
            </a:pPr>
            <a:endParaRPr lang="en-US" altLang="zh-CN" b="1" dirty="0">
              <a:latin typeface="微软雅黑" pitchFamily="34" charset="-122"/>
            </a:endParaRPr>
          </a:p>
          <a:p>
            <a:pPr eaLnBrk="0" hangingPunct="0">
              <a:buFont typeface="Wingdings" pitchFamily="2" charset="2"/>
              <a:buChar char="Ø"/>
              <a:defRPr/>
            </a:pPr>
            <a:r>
              <a:rPr lang="en-US" altLang="zh-CN" b="1" dirty="0">
                <a:latin typeface="微软雅黑" pitchFamily="34" charset="-122"/>
              </a:rPr>
              <a:t> </a:t>
            </a:r>
          </a:p>
          <a:p>
            <a:pPr eaLnBrk="0" hangingPunct="0">
              <a:buFont typeface="Arial" panose="020B0604020202020204" pitchFamily="34" charset="0"/>
              <a:buNone/>
              <a:defRPr/>
            </a:pPr>
            <a:endParaRPr lang="zh-CN" altLang="en-US" b="1" dirty="0">
              <a:latin typeface="微软雅黑" pitchFamily="34" charset="-122"/>
            </a:endParaRPr>
          </a:p>
          <a:p>
            <a:pPr eaLnBrk="0" hangingPunct="0">
              <a:buFont typeface="Wingdings" pitchFamily="2" charset="2"/>
              <a:buChar char="Ø"/>
              <a:defRPr/>
            </a:pPr>
            <a:r>
              <a:rPr lang="en-US" altLang="zh-CN" b="1" dirty="0">
                <a:latin typeface="微软雅黑" pitchFamily="34" charset="-122"/>
              </a:rPr>
              <a:t> </a:t>
            </a:r>
          </a:p>
          <a:p>
            <a:pPr eaLnBrk="0" hangingPunct="0">
              <a:buFont typeface="Arial" panose="020B0604020202020204" pitchFamily="34" charset="0"/>
              <a:buNone/>
              <a:defRPr/>
            </a:pPr>
            <a:endParaRPr lang="en-US" altLang="zh-CN" b="1" dirty="0">
              <a:latin typeface="微软雅黑" pitchFamily="34" charset="-122"/>
            </a:endParaRPr>
          </a:p>
          <a:p>
            <a:pPr eaLnBrk="0" hangingPunct="0">
              <a:buFont typeface="Wingdings" pitchFamily="2" charset="2"/>
              <a:buChar char="Ø"/>
              <a:defRPr/>
            </a:pPr>
            <a:r>
              <a:rPr lang="zh-CN" altLang="en-US" b="1" dirty="0">
                <a:latin typeface="微软雅黑" pitchFamily="34" charset="-122"/>
              </a:rPr>
              <a:t> </a:t>
            </a:r>
          </a:p>
        </p:txBody>
      </p:sp>
      <p:sp>
        <p:nvSpPr>
          <p:cNvPr id="313348" name="矩形 4"/>
          <p:cNvSpPr>
            <a:spLocks noChangeArrowheads="1"/>
          </p:cNvSpPr>
          <p:nvPr/>
        </p:nvSpPr>
        <p:spPr bwMode="auto">
          <a:xfrm>
            <a:off x="765175" y="411163"/>
            <a:ext cx="1722438" cy="461962"/>
          </a:xfrm>
          <a:prstGeom prst="rect">
            <a:avLst/>
          </a:prstGeom>
          <a:noFill/>
          <a:ln w="9525">
            <a:noFill/>
            <a:miter lim="800000"/>
            <a:headEnd/>
            <a:tailEnd/>
          </a:ln>
        </p:spPr>
        <p:txBody>
          <a:bodyPr wrap="none">
            <a:spAutoFit/>
          </a:bodyPr>
          <a:lstStyle/>
          <a:p>
            <a:pPr eaLnBrk="0" hangingPunct="0">
              <a:buFont typeface="Arial" charset="0"/>
              <a:buNone/>
            </a:pPr>
            <a:r>
              <a:rPr lang="zh-CN" altLang="en-US" sz="2400" b="1">
                <a:solidFill>
                  <a:srgbClr val="FF0000"/>
                </a:solidFill>
                <a:latin typeface="微软雅黑"/>
                <a:ea typeface="微软雅黑"/>
                <a:cs typeface="微软雅黑"/>
              </a:rPr>
              <a:t>常见的问题</a:t>
            </a:r>
          </a:p>
        </p:txBody>
      </p:sp>
      <p:pic>
        <p:nvPicPr>
          <p:cNvPr id="313349" name="Picture 4"/>
          <p:cNvPicPr>
            <a:picLocks noGrp="1" noChangeAspect="1" noChangeArrowheads="1"/>
          </p:cNvPicPr>
          <p:nvPr>
            <p:ph idx="4294967295"/>
          </p:nvPr>
        </p:nvPicPr>
        <p:blipFill>
          <a:blip r:embed="rId3"/>
          <a:srcRect/>
          <a:stretch>
            <a:fillRect/>
          </a:stretch>
        </p:blipFill>
        <p:spPr>
          <a:xfrm>
            <a:off x="5086350" y="2951163"/>
            <a:ext cx="1771650" cy="1871662"/>
          </a:xfrm>
        </p:spPr>
      </p:pic>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188913" y="950913"/>
            <a:ext cx="5648325" cy="357187"/>
          </a:xfrm>
          <a:ln>
            <a:solidFill>
              <a:srgbClr val="000000">
                <a:alpha val="0"/>
              </a:srgbClr>
            </a:solidFill>
          </a:ln>
        </p:spPr>
        <p:txBody>
          <a:bodyPr>
            <a:normAutofit fontScale="90000"/>
          </a:bodyPr>
          <a:lstStyle/>
          <a:p>
            <a:pPr eaLnBrk="1" hangingPunct="1">
              <a:defRPr/>
            </a:pPr>
            <a:r>
              <a:rPr lang="en-US" altLang="zh-CN" dirty="0">
                <a:solidFill>
                  <a:srgbClr val="FF0000"/>
                </a:solidFill>
                <a:latin typeface="微软雅黑" pitchFamily="34" charset="-122"/>
                <a:cs typeface="+mj-cs"/>
                <a:sym typeface="Arial" panose="020B0604020202020204" pitchFamily="34" charset="0"/>
              </a:rPr>
              <a:t>One Point Lesson(</a:t>
            </a:r>
            <a:r>
              <a:rPr lang="zh-CN" altLang="en-US" dirty="0">
                <a:solidFill>
                  <a:srgbClr val="FF0000"/>
                </a:solidFill>
                <a:latin typeface="微软雅黑" pitchFamily="34" charset="-122"/>
                <a:cs typeface="+mj-cs"/>
                <a:sym typeface="Arial" panose="020B0604020202020204" pitchFamily="34" charset="0"/>
              </a:rPr>
              <a:t>点滴教育</a:t>
            </a:r>
            <a:r>
              <a:rPr lang="en-US" altLang="zh-CN" dirty="0">
                <a:solidFill>
                  <a:srgbClr val="FF0000"/>
                </a:solidFill>
                <a:latin typeface="微软雅黑" pitchFamily="34" charset="-122"/>
                <a:cs typeface="+mj-cs"/>
                <a:sym typeface="Arial" panose="020B0604020202020204" pitchFamily="34" charset="0"/>
              </a:rPr>
              <a:t>)</a:t>
            </a:r>
          </a:p>
        </p:txBody>
      </p:sp>
      <p:sp>
        <p:nvSpPr>
          <p:cNvPr id="315394" name="Rectangle 3"/>
          <p:cNvSpPr>
            <a:spLocks noGrp="1" noChangeArrowheads="1"/>
          </p:cNvSpPr>
          <p:nvPr>
            <p:ph type="body" sz="half" idx="1"/>
          </p:nvPr>
        </p:nvSpPr>
        <p:spPr>
          <a:xfrm>
            <a:off x="290513" y="2517775"/>
            <a:ext cx="6000750" cy="1998663"/>
          </a:xfrm>
          <a:ln>
            <a:solidFill>
              <a:srgbClr val="000000">
                <a:alpha val="0"/>
              </a:srgbClr>
            </a:solidFill>
          </a:ln>
        </p:spPr>
        <p:txBody>
          <a:bodyPr/>
          <a:lstStyle/>
          <a:p>
            <a:pPr eaLnBrk="1" hangingPunct="1">
              <a:lnSpc>
                <a:spcPct val="150000"/>
              </a:lnSpc>
              <a:buFontTx/>
              <a:buNone/>
            </a:pPr>
            <a:r>
              <a:rPr lang="zh-CN" altLang="en-US" sz="1800" b="1" smtClean="0">
                <a:latin typeface="微软雅黑"/>
              </a:rPr>
              <a:t>所用地方：</a:t>
            </a:r>
          </a:p>
          <a:p>
            <a:pPr eaLnBrk="1" hangingPunct="1">
              <a:lnSpc>
                <a:spcPct val="150000"/>
              </a:lnSpc>
              <a:buFontTx/>
              <a:buNone/>
            </a:pPr>
            <a:r>
              <a:rPr lang="en-US" altLang="zh-CN" sz="1800" b="1" smtClean="0">
                <a:latin typeface="微软雅黑"/>
              </a:rPr>
              <a:t>1. </a:t>
            </a:r>
          </a:p>
          <a:p>
            <a:pPr eaLnBrk="1" hangingPunct="1">
              <a:lnSpc>
                <a:spcPct val="150000"/>
              </a:lnSpc>
              <a:buFontTx/>
              <a:buNone/>
            </a:pPr>
            <a:r>
              <a:rPr lang="en-US" altLang="zh-CN" sz="1800" b="1" smtClean="0">
                <a:latin typeface="微软雅黑"/>
              </a:rPr>
              <a:t>2. </a:t>
            </a:r>
            <a:endParaRPr lang="zh-CN" altLang="en-US" sz="1800" b="1" smtClean="0">
              <a:latin typeface="微软雅黑"/>
            </a:endParaRPr>
          </a:p>
          <a:p>
            <a:pPr eaLnBrk="1" hangingPunct="1">
              <a:lnSpc>
                <a:spcPct val="150000"/>
              </a:lnSpc>
              <a:buFontTx/>
              <a:buNone/>
            </a:pPr>
            <a:r>
              <a:rPr lang="en-US" altLang="zh-CN" sz="1800" b="1" smtClean="0">
                <a:latin typeface="微软雅黑"/>
              </a:rPr>
              <a:t>3. </a:t>
            </a:r>
            <a:endParaRPr lang="zh-CN" altLang="en-US" sz="1800" b="1" smtClean="0">
              <a:latin typeface="微软雅黑"/>
            </a:endParaRPr>
          </a:p>
        </p:txBody>
      </p:sp>
      <p:sp>
        <p:nvSpPr>
          <p:cNvPr id="315395" name="Rectangle 4"/>
          <p:cNvSpPr>
            <a:spLocks noChangeArrowheads="1"/>
          </p:cNvSpPr>
          <p:nvPr/>
        </p:nvSpPr>
        <p:spPr bwMode="auto">
          <a:xfrm>
            <a:off x="134938" y="1438275"/>
            <a:ext cx="5886450" cy="900113"/>
          </a:xfrm>
          <a:prstGeom prst="rect">
            <a:avLst/>
          </a:prstGeom>
          <a:noFill/>
          <a:ln w="9525">
            <a:solidFill>
              <a:schemeClr val="tx1">
                <a:alpha val="0"/>
              </a:schemeClr>
            </a:solidFill>
            <a:miter lim="800000"/>
            <a:headEnd/>
            <a:tailEnd/>
          </a:ln>
        </p:spPr>
        <p:txBody>
          <a:bodyPr lIns="68573" tIns="34287" rIns="68573" bIns="34287">
            <a:spAutoFit/>
          </a:bodyPr>
          <a:lstStyle/>
          <a:p>
            <a:pPr defTabSz="684213" eaLnBrk="0" hangingPunct="0">
              <a:lnSpc>
                <a:spcPct val="150000"/>
              </a:lnSpc>
              <a:buFont typeface="Arial" charset="0"/>
              <a:buNone/>
            </a:pPr>
            <a:r>
              <a:rPr lang="en-US" altLang="zh-CN" b="1">
                <a:latin typeface="微软雅黑"/>
                <a:ea typeface="微软雅黑"/>
                <a:cs typeface="微软雅黑"/>
              </a:rPr>
              <a:t>   </a:t>
            </a:r>
            <a:r>
              <a:rPr lang="zh-CN" altLang="en-US" b="1">
                <a:latin typeface="微软雅黑"/>
                <a:ea typeface="微软雅黑"/>
                <a:cs typeface="微软雅黑"/>
              </a:rPr>
              <a:t>它是一个很好的标准化工具</a:t>
            </a:r>
          </a:p>
          <a:p>
            <a:pPr defTabSz="684213" eaLnBrk="0" hangingPunct="0">
              <a:lnSpc>
                <a:spcPct val="150000"/>
              </a:lnSpc>
              <a:buFont typeface="Arial" charset="0"/>
              <a:buNone/>
            </a:pPr>
            <a:r>
              <a:rPr lang="zh-CN" altLang="en-US" b="1">
                <a:latin typeface="微软雅黑"/>
                <a:ea typeface="微软雅黑"/>
                <a:cs typeface="微软雅黑"/>
              </a:rPr>
              <a:t>  目的是短时间提升作业人员的技能</a:t>
            </a: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7891" name="Rectangle 3"/>
          <p:cNvSpPr>
            <a:spLocks noGrp="1" noChangeArrowheads="1"/>
          </p:cNvSpPr>
          <p:nvPr>
            <p:ph idx="1"/>
          </p:nvPr>
        </p:nvSpPr>
        <p:spPr>
          <a:xfrm>
            <a:off x="188913" y="1004888"/>
            <a:ext cx="6426200" cy="3187700"/>
          </a:xfrm>
        </p:spPr>
        <p:txBody>
          <a:bodyPr>
            <a:normAutofit fontScale="92500"/>
          </a:bodyPr>
          <a:lstStyle/>
          <a:p>
            <a:pPr marL="342891" indent="-342891" eaLnBrk="1" hangingPunct="1">
              <a:lnSpc>
                <a:spcPct val="150000"/>
              </a:lnSpc>
              <a:buFontTx/>
              <a:buNone/>
              <a:defRPr/>
            </a:pPr>
            <a:r>
              <a:rPr lang="zh-CN" altLang="en-US" sz="1800" b="1" dirty="0">
                <a:latin typeface="微软雅黑" pitchFamily="34" charset="-122"/>
                <a:cs typeface="+mn-cs"/>
                <a:sym typeface="Arial" panose="020B0604020202020204" pitchFamily="34" charset="0"/>
              </a:rPr>
              <a:t>点滴教育的必要性：</a:t>
            </a:r>
          </a:p>
          <a:p>
            <a:pPr marL="342891" indent="-342891" eaLnBrk="1" hangingPunct="1">
              <a:lnSpc>
                <a:spcPct val="150000"/>
              </a:lnSpc>
              <a:buFontTx/>
              <a:buNone/>
              <a:defRPr/>
            </a:pPr>
            <a:r>
              <a:rPr lang="en-US" sz="1800" b="1" dirty="0">
                <a:latin typeface="微软雅黑" pitchFamily="34" charset="-122"/>
                <a:cs typeface="+mn-cs"/>
                <a:sym typeface="Arial" panose="020B0604020202020204" pitchFamily="34" charset="0"/>
              </a:rPr>
              <a:t>   -</a:t>
            </a:r>
            <a:r>
              <a:rPr lang="zh-CN" altLang="en-US" sz="1800" b="1" dirty="0">
                <a:latin typeface="微软雅黑" pitchFamily="34" charset="-122"/>
                <a:cs typeface="+mn-cs"/>
                <a:sym typeface="Arial" panose="020B0604020202020204" pitchFamily="34" charset="0"/>
              </a:rPr>
              <a:t>培训部门的培训、教育常常占用很多的时间，有时组织比较困难，而即使接受</a:t>
            </a:r>
            <a:r>
              <a:rPr lang="en-US" sz="1800" b="1" dirty="0">
                <a:latin typeface="微软雅黑" pitchFamily="34" charset="-122"/>
                <a:cs typeface="+mn-cs"/>
                <a:sym typeface="Arial" panose="020B0604020202020204" pitchFamily="34" charset="0"/>
              </a:rPr>
              <a:t>1</a:t>
            </a:r>
            <a:r>
              <a:rPr lang="zh-CN" altLang="en-US" sz="1800" b="1" dirty="0">
                <a:latin typeface="微软雅黑" pitchFamily="34" charset="-122"/>
                <a:cs typeface="+mn-cs"/>
                <a:sym typeface="Arial" panose="020B0604020202020204" pitchFamily="34" charset="0"/>
              </a:rPr>
              <a:t>次培训，如果不复习的话很快就会忘记，因此用班前会或一点时间（</a:t>
            </a:r>
            <a:r>
              <a:rPr lang="en-US" sz="1800" b="1" dirty="0">
                <a:latin typeface="微软雅黑" pitchFamily="34" charset="-122"/>
                <a:cs typeface="+mn-cs"/>
                <a:sym typeface="Arial" panose="020B0604020202020204" pitchFamily="34" charset="0"/>
              </a:rPr>
              <a:t>1-3</a:t>
            </a:r>
            <a:r>
              <a:rPr lang="zh-CN" altLang="en-US" sz="1800" b="1" dirty="0">
                <a:latin typeface="微软雅黑" pitchFamily="34" charset="-122"/>
                <a:cs typeface="+mn-cs"/>
                <a:sym typeface="Arial" panose="020B0604020202020204" pitchFamily="34" charset="0"/>
              </a:rPr>
              <a:t>分钟），在日常生活、工作中学习非常有效，也是自主维护活动中频繁使用的学习方法。</a:t>
            </a:r>
          </a:p>
          <a:p>
            <a:pPr marL="342891" indent="-342891" eaLnBrk="1" hangingPunct="1">
              <a:lnSpc>
                <a:spcPct val="150000"/>
              </a:lnSpc>
              <a:buFontTx/>
              <a:buNone/>
              <a:defRPr/>
            </a:pPr>
            <a:r>
              <a:rPr lang="zh-CN" altLang="en-US" sz="1800" b="1" dirty="0">
                <a:latin typeface="微软雅黑" pitchFamily="34" charset="-122"/>
                <a:cs typeface="+mn-cs"/>
                <a:sym typeface="Arial" panose="020B0604020202020204" pitchFamily="34" charset="0"/>
              </a:rPr>
              <a:t>点滴教育的内容：</a:t>
            </a:r>
          </a:p>
          <a:p>
            <a:pPr marL="342891" indent="-342891" eaLnBrk="1" hangingPunct="1">
              <a:lnSpc>
                <a:spcPct val="150000"/>
              </a:lnSpc>
              <a:buFontTx/>
              <a:buNone/>
              <a:defRPr/>
            </a:pPr>
            <a:r>
              <a:rPr lang="en-US" sz="1800" b="1" dirty="0">
                <a:latin typeface="微软雅黑" pitchFamily="34" charset="-122"/>
                <a:cs typeface="+mn-cs"/>
                <a:sym typeface="Arial" panose="020B0604020202020204" pitchFamily="34" charset="0"/>
              </a:rPr>
              <a:t>   -</a:t>
            </a:r>
            <a:r>
              <a:rPr lang="zh-CN" altLang="en-US" sz="1800" b="1" dirty="0">
                <a:latin typeface="微软雅黑" pitchFamily="34" charset="-122"/>
                <a:cs typeface="+mn-cs"/>
                <a:sym typeface="Arial" panose="020B0604020202020204" pitchFamily="34" charset="0"/>
              </a:rPr>
              <a:t>基础知识；事故案例；改善事例</a:t>
            </a:r>
          </a:p>
        </p:txBody>
      </p:sp>
    </p:spTree>
  </p:cSld>
  <p:clrMapOvr>
    <a:masterClrMapping/>
  </p:clrMapOvr>
  <p:transition>
    <p:cover dir="d"/>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836613" y="466725"/>
            <a:ext cx="5176837" cy="403225"/>
          </a:xfrm>
        </p:spPr>
        <p:txBody>
          <a:bodyPr>
            <a:normAutofit fontScale="90000"/>
          </a:bodyPr>
          <a:lstStyle/>
          <a:p>
            <a:pPr eaLnBrk="1" hangingPunct="1">
              <a:defRPr/>
            </a:pPr>
            <a:r>
              <a:rPr lang="zh-TW" altLang="en-US" dirty="0">
                <a:solidFill>
                  <a:srgbClr val="FF0000"/>
                </a:solidFill>
                <a:latin typeface="微软雅黑" pitchFamily="34" charset="-122"/>
                <a:cs typeface="+mj-cs"/>
                <a:sym typeface="Arial" panose="020B0604020202020204" pitchFamily="34" charset="0"/>
              </a:rPr>
              <a:t>工作教</a:t>
            </a:r>
            <a:r>
              <a:rPr lang="zh-CN" altLang="en-US" dirty="0">
                <a:solidFill>
                  <a:srgbClr val="FF0000"/>
                </a:solidFill>
                <a:latin typeface="微软雅黑" pitchFamily="34" charset="-122"/>
                <a:cs typeface="+mj-cs"/>
                <a:sym typeface="Arial" panose="020B0604020202020204" pitchFamily="34" charset="0"/>
              </a:rPr>
              <a:t>导应</a:t>
            </a:r>
            <a:r>
              <a:rPr lang="zh-TW" altLang="en-US" dirty="0">
                <a:solidFill>
                  <a:srgbClr val="FF0000"/>
                </a:solidFill>
                <a:latin typeface="微软雅黑" pitchFamily="34" charset="-122"/>
                <a:cs typeface="+mj-cs"/>
                <a:sym typeface="Arial" panose="020B0604020202020204" pitchFamily="34" charset="0"/>
              </a:rPr>
              <a:t>有的理念</a:t>
            </a:r>
            <a:endParaRPr lang="zh-CN" altLang="en-US" dirty="0">
              <a:solidFill>
                <a:srgbClr val="FF0000"/>
              </a:solidFill>
              <a:latin typeface="微软雅黑" pitchFamily="34" charset="-122"/>
              <a:cs typeface="+mj-cs"/>
              <a:sym typeface="Arial" panose="020B0604020202020204" pitchFamily="34" charset="0"/>
            </a:endParaRPr>
          </a:p>
        </p:txBody>
      </p:sp>
      <p:sp>
        <p:nvSpPr>
          <p:cNvPr id="318466" name="Rectangle 3"/>
          <p:cNvSpPr>
            <a:spLocks noChangeArrowheads="1"/>
          </p:cNvSpPr>
          <p:nvPr/>
        </p:nvSpPr>
        <p:spPr bwMode="auto">
          <a:xfrm>
            <a:off x="458788" y="1058863"/>
            <a:ext cx="5697537" cy="2011362"/>
          </a:xfrm>
          <a:prstGeom prst="rect">
            <a:avLst/>
          </a:prstGeom>
          <a:noFill/>
          <a:ln w="9525">
            <a:noFill/>
            <a:miter lim="800000"/>
            <a:headEnd/>
            <a:tailEnd/>
          </a:ln>
        </p:spPr>
        <p:txBody>
          <a:bodyPr lIns="71139" tIns="35570" rIns="71139" bIns="35570">
            <a:spAutoFit/>
          </a:bodyPr>
          <a:lstStyle/>
          <a:p>
            <a:pPr defTabSz="709613" eaLnBrk="0" hangingPunct="0">
              <a:lnSpc>
                <a:spcPct val="150000"/>
              </a:lnSpc>
              <a:buFont typeface="Arial" charset="0"/>
              <a:buNone/>
            </a:pPr>
            <a:r>
              <a:rPr lang="zh-CN" altLang="en-US" sz="2100" b="1">
                <a:solidFill>
                  <a:srgbClr val="40458C"/>
                </a:solidFill>
                <a:latin typeface="微软雅黑"/>
                <a:ea typeface="微软雅黑"/>
                <a:cs typeface="微软雅黑"/>
              </a:rPr>
              <a:t>  二十一世纪，</a:t>
            </a:r>
            <a:r>
              <a:rPr lang="zh-TW" altLang="en-US" sz="2100" b="1">
                <a:solidFill>
                  <a:srgbClr val="40458C"/>
                </a:solidFill>
                <a:latin typeface="微软雅黑"/>
                <a:ea typeface="微软雅黑"/>
                <a:cs typeface="微软雅黑"/>
              </a:rPr>
              <a:t>不能再</a:t>
            </a:r>
            <a:r>
              <a:rPr lang="zh-CN" altLang="en-US" sz="2100" b="1">
                <a:solidFill>
                  <a:srgbClr val="40458C"/>
                </a:solidFill>
                <a:latin typeface="微软雅黑"/>
                <a:ea typeface="微软雅黑"/>
                <a:cs typeface="微软雅黑"/>
              </a:rPr>
              <a:t>学习的人</a:t>
            </a:r>
            <a:r>
              <a:rPr lang="zh-TW" altLang="en-US" sz="2100" b="1">
                <a:solidFill>
                  <a:srgbClr val="40458C"/>
                </a:solidFill>
                <a:latin typeface="微软雅黑"/>
                <a:ea typeface="微软雅黑"/>
                <a:cs typeface="微软雅黑"/>
              </a:rPr>
              <a:t>叫文盲</a:t>
            </a:r>
            <a:endParaRPr lang="zh-CN" altLang="en-US" sz="2100" b="1">
              <a:latin typeface="微软雅黑"/>
              <a:ea typeface="微软雅黑"/>
              <a:cs typeface="微软雅黑"/>
            </a:endParaRPr>
          </a:p>
          <a:p>
            <a:pPr defTabSz="709613" eaLnBrk="0" hangingPunct="0">
              <a:lnSpc>
                <a:spcPct val="150000"/>
              </a:lnSpc>
              <a:buFont typeface="Arial" charset="0"/>
              <a:buNone/>
            </a:pPr>
            <a:r>
              <a:rPr lang="zh-CN" altLang="en-US" sz="2100" b="1">
                <a:latin typeface="微软雅黑"/>
                <a:ea typeface="微软雅黑"/>
                <a:cs typeface="微软雅黑"/>
              </a:rPr>
              <a:t>  </a:t>
            </a:r>
            <a:r>
              <a:rPr lang="zh-CN" altLang="en-US" sz="2100" b="1">
                <a:solidFill>
                  <a:srgbClr val="40458C"/>
                </a:solidFill>
                <a:latin typeface="微软雅黑"/>
                <a:ea typeface="微软雅黑"/>
                <a:cs typeface="微软雅黑"/>
              </a:rPr>
              <a:t>管理的提升，</a:t>
            </a:r>
            <a:r>
              <a:rPr lang="zh-TW" altLang="en-US" sz="2100" b="1">
                <a:solidFill>
                  <a:srgbClr val="40458C"/>
                </a:solidFill>
                <a:latin typeface="微软雅黑"/>
                <a:ea typeface="微软雅黑"/>
                <a:cs typeface="微软雅黑"/>
              </a:rPr>
              <a:t>始</a:t>
            </a:r>
            <a:r>
              <a:rPr lang="zh-CN" altLang="en-US" sz="2100" b="1">
                <a:solidFill>
                  <a:srgbClr val="40458C"/>
                </a:solidFill>
                <a:latin typeface="微软雅黑"/>
                <a:ea typeface="微软雅黑"/>
                <a:cs typeface="微软雅黑"/>
              </a:rPr>
              <a:t>于</a:t>
            </a:r>
            <a:r>
              <a:rPr lang="zh-TW" altLang="en-US" sz="2100" b="1">
                <a:solidFill>
                  <a:srgbClr val="40458C"/>
                </a:solidFill>
                <a:latin typeface="微软雅黑"/>
                <a:ea typeface="微软雅黑"/>
                <a:cs typeface="微软雅黑"/>
              </a:rPr>
              <a:t>教育</a:t>
            </a:r>
            <a:r>
              <a:rPr lang="zh-CN" altLang="en-US" sz="2100" b="1">
                <a:solidFill>
                  <a:srgbClr val="40458C"/>
                </a:solidFill>
                <a:latin typeface="微软雅黑"/>
                <a:ea typeface="微软雅黑"/>
                <a:cs typeface="微软雅黑"/>
              </a:rPr>
              <a:t>，</a:t>
            </a:r>
            <a:r>
              <a:rPr lang="zh-TW" altLang="en-US" sz="2100" b="1">
                <a:solidFill>
                  <a:srgbClr val="40458C"/>
                </a:solidFill>
                <a:latin typeface="微软雅黑"/>
                <a:ea typeface="微软雅黑"/>
                <a:cs typeface="微软雅黑"/>
              </a:rPr>
              <a:t>終</a:t>
            </a:r>
            <a:r>
              <a:rPr lang="zh-CN" altLang="en-US" sz="2100" b="1">
                <a:solidFill>
                  <a:srgbClr val="40458C"/>
                </a:solidFill>
                <a:latin typeface="微软雅黑"/>
                <a:ea typeface="微软雅黑"/>
                <a:cs typeface="微软雅黑"/>
              </a:rPr>
              <a:t>于</a:t>
            </a:r>
            <a:r>
              <a:rPr lang="zh-TW" altLang="en-US" sz="2100" b="1">
                <a:solidFill>
                  <a:srgbClr val="40458C"/>
                </a:solidFill>
                <a:latin typeface="微软雅黑"/>
                <a:ea typeface="微软雅黑"/>
                <a:cs typeface="微软雅黑"/>
              </a:rPr>
              <a:t>教育</a:t>
            </a:r>
            <a:r>
              <a:rPr lang="zh-CN" altLang="en-US" sz="2100" b="1">
                <a:solidFill>
                  <a:srgbClr val="40458C"/>
                </a:solidFill>
                <a:latin typeface="微软雅黑"/>
                <a:ea typeface="微软雅黑"/>
                <a:cs typeface="微软雅黑"/>
              </a:rPr>
              <a:t>。</a:t>
            </a:r>
          </a:p>
          <a:p>
            <a:pPr defTabSz="709613" eaLnBrk="0" hangingPunct="0">
              <a:lnSpc>
                <a:spcPct val="150000"/>
              </a:lnSpc>
              <a:buFont typeface="Arial" charset="0"/>
              <a:buNone/>
            </a:pPr>
            <a:r>
              <a:rPr lang="zh-CN" altLang="en-US" sz="2100" b="1">
                <a:solidFill>
                  <a:srgbClr val="40458C"/>
                </a:solidFill>
                <a:latin typeface="微软雅黑"/>
                <a:ea typeface="微软雅黑"/>
                <a:cs typeface="微软雅黑"/>
              </a:rPr>
              <a:t>  员工没能力</a:t>
            </a:r>
            <a:r>
              <a:rPr lang="en-US" altLang="zh-CN" sz="2100" b="1">
                <a:solidFill>
                  <a:srgbClr val="40458C"/>
                </a:solidFill>
                <a:latin typeface="微软雅黑"/>
                <a:ea typeface="微软雅黑"/>
                <a:cs typeface="微软雅黑"/>
              </a:rPr>
              <a:t>,</a:t>
            </a:r>
            <a:r>
              <a:rPr lang="zh-TW" altLang="en-US" sz="2100" b="1">
                <a:solidFill>
                  <a:srgbClr val="40458C"/>
                </a:solidFill>
                <a:latin typeface="微软雅黑"/>
                <a:ea typeface="微软雅黑"/>
                <a:cs typeface="微软雅黑"/>
              </a:rPr>
              <a:t>責任在我</a:t>
            </a:r>
            <a:r>
              <a:rPr lang="zh-CN" altLang="en-US" sz="2100" b="1">
                <a:solidFill>
                  <a:srgbClr val="40458C"/>
                </a:solidFill>
                <a:latin typeface="微软雅黑"/>
                <a:ea typeface="微软雅黑"/>
                <a:cs typeface="微软雅黑"/>
              </a:rPr>
              <a:t>。</a:t>
            </a:r>
            <a:endParaRPr lang="zh-TW" altLang="en-US" sz="2100" b="1">
              <a:solidFill>
                <a:srgbClr val="40458C"/>
              </a:solidFill>
              <a:latin typeface="微软雅黑"/>
              <a:ea typeface="微软雅黑"/>
              <a:cs typeface="微软雅黑"/>
            </a:endParaRPr>
          </a:p>
          <a:p>
            <a:pPr defTabSz="709613" eaLnBrk="0" hangingPunct="0">
              <a:lnSpc>
                <a:spcPct val="150000"/>
              </a:lnSpc>
              <a:buFont typeface="Arial" charset="0"/>
              <a:buNone/>
            </a:pPr>
            <a:r>
              <a:rPr lang="zh-TW" altLang="en-US" sz="2100" b="1">
                <a:solidFill>
                  <a:srgbClr val="EA3612"/>
                </a:solidFill>
                <a:latin typeface="微软雅黑"/>
                <a:ea typeface="微软雅黑"/>
                <a:cs typeface="微软雅黑"/>
              </a:rPr>
              <a:t>  学</a:t>
            </a:r>
            <a:r>
              <a:rPr lang="zh-CN" altLang="en-US" sz="2100" b="1">
                <a:solidFill>
                  <a:srgbClr val="EA3612"/>
                </a:solidFill>
                <a:latin typeface="微软雅黑"/>
                <a:ea typeface="微软雅黑"/>
                <a:cs typeface="微软雅黑"/>
              </a:rPr>
              <a:t>习者没有学会，是教导者没有教好！</a:t>
            </a:r>
          </a:p>
        </p:txBody>
      </p:sp>
      <p:sp>
        <p:nvSpPr>
          <p:cNvPr id="678916" name="Text Box 4"/>
          <p:cNvSpPr txBox="1">
            <a:spLocks noChangeArrowheads="1"/>
          </p:cNvSpPr>
          <p:nvPr/>
        </p:nvSpPr>
        <p:spPr bwMode="auto">
          <a:xfrm>
            <a:off x="404813" y="3543300"/>
            <a:ext cx="5214937" cy="649288"/>
          </a:xfrm>
          <a:prstGeom prst="rect">
            <a:avLst/>
          </a:prstGeom>
          <a:noFill/>
          <a:ln w="9525">
            <a:noFill/>
            <a:miter lim="800000"/>
            <a:headEnd/>
            <a:tailEnd/>
          </a:ln>
          <a:effectLst/>
        </p:spPr>
        <p:txBody>
          <a:bodyPr lIns="71139" tIns="35570" rIns="71139" bIns="35570">
            <a:spAutoFit/>
          </a:bodyPr>
          <a:lstStyle/>
          <a:p>
            <a:pPr defTabSz="710804" eaLnBrk="0" hangingPunct="0">
              <a:spcBef>
                <a:spcPct val="50000"/>
              </a:spcBef>
              <a:buFont typeface="Arial" panose="020B0604020202020204" pitchFamily="34" charset="0"/>
              <a:buNone/>
              <a:defRPr/>
            </a:pPr>
            <a:r>
              <a:rPr lang="zh-TW" altLang="en-US" sz="3750" b="1" dirty="0">
                <a:latin typeface="Tahoma" pitchFamily="34" charset="0"/>
                <a:ea typeface="隶书" pitchFamily="49" charset="-122"/>
              </a:rPr>
              <a:t>工作教導</a:t>
            </a:r>
            <a:r>
              <a:rPr lang="zh-CN" altLang="en-US" sz="3750" b="1" dirty="0">
                <a:latin typeface="Times New Roman" pitchFamily="18" charset="0"/>
                <a:ea typeface="隶书" pitchFamily="49" charset="-122"/>
              </a:rPr>
              <a:t>的最高境界：</a:t>
            </a:r>
          </a:p>
        </p:txBody>
      </p:sp>
      <p:sp>
        <p:nvSpPr>
          <p:cNvPr id="318468" name="Text Box 5"/>
          <p:cNvSpPr txBox="1">
            <a:spLocks noChangeArrowheads="1"/>
          </p:cNvSpPr>
          <p:nvPr/>
        </p:nvSpPr>
        <p:spPr bwMode="auto">
          <a:xfrm>
            <a:off x="1970088" y="3921125"/>
            <a:ext cx="4721225" cy="903288"/>
          </a:xfrm>
          <a:prstGeom prst="rect">
            <a:avLst/>
          </a:prstGeom>
          <a:noFill/>
          <a:ln w="9525">
            <a:noFill/>
            <a:miter lim="800000"/>
            <a:headEnd/>
            <a:tailEnd/>
          </a:ln>
        </p:spPr>
        <p:txBody>
          <a:bodyPr lIns="71139" tIns="35570" rIns="71139" bIns="35570">
            <a:spAutoFit/>
          </a:bodyPr>
          <a:lstStyle/>
          <a:p>
            <a:pPr defTabSz="709613" eaLnBrk="0" hangingPunct="0">
              <a:spcBef>
                <a:spcPct val="50000"/>
              </a:spcBef>
              <a:buFont typeface="Arial" charset="0"/>
              <a:buNone/>
            </a:pPr>
            <a:r>
              <a:rPr lang="zh-CN" altLang="en-US" sz="5400" b="1">
                <a:latin typeface="Times New Roman" pitchFamily="18" charset="0"/>
                <a:ea typeface="隶书"/>
                <a:cs typeface="隶书"/>
              </a:rPr>
              <a:t>让别人成功！</a:t>
            </a:r>
          </a:p>
        </p:txBody>
      </p:sp>
      <p:sp>
        <p:nvSpPr>
          <p:cNvPr id="678918" name="Text Box 6"/>
          <p:cNvSpPr txBox="1">
            <a:spLocks noChangeArrowheads="1"/>
          </p:cNvSpPr>
          <p:nvPr/>
        </p:nvSpPr>
        <p:spPr bwMode="auto">
          <a:xfrm>
            <a:off x="404813" y="3003550"/>
            <a:ext cx="3486150" cy="649288"/>
          </a:xfrm>
          <a:prstGeom prst="rect">
            <a:avLst/>
          </a:prstGeom>
          <a:noFill/>
          <a:ln w="9525">
            <a:noFill/>
            <a:miter lim="800000"/>
            <a:headEnd/>
            <a:tailEnd/>
          </a:ln>
          <a:effectLst/>
        </p:spPr>
        <p:txBody>
          <a:bodyPr lIns="71139" tIns="35570" rIns="71139" bIns="35570">
            <a:spAutoFit/>
          </a:bodyPr>
          <a:lstStyle/>
          <a:p>
            <a:pPr defTabSz="710804" eaLnBrk="0" hangingPunct="0">
              <a:spcBef>
                <a:spcPct val="50000"/>
              </a:spcBef>
              <a:buFont typeface="Arial" panose="020B0604020202020204" pitchFamily="34" charset="0"/>
              <a:buNone/>
              <a:defRPr/>
            </a:pPr>
            <a:r>
              <a:rPr lang="zh-CN" altLang="en-US" sz="3750" b="1" dirty="0">
                <a:latin typeface="Times New Roman" pitchFamily="18" charset="0"/>
                <a:ea typeface="隶书" pitchFamily="49" charset="-122"/>
              </a:rPr>
              <a:t>请谨记：</a:t>
            </a: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仝德志文件，勿删！\03-参考文档\！PPT图片及版面资源\06-PPT精选插图\02-商务\同一起跑线.jpg"/>
          <p:cNvPicPr>
            <a:picLocks noChangeAspect="1" noChangeArrowheads="1"/>
          </p:cNvPicPr>
          <p:nvPr/>
        </p:nvPicPr>
        <p:blipFill>
          <a:blip r:embed="rId2"/>
          <a:srcRect/>
          <a:stretch>
            <a:fillRect/>
          </a:stretch>
        </p:blipFill>
        <p:spPr bwMode="auto">
          <a:xfrm>
            <a:off x="3086100" y="1200150"/>
            <a:ext cx="3600450" cy="3095625"/>
          </a:xfrm>
          <a:prstGeom prst="rect">
            <a:avLst/>
          </a:prstGeom>
          <a:noFill/>
          <a:ln w="28575">
            <a:solidFill>
              <a:schemeClr val="accent6">
                <a:lumMod val="60000"/>
                <a:lumOff val="40000"/>
              </a:schemeClr>
            </a:solidFill>
          </a:ln>
          <a:effectLst>
            <a:outerShdw blurRad="50800" dist="38100" dir="5400000" algn="t" rotWithShape="0">
              <a:prstClr val="black">
                <a:alpha val="40000"/>
              </a:prstClr>
            </a:outerShdw>
          </a:effectLst>
          <a:extLst/>
        </p:spPr>
      </p:pic>
      <p:sp>
        <p:nvSpPr>
          <p:cNvPr id="15" name="Line 130"/>
          <p:cNvSpPr>
            <a:spLocks noChangeShapeType="1"/>
          </p:cNvSpPr>
          <p:nvPr/>
        </p:nvSpPr>
        <p:spPr bwMode="auto">
          <a:xfrm>
            <a:off x="581025" y="1655763"/>
            <a:ext cx="0" cy="342900"/>
          </a:xfrm>
          <a:prstGeom prst="line">
            <a:avLst/>
          </a:prstGeom>
          <a:noFill/>
          <a:ln w="38100">
            <a:noFill/>
            <a:round/>
            <a:headEnd/>
            <a:tailEnd/>
          </a:ln>
          <a:effectLst/>
          <a:extLst/>
        </p:spPr>
        <p:txBody>
          <a:bodyPr/>
          <a:lstStyle/>
          <a:p>
            <a:pPr eaLnBrk="0" fontAlgn="auto" hangingPunct="0">
              <a:spcBef>
                <a:spcPts val="0"/>
              </a:spcBef>
              <a:spcAft>
                <a:spcPts val="0"/>
              </a:spcAft>
              <a:buFont typeface="Arial" panose="020B0604020202020204" pitchFamily="34" charset="0"/>
              <a:buNone/>
              <a:defRPr/>
            </a:pPr>
            <a:endParaRPr lang="zh-CN" altLang="en-US" sz="1350" kern="0">
              <a:solidFill>
                <a:sysClr val="windowText" lastClr="000000"/>
              </a:solidFill>
              <a:latin typeface="+mn-lt"/>
              <a:ea typeface="+mn-ea"/>
            </a:endParaRPr>
          </a:p>
        </p:txBody>
      </p:sp>
      <p:sp>
        <p:nvSpPr>
          <p:cNvPr id="16" name="矩形 4"/>
          <p:cNvSpPr>
            <a:spLocks noChangeArrowheads="1"/>
          </p:cNvSpPr>
          <p:nvPr/>
        </p:nvSpPr>
        <p:spPr bwMode="auto">
          <a:xfrm>
            <a:off x="188913" y="896938"/>
            <a:ext cx="2754312" cy="3798887"/>
          </a:xfrm>
          <a:prstGeom prst="rect">
            <a:avLst/>
          </a:prstGeom>
          <a:noFill/>
          <a:ln w="9525">
            <a:noFill/>
            <a:miter lim="800000"/>
            <a:headEnd/>
            <a:tailEnd/>
          </a:ln>
        </p:spPr>
        <p:txBody>
          <a:bodyPr lIns="57608" tIns="28804" rIns="57608" bIns="28804">
            <a:spAutoFit/>
          </a:bodyPr>
          <a:lstStyle/>
          <a:p>
            <a:pPr indent="287338" defTabSz="766763" eaLnBrk="0" hangingPunct="0">
              <a:lnSpc>
                <a:spcPct val="150000"/>
              </a:lnSpc>
              <a:spcBef>
                <a:spcPts val="125"/>
              </a:spcBef>
              <a:spcAft>
                <a:spcPts val="38"/>
              </a:spcAft>
              <a:buFont typeface="Arial" charset="0"/>
              <a:buNone/>
            </a:pPr>
            <a:r>
              <a:rPr lang="zh-CN" altLang="en-US" b="1">
                <a:latin typeface="微软雅黑"/>
                <a:ea typeface="微软雅黑"/>
                <a:cs typeface="微软雅黑"/>
              </a:rPr>
              <a:t>这是一个拼爹的时代，公平的理想依然遥远，不公的现实代代遗传。如果你既不是富二代，也不是官二代，那么你怎么样才能比得过白富美和高富帅？感谢老天爷，让我们在万千的不公平中，还有</a:t>
            </a:r>
            <a:r>
              <a:rPr lang="zh-CN" altLang="en-US" b="1">
                <a:solidFill>
                  <a:srgbClr val="FF0000"/>
                </a:solidFill>
                <a:latin typeface="微软雅黑"/>
                <a:ea typeface="微软雅黑"/>
                <a:cs typeface="微软雅黑"/>
              </a:rPr>
              <a:t>这唯一公平的资源：时间！</a:t>
            </a:r>
          </a:p>
        </p:txBody>
      </p:sp>
      <p:sp>
        <p:nvSpPr>
          <p:cNvPr id="319492" name="Rectangle 18"/>
          <p:cNvSpPr>
            <a:spLocks noChangeArrowheads="1"/>
          </p:cNvSpPr>
          <p:nvPr/>
        </p:nvSpPr>
        <p:spPr bwMode="auto">
          <a:xfrm>
            <a:off x="765175" y="465138"/>
            <a:ext cx="3294063" cy="4318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为什么要时间管理？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a:grpSpLocks/>
          </p:cNvGrpSpPr>
          <p:nvPr/>
        </p:nvGrpSpPr>
        <p:grpSpPr bwMode="auto">
          <a:xfrm>
            <a:off x="2024063" y="1209675"/>
            <a:ext cx="3025775" cy="3292475"/>
            <a:chOff x="3934966" y="1053530"/>
            <a:chExt cx="4402963" cy="4392248"/>
          </a:xfrm>
        </p:grpSpPr>
        <p:sp>
          <p:nvSpPr>
            <p:cNvPr id="20" name="Freeform 9"/>
            <p:cNvSpPr>
              <a:spLocks/>
            </p:cNvSpPr>
            <p:nvPr/>
          </p:nvSpPr>
          <p:spPr bwMode="auto">
            <a:xfrm flipH="1" flipV="1">
              <a:off x="6178028" y="3285656"/>
              <a:ext cx="2159901" cy="2160122"/>
            </a:xfrm>
            <a:custGeom>
              <a:avLst/>
              <a:gdLst>
                <a:gd name="T0" fmla="*/ 2147483647 w 177"/>
                <a:gd name="T1" fmla="*/ 0 h 177"/>
                <a:gd name="T2" fmla="*/ 0 w 177"/>
                <a:gd name="T3" fmla="*/ 2147483647 h 177"/>
                <a:gd name="T4" fmla="*/ 2147483647 w 177"/>
                <a:gd name="T5" fmla="*/ 2147483647 h 177"/>
                <a:gd name="T6" fmla="*/ 2147483647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rotWithShape="0">
              <a:gsLst>
                <a:gs pos="0">
                  <a:srgbClr val="7DADFF"/>
                </a:gs>
                <a:gs pos="33000">
                  <a:srgbClr val="7DADFF"/>
                </a:gs>
                <a:gs pos="100000">
                  <a:srgbClr val="2676FF"/>
                </a:gs>
              </a:gsLst>
              <a:lin ang="5400000"/>
            </a:gradFill>
            <a:ln w="3175" algn="ctr">
              <a:solidFill>
                <a:srgbClr val="D7D7D7"/>
              </a:solidFill>
              <a:miter lim="800000"/>
              <a:headEnd/>
              <a:tailEnd/>
            </a:ln>
          </p:spPr>
          <p:txBody>
            <a:bodyPr rot="10800000" lIns="57608" tIns="28804" rIns="57608" bIns="28804" anchor="ctr"/>
            <a:lstStyle/>
            <a:p>
              <a:pPr defTabSz="576263" eaLnBrk="0" hangingPunct="0">
                <a:lnSpc>
                  <a:spcPct val="120000"/>
                </a:lnSpc>
                <a:buFont typeface="Arial" panose="020B0604020202020204" pitchFamily="34" charset="0"/>
                <a:buNone/>
                <a:defRPr/>
              </a:pPr>
              <a:endParaRPr lang="zh-CN" altLang="zh-CN" sz="1125" b="1">
                <a:solidFill>
                  <a:srgbClr val="F9F9F9"/>
                </a:solidFill>
                <a:latin typeface="微软雅黑" pitchFamily="34" charset="-122"/>
                <a:ea typeface="微软雅黑" pitchFamily="34" charset="-122"/>
              </a:endParaRPr>
            </a:p>
          </p:txBody>
        </p:sp>
        <p:sp>
          <p:nvSpPr>
            <p:cNvPr id="21" name="Freeform 9"/>
            <p:cNvSpPr>
              <a:spLocks/>
            </p:cNvSpPr>
            <p:nvPr/>
          </p:nvSpPr>
          <p:spPr bwMode="auto">
            <a:xfrm flipV="1">
              <a:off x="3934966" y="3268714"/>
              <a:ext cx="2159900" cy="2160122"/>
            </a:xfrm>
            <a:custGeom>
              <a:avLst/>
              <a:gdLst>
                <a:gd name="T0" fmla="*/ 2147483647 w 177"/>
                <a:gd name="T1" fmla="*/ 0 h 177"/>
                <a:gd name="T2" fmla="*/ 0 w 177"/>
                <a:gd name="T3" fmla="*/ 2147483647 h 177"/>
                <a:gd name="T4" fmla="*/ 2147483647 w 177"/>
                <a:gd name="T5" fmla="*/ 2147483647 h 177"/>
                <a:gd name="T6" fmla="*/ 2147483647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rotWithShape="0">
              <a:gsLst>
                <a:gs pos="0">
                  <a:srgbClr val="A8DA73"/>
                </a:gs>
                <a:gs pos="33000">
                  <a:srgbClr val="A8DA73"/>
                </a:gs>
                <a:gs pos="100000">
                  <a:srgbClr val="6DAA2D"/>
                </a:gs>
              </a:gsLst>
              <a:lin ang="5400000"/>
            </a:gradFill>
            <a:ln w="3175" algn="ctr">
              <a:solidFill>
                <a:srgbClr val="D7D7D7"/>
              </a:solidFill>
              <a:miter lim="800000"/>
              <a:headEnd/>
              <a:tailEnd/>
            </a:ln>
          </p:spPr>
          <p:txBody>
            <a:bodyPr rot="10800000" lIns="57608" tIns="28804" rIns="57608" bIns="28804" anchor="ctr"/>
            <a:lstStyle/>
            <a:p>
              <a:pPr defTabSz="576263" eaLnBrk="0" hangingPunct="0">
                <a:lnSpc>
                  <a:spcPct val="120000"/>
                </a:lnSpc>
                <a:buFont typeface="Arial" panose="020B0604020202020204" pitchFamily="34" charset="0"/>
                <a:buNone/>
                <a:defRPr/>
              </a:pPr>
              <a:endParaRPr lang="zh-CN" altLang="zh-CN" sz="1125" b="1">
                <a:solidFill>
                  <a:srgbClr val="F9F9F9"/>
                </a:solidFill>
                <a:latin typeface="微软雅黑" pitchFamily="34" charset="-122"/>
                <a:ea typeface="微软雅黑" pitchFamily="34" charset="-122"/>
              </a:endParaRPr>
            </a:p>
          </p:txBody>
        </p:sp>
        <p:sp>
          <p:nvSpPr>
            <p:cNvPr id="22" name="Freeform 9"/>
            <p:cNvSpPr>
              <a:spLocks/>
            </p:cNvSpPr>
            <p:nvPr/>
          </p:nvSpPr>
          <p:spPr bwMode="auto">
            <a:xfrm flipH="1">
              <a:off x="6178028" y="1053530"/>
              <a:ext cx="2159901" cy="2160122"/>
            </a:xfrm>
            <a:custGeom>
              <a:avLst/>
              <a:gdLst>
                <a:gd name="T0" fmla="*/ 2147483647 w 177"/>
                <a:gd name="T1" fmla="*/ 0 h 177"/>
                <a:gd name="T2" fmla="*/ 0 w 177"/>
                <a:gd name="T3" fmla="*/ 2147483647 h 177"/>
                <a:gd name="T4" fmla="*/ 2147483647 w 177"/>
                <a:gd name="T5" fmla="*/ 2147483647 h 177"/>
                <a:gd name="T6" fmla="*/ 2147483647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rotWithShape="0">
              <a:gsLst>
                <a:gs pos="0">
                  <a:srgbClr val="FF4040"/>
                </a:gs>
                <a:gs pos="33000">
                  <a:srgbClr val="FF4040"/>
                </a:gs>
                <a:gs pos="100000">
                  <a:srgbClr val="C00000"/>
                </a:gs>
              </a:gsLst>
              <a:lin ang="5400000"/>
            </a:gradFill>
            <a:ln w="3175" algn="ctr">
              <a:solidFill>
                <a:srgbClr val="D7D7D7"/>
              </a:solidFill>
              <a:miter lim="800000"/>
              <a:headEnd/>
              <a:tailEnd/>
            </a:ln>
          </p:spPr>
          <p:txBody>
            <a:bodyPr lIns="57608" tIns="28804" rIns="57608" bIns="28804" anchor="ctr"/>
            <a:lstStyle/>
            <a:p>
              <a:pPr defTabSz="576263" eaLnBrk="0" hangingPunct="0">
                <a:lnSpc>
                  <a:spcPct val="120000"/>
                </a:lnSpc>
                <a:buFont typeface="Arial" panose="020B0604020202020204" pitchFamily="34" charset="0"/>
                <a:buNone/>
                <a:defRPr/>
              </a:pPr>
              <a:endParaRPr lang="zh-CN" altLang="zh-CN" sz="1125" b="1">
                <a:solidFill>
                  <a:srgbClr val="F9F9F9"/>
                </a:solidFill>
                <a:latin typeface="微软雅黑" pitchFamily="34" charset="-122"/>
                <a:ea typeface="微软雅黑" pitchFamily="34" charset="-122"/>
              </a:endParaRPr>
            </a:p>
          </p:txBody>
        </p:sp>
        <p:sp>
          <p:nvSpPr>
            <p:cNvPr id="24" name="Freeform 9"/>
            <p:cNvSpPr>
              <a:spLocks/>
            </p:cNvSpPr>
            <p:nvPr/>
          </p:nvSpPr>
          <p:spPr bwMode="auto">
            <a:xfrm>
              <a:off x="3934966" y="1053530"/>
              <a:ext cx="2159900" cy="2160122"/>
            </a:xfrm>
            <a:custGeom>
              <a:avLst/>
              <a:gdLst>
                <a:gd name="T0" fmla="*/ 2147483647 w 177"/>
                <a:gd name="T1" fmla="*/ 0 h 177"/>
                <a:gd name="T2" fmla="*/ 0 w 177"/>
                <a:gd name="T3" fmla="*/ 2147483647 h 177"/>
                <a:gd name="T4" fmla="*/ 2147483647 w 177"/>
                <a:gd name="T5" fmla="*/ 2147483647 h 177"/>
                <a:gd name="T6" fmla="*/ 2147483647 w 177"/>
                <a:gd name="T7" fmla="*/ 0 h 177"/>
                <a:gd name="T8" fmla="*/ 0 60000 65536"/>
                <a:gd name="T9" fmla="*/ 0 60000 65536"/>
                <a:gd name="T10" fmla="*/ 0 60000 65536"/>
                <a:gd name="T11" fmla="*/ 0 60000 65536"/>
                <a:gd name="T12" fmla="*/ 0 w 177"/>
                <a:gd name="T13" fmla="*/ 0 h 177"/>
                <a:gd name="T14" fmla="*/ 177 w 177"/>
                <a:gd name="T15" fmla="*/ 177 h 177"/>
              </a:gdLst>
              <a:ahLst/>
              <a:cxnLst>
                <a:cxn ang="T8">
                  <a:pos x="T0" y="T1"/>
                </a:cxn>
                <a:cxn ang="T9">
                  <a:pos x="T2" y="T3"/>
                </a:cxn>
                <a:cxn ang="T10">
                  <a:pos x="T4" y="T5"/>
                </a:cxn>
                <a:cxn ang="T11">
                  <a:pos x="T6" y="T7"/>
                </a:cxn>
              </a:cxnLst>
              <a:rect l="T12" t="T13" r="T14" b="T15"/>
              <a:pathLst>
                <a:path w="177" h="177">
                  <a:moveTo>
                    <a:pt x="177" y="0"/>
                  </a:moveTo>
                  <a:cubicBezTo>
                    <a:pt x="79" y="0"/>
                    <a:pt x="0" y="79"/>
                    <a:pt x="0" y="177"/>
                  </a:cubicBezTo>
                  <a:lnTo>
                    <a:pt x="177" y="177"/>
                  </a:lnTo>
                  <a:lnTo>
                    <a:pt x="177" y="0"/>
                  </a:lnTo>
                  <a:close/>
                </a:path>
              </a:pathLst>
            </a:custGeom>
            <a:gradFill rotWithShape="0">
              <a:gsLst>
                <a:gs pos="0">
                  <a:srgbClr val="FAB57D"/>
                </a:gs>
                <a:gs pos="33000">
                  <a:srgbClr val="FAB57D"/>
                </a:gs>
                <a:gs pos="100000">
                  <a:srgbClr val="F68426"/>
                </a:gs>
              </a:gsLst>
              <a:lin ang="5400000"/>
            </a:gradFill>
            <a:ln w="3175" algn="ctr">
              <a:solidFill>
                <a:srgbClr val="D7D7D7"/>
              </a:solidFill>
              <a:miter lim="800000"/>
              <a:headEnd/>
              <a:tailEnd/>
            </a:ln>
          </p:spPr>
          <p:txBody>
            <a:bodyPr lIns="57608" tIns="28804" rIns="57608" bIns="28804" anchor="ctr"/>
            <a:lstStyle/>
            <a:p>
              <a:pPr defTabSz="576263" eaLnBrk="0" hangingPunct="0">
                <a:lnSpc>
                  <a:spcPct val="120000"/>
                </a:lnSpc>
                <a:buFont typeface="Arial" panose="020B0604020202020204" pitchFamily="34" charset="0"/>
                <a:buNone/>
                <a:defRPr/>
              </a:pPr>
              <a:endParaRPr lang="zh-CN" altLang="zh-CN" sz="1125" b="1">
                <a:solidFill>
                  <a:srgbClr val="F9F9F9"/>
                </a:solidFill>
                <a:latin typeface="微软雅黑" pitchFamily="34" charset="-122"/>
                <a:ea typeface="微软雅黑" pitchFamily="34" charset="-122"/>
              </a:endParaRPr>
            </a:p>
          </p:txBody>
        </p:sp>
      </p:grpSp>
      <p:sp>
        <p:nvSpPr>
          <p:cNvPr id="25" name="Line 10"/>
          <p:cNvSpPr>
            <a:spLocks noChangeShapeType="1"/>
          </p:cNvSpPr>
          <p:nvPr/>
        </p:nvSpPr>
        <p:spPr bwMode="auto">
          <a:xfrm rot="5400000" flipH="1" flipV="1">
            <a:off x="3463926" y="931862"/>
            <a:ext cx="0" cy="3832225"/>
          </a:xfrm>
          <a:prstGeom prst="line">
            <a:avLst/>
          </a:prstGeom>
          <a:ln>
            <a:headEnd type="none" w="med" len="med"/>
            <a:tailEnd type="arrow" w="med" len="med"/>
          </a:ln>
          <a:extLst/>
        </p:spPr>
        <p:style>
          <a:lnRef idx="3">
            <a:schemeClr val="accent6"/>
          </a:lnRef>
          <a:fillRef idx="0">
            <a:schemeClr val="accent6"/>
          </a:fillRef>
          <a:effectRef idx="2">
            <a:schemeClr val="accent6"/>
          </a:effectRef>
          <a:fontRef idx="minor">
            <a:schemeClr val="tx1"/>
          </a:fontRef>
        </p:style>
        <p:txBody>
          <a:bodyPr wrap="none" anchor="ctr"/>
          <a:lstStyle/>
          <a:p>
            <a:pPr defTabSz="914169" eaLnBrk="0" fontAlgn="auto" hangingPunct="0">
              <a:spcBef>
                <a:spcPts val="0"/>
              </a:spcBef>
              <a:spcAft>
                <a:spcPts val="0"/>
              </a:spcAft>
              <a:buFont typeface="Arial" panose="020B0604020202020204" pitchFamily="34" charset="0"/>
              <a:buNone/>
              <a:defRPr/>
            </a:pPr>
            <a:endParaRPr lang="zh-CN" altLang="en-US" b="1" kern="0">
              <a:solidFill>
                <a:sysClr val="windowText" lastClr="000000"/>
              </a:solidFill>
              <a:latin typeface="微软雅黑" pitchFamily="34" charset="-122"/>
            </a:endParaRPr>
          </a:p>
        </p:txBody>
      </p:sp>
      <p:sp>
        <p:nvSpPr>
          <p:cNvPr id="26" name="Rectangle 17"/>
          <p:cNvSpPr>
            <a:spLocks noChangeArrowheads="1"/>
          </p:cNvSpPr>
          <p:nvPr/>
        </p:nvSpPr>
        <p:spPr bwMode="auto">
          <a:xfrm>
            <a:off x="5103813" y="2517775"/>
            <a:ext cx="404812" cy="231775"/>
          </a:xfrm>
          <a:prstGeom prst="rect">
            <a:avLst/>
          </a:prstGeom>
          <a:noFill/>
          <a:ln w="9525">
            <a:noFill/>
            <a:miter lim="800000"/>
            <a:headEnd/>
            <a:tailEnd/>
          </a:ln>
        </p:spPr>
        <p:txBody>
          <a:bodyPr wrap="none" lIns="57608" tIns="28804" rIns="57608" bIns="28804">
            <a:spAutoFit/>
          </a:bodyPr>
          <a:lstStyle/>
          <a:p>
            <a:pPr defTabSz="766763" eaLnBrk="0" hangingPunct="0">
              <a:buFont typeface="Arial" panose="020B0604020202020204" pitchFamily="34" charset="0"/>
              <a:buNone/>
              <a:defRPr/>
            </a:pPr>
            <a:r>
              <a:rPr kumimoji="1" lang="zh-CN" altLang="en-US" sz="1125" b="1" dirty="0">
                <a:solidFill>
                  <a:srgbClr val="FF9900"/>
                </a:solidFill>
                <a:latin typeface="微软雅黑" pitchFamily="34" charset="-122"/>
                <a:ea typeface="微软雅黑" pitchFamily="34" charset="-122"/>
              </a:rPr>
              <a:t>紧急</a:t>
            </a:r>
          </a:p>
        </p:txBody>
      </p:sp>
      <p:sp>
        <p:nvSpPr>
          <p:cNvPr id="27" name="Rectangle 19"/>
          <p:cNvSpPr>
            <a:spLocks noChangeArrowheads="1"/>
          </p:cNvSpPr>
          <p:nvPr/>
        </p:nvSpPr>
        <p:spPr bwMode="auto">
          <a:xfrm>
            <a:off x="2889250" y="950913"/>
            <a:ext cx="404813" cy="231775"/>
          </a:xfrm>
          <a:prstGeom prst="rect">
            <a:avLst/>
          </a:prstGeom>
          <a:noFill/>
          <a:ln w="9525">
            <a:noFill/>
            <a:miter lim="800000"/>
            <a:headEnd/>
            <a:tailEnd/>
          </a:ln>
        </p:spPr>
        <p:txBody>
          <a:bodyPr wrap="none" lIns="57608" tIns="28804" rIns="57608" bIns="28804">
            <a:spAutoFit/>
          </a:bodyPr>
          <a:lstStyle/>
          <a:p>
            <a:pPr defTabSz="766763" eaLnBrk="0" hangingPunct="0">
              <a:buFont typeface="Arial" panose="020B0604020202020204" pitchFamily="34" charset="0"/>
              <a:buNone/>
              <a:defRPr/>
            </a:pPr>
            <a:r>
              <a:rPr lang="zh-CN" altLang="en-US" sz="1125" b="1" dirty="0">
                <a:solidFill>
                  <a:srgbClr val="99D000"/>
                </a:solidFill>
                <a:latin typeface="微软雅黑" pitchFamily="34" charset="-122"/>
                <a:ea typeface="微软雅黑" pitchFamily="34" charset="-122"/>
              </a:rPr>
              <a:t>重要</a:t>
            </a:r>
          </a:p>
        </p:txBody>
      </p:sp>
      <p:sp>
        <p:nvSpPr>
          <p:cNvPr id="28" name="Rectangle 36"/>
          <p:cNvSpPr>
            <a:spLocks noChangeArrowheads="1"/>
          </p:cNvSpPr>
          <p:nvPr/>
        </p:nvSpPr>
        <p:spPr bwMode="auto">
          <a:xfrm>
            <a:off x="2212975" y="2978150"/>
            <a:ext cx="1158875" cy="1055688"/>
          </a:xfrm>
          <a:prstGeom prst="rect">
            <a:avLst/>
          </a:prstGeom>
          <a:noFill/>
          <a:ln w="9525">
            <a:noFill/>
            <a:miter lim="800000"/>
            <a:headEnd/>
            <a:tailEnd/>
          </a:ln>
          <a:effectLst>
            <a:prstShdw prst="shdw17" dist="17961" dir="13500000">
              <a:srgbClr val="1F5C99"/>
            </a:prstShdw>
          </a:effectLst>
        </p:spPr>
        <p:txBody>
          <a:bodyPr lIns="57608" tIns="28804" rIns="57608" bIns="28804">
            <a:spAutoFit/>
          </a:bodyPr>
          <a:lstStyle/>
          <a:p>
            <a:pPr algn="r" defTabSz="576263" eaLnBrk="0" hangingPunct="0">
              <a:lnSpc>
                <a:spcPct val="120000"/>
              </a:lnSpc>
              <a:buFont typeface="Arial" charset="0"/>
              <a:buNone/>
            </a:pPr>
            <a:r>
              <a:rPr lang="zh-CN" altLang="en-US" sz="900" b="1">
                <a:solidFill>
                  <a:schemeClr val="bg1"/>
                </a:solidFill>
                <a:latin typeface="微软雅黑"/>
                <a:ea typeface="微软雅黑"/>
                <a:cs typeface="微软雅黑"/>
              </a:rPr>
              <a:t>并不重要的电话或信件</a:t>
            </a:r>
          </a:p>
          <a:p>
            <a:pPr algn="r" defTabSz="576263" eaLnBrk="0" hangingPunct="0">
              <a:lnSpc>
                <a:spcPct val="120000"/>
              </a:lnSpc>
              <a:buFont typeface="Arial" charset="0"/>
              <a:buNone/>
            </a:pPr>
            <a:r>
              <a:rPr lang="zh-CN" altLang="en-US" sz="900" b="1">
                <a:solidFill>
                  <a:schemeClr val="bg1"/>
                </a:solidFill>
                <a:latin typeface="微软雅黑"/>
                <a:ea typeface="微软雅黑"/>
                <a:cs typeface="微软雅黑"/>
              </a:rPr>
              <a:t>无谓的交际应酬</a:t>
            </a:r>
          </a:p>
          <a:p>
            <a:pPr algn="r" defTabSz="576263" eaLnBrk="0" hangingPunct="0">
              <a:lnSpc>
                <a:spcPct val="120000"/>
              </a:lnSpc>
              <a:buFont typeface="Arial" charset="0"/>
              <a:buNone/>
            </a:pPr>
            <a:r>
              <a:rPr lang="zh-CN" altLang="en-US" sz="900" b="1">
                <a:solidFill>
                  <a:schemeClr val="bg1"/>
                </a:solidFill>
                <a:latin typeface="微软雅黑"/>
                <a:ea typeface="微软雅黑"/>
                <a:cs typeface="微软雅黑"/>
              </a:rPr>
              <a:t>个人嗜好的沉迷</a:t>
            </a:r>
          </a:p>
          <a:p>
            <a:pPr algn="r" defTabSz="576263" eaLnBrk="0" hangingPunct="0">
              <a:lnSpc>
                <a:spcPct val="120000"/>
              </a:lnSpc>
              <a:buFont typeface="Arial" charset="0"/>
              <a:buNone/>
            </a:pPr>
            <a:r>
              <a:rPr lang="zh-CN" altLang="en-US" sz="900" b="1">
                <a:solidFill>
                  <a:schemeClr val="bg1"/>
                </a:solidFill>
                <a:latin typeface="微软雅黑"/>
                <a:ea typeface="微软雅黑"/>
                <a:cs typeface="微软雅黑"/>
              </a:rPr>
              <a:t>点滴时间浪费</a:t>
            </a:r>
          </a:p>
          <a:p>
            <a:pPr algn="r" defTabSz="576263" eaLnBrk="0" hangingPunct="0">
              <a:lnSpc>
                <a:spcPct val="120000"/>
              </a:lnSpc>
              <a:buFont typeface="Arial" charset="0"/>
              <a:buNone/>
            </a:pPr>
            <a:r>
              <a:rPr lang="zh-CN" altLang="en-US" sz="900" b="1">
                <a:solidFill>
                  <a:schemeClr val="bg1"/>
                </a:solidFill>
                <a:latin typeface="微软雅黑"/>
                <a:ea typeface="微软雅黑"/>
                <a:cs typeface="微软雅黑"/>
              </a:rPr>
              <a:t>发呆、拖延</a:t>
            </a:r>
          </a:p>
        </p:txBody>
      </p:sp>
      <p:sp>
        <p:nvSpPr>
          <p:cNvPr id="29" name="Rectangle 37"/>
          <p:cNvSpPr>
            <a:spLocks noChangeArrowheads="1"/>
          </p:cNvSpPr>
          <p:nvPr/>
        </p:nvSpPr>
        <p:spPr bwMode="auto">
          <a:xfrm>
            <a:off x="3530600" y="2978150"/>
            <a:ext cx="1033463" cy="890588"/>
          </a:xfrm>
          <a:prstGeom prst="rect">
            <a:avLst/>
          </a:prstGeom>
          <a:noFill/>
          <a:ln w="9525">
            <a:noFill/>
            <a:miter lim="800000"/>
            <a:headEnd/>
            <a:tailEnd/>
          </a:ln>
          <a:effectLst>
            <a:prstShdw prst="shdw17" dist="17961" dir="13500000">
              <a:srgbClr val="1F5C99"/>
            </a:prstShdw>
          </a:effectLst>
        </p:spPr>
        <p:txBody>
          <a:bodyPr lIns="57608" tIns="28804" rIns="57608" bIns="28804">
            <a:spAutoFit/>
          </a:bodyPr>
          <a:lstStyle/>
          <a:p>
            <a:pPr defTabSz="576263" eaLnBrk="0" hangingPunct="0">
              <a:lnSpc>
                <a:spcPct val="120000"/>
              </a:lnSpc>
              <a:buFont typeface="Arial" charset="0"/>
              <a:buNone/>
            </a:pPr>
            <a:r>
              <a:rPr lang="zh-CN" altLang="en-US" sz="900" b="1">
                <a:solidFill>
                  <a:schemeClr val="bg1"/>
                </a:solidFill>
                <a:latin typeface="微软雅黑"/>
                <a:ea typeface="微软雅黑"/>
                <a:cs typeface="微软雅黑"/>
              </a:rPr>
              <a:t>下属请示、汇报</a:t>
            </a:r>
          </a:p>
          <a:p>
            <a:pPr defTabSz="576263" eaLnBrk="0" hangingPunct="0">
              <a:lnSpc>
                <a:spcPct val="120000"/>
              </a:lnSpc>
              <a:buFont typeface="Arial" charset="0"/>
              <a:buNone/>
            </a:pPr>
            <a:r>
              <a:rPr lang="zh-CN" altLang="en-US" sz="900" b="1">
                <a:solidFill>
                  <a:schemeClr val="bg1"/>
                </a:solidFill>
                <a:latin typeface="微软雅黑"/>
                <a:ea typeface="微软雅黑"/>
                <a:cs typeface="微软雅黑"/>
              </a:rPr>
              <a:t>临时会议、邀约</a:t>
            </a:r>
          </a:p>
          <a:p>
            <a:pPr defTabSz="576263" eaLnBrk="0" hangingPunct="0">
              <a:lnSpc>
                <a:spcPct val="120000"/>
              </a:lnSpc>
              <a:buFont typeface="Arial" charset="0"/>
              <a:buNone/>
            </a:pPr>
            <a:r>
              <a:rPr lang="zh-CN" altLang="en-US" sz="900" b="1">
                <a:solidFill>
                  <a:schemeClr val="bg1"/>
                </a:solidFill>
                <a:latin typeface="微软雅黑"/>
                <a:ea typeface="微软雅黑"/>
                <a:cs typeface="微软雅黑"/>
              </a:rPr>
              <a:t>某些电话、邮件</a:t>
            </a:r>
          </a:p>
          <a:p>
            <a:pPr defTabSz="576263" eaLnBrk="0" hangingPunct="0">
              <a:lnSpc>
                <a:spcPct val="120000"/>
              </a:lnSpc>
              <a:buFont typeface="Arial" charset="0"/>
              <a:buNone/>
            </a:pPr>
            <a:r>
              <a:rPr lang="zh-CN" altLang="en-US" sz="900" b="1">
                <a:solidFill>
                  <a:schemeClr val="bg1"/>
                </a:solidFill>
                <a:latin typeface="微软雅黑"/>
                <a:ea typeface="微软雅黑"/>
                <a:cs typeface="微软雅黑"/>
              </a:rPr>
              <a:t>日常文件批阅</a:t>
            </a:r>
          </a:p>
          <a:p>
            <a:pPr defTabSz="576263" eaLnBrk="0" hangingPunct="0">
              <a:lnSpc>
                <a:spcPct val="120000"/>
              </a:lnSpc>
              <a:buFont typeface="Arial" charset="0"/>
              <a:buNone/>
            </a:pPr>
            <a:r>
              <a:rPr lang="zh-CN" altLang="en-US" sz="900" b="1">
                <a:solidFill>
                  <a:schemeClr val="bg1"/>
                </a:solidFill>
                <a:latin typeface="微软雅黑"/>
                <a:ea typeface="微软雅黑"/>
                <a:cs typeface="微软雅黑"/>
              </a:rPr>
              <a:t>不速之客到访</a:t>
            </a:r>
          </a:p>
        </p:txBody>
      </p:sp>
      <p:sp>
        <p:nvSpPr>
          <p:cNvPr id="30" name="Rectangle 38"/>
          <p:cNvSpPr>
            <a:spLocks noChangeArrowheads="1"/>
          </p:cNvSpPr>
          <p:nvPr/>
        </p:nvSpPr>
        <p:spPr bwMode="auto">
          <a:xfrm>
            <a:off x="2254250" y="1695450"/>
            <a:ext cx="1158875" cy="1055688"/>
          </a:xfrm>
          <a:prstGeom prst="rect">
            <a:avLst/>
          </a:prstGeom>
          <a:noFill/>
          <a:ln w="9525">
            <a:noFill/>
            <a:miter lim="800000"/>
            <a:headEnd/>
            <a:tailEnd/>
          </a:ln>
          <a:effectLst>
            <a:prstShdw prst="shdw17" dist="17961" dir="13500000">
              <a:srgbClr val="1F5C99"/>
            </a:prstShdw>
          </a:effectLst>
        </p:spPr>
        <p:txBody>
          <a:bodyPr lIns="57608" tIns="28804" rIns="57608" bIns="28804">
            <a:spAutoFit/>
          </a:bodyPr>
          <a:lstStyle/>
          <a:p>
            <a:pPr algn="r" defTabSz="576263" eaLnBrk="0" hangingPunct="0">
              <a:lnSpc>
                <a:spcPct val="120000"/>
              </a:lnSpc>
              <a:buFont typeface="Arial" charset="0"/>
              <a:buNone/>
            </a:pPr>
            <a:r>
              <a:rPr lang="en-US" altLang="zh-CN" sz="900" b="1">
                <a:solidFill>
                  <a:srgbClr val="FFFFFF"/>
                </a:solidFill>
                <a:latin typeface="微软雅黑"/>
                <a:ea typeface="微软雅黑"/>
                <a:cs typeface="微软雅黑"/>
              </a:rPr>
              <a:t> </a:t>
            </a:r>
            <a:r>
              <a:rPr lang="zh-CN" altLang="en-US" sz="900" b="1">
                <a:solidFill>
                  <a:srgbClr val="FFFFFF"/>
                </a:solidFill>
                <a:latin typeface="微软雅黑"/>
                <a:ea typeface="微软雅黑"/>
                <a:cs typeface="微软雅黑"/>
              </a:rPr>
              <a:t>规划</a:t>
            </a:r>
          </a:p>
          <a:p>
            <a:pPr algn="r" defTabSz="576263" eaLnBrk="0" hangingPunct="0">
              <a:lnSpc>
                <a:spcPct val="120000"/>
              </a:lnSpc>
              <a:buFont typeface="Arial" charset="0"/>
              <a:buNone/>
            </a:pPr>
            <a:r>
              <a:rPr lang="zh-CN" altLang="en-US" sz="900" b="1">
                <a:solidFill>
                  <a:srgbClr val="FFFFFF"/>
                </a:solidFill>
                <a:latin typeface="微软雅黑"/>
                <a:ea typeface="微软雅黑"/>
                <a:cs typeface="微软雅黑"/>
              </a:rPr>
              <a:t>技能提升、创新</a:t>
            </a:r>
          </a:p>
          <a:p>
            <a:pPr algn="r" defTabSz="576263" eaLnBrk="0" hangingPunct="0">
              <a:lnSpc>
                <a:spcPct val="120000"/>
              </a:lnSpc>
              <a:buFont typeface="Arial" charset="0"/>
              <a:buNone/>
            </a:pPr>
            <a:r>
              <a:rPr lang="zh-CN" altLang="en-US" sz="900" b="1">
                <a:solidFill>
                  <a:srgbClr val="FFFFFF"/>
                </a:solidFill>
                <a:latin typeface="微软雅黑"/>
                <a:ea typeface="微软雅黑"/>
                <a:cs typeface="微软雅黑"/>
              </a:rPr>
              <a:t> 建立人际关系</a:t>
            </a:r>
          </a:p>
          <a:p>
            <a:pPr algn="r" defTabSz="576263" eaLnBrk="0" hangingPunct="0">
              <a:lnSpc>
                <a:spcPct val="120000"/>
              </a:lnSpc>
              <a:buFont typeface="Arial" charset="0"/>
              <a:buNone/>
            </a:pPr>
            <a:r>
              <a:rPr lang="zh-CN" altLang="en-US" sz="900" b="1">
                <a:solidFill>
                  <a:srgbClr val="FFFFFF"/>
                </a:solidFill>
                <a:latin typeface="微软雅黑"/>
                <a:ea typeface="微软雅黑"/>
                <a:cs typeface="微软雅黑"/>
              </a:rPr>
              <a:t> 发掘新机会</a:t>
            </a:r>
          </a:p>
          <a:p>
            <a:pPr algn="r" defTabSz="576263" eaLnBrk="0" hangingPunct="0">
              <a:lnSpc>
                <a:spcPct val="120000"/>
              </a:lnSpc>
              <a:buFont typeface="Arial" charset="0"/>
              <a:buNone/>
            </a:pPr>
            <a:r>
              <a:rPr lang="zh-CN" altLang="en-US" sz="900" b="1">
                <a:solidFill>
                  <a:srgbClr val="FFFFFF"/>
                </a:solidFill>
                <a:latin typeface="微软雅黑"/>
                <a:ea typeface="微软雅黑"/>
                <a:cs typeface="微软雅黑"/>
              </a:rPr>
              <a:t>防患未然（锻炼、防火）</a:t>
            </a:r>
          </a:p>
        </p:txBody>
      </p:sp>
      <p:sp>
        <p:nvSpPr>
          <p:cNvPr id="31" name="Rectangle 39"/>
          <p:cNvSpPr>
            <a:spLocks noChangeArrowheads="1"/>
          </p:cNvSpPr>
          <p:nvPr/>
        </p:nvSpPr>
        <p:spPr bwMode="auto">
          <a:xfrm>
            <a:off x="3530600" y="1695450"/>
            <a:ext cx="1033463" cy="1055688"/>
          </a:xfrm>
          <a:prstGeom prst="rect">
            <a:avLst/>
          </a:prstGeom>
          <a:noFill/>
          <a:ln w="9525">
            <a:noFill/>
            <a:miter lim="800000"/>
            <a:headEnd/>
            <a:tailEnd/>
          </a:ln>
          <a:effectLst>
            <a:prstShdw prst="shdw17" dist="17961" dir="13500000">
              <a:srgbClr val="1F5C99"/>
            </a:prstShdw>
          </a:effectLst>
        </p:spPr>
        <p:txBody>
          <a:bodyPr lIns="57608" tIns="28804" rIns="57608" bIns="28804">
            <a:spAutoFit/>
          </a:bodyPr>
          <a:lstStyle/>
          <a:p>
            <a:pPr defTabSz="576263" eaLnBrk="0" hangingPunct="0">
              <a:lnSpc>
                <a:spcPct val="120000"/>
              </a:lnSpc>
              <a:buFont typeface="Arial" charset="0"/>
              <a:buNone/>
            </a:pPr>
            <a:r>
              <a:rPr lang="zh-CN" altLang="en-US" sz="900" b="1">
                <a:solidFill>
                  <a:srgbClr val="FFFFFF"/>
                </a:solidFill>
                <a:latin typeface="微软雅黑"/>
                <a:ea typeface="微软雅黑"/>
                <a:cs typeface="微软雅黑"/>
              </a:rPr>
              <a:t>设备出故障</a:t>
            </a:r>
          </a:p>
          <a:p>
            <a:pPr defTabSz="576263" eaLnBrk="0" hangingPunct="0">
              <a:lnSpc>
                <a:spcPct val="120000"/>
              </a:lnSpc>
              <a:buFont typeface="Arial" charset="0"/>
              <a:buNone/>
            </a:pPr>
            <a:r>
              <a:rPr lang="zh-CN" altLang="en-US" sz="900" b="1">
                <a:solidFill>
                  <a:srgbClr val="FFFFFF"/>
                </a:solidFill>
                <a:latin typeface="微软雅黑"/>
                <a:ea typeface="微软雅黑"/>
                <a:cs typeface="微软雅黑"/>
              </a:rPr>
              <a:t>燃眉之急的问题</a:t>
            </a:r>
          </a:p>
          <a:p>
            <a:pPr defTabSz="576263" eaLnBrk="0" hangingPunct="0">
              <a:lnSpc>
                <a:spcPct val="120000"/>
              </a:lnSpc>
              <a:buFont typeface="Arial" charset="0"/>
              <a:buNone/>
            </a:pPr>
            <a:r>
              <a:rPr lang="zh-CN" altLang="en-US" sz="900" b="1">
                <a:solidFill>
                  <a:srgbClr val="FFFFFF"/>
                </a:solidFill>
                <a:latin typeface="微软雅黑"/>
                <a:ea typeface="微软雅黑"/>
                <a:cs typeface="微软雅黑"/>
              </a:rPr>
              <a:t>与客户洽谈业务</a:t>
            </a:r>
          </a:p>
          <a:p>
            <a:pPr defTabSz="576263" eaLnBrk="0" hangingPunct="0">
              <a:lnSpc>
                <a:spcPct val="120000"/>
              </a:lnSpc>
              <a:buFont typeface="Arial" charset="0"/>
              <a:buNone/>
            </a:pPr>
            <a:r>
              <a:rPr lang="zh-CN" altLang="en-US" sz="900" b="1">
                <a:solidFill>
                  <a:srgbClr val="FFFFFF"/>
                </a:solidFill>
                <a:latin typeface="微软雅黑"/>
                <a:ea typeface="微软雅黑"/>
                <a:cs typeface="微软雅黑"/>
              </a:rPr>
              <a:t>有期限压力的计划</a:t>
            </a:r>
          </a:p>
          <a:p>
            <a:pPr defTabSz="576263" eaLnBrk="0" hangingPunct="0">
              <a:lnSpc>
                <a:spcPct val="120000"/>
              </a:lnSpc>
              <a:buFont typeface="Arial" charset="0"/>
              <a:buNone/>
            </a:pPr>
            <a:r>
              <a:rPr lang="zh-CN" altLang="en-US" sz="900" b="1">
                <a:solidFill>
                  <a:srgbClr val="FFFFFF"/>
                </a:solidFill>
                <a:latin typeface="微软雅黑"/>
                <a:ea typeface="微软雅黑"/>
                <a:cs typeface="微软雅黑"/>
              </a:rPr>
              <a:t>危机（看病、救火）</a:t>
            </a:r>
          </a:p>
        </p:txBody>
      </p:sp>
      <p:sp>
        <p:nvSpPr>
          <p:cNvPr id="32" name="Line 11"/>
          <p:cNvSpPr>
            <a:spLocks noChangeShapeType="1"/>
          </p:cNvSpPr>
          <p:nvPr/>
        </p:nvSpPr>
        <p:spPr bwMode="auto">
          <a:xfrm flipV="1">
            <a:off x="3535363" y="882650"/>
            <a:ext cx="1587" cy="3743325"/>
          </a:xfrm>
          <a:prstGeom prst="line">
            <a:avLst/>
          </a:prstGeom>
          <a:ln>
            <a:solidFill>
              <a:srgbClr val="002060"/>
            </a:solidFill>
            <a:headEnd type="none" w="med" len="med"/>
            <a:tailEnd type="arrow" w="med" len="med"/>
          </a:ln>
          <a:extLst/>
        </p:spPr>
        <p:style>
          <a:lnRef idx="3">
            <a:schemeClr val="accent3"/>
          </a:lnRef>
          <a:fillRef idx="0">
            <a:schemeClr val="accent3"/>
          </a:fillRef>
          <a:effectRef idx="2">
            <a:schemeClr val="accent3"/>
          </a:effectRef>
          <a:fontRef idx="minor">
            <a:schemeClr val="tx1"/>
          </a:fontRef>
        </p:style>
        <p:txBody>
          <a:bodyPr wrap="none" anchor="ctr"/>
          <a:lstStyle/>
          <a:p>
            <a:pPr eaLnBrk="0" fontAlgn="auto" hangingPunct="0">
              <a:spcBef>
                <a:spcPts val="0"/>
              </a:spcBef>
              <a:spcAft>
                <a:spcPts val="0"/>
              </a:spcAft>
              <a:buFont typeface="Arial" panose="020B0604020202020204" pitchFamily="34" charset="0"/>
              <a:buNone/>
              <a:defRPr/>
            </a:pPr>
            <a:endParaRPr lang="zh-CN" altLang="en-US" sz="1350" b="1" kern="0">
              <a:solidFill>
                <a:sysClr val="windowText" lastClr="000000"/>
              </a:solidFill>
              <a:latin typeface="微软雅黑" pitchFamily="34" charset="-122"/>
            </a:endParaRPr>
          </a:p>
        </p:txBody>
      </p:sp>
      <p:sp>
        <p:nvSpPr>
          <p:cNvPr id="34" name="Freeform 27"/>
          <p:cNvSpPr>
            <a:spLocks/>
          </p:cNvSpPr>
          <p:nvPr/>
        </p:nvSpPr>
        <p:spPr bwMode="auto">
          <a:xfrm rot="10800000" flipV="1">
            <a:off x="2111375" y="1554163"/>
            <a:ext cx="346075" cy="204787"/>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a:solidFill>
              <a:srgbClr val="A6A6A6"/>
            </a:solidFill>
            <a:prstDash val="sysDot"/>
            <a:round/>
            <a:headEnd/>
            <a:tailEnd/>
          </a:ln>
        </p:spPr>
        <p:txBody>
          <a:bodyPr wrap="none" lIns="57608" tIns="28804" rIns="57608" bIns="28804" anchor="ctr"/>
          <a:lstStyle/>
          <a:p>
            <a:pPr defTabSz="576263" eaLnBrk="0" hangingPunct="0">
              <a:buFont typeface="Arial" panose="020B0604020202020204" pitchFamily="34" charset="0"/>
              <a:buNone/>
              <a:defRPr/>
            </a:pPr>
            <a:endParaRPr lang="zh-CN" altLang="zh-CN" sz="1125" b="1">
              <a:solidFill>
                <a:srgbClr val="000000"/>
              </a:solidFill>
              <a:latin typeface="Calibri" pitchFamily="34" charset="0"/>
              <a:ea typeface="宋体" panose="02010600030101010101" pitchFamily="2" charset="-122"/>
            </a:endParaRPr>
          </a:p>
        </p:txBody>
      </p:sp>
      <p:sp>
        <p:nvSpPr>
          <p:cNvPr id="35" name="Text Box 28"/>
          <p:cNvSpPr txBox="1">
            <a:spLocks noChangeArrowheads="1"/>
          </p:cNvSpPr>
          <p:nvPr/>
        </p:nvSpPr>
        <p:spPr bwMode="auto">
          <a:xfrm>
            <a:off x="228600" y="1047750"/>
            <a:ext cx="1860550" cy="1754188"/>
          </a:xfrm>
          <a:prstGeom prst="rect">
            <a:avLst/>
          </a:prstGeom>
          <a:noFill/>
          <a:ln w="9525">
            <a:noFill/>
            <a:miter lim="800000"/>
            <a:headEnd/>
            <a:tailEnd/>
          </a:ln>
        </p:spPr>
        <p:txBody>
          <a:bodyPr lIns="57608" tIns="28804" rIns="57608" bIns="28804">
            <a:spAutoFit/>
          </a:bodyPr>
          <a:lstStyle/>
          <a:p>
            <a:pPr defTabSz="576263" eaLnBrk="0" hangingPunct="0">
              <a:lnSpc>
                <a:spcPct val="150000"/>
              </a:lnSpc>
              <a:spcBef>
                <a:spcPts val="375"/>
              </a:spcBef>
              <a:buFont typeface="Arial" panose="020B0604020202020204" pitchFamily="34" charset="0"/>
              <a:buNone/>
              <a:defRPr/>
            </a:pPr>
            <a:r>
              <a:rPr kumimoji="1" lang="zh-CN" altLang="en-US" sz="1350" b="1" dirty="0">
                <a:solidFill>
                  <a:srgbClr val="FF0000"/>
                </a:solidFill>
                <a:latin typeface="微软雅黑" pitchFamily="34" charset="-122"/>
                <a:ea typeface="微软雅黑" pitchFamily="34" charset="-122"/>
              </a:rPr>
              <a:t>定出时间不急做</a:t>
            </a:r>
          </a:p>
          <a:p>
            <a:pPr defTabSz="576263" eaLnBrk="0" hangingPunct="0">
              <a:lnSpc>
                <a:spcPct val="150000"/>
              </a:lnSpc>
              <a:buFont typeface="Arial" panose="020B0604020202020204" pitchFamily="34" charset="0"/>
              <a:buNone/>
              <a:defRPr/>
            </a:pPr>
            <a:r>
              <a:rPr kumimoji="1" lang="zh-CN" altLang="en-US" sz="1200" b="1" dirty="0">
                <a:latin typeface="微软雅黑" pitchFamily="34" charset="-122"/>
                <a:ea typeface="微软雅黑" pitchFamily="34" charset="-122"/>
              </a:rPr>
              <a:t>这类事务看起来一点都不急迫，可以从容地去做，但却是管理者要下苦功夫、花大精力去做的事，是管理者的第一要务。</a:t>
            </a:r>
            <a:endParaRPr kumimoji="1" lang="en-US" altLang="ko-KR" sz="1200" b="1" dirty="0">
              <a:latin typeface="微软雅黑" pitchFamily="34" charset="-122"/>
              <a:ea typeface="微软雅黑" pitchFamily="34" charset="-122"/>
            </a:endParaRPr>
          </a:p>
        </p:txBody>
      </p:sp>
      <p:cxnSp>
        <p:nvCxnSpPr>
          <p:cNvPr id="36" name="直接连接符 35"/>
          <p:cNvCxnSpPr>
            <a:cxnSpLocks noChangeShapeType="1"/>
          </p:cNvCxnSpPr>
          <p:nvPr/>
        </p:nvCxnSpPr>
        <p:spPr bwMode="auto">
          <a:xfrm>
            <a:off x="2814638" y="1098550"/>
            <a:ext cx="0" cy="1190625"/>
          </a:xfrm>
          <a:prstGeom prst="line">
            <a:avLst/>
          </a:prstGeom>
          <a:noFill/>
          <a:ln w="9525" algn="ctr">
            <a:solidFill>
              <a:srgbClr val="A6A6A6"/>
            </a:solidFill>
            <a:prstDash val="sysDash"/>
            <a:round/>
            <a:headEnd/>
            <a:tailEnd/>
          </a:ln>
        </p:spPr>
      </p:cxnSp>
      <p:sp>
        <p:nvSpPr>
          <p:cNvPr id="37" name="Freeform 27"/>
          <p:cNvSpPr>
            <a:spLocks/>
          </p:cNvSpPr>
          <p:nvPr/>
        </p:nvSpPr>
        <p:spPr bwMode="auto">
          <a:xfrm rot="10800000">
            <a:off x="2101850" y="4019550"/>
            <a:ext cx="436563" cy="220663"/>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a:solidFill>
              <a:srgbClr val="A6A6A6"/>
            </a:solidFill>
            <a:prstDash val="sysDot"/>
            <a:round/>
            <a:headEnd/>
            <a:tailEnd/>
          </a:ln>
        </p:spPr>
        <p:txBody>
          <a:bodyPr rot="10800000" wrap="none" lIns="57608" tIns="28804" rIns="57608" bIns="28804" anchor="ctr"/>
          <a:lstStyle/>
          <a:p>
            <a:pPr defTabSz="576263" eaLnBrk="0" hangingPunct="0">
              <a:buFont typeface="Arial" panose="020B0604020202020204" pitchFamily="34" charset="0"/>
              <a:buNone/>
              <a:defRPr/>
            </a:pPr>
            <a:endParaRPr lang="zh-CN" altLang="zh-CN" sz="1125" b="1">
              <a:solidFill>
                <a:srgbClr val="000000"/>
              </a:solidFill>
              <a:latin typeface="Calibri" pitchFamily="34" charset="0"/>
              <a:ea typeface="宋体" panose="02010600030101010101" pitchFamily="2" charset="-122"/>
            </a:endParaRPr>
          </a:p>
        </p:txBody>
      </p:sp>
      <p:sp>
        <p:nvSpPr>
          <p:cNvPr id="38" name="Text Box 28"/>
          <p:cNvSpPr txBox="1">
            <a:spLocks noChangeArrowheads="1"/>
          </p:cNvSpPr>
          <p:nvPr/>
        </p:nvSpPr>
        <p:spPr bwMode="auto">
          <a:xfrm>
            <a:off x="188913" y="2949575"/>
            <a:ext cx="1849437" cy="1755775"/>
          </a:xfrm>
          <a:prstGeom prst="rect">
            <a:avLst/>
          </a:prstGeom>
          <a:noFill/>
          <a:ln w="9525">
            <a:noFill/>
            <a:miter lim="800000"/>
            <a:headEnd/>
            <a:tailEnd/>
          </a:ln>
        </p:spPr>
        <p:txBody>
          <a:bodyPr lIns="57608" tIns="28804" rIns="57608" bIns="28804">
            <a:spAutoFit/>
          </a:bodyPr>
          <a:lstStyle/>
          <a:p>
            <a:pPr defTabSz="576263" eaLnBrk="0" hangingPunct="0">
              <a:lnSpc>
                <a:spcPct val="150000"/>
              </a:lnSpc>
              <a:spcBef>
                <a:spcPts val="375"/>
              </a:spcBef>
              <a:buFont typeface="Arial" panose="020B0604020202020204" pitchFamily="34" charset="0"/>
              <a:buNone/>
              <a:defRPr/>
            </a:pPr>
            <a:r>
              <a:rPr kumimoji="1" lang="zh-CN" altLang="en-US" sz="1350" b="1" dirty="0">
                <a:solidFill>
                  <a:srgbClr val="FF0000"/>
                </a:solidFill>
                <a:latin typeface="微软雅黑" pitchFamily="34" charset="-122"/>
                <a:ea typeface="微软雅黑" pitchFamily="34" charset="-122"/>
              </a:rPr>
              <a:t>打发时间时做</a:t>
            </a:r>
          </a:p>
          <a:p>
            <a:pPr defTabSz="576263" eaLnBrk="0" hangingPunct="0">
              <a:lnSpc>
                <a:spcPct val="150000"/>
              </a:lnSpc>
              <a:buFont typeface="Arial" panose="020B0604020202020204" pitchFamily="34" charset="0"/>
              <a:buNone/>
              <a:defRPr/>
            </a:pPr>
            <a:r>
              <a:rPr kumimoji="1" lang="zh-CN" altLang="en-US" sz="1200" b="1" dirty="0">
                <a:latin typeface="微软雅黑" pitchFamily="34" charset="-122"/>
                <a:ea typeface="微软雅黑" pitchFamily="34" charset="-122"/>
              </a:rPr>
              <a:t>先想一想：这件事如果根本不去理会，会出现什么情况呢？如果答案是“什么事都没发生。”那就应该立即停止做这些事。</a:t>
            </a:r>
            <a:endParaRPr kumimoji="1" lang="en-US" altLang="ko-KR" sz="1200" b="1" dirty="0">
              <a:latin typeface="微软雅黑" pitchFamily="34" charset="-122"/>
              <a:ea typeface="微软雅黑" pitchFamily="34" charset="-122"/>
            </a:endParaRPr>
          </a:p>
        </p:txBody>
      </p:sp>
      <p:cxnSp>
        <p:nvCxnSpPr>
          <p:cNvPr id="39" name="直接连接符 38"/>
          <p:cNvCxnSpPr>
            <a:cxnSpLocks noChangeShapeType="1"/>
          </p:cNvCxnSpPr>
          <p:nvPr/>
        </p:nvCxnSpPr>
        <p:spPr bwMode="auto">
          <a:xfrm>
            <a:off x="2801938" y="3508375"/>
            <a:ext cx="0" cy="990600"/>
          </a:xfrm>
          <a:prstGeom prst="line">
            <a:avLst/>
          </a:prstGeom>
          <a:noFill/>
          <a:ln w="9525" algn="ctr">
            <a:solidFill>
              <a:srgbClr val="A6A6A6"/>
            </a:solidFill>
            <a:prstDash val="sysDash"/>
            <a:round/>
            <a:headEnd/>
            <a:tailEnd/>
          </a:ln>
        </p:spPr>
      </p:cxnSp>
      <p:sp>
        <p:nvSpPr>
          <p:cNvPr id="40" name="Freeform 27"/>
          <p:cNvSpPr>
            <a:spLocks/>
          </p:cNvSpPr>
          <p:nvPr/>
        </p:nvSpPr>
        <p:spPr bwMode="auto">
          <a:xfrm rot="10800000" flipH="1" flipV="1">
            <a:off x="4341813" y="1473200"/>
            <a:ext cx="546100" cy="149225"/>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a:solidFill>
              <a:srgbClr val="A6A6A6"/>
            </a:solidFill>
            <a:prstDash val="sysDot"/>
            <a:round/>
            <a:headEnd/>
            <a:tailEnd/>
          </a:ln>
        </p:spPr>
        <p:txBody>
          <a:bodyPr wrap="none" lIns="57608" tIns="28804" rIns="57608" bIns="28804" anchor="ctr"/>
          <a:lstStyle/>
          <a:p>
            <a:pPr defTabSz="576263" eaLnBrk="0" hangingPunct="0">
              <a:buFont typeface="Arial" panose="020B0604020202020204" pitchFamily="34" charset="0"/>
              <a:buNone/>
              <a:defRPr/>
            </a:pPr>
            <a:endParaRPr lang="zh-CN" altLang="zh-CN" sz="1125" b="1">
              <a:solidFill>
                <a:srgbClr val="000000"/>
              </a:solidFill>
              <a:latin typeface="Calibri" pitchFamily="34" charset="0"/>
              <a:ea typeface="宋体" panose="02010600030101010101" pitchFamily="2" charset="-122"/>
            </a:endParaRPr>
          </a:p>
        </p:txBody>
      </p:sp>
      <p:sp>
        <p:nvSpPr>
          <p:cNvPr id="41" name="Text Box 28"/>
          <p:cNvSpPr txBox="1">
            <a:spLocks noChangeArrowheads="1"/>
          </p:cNvSpPr>
          <p:nvPr/>
        </p:nvSpPr>
        <p:spPr bwMode="auto">
          <a:xfrm>
            <a:off x="4959350" y="1101725"/>
            <a:ext cx="1555750" cy="1200150"/>
          </a:xfrm>
          <a:prstGeom prst="rect">
            <a:avLst/>
          </a:prstGeom>
          <a:noFill/>
          <a:ln w="9525">
            <a:noFill/>
            <a:miter lim="800000"/>
            <a:headEnd/>
            <a:tailEnd/>
          </a:ln>
        </p:spPr>
        <p:txBody>
          <a:bodyPr lIns="57608" tIns="28804" rIns="57608" bIns="28804">
            <a:spAutoFit/>
          </a:bodyPr>
          <a:lstStyle/>
          <a:p>
            <a:pPr defTabSz="576263" eaLnBrk="0" hangingPunct="0">
              <a:lnSpc>
                <a:spcPct val="150000"/>
              </a:lnSpc>
              <a:spcBef>
                <a:spcPts val="375"/>
              </a:spcBef>
              <a:buFont typeface="Arial" panose="020B0604020202020204" pitchFamily="34" charset="0"/>
              <a:buNone/>
              <a:defRPr/>
            </a:pPr>
            <a:r>
              <a:rPr kumimoji="1" lang="zh-CN" altLang="en-US" sz="1350" b="1" dirty="0">
                <a:solidFill>
                  <a:srgbClr val="FF0000"/>
                </a:solidFill>
                <a:latin typeface="微软雅黑" pitchFamily="34" charset="-122"/>
                <a:ea typeface="微软雅黑" pitchFamily="34" charset="-122"/>
              </a:rPr>
              <a:t>立即去做</a:t>
            </a:r>
          </a:p>
          <a:p>
            <a:pPr defTabSz="576263" eaLnBrk="0" hangingPunct="0">
              <a:lnSpc>
                <a:spcPct val="150000"/>
              </a:lnSpc>
              <a:buFont typeface="Arial" panose="020B0604020202020204" pitchFamily="34" charset="0"/>
              <a:buNone/>
              <a:defRPr/>
            </a:pPr>
            <a:r>
              <a:rPr kumimoji="1" lang="zh-CN" altLang="en-US" sz="1200" b="1" dirty="0">
                <a:latin typeface="微软雅黑" pitchFamily="34" charset="-122"/>
                <a:ea typeface="微软雅黑" pitchFamily="34" charset="-122"/>
              </a:rPr>
              <a:t>非常重视，并立即去做，直到问题解决或任务完成时止。</a:t>
            </a:r>
            <a:endParaRPr kumimoji="1" lang="en-US" altLang="ko-KR" sz="1200" b="1" dirty="0">
              <a:latin typeface="微软雅黑" pitchFamily="34" charset="-122"/>
              <a:ea typeface="微软雅黑" pitchFamily="34" charset="-122"/>
            </a:endParaRPr>
          </a:p>
        </p:txBody>
      </p:sp>
      <p:sp>
        <p:nvSpPr>
          <p:cNvPr id="43" name="Freeform 27"/>
          <p:cNvSpPr>
            <a:spLocks/>
          </p:cNvSpPr>
          <p:nvPr/>
        </p:nvSpPr>
        <p:spPr bwMode="auto">
          <a:xfrm rot="10800000" flipH="1">
            <a:off x="4360863" y="4013200"/>
            <a:ext cx="546100" cy="227013"/>
          </a:xfrm>
          <a:custGeom>
            <a:avLst/>
            <a:gdLst>
              <a:gd name="T0" fmla="*/ 0 w 1905"/>
              <a:gd name="T1" fmla="*/ 2147483647 h 136"/>
              <a:gd name="T2" fmla="*/ 2147483647 w 1905"/>
              <a:gd name="T3" fmla="*/ 0 h 136"/>
              <a:gd name="T4" fmla="*/ 2147483647 w 1905"/>
              <a:gd name="T5" fmla="*/ 0 h 136"/>
              <a:gd name="T6" fmla="*/ 0 60000 65536"/>
              <a:gd name="T7" fmla="*/ 0 60000 65536"/>
              <a:gd name="T8" fmla="*/ 0 60000 65536"/>
              <a:gd name="T9" fmla="*/ 0 w 1905"/>
              <a:gd name="T10" fmla="*/ 0 h 136"/>
              <a:gd name="T11" fmla="*/ 1905 w 1905"/>
              <a:gd name="T12" fmla="*/ 136 h 136"/>
            </a:gdLst>
            <a:ahLst/>
            <a:cxnLst>
              <a:cxn ang="T6">
                <a:pos x="T0" y="T1"/>
              </a:cxn>
              <a:cxn ang="T7">
                <a:pos x="T2" y="T3"/>
              </a:cxn>
              <a:cxn ang="T8">
                <a:pos x="T4" y="T5"/>
              </a:cxn>
            </a:cxnLst>
            <a:rect l="T9" t="T10" r="T11" b="T12"/>
            <a:pathLst>
              <a:path w="1905" h="136">
                <a:moveTo>
                  <a:pt x="0" y="136"/>
                </a:moveTo>
                <a:lnTo>
                  <a:pt x="317" y="0"/>
                </a:lnTo>
                <a:lnTo>
                  <a:pt x="1905" y="0"/>
                </a:lnTo>
              </a:path>
            </a:pathLst>
          </a:custGeom>
          <a:noFill/>
          <a:ln w="25400" cap="rnd">
            <a:solidFill>
              <a:srgbClr val="A6A6A6"/>
            </a:solidFill>
            <a:prstDash val="sysDot"/>
            <a:round/>
            <a:headEnd/>
            <a:tailEnd/>
          </a:ln>
        </p:spPr>
        <p:txBody>
          <a:bodyPr rot="10800000" wrap="none" lIns="57608" tIns="28804" rIns="57608" bIns="28804" anchor="ctr"/>
          <a:lstStyle/>
          <a:p>
            <a:pPr defTabSz="576263" eaLnBrk="0" hangingPunct="0">
              <a:buFont typeface="Arial" panose="020B0604020202020204" pitchFamily="34" charset="0"/>
              <a:buNone/>
              <a:defRPr/>
            </a:pPr>
            <a:endParaRPr lang="zh-CN" altLang="zh-CN" sz="1125" b="1">
              <a:solidFill>
                <a:srgbClr val="000000"/>
              </a:solidFill>
              <a:latin typeface="Calibri" pitchFamily="34" charset="0"/>
              <a:ea typeface="宋体" panose="02010600030101010101" pitchFamily="2" charset="-122"/>
            </a:endParaRPr>
          </a:p>
        </p:txBody>
      </p:sp>
      <p:sp>
        <p:nvSpPr>
          <p:cNvPr id="44" name="Text Box 28"/>
          <p:cNvSpPr txBox="1">
            <a:spLocks noChangeArrowheads="1"/>
          </p:cNvSpPr>
          <p:nvPr/>
        </p:nvSpPr>
        <p:spPr bwMode="auto">
          <a:xfrm>
            <a:off x="4978400" y="3219450"/>
            <a:ext cx="1879600" cy="1477963"/>
          </a:xfrm>
          <a:prstGeom prst="rect">
            <a:avLst/>
          </a:prstGeom>
          <a:noFill/>
          <a:ln w="9525">
            <a:noFill/>
            <a:miter lim="800000"/>
            <a:headEnd/>
            <a:tailEnd/>
          </a:ln>
        </p:spPr>
        <p:txBody>
          <a:bodyPr lIns="57608" tIns="28804" rIns="57608" bIns="28804">
            <a:spAutoFit/>
          </a:bodyPr>
          <a:lstStyle/>
          <a:p>
            <a:pPr defTabSz="576263" eaLnBrk="0" hangingPunct="0">
              <a:lnSpc>
                <a:spcPct val="150000"/>
              </a:lnSpc>
              <a:spcBef>
                <a:spcPts val="375"/>
              </a:spcBef>
              <a:buFont typeface="Arial" panose="020B0604020202020204" pitchFamily="34" charset="0"/>
              <a:buNone/>
              <a:defRPr/>
            </a:pPr>
            <a:r>
              <a:rPr kumimoji="1" lang="zh-CN" altLang="en-US" sz="1350" b="1" dirty="0">
                <a:solidFill>
                  <a:srgbClr val="FF0000"/>
                </a:solidFill>
                <a:latin typeface="微软雅黑" pitchFamily="34" charset="-122"/>
                <a:ea typeface="微软雅黑" pitchFamily="34" charset="-122"/>
              </a:rPr>
              <a:t>授权别人去做</a:t>
            </a:r>
          </a:p>
          <a:p>
            <a:pPr defTabSz="576263" eaLnBrk="0" hangingPunct="0">
              <a:lnSpc>
                <a:spcPct val="150000"/>
              </a:lnSpc>
              <a:buFont typeface="Arial" panose="020B0604020202020204" pitchFamily="34" charset="0"/>
              <a:buNone/>
              <a:defRPr/>
            </a:pPr>
            <a:r>
              <a:rPr kumimoji="1" lang="zh-CN" altLang="en-US" sz="1200" b="1" dirty="0">
                <a:latin typeface="微软雅黑" pitchFamily="34" charset="-122"/>
                <a:ea typeface="微软雅黑" pitchFamily="34" charset="-122"/>
              </a:rPr>
              <a:t>这类事务也需要管理者赶快处理，但不宜花去过多的时间，最好是授权处理或另约时间。</a:t>
            </a:r>
            <a:endParaRPr kumimoji="1" lang="en-US" altLang="ko-KR" sz="1200" b="1" dirty="0">
              <a:latin typeface="微软雅黑" pitchFamily="34" charset="-122"/>
              <a:ea typeface="微软雅黑" pitchFamily="34" charset="-122"/>
            </a:endParaRPr>
          </a:p>
        </p:txBody>
      </p:sp>
      <p:sp>
        <p:nvSpPr>
          <p:cNvPr id="320532" name="Rectangle 34"/>
          <p:cNvSpPr>
            <a:spLocks noChangeArrowheads="1"/>
          </p:cNvSpPr>
          <p:nvPr/>
        </p:nvSpPr>
        <p:spPr bwMode="auto">
          <a:xfrm>
            <a:off x="781050" y="452438"/>
            <a:ext cx="3076575" cy="342900"/>
          </a:xfrm>
          <a:prstGeom prst="rect">
            <a:avLst/>
          </a:prstGeom>
          <a:noFill/>
          <a:ln w="9525">
            <a:noFill/>
            <a:miter lim="800000"/>
            <a:headEnd/>
            <a:tailEnd/>
          </a:ln>
        </p:spPr>
        <p:txBody>
          <a:bodyPr lIns="68570" tIns="34284" rIns="68570" bIns="34284" anchor="ctr"/>
          <a:lstStyle/>
          <a:p>
            <a:pPr eaLnBrk="0" hangingPunct="0">
              <a:buFont typeface="Arial" charset="0"/>
              <a:buNone/>
            </a:pPr>
            <a:r>
              <a:rPr lang="zh-CN" altLang="en-US" sz="2400" b="1">
                <a:solidFill>
                  <a:srgbClr val="FF0000"/>
                </a:solidFill>
                <a:latin typeface="微软雅黑"/>
                <a:ea typeface="微软雅黑"/>
                <a:cs typeface="微软雅黑"/>
              </a:rPr>
              <a:t>时间管理四象限</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randombar(horizontal)">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right)">
                                      <p:cBhvr>
                                        <p:cTn id="70" dur="500"/>
                                        <p:tgtEl>
                                          <p:spTgt spid="34"/>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par>
                          <p:cTn id="75" fill="hold">
                            <p:stCondLst>
                              <p:cond delay="1000"/>
                            </p:stCondLst>
                            <p:childTnLst>
                              <p:par>
                                <p:cTn id="76" presetID="14" presetClass="entr" presetSubtype="10"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randombar(horizontal)">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right)">
                                      <p:cBhvr>
                                        <p:cTn id="83" dur="500"/>
                                        <p:tgtEl>
                                          <p:spTgt spid="43"/>
                                        </p:tgtEl>
                                      </p:cBhvr>
                                    </p:animEffect>
                                  </p:childTnLst>
                                </p:cTn>
                              </p:par>
                            </p:childTnLst>
                          </p:cTn>
                        </p:par>
                        <p:par>
                          <p:cTn id="84" fill="hold">
                            <p:stCondLst>
                              <p:cond delay="500"/>
                            </p:stCondLst>
                            <p:childTnLst>
                              <p:par>
                                <p:cTn id="85" presetID="14" presetClass="entr" presetSubtype="10"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randombar(horizontal)">
                                      <p:cBhvr>
                                        <p:cTn id="87" dur="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right)">
                                      <p:cBhvr>
                                        <p:cTn id="92" dur="500"/>
                                        <p:tgtEl>
                                          <p:spTgt spid="37"/>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childTnLst>
                          </p:cTn>
                        </p:par>
                        <p:par>
                          <p:cTn id="97" fill="hold">
                            <p:stCondLst>
                              <p:cond delay="1000"/>
                            </p:stCondLst>
                            <p:childTnLst>
                              <p:par>
                                <p:cTn id="98" presetID="14" presetClass="entr" presetSubtype="10"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randombar(horizontal)">
                                      <p:cBhvr>
                                        <p:cTn id="10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4" grpId="0" animBg="1"/>
      <p:bldP spid="35" grpId="0"/>
      <p:bldP spid="37" grpId="0" animBg="1"/>
      <p:bldP spid="38" grpId="0"/>
      <p:bldP spid="40" grpId="0" animBg="1"/>
      <p:bldP spid="41" grpId="0"/>
      <p:bldP spid="43" grpId="0" animBg="1"/>
      <p:bldP spid="44"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3"/>
          <p:cNvSpPr>
            <a:spLocks noChangeArrowheads="1"/>
          </p:cNvSpPr>
          <p:nvPr/>
        </p:nvSpPr>
        <p:spPr bwMode="auto">
          <a:xfrm>
            <a:off x="242888" y="1112838"/>
            <a:ext cx="6264275" cy="3403600"/>
          </a:xfrm>
          <a:prstGeom prst="rect">
            <a:avLst/>
          </a:prstGeom>
          <a:noFill/>
          <a:ln w="9525">
            <a:noFill/>
            <a:miter lim="800000"/>
            <a:headEnd/>
            <a:tailEnd/>
          </a:ln>
        </p:spPr>
        <p:txBody>
          <a:bodyPr/>
          <a:lstStyle/>
          <a:p>
            <a:pPr marL="257175" indent="-257175" eaLnBrk="0" hangingPunct="0">
              <a:lnSpc>
                <a:spcPct val="200000"/>
              </a:lnSpc>
              <a:spcBef>
                <a:spcPct val="20000"/>
              </a:spcBef>
              <a:buFont typeface="Wingdings" pitchFamily="2" charset="2"/>
              <a:buChar char="Ø"/>
            </a:pPr>
            <a:r>
              <a:rPr kumimoji="1" lang="en-US" altLang="zh-CN" b="1">
                <a:latin typeface="微软雅黑"/>
                <a:ea typeface="微软雅黑"/>
                <a:cs typeface="微软雅黑"/>
              </a:rPr>
              <a:t> </a:t>
            </a:r>
            <a:endParaRPr kumimoji="1" lang="zh-CN" altLang="en-US" b="1">
              <a:latin typeface="微软雅黑"/>
              <a:ea typeface="微软雅黑"/>
              <a:cs typeface="微软雅黑"/>
            </a:endParaRPr>
          </a:p>
          <a:p>
            <a:pPr marL="257175" indent="-257175" eaLnBrk="0" hangingPunct="0">
              <a:lnSpc>
                <a:spcPct val="200000"/>
              </a:lnSpc>
              <a:spcBef>
                <a:spcPct val="20000"/>
              </a:spcBef>
              <a:buFont typeface="Wingdings" pitchFamily="2" charset="2"/>
              <a:buChar char="Ø"/>
            </a:pPr>
            <a:r>
              <a:rPr kumimoji="1" lang="zh-CN" altLang="en-US" b="1">
                <a:latin typeface="微软雅黑"/>
                <a:ea typeface="微软雅黑"/>
                <a:cs typeface="微软雅黑"/>
              </a:rPr>
              <a:t> </a:t>
            </a:r>
          </a:p>
          <a:p>
            <a:pPr marL="257175" indent="-257175" eaLnBrk="0" hangingPunct="0">
              <a:lnSpc>
                <a:spcPct val="200000"/>
              </a:lnSpc>
              <a:spcBef>
                <a:spcPct val="20000"/>
              </a:spcBef>
              <a:buFont typeface="Wingdings" pitchFamily="2" charset="2"/>
              <a:buChar char="Ø"/>
            </a:pPr>
            <a:r>
              <a:rPr kumimoji="1" lang="zh-CN" altLang="en-US" b="1">
                <a:latin typeface="微软雅黑"/>
                <a:ea typeface="微软雅黑"/>
                <a:cs typeface="微软雅黑"/>
              </a:rPr>
              <a:t> </a:t>
            </a:r>
          </a:p>
        </p:txBody>
      </p:sp>
      <p:sp>
        <p:nvSpPr>
          <p:cNvPr id="321538" name="Rectangle 4"/>
          <p:cNvSpPr>
            <a:spLocks noChangeArrowheads="1"/>
          </p:cNvSpPr>
          <p:nvPr/>
        </p:nvSpPr>
        <p:spPr bwMode="auto">
          <a:xfrm>
            <a:off x="765175" y="411163"/>
            <a:ext cx="5635625" cy="431800"/>
          </a:xfrm>
          <a:prstGeom prst="rect">
            <a:avLst/>
          </a:prstGeom>
          <a:noFill/>
          <a:ln w="9525">
            <a:noFill/>
            <a:miter lim="800000"/>
            <a:headEnd/>
            <a:tailEnd/>
          </a:ln>
        </p:spPr>
        <p:txBody>
          <a:bodyPr anchor="ctr"/>
          <a:lstStyle/>
          <a:p>
            <a:pPr eaLnBrk="0" hangingPunct="0">
              <a:buFont typeface="Arial" charset="0"/>
              <a:buNone/>
            </a:pPr>
            <a:r>
              <a:rPr lang="zh-CN" altLang="en-US" sz="2400" b="1">
                <a:solidFill>
                  <a:srgbClr val="FF0000"/>
                </a:solidFill>
                <a:latin typeface="微软雅黑"/>
                <a:ea typeface="微软雅黑"/>
                <a:cs typeface="微软雅黑"/>
              </a:rPr>
              <a:t>时间管理三部曲</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4"/>
          <p:cNvSpPr>
            <a:spLocks noChangeArrowheads="1"/>
          </p:cNvSpPr>
          <p:nvPr/>
        </p:nvSpPr>
        <p:spPr bwMode="auto">
          <a:xfrm>
            <a:off x="404813" y="1166813"/>
            <a:ext cx="5829300" cy="3086100"/>
          </a:xfrm>
          <a:prstGeom prst="rect">
            <a:avLst/>
          </a:prstGeom>
          <a:noFill/>
          <a:ln w="9525">
            <a:noFill/>
            <a:miter lim="800000"/>
            <a:headEnd/>
            <a:tailEnd/>
          </a:ln>
        </p:spPr>
        <p:txBody>
          <a:bodyPr/>
          <a:lstStyle/>
          <a:p>
            <a:pPr marL="257175" indent="-257175" eaLnBrk="0" hangingPunct="0">
              <a:spcBef>
                <a:spcPct val="20000"/>
              </a:spcBef>
              <a:buFont typeface="Wingdings" pitchFamily="2" charset="2"/>
              <a:buChar char="Ø"/>
            </a:pPr>
            <a:r>
              <a:rPr lang="zh-CN" altLang="en-US" sz="2100" b="1">
                <a:latin typeface="微软雅黑"/>
                <a:ea typeface="微软雅黑"/>
                <a:cs typeface="微软雅黑"/>
              </a:rPr>
              <a:t> </a:t>
            </a:r>
            <a:endParaRPr lang="en-US" altLang="zh-CN" sz="2100" b="1">
              <a:latin typeface="微软雅黑"/>
              <a:ea typeface="微软雅黑"/>
              <a:cs typeface="微软雅黑"/>
            </a:endParaRPr>
          </a:p>
          <a:p>
            <a:pPr marL="257175" indent="-257175" eaLnBrk="0" hangingPunct="0">
              <a:spcBef>
                <a:spcPct val="20000"/>
              </a:spcBef>
              <a:buFont typeface="Wingdings" pitchFamily="2" charset="2"/>
              <a:buChar char="Ø"/>
            </a:pPr>
            <a:endParaRPr lang="en-US" altLang="zh-CN" sz="2100" b="1">
              <a:latin typeface="微软雅黑"/>
              <a:ea typeface="微软雅黑"/>
              <a:cs typeface="微软雅黑"/>
            </a:endParaRPr>
          </a:p>
          <a:p>
            <a:pPr marL="257175" indent="-257175" eaLnBrk="0" hangingPunct="0">
              <a:spcBef>
                <a:spcPct val="20000"/>
              </a:spcBef>
              <a:buFont typeface="Wingdings" pitchFamily="2" charset="2"/>
              <a:buChar char="Ø"/>
            </a:pPr>
            <a:r>
              <a:rPr lang="en-US" altLang="zh-CN" sz="2100" b="1">
                <a:latin typeface="微软雅黑"/>
                <a:ea typeface="微软雅黑"/>
                <a:cs typeface="微软雅黑"/>
              </a:rPr>
              <a:t> </a:t>
            </a:r>
          </a:p>
          <a:p>
            <a:pPr marL="257175" indent="-257175" eaLnBrk="0" hangingPunct="0">
              <a:spcBef>
                <a:spcPct val="20000"/>
              </a:spcBef>
              <a:buFont typeface="Wingdings" pitchFamily="2" charset="2"/>
              <a:buChar char="Ø"/>
            </a:pPr>
            <a:endParaRPr lang="en-US" altLang="zh-CN" sz="2100" b="1">
              <a:latin typeface="微软雅黑"/>
              <a:ea typeface="微软雅黑"/>
              <a:cs typeface="微软雅黑"/>
            </a:endParaRPr>
          </a:p>
          <a:p>
            <a:pPr marL="257175" indent="-257175" eaLnBrk="0" hangingPunct="0">
              <a:spcBef>
                <a:spcPct val="20000"/>
              </a:spcBef>
              <a:buFont typeface="Wingdings" pitchFamily="2" charset="2"/>
              <a:buChar char="Ø"/>
            </a:pPr>
            <a:r>
              <a:rPr lang="en-US" altLang="zh-CN" sz="2100" b="1">
                <a:latin typeface="微软雅黑"/>
                <a:ea typeface="微软雅黑"/>
                <a:cs typeface="微软雅黑"/>
              </a:rPr>
              <a:t> </a:t>
            </a:r>
            <a:endParaRPr lang="zh-CN" altLang="en-US" sz="2100" b="1">
              <a:latin typeface="微软雅黑"/>
              <a:ea typeface="微软雅黑"/>
              <a:cs typeface="微软雅黑"/>
            </a:endParaRPr>
          </a:p>
        </p:txBody>
      </p:sp>
      <p:sp>
        <p:nvSpPr>
          <p:cNvPr id="322562" name="Rectangle 5"/>
          <p:cNvSpPr>
            <a:spLocks noChangeArrowheads="1"/>
          </p:cNvSpPr>
          <p:nvPr/>
        </p:nvSpPr>
        <p:spPr bwMode="auto">
          <a:xfrm>
            <a:off x="765175" y="411163"/>
            <a:ext cx="5635625" cy="431800"/>
          </a:xfrm>
          <a:prstGeom prst="rect">
            <a:avLst/>
          </a:prstGeom>
          <a:noFill/>
          <a:ln w="9525">
            <a:noFill/>
            <a:miter lim="800000"/>
            <a:headEnd/>
            <a:tailEnd/>
          </a:ln>
        </p:spPr>
        <p:txBody>
          <a:bodyPr anchor="ctr"/>
          <a:lstStyle/>
          <a:p>
            <a:pPr eaLnBrk="0" hangingPunct="0">
              <a:buFont typeface="Arial" charset="0"/>
              <a:buNone/>
            </a:pPr>
            <a:r>
              <a:rPr lang="zh-CN" altLang="en-US" sz="2400" b="1">
                <a:solidFill>
                  <a:srgbClr val="FF0000"/>
                </a:solidFill>
                <a:latin typeface="微软雅黑"/>
                <a:ea typeface="微软雅黑"/>
                <a:cs typeface="微软雅黑"/>
              </a:rPr>
              <a:t>时间管理之诊断与分析</a:t>
            </a: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765175" y="411163"/>
            <a:ext cx="2914650" cy="400050"/>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完全时间管理</a:t>
            </a:r>
          </a:p>
        </p:txBody>
      </p:sp>
      <p:sp>
        <p:nvSpPr>
          <p:cNvPr id="323586" name="Rectangle 3"/>
          <p:cNvSpPr>
            <a:spLocks noGrp="1" noChangeArrowheads="1"/>
          </p:cNvSpPr>
          <p:nvPr>
            <p:ph idx="1"/>
          </p:nvPr>
        </p:nvSpPr>
        <p:spPr>
          <a:xfrm>
            <a:off x="404813" y="1004888"/>
            <a:ext cx="2484437" cy="3600450"/>
          </a:xfrm>
        </p:spPr>
        <p:txBody>
          <a:bodyPr/>
          <a:lstStyle/>
          <a:p>
            <a:pPr eaLnBrk="1" hangingPunct="1">
              <a:lnSpc>
                <a:spcPct val="200000"/>
              </a:lnSpc>
              <a:buFontTx/>
              <a:buNone/>
            </a:pPr>
            <a:r>
              <a:rPr lang="en-US" altLang="zh-CN" sz="1500" b="1" smtClean="0">
                <a:latin typeface="微软雅黑"/>
              </a:rPr>
              <a:t>1. </a:t>
            </a:r>
            <a:r>
              <a:rPr lang="zh-CN" altLang="en-US" sz="1500" b="1" smtClean="0">
                <a:latin typeface="微软雅黑"/>
              </a:rPr>
              <a:t>事先周详的计划</a:t>
            </a:r>
          </a:p>
          <a:p>
            <a:pPr eaLnBrk="1" hangingPunct="1">
              <a:lnSpc>
                <a:spcPct val="200000"/>
              </a:lnSpc>
              <a:buFontTx/>
              <a:buNone/>
            </a:pPr>
            <a:r>
              <a:rPr lang="en-US" altLang="zh-CN" sz="1500" b="1" smtClean="0">
                <a:latin typeface="微软雅黑"/>
              </a:rPr>
              <a:t>2. </a:t>
            </a:r>
            <a:r>
              <a:rPr lang="zh-CN" altLang="en-US" sz="1500" b="1" smtClean="0">
                <a:latin typeface="微软雅黑"/>
              </a:rPr>
              <a:t>排定工作的优先顺序</a:t>
            </a:r>
          </a:p>
          <a:p>
            <a:pPr eaLnBrk="1" hangingPunct="1">
              <a:lnSpc>
                <a:spcPct val="200000"/>
              </a:lnSpc>
              <a:buFontTx/>
              <a:buNone/>
            </a:pPr>
            <a:r>
              <a:rPr lang="en-US" altLang="zh-CN" sz="1500" b="1" smtClean="0">
                <a:latin typeface="微软雅黑"/>
              </a:rPr>
              <a:t>3. </a:t>
            </a:r>
            <a:r>
              <a:rPr lang="zh-CN" altLang="en-US" sz="1500" b="1" smtClean="0">
                <a:latin typeface="微软雅黑"/>
              </a:rPr>
              <a:t>设定长短程目标</a:t>
            </a:r>
          </a:p>
          <a:p>
            <a:pPr eaLnBrk="1" hangingPunct="1">
              <a:lnSpc>
                <a:spcPct val="200000"/>
              </a:lnSpc>
              <a:buFontTx/>
              <a:buNone/>
            </a:pPr>
            <a:r>
              <a:rPr lang="en-US" altLang="zh-CN" sz="1500" b="1" smtClean="0">
                <a:latin typeface="微软雅黑"/>
              </a:rPr>
              <a:t>4. </a:t>
            </a:r>
            <a:r>
              <a:rPr lang="zh-CN" altLang="en-US" sz="1500" b="1" smtClean="0">
                <a:latin typeface="微软雅黑"/>
              </a:rPr>
              <a:t>订定每日工作计划</a:t>
            </a:r>
          </a:p>
          <a:p>
            <a:pPr eaLnBrk="1" hangingPunct="1">
              <a:lnSpc>
                <a:spcPct val="200000"/>
              </a:lnSpc>
              <a:buFontTx/>
              <a:buNone/>
            </a:pPr>
            <a:r>
              <a:rPr lang="en-US" altLang="zh-CN" sz="1500" b="1" smtClean="0">
                <a:latin typeface="微软雅黑"/>
              </a:rPr>
              <a:t>5. </a:t>
            </a:r>
            <a:r>
              <a:rPr lang="zh-CN" altLang="en-US" sz="1500" b="1" smtClean="0">
                <a:latin typeface="微软雅黑"/>
              </a:rPr>
              <a:t>挑战效率最高点</a:t>
            </a:r>
          </a:p>
          <a:p>
            <a:pPr eaLnBrk="1" hangingPunct="1">
              <a:lnSpc>
                <a:spcPct val="200000"/>
              </a:lnSpc>
              <a:buFontTx/>
              <a:buNone/>
            </a:pPr>
            <a:r>
              <a:rPr lang="en-US" altLang="zh-CN" sz="1500" b="1" smtClean="0">
                <a:latin typeface="微软雅黑"/>
              </a:rPr>
              <a:t>6. </a:t>
            </a:r>
            <a:r>
              <a:rPr lang="zh-CN" altLang="en-US" sz="1500" b="1" smtClean="0">
                <a:latin typeface="微软雅黑"/>
              </a:rPr>
              <a:t>学习分配工作</a:t>
            </a:r>
          </a:p>
        </p:txBody>
      </p:sp>
      <p:sp>
        <p:nvSpPr>
          <p:cNvPr id="323587" name="矩形 3"/>
          <p:cNvSpPr>
            <a:spLocks noChangeArrowheads="1"/>
          </p:cNvSpPr>
          <p:nvPr/>
        </p:nvSpPr>
        <p:spPr bwMode="auto">
          <a:xfrm>
            <a:off x="3617913" y="1004888"/>
            <a:ext cx="2943225" cy="3119437"/>
          </a:xfrm>
          <a:prstGeom prst="rect">
            <a:avLst/>
          </a:prstGeom>
          <a:noFill/>
          <a:ln w="9525">
            <a:noFill/>
            <a:miter lim="800000"/>
            <a:headEnd/>
            <a:tailEnd/>
          </a:ln>
        </p:spPr>
        <p:txBody>
          <a:bodyPr>
            <a:spAutoFit/>
          </a:bodyPr>
          <a:lstStyle/>
          <a:p>
            <a:pPr marL="255588" indent="-255588" eaLnBrk="0" hangingPunct="0">
              <a:lnSpc>
                <a:spcPct val="200000"/>
              </a:lnSpc>
              <a:spcBef>
                <a:spcPts val="363"/>
              </a:spcBef>
              <a:buFont typeface="Arial" charset="0"/>
              <a:buNone/>
            </a:pPr>
            <a:r>
              <a:rPr lang="en-US" altLang="zh-CN" sz="1500" b="1">
                <a:latin typeface="微软雅黑"/>
                <a:ea typeface="微软雅黑"/>
                <a:cs typeface="微软雅黑"/>
              </a:rPr>
              <a:t>7. </a:t>
            </a:r>
            <a:r>
              <a:rPr lang="zh-CN" altLang="en-US" sz="1500" b="1">
                <a:latin typeface="微软雅黑"/>
                <a:ea typeface="微软雅黑"/>
                <a:cs typeface="微软雅黑"/>
              </a:rPr>
              <a:t>今日事今日毕</a:t>
            </a:r>
          </a:p>
          <a:p>
            <a:pPr marL="255588" indent="-255588" eaLnBrk="0" hangingPunct="0">
              <a:lnSpc>
                <a:spcPct val="200000"/>
              </a:lnSpc>
              <a:spcBef>
                <a:spcPts val="363"/>
              </a:spcBef>
              <a:buFont typeface="Arial" charset="0"/>
              <a:buNone/>
            </a:pPr>
            <a:r>
              <a:rPr lang="en-US" altLang="zh-CN" sz="1500" b="1">
                <a:latin typeface="微软雅黑"/>
                <a:ea typeface="微软雅黑"/>
                <a:cs typeface="微软雅黑"/>
              </a:rPr>
              <a:t>8. </a:t>
            </a:r>
            <a:r>
              <a:rPr lang="zh-CN" altLang="en-US" sz="1500" b="1">
                <a:latin typeface="微软雅黑"/>
                <a:ea typeface="微软雅黑"/>
                <a:cs typeface="微软雅黑"/>
              </a:rPr>
              <a:t>避免分散注意力</a:t>
            </a:r>
          </a:p>
          <a:p>
            <a:pPr marL="255588" indent="-255588" eaLnBrk="0" hangingPunct="0">
              <a:lnSpc>
                <a:spcPct val="200000"/>
              </a:lnSpc>
              <a:spcBef>
                <a:spcPts val="363"/>
              </a:spcBef>
              <a:buFont typeface="Arial" charset="0"/>
              <a:buNone/>
            </a:pPr>
            <a:r>
              <a:rPr lang="en-US" altLang="zh-CN" sz="1500" b="1">
                <a:latin typeface="微软雅黑"/>
                <a:ea typeface="微软雅黑"/>
                <a:cs typeface="微软雅黑"/>
              </a:rPr>
              <a:t>9. </a:t>
            </a:r>
            <a:r>
              <a:rPr lang="zh-CN" altLang="en-US" sz="1500" b="1">
                <a:latin typeface="微软雅黑"/>
                <a:ea typeface="微软雅黑"/>
                <a:cs typeface="微软雅黑"/>
              </a:rPr>
              <a:t>将阻碍减到最低</a:t>
            </a:r>
          </a:p>
          <a:p>
            <a:pPr marL="255588" indent="-255588" eaLnBrk="0" hangingPunct="0">
              <a:lnSpc>
                <a:spcPct val="200000"/>
              </a:lnSpc>
              <a:spcBef>
                <a:spcPts val="363"/>
              </a:spcBef>
              <a:buFont typeface="Arial" charset="0"/>
              <a:buNone/>
            </a:pPr>
            <a:r>
              <a:rPr lang="en-US" altLang="zh-CN" sz="1500" b="1">
                <a:latin typeface="微软雅黑"/>
                <a:ea typeface="微软雅黑"/>
                <a:cs typeface="微软雅黑"/>
              </a:rPr>
              <a:t>10. </a:t>
            </a:r>
            <a:r>
              <a:rPr lang="zh-CN" altLang="en-US" sz="1500" b="1">
                <a:latin typeface="微软雅黑"/>
                <a:ea typeface="微软雅黑"/>
                <a:cs typeface="微软雅黑"/>
              </a:rPr>
              <a:t>培养说“不”的能力</a:t>
            </a:r>
          </a:p>
          <a:p>
            <a:pPr marL="255588" indent="-255588" eaLnBrk="0" hangingPunct="0">
              <a:lnSpc>
                <a:spcPct val="200000"/>
              </a:lnSpc>
              <a:spcBef>
                <a:spcPts val="363"/>
              </a:spcBef>
              <a:buFont typeface="Arial" charset="0"/>
              <a:buNone/>
            </a:pPr>
            <a:r>
              <a:rPr lang="en-US" altLang="zh-CN" sz="1500" b="1">
                <a:latin typeface="微软雅黑"/>
                <a:ea typeface="微软雅黑"/>
                <a:cs typeface="微软雅黑"/>
              </a:rPr>
              <a:t>11. </a:t>
            </a:r>
            <a:r>
              <a:rPr lang="zh-CN" altLang="en-US" sz="1500" b="1">
                <a:latin typeface="微软雅黑"/>
                <a:ea typeface="微软雅黑"/>
                <a:cs typeface="微软雅黑"/>
              </a:rPr>
              <a:t>应付突发状况</a:t>
            </a:r>
          </a:p>
          <a:p>
            <a:pPr marL="255588" indent="-255588" eaLnBrk="0" hangingPunct="0">
              <a:lnSpc>
                <a:spcPct val="200000"/>
              </a:lnSpc>
              <a:spcBef>
                <a:spcPts val="363"/>
              </a:spcBef>
              <a:buFont typeface="Arial" charset="0"/>
              <a:buNone/>
            </a:pPr>
            <a:r>
              <a:rPr lang="en-US" altLang="zh-CN" sz="1500" b="1">
                <a:latin typeface="微软雅黑"/>
                <a:ea typeface="微软雅黑"/>
                <a:cs typeface="微软雅黑"/>
              </a:rPr>
              <a:t>12. </a:t>
            </a:r>
            <a:r>
              <a:rPr lang="zh-CN" altLang="en-US" sz="1500" b="1">
                <a:latin typeface="微软雅黑"/>
                <a:ea typeface="微软雅黑"/>
                <a:cs typeface="微软雅黑"/>
              </a:rPr>
              <a:t>随时检视</a:t>
            </a: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3"/>
          <p:cNvSpPr>
            <a:spLocks noGrp="1" noChangeArrowheads="1"/>
          </p:cNvSpPr>
          <p:nvPr>
            <p:ph idx="1"/>
          </p:nvPr>
        </p:nvSpPr>
        <p:spPr>
          <a:xfrm>
            <a:off x="134938" y="979488"/>
            <a:ext cx="6619875" cy="3536950"/>
          </a:xfrm>
        </p:spPr>
        <p:txBody>
          <a:bodyPr/>
          <a:lstStyle/>
          <a:p>
            <a:pPr eaLnBrk="1" hangingPunct="1">
              <a:lnSpc>
                <a:spcPct val="150000"/>
              </a:lnSpc>
              <a:buFontTx/>
              <a:buNone/>
            </a:pPr>
            <a:r>
              <a:rPr lang="en-US" altLang="zh-CN" sz="1800" b="1" smtClean="0">
                <a:latin typeface="微软雅黑"/>
              </a:rPr>
              <a:t>1. 5W1H</a:t>
            </a:r>
            <a:r>
              <a:rPr lang="zh-CN" altLang="en-US" sz="1800" b="1" smtClean="0">
                <a:latin typeface="微软雅黑"/>
              </a:rPr>
              <a:t>的运用                 </a:t>
            </a:r>
            <a:r>
              <a:rPr lang="en-US" altLang="zh-CN" sz="1800" b="1" smtClean="0">
                <a:latin typeface="微软雅黑"/>
              </a:rPr>
              <a:t>8. 5S</a:t>
            </a:r>
            <a:r>
              <a:rPr lang="zh-CN" altLang="en-US" sz="1800" b="1" smtClean="0">
                <a:latin typeface="微软雅黑"/>
              </a:rPr>
              <a:t>的开展</a:t>
            </a:r>
          </a:p>
          <a:p>
            <a:pPr eaLnBrk="1" hangingPunct="1">
              <a:lnSpc>
                <a:spcPct val="150000"/>
              </a:lnSpc>
              <a:buFontTx/>
              <a:buNone/>
            </a:pPr>
            <a:r>
              <a:rPr lang="en-US" altLang="zh-CN" sz="1800" b="1" smtClean="0">
                <a:latin typeface="微软雅黑"/>
              </a:rPr>
              <a:t>2.</a:t>
            </a:r>
            <a:r>
              <a:rPr lang="zh-CN" altLang="en-US" sz="1800" b="1" smtClean="0">
                <a:latin typeface="微软雅黑"/>
              </a:rPr>
              <a:t>管理看板的运用               </a:t>
            </a:r>
            <a:r>
              <a:rPr lang="en-US" altLang="zh-CN" sz="1800" b="1" smtClean="0">
                <a:latin typeface="微软雅黑"/>
              </a:rPr>
              <a:t>9. </a:t>
            </a:r>
            <a:r>
              <a:rPr lang="zh-CN" altLang="en-US" sz="1800" b="1" smtClean="0">
                <a:latin typeface="微软雅黑"/>
              </a:rPr>
              <a:t>红牌作战、定向摄影、三定管理</a:t>
            </a:r>
          </a:p>
          <a:p>
            <a:pPr eaLnBrk="1" hangingPunct="1">
              <a:lnSpc>
                <a:spcPct val="150000"/>
              </a:lnSpc>
              <a:buFontTx/>
              <a:buNone/>
            </a:pPr>
            <a:r>
              <a:rPr lang="en-US" altLang="zh-CN" sz="1800" b="1" smtClean="0">
                <a:latin typeface="微软雅黑"/>
              </a:rPr>
              <a:t>3. </a:t>
            </a:r>
            <a:r>
              <a:rPr lang="zh-CN" altLang="en-US" sz="1800" b="1" smtClean="0">
                <a:latin typeface="微软雅黑"/>
              </a:rPr>
              <a:t>多能工的培养                 </a:t>
            </a:r>
            <a:r>
              <a:rPr lang="en-US" altLang="zh-CN" sz="1800" b="1" smtClean="0">
                <a:latin typeface="微软雅黑"/>
              </a:rPr>
              <a:t>10. 7</a:t>
            </a:r>
            <a:r>
              <a:rPr lang="zh-CN" altLang="en-US" sz="1800" b="1" smtClean="0">
                <a:latin typeface="微软雅黑"/>
              </a:rPr>
              <a:t>大浪费与改善</a:t>
            </a:r>
          </a:p>
          <a:p>
            <a:pPr eaLnBrk="1" hangingPunct="1">
              <a:lnSpc>
                <a:spcPct val="150000"/>
              </a:lnSpc>
              <a:buFontTx/>
              <a:buNone/>
            </a:pPr>
            <a:r>
              <a:rPr lang="en-US" altLang="zh-CN" sz="1800" b="1" smtClean="0">
                <a:latin typeface="微软雅黑"/>
              </a:rPr>
              <a:t>4. </a:t>
            </a:r>
            <a:r>
              <a:rPr lang="zh-CN" altLang="en-US" sz="1800" b="1" smtClean="0">
                <a:latin typeface="微软雅黑"/>
              </a:rPr>
              <a:t>绩效管理和目标分解       </a:t>
            </a:r>
            <a:r>
              <a:rPr lang="en-US" altLang="zh-CN" sz="1800" b="1" smtClean="0">
                <a:latin typeface="微软雅黑"/>
              </a:rPr>
              <a:t>11. </a:t>
            </a:r>
            <a:r>
              <a:rPr lang="zh-CN" altLang="en-US" sz="1800" b="1" smtClean="0">
                <a:latin typeface="微软雅黑"/>
              </a:rPr>
              <a:t>现场浪费改善突破口</a:t>
            </a:r>
            <a:endParaRPr lang="en-US" altLang="zh-CN" sz="1800" b="1" smtClean="0">
              <a:latin typeface="微软雅黑"/>
            </a:endParaRPr>
          </a:p>
          <a:p>
            <a:pPr eaLnBrk="1" hangingPunct="1">
              <a:lnSpc>
                <a:spcPct val="150000"/>
              </a:lnSpc>
              <a:buFontTx/>
              <a:buNone/>
            </a:pPr>
            <a:r>
              <a:rPr lang="en-US" altLang="zh-CN" sz="1800" b="1" smtClean="0">
                <a:latin typeface="微软雅黑"/>
              </a:rPr>
              <a:t>5. QC</a:t>
            </a:r>
            <a:r>
              <a:rPr lang="zh-CN" altLang="en-US" sz="1800" b="1" smtClean="0">
                <a:latin typeface="微软雅黑"/>
              </a:rPr>
              <a:t>小组活动                   </a:t>
            </a:r>
            <a:r>
              <a:rPr lang="en-US" altLang="zh-CN" sz="1800" b="1" smtClean="0">
                <a:latin typeface="微软雅黑"/>
              </a:rPr>
              <a:t>12. </a:t>
            </a:r>
            <a:r>
              <a:rPr lang="zh-CN" altLang="en-US" sz="1800" b="1" smtClean="0">
                <a:latin typeface="微软雅黑"/>
              </a:rPr>
              <a:t>存货</a:t>
            </a:r>
            <a:r>
              <a:rPr lang="en-US" altLang="zh-CN" sz="1800" b="1" smtClean="0">
                <a:latin typeface="微软雅黑"/>
              </a:rPr>
              <a:t>ABC</a:t>
            </a:r>
            <a:r>
              <a:rPr lang="zh-CN" altLang="en-US" sz="1800" b="1" smtClean="0">
                <a:latin typeface="微软雅黑"/>
              </a:rPr>
              <a:t>管理与库存控制</a:t>
            </a:r>
            <a:endParaRPr lang="en-US" altLang="zh-CN" sz="1800" b="1" smtClean="0">
              <a:latin typeface="微软雅黑"/>
            </a:endParaRPr>
          </a:p>
          <a:p>
            <a:pPr eaLnBrk="1" hangingPunct="1">
              <a:lnSpc>
                <a:spcPct val="150000"/>
              </a:lnSpc>
              <a:buFontTx/>
              <a:buNone/>
            </a:pPr>
            <a:r>
              <a:rPr lang="en-US" altLang="zh-CN" sz="1800" b="1" smtClean="0">
                <a:latin typeface="微软雅黑"/>
              </a:rPr>
              <a:t>6. </a:t>
            </a:r>
            <a:r>
              <a:rPr lang="zh-CN" altLang="en-US" sz="1800" b="1" smtClean="0">
                <a:latin typeface="微软雅黑"/>
              </a:rPr>
              <a:t>安全检查与三检制           </a:t>
            </a:r>
            <a:r>
              <a:rPr lang="en-US" altLang="zh-CN" sz="1800" b="1" smtClean="0">
                <a:latin typeface="微软雅黑"/>
              </a:rPr>
              <a:t>13. </a:t>
            </a:r>
            <a:r>
              <a:rPr lang="zh-CN" altLang="en-US" sz="1800" b="1" smtClean="0">
                <a:latin typeface="微软雅黑"/>
              </a:rPr>
              <a:t>时间四象限管理</a:t>
            </a:r>
            <a:endParaRPr lang="en-US" altLang="zh-CN" sz="1800" b="1" smtClean="0">
              <a:latin typeface="微软雅黑"/>
            </a:endParaRPr>
          </a:p>
          <a:p>
            <a:pPr eaLnBrk="1" hangingPunct="1">
              <a:lnSpc>
                <a:spcPct val="150000"/>
              </a:lnSpc>
              <a:buFontTx/>
              <a:buNone/>
            </a:pPr>
            <a:r>
              <a:rPr lang="en-US" altLang="zh-CN" sz="1800" b="1" smtClean="0">
                <a:latin typeface="微软雅黑"/>
              </a:rPr>
              <a:t>7. KYT</a:t>
            </a:r>
            <a:r>
              <a:rPr lang="zh-CN" altLang="en-US" sz="1800" b="1" smtClean="0">
                <a:latin typeface="微软雅黑"/>
              </a:rPr>
              <a:t>安全预知活动           </a:t>
            </a:r>
            <a:r>
              <a:rPr lang="en-US" altLang="zh-CN" sz="1800" b="1" smtClean="0">
                <a:latin typeface="微软雅黑"/>
              </a:rPr>
              <a:t>14. PDCA</a:t>
            </a:r>
            <a:endParaRPr lang="zh-CN" altLang="en-US" sz="1800" b="1" smtClean="0">
              <a:latin typeface="微软雅黑"/>
            </a:endParaRPr>
          </a:p>
        </p:txBody>
      </p:sp>
      <p:sp>
        <p:nvSpPr>
          <p:cNvPr id="324610" name="TextBox 4"/>
          <p:cNvSpPr txBox="1">
            <a:spLocks noChangeArrowheads="1"/>
          </p:cNvSpPr>
          <p:nvPr/>
        </p:nvSpPr>
        <p:spPr bwMode="auto">
          <a:xfrm>
            <a:off x="1909763" y="438150"/>
            <a:ext cx="3140075" cy="438150"/>
          </a:xfrm>
          <a:prstGeom prst="rect">
            <a:avLst/>
          </a:prstGeom>
          <a:noFill/>
          <a:ln w="9525">
            <a:noFill/>
            <a:miter lim="800000"/>
            <a:headEnd/>
            <a:tailEnd/>
          </a:ln>
        </p:spPr>
        <p:txBody>
          <a:bodyPr lIns="68578" tIns="34289" rIns="68578" bIns="34289">
            <a:spAutoFit/>
          </a:bodyPr>
          <a:lstStyle/>
          <a:p>
            <a:pPr eaLnBrk="0" hangingPunct="0"/>
            <a:r>
              <a:rPr lang="zh-CN" altLang="en-US" sz="2400" b="1">
                <a:solidFill>
                  <a:srgbClr val="FF3300"/>
                </a:solidFill>
                <a:latin typeface="微软雅黑"/>
                <a:ea typeface="微软雅黑"/>
                <a:cs typeface="微软雅黑"/>
              </a:rPr>
              <a:t>总课程要点回顾</a:t>
            </a:r>
            <a:r>
              <a:rPr lang="en-US" altLang="zh-CN" sz="2400" b="1">
                <a:solidFill>
                  <a:srgbClr val="FF3300"/>
                </a:solidFill>
                <a:latin typeface="微软雅黑"/>
                <a:ea typeface="微软雅黑"/>
                <a:cs typeface="微软雅黑"/>
              </a:rPr>
              <a:t>(</a:t>
            </a:r>
            <a:r>
              <a:rPr lang="zh-CN" altLang="en-US" sz="2400" b="1">
                <a:solidFill>
                  <a:srgbClr val="FF3300"/>
                </a:solidFill>
                <a:latin typeface="微软雅黑"/>
                <a:ea typeface="微软雅黑"/>
                <a:cs typeface="微软雅黑"/>
              </a:rPr>
              <a:t>工具</a:t>
            </a:r>
            <a:r>
              <a:rPr lang="en-US" altLang="zh-CN" sz="2400" b="1">
                <a:solidFill>
                  <a:srgbClr val="FF3300"/>
                </a:solidFill>
                <a:latin typeface="微软雅黑"/>
                <a:ea typeface="微软雅黑"/>
                <a:cs typeface="微软雅黑"/>
              </a:rPr>
              <a:t>)</a:t>
            </a:r>
            <a:endParaRPr lang="zh-CN" altLang="en-US" sz="2400" b="1">
              <a:solidFill>
                <a:srgbClr val="FF3300"/>
              </a:solidFill>
              <a:latin typeface="微软雅黑"/>
              <a:ea typeface="微软雅黑"/>
              <a:cs typeface="微软雅黑"/>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765175" y="484188"/>
            <a:ext cx="3832225" cy="401637"/>
          </a:xfrm>
        </p:spPr>
        <p:txBody>
          <a:bodyPr wrap="none" lIns="68570" tIns="34284" rIns="68570" bIns="34284" rtlCol="0">
            <a:spAutoFit/>
          </a:bodyPr>
          <a:lstStyle/>
          <a:p>
            <a:pPr eaLnBrk="1" hangingPunct="1">
              <a:lnSpc>
                <a:spcPct val="90000"/>
              </a:lnSpc>
              <a:defRPr/>
            </a:pPr>
            <a:r>
              <a:rPr lang="zh-CN" altLang="en-US" dirty="0">
                <a:solidFill>
                  <a:srgbClr val="FF0000"/>
                </a:solidFill>
                <a:latin typeface="微软雅黑" pitchFamily="34" charset="-122"/>
                <a:cs typeface="+mn-cs"/>
                <a:sym typeface="Arial" panose="020B0604020202020204" pitchFamily="34" charset="0"/>
              </a:rPr>
              <a:t>（四）创建“节约型”班组</a:t>
            </a:r>
          </a:p>
        </p:txBody>
      </p:sp>
      <p:graphicFrame>
        <p:nvGraphicFramePr>
          <p:cNvPr id="8" name="表格 7"/>
          <p:cNvGraphicFramePr>
            <a:graphicFrameLocks noGrp="1"/>
          </p:cNvGraphicFramePr>
          <p:nvPr/>
        </p:nvGraphicFramePr>
        <p:xfrm>
          <a:off x="242888" y="1069975"/>
          <a:ext cx="6318250" cy="4083050"/>
        </p:xfrm>
        <a:graphic>
          <a:graphicData uri="http://schemas.openxmlformats.org/drawingml/2006/table">
            <a:tbl>
              <a:tblPr/>
              <a:tblGrid>
                <a:gridCol w="962025"/>
                <a:gridCol w="5356225"/>
              </a:tblGrid>
              <a:tr h="482600">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理念</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开发与节约并重、节约优先</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目标</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创建节约型企业、实现节约发展</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17738">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途径</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14350" marR="0" lvl="0" indent="-514350" algn="l" defTabSz="914400" rtl="0" eaLnBrk="1" fontAlgn="base" latinLnBrk="0" hangingPunct="1">
                        <a:lnSpc>
                          <a:spcPct val="200000"/>
                        </a:lnSpc>
                        <a:spcBef>
                          <a:spcPct val="0"/>
                        </a:spcBef>
                        <a:spcAft>
                          <a:spcPct val="0"/>
                        </a:spcAft>
                        <a:buClrTx/>
                        <a:buSzTx/>
                        <a:buFontTx/>
                        <a:buAutoNum type="arabicPeriod"/>
                        <a:tabLst/>
                      </a:pPr>
                      <a:r>
                        <a:rPr kumimoji="0" lang="zh-CN" altLang="en-US" sz="1500" b="1" i="0" u="none" strike="noStrike" cap="none" normalizeH="0" baseline="0" smtClean="0">
                          <a:ln>
                            <a:noFill/>
                          </a:ln>
                          <a:solidFill>
                            <a:schemeClr val="tx1"/>
                          </a:solidFill>
                          <a:effectLst/>
                          <a:latin typeface="微软雅黑"/>
                          <a:ea typeface="微软雅黑"/>
                          <a:cs typeface="微软雅黑"/>
                        </a:rPr>
                        <a:t>落实指标责任，加强定额考核；</a:t>
                      </a:r>
                      <a:endParaRPr kumimoji="0" lang="en-US" altLang="zh-CN" sz="1500" b="1" i="0" u="none" strike="noStrike" cap="none" normalizeH="0" baseline="0" smtClean="0">
                        <a:ln>
                          <a:noFill/>
                        </a:ln>
                        <a:solidFill>
                          <a:schemeClr val="tx1"/>
                        </a:solidFill>
                        <a:effectLst/>
                        <a:latin typeface="微软雅黑"/>
                        <a:ea typeface="微软雅黑"/>
                        <a:cs typeface="微软雅黑"/>
                      </a:endParaRPr>
                    </a:p>
                    <a:p>
                      <a:pPr marL="514350" marR="0" lvl="0" indent="-514350" algn="l" defTabSz="914400" rtl="0" eaLnBrk="1" fontAlgn="base" latinLnBrk="0" hangingPunct="1">
                        <a:lnSpc>
                          <a:spcPct val="200000"/>
                        </a:lnSpc>
                        <a:spcBef>
                          <a:spcPct val="0"/>
                        </a:spcBef>
                        <a:spcAft>
                          <a:spcPct val="0"/>
                        </a:spcAft>
                        <a:buClrTx/>
                        <a:buSzTx/>
                        <a:buFontTx/>
                        <a:buAutoNum type="arabicPeriod"/>
                        <a:tabLst/>
                      </a:pPr>
                      <a:r>
                        <a:rPr kumimoji="0" lang="zh-CN" altLang="en-US" sz="1500" b="1" i="0" u="none" strike="noStrike" cap="none" normalizeH="0" baseline="0" smtClean="0">
                          <a:ln>
                            <a:noFill/>
                          </a:ln>
                          <a:solidFill>
                            <a:schemeClr val="tx1"/>
                          </a:solidFill>
                          <a:effectLst/>
                          <a:latin typeface="微软雅黑"/>
                          <a:ea typeface="微软雅黑"/>
                          <a:cs typeface="微软雅黑"/>
                        </a:rPr>
                        <a:t>强化全员节约意识，开展劳动竞赛、合理化建议、增产节约、增收节支活动，做好节约和资源的综合利用；</a:t>
                      </a:r>
                    </a:p>
                    <a:p>
                      <a:pPr marL="514350" marR="0" lvl="0" indent="-514350" algn="l" defTabSz="914400" rtl="0" eaLnBrk="1" fontAlgn="base" latinLnBrk="0" hangingPunct="1">
                        <a:lnSpc>
                          <a:spcPct val="200000"/>
                        </a:lnSpc>
                        <a:spcBef>
                          <a:spcPct val="0"/>
                        </a:spcBef>
                        <a:spcAft>
                          <a:spcPct val="0"/>
                        </a:spcAft>
                        <a:buClrTx/>
                        <a:buSzTx/>
                        <a:buFontTx/>
                        <a:buAutoNum type="arabicPeriod"/>
                        <a:tabLst/>
                      </a:pPr>
                      <a:r>
                        <a:rPr kumimoji="0" lang="zh-CN" altLang="en-US" sz="1500" b="1" i="0" u="none" strike="noStrike" cap="none" normalizeH="0" baseline="0" smtClean="0">
                          <a:ln>
                            <a:noFill/>
                          </a:ln>
                          <a:solidFill>
                            <a:schemeClr val="tx1"/>
                          </a:solidFill>
                          <a:effectLst/>
                          <a:latin typeface="微软雅黑"/>
                          <a:ea typeface="微软雅黑"/>
                          <a:cs typeface="微软雅黑"/>
                        </a:rPr>
                        <a:t>勤俭节约，创新节约手段，利用小发明、小创造、  小革新，搞好工序质量控制，降低生产能耗。</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结果</a:t>
                      </a:r>
                    </a:p>
                  </a:txBody>
                  <a:tcPr marL="63305" marR="6330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4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a:ea typeface="微软雅黑"/>
                          <a:cs typeface="微软雅黑"/>
                        </a:rPr>
                        <a:t>班组建成优质、高效、节约的</a:t>
                      </a:r>
                      <a:r>
                        <a:rPr kumimoji="0" lang="zh-CN" altLang="zh-CN" sz="1500" b="1" i="0" u="none" strike="noStrike" cap="none" normalizeH="0" baseline="0" smtClean="0">
                          <a:ln>
                            <a:noFill/>
                          </a:ln>
                          <a:solidFill>
                            <a:schemeClr val="tx1"/>
                          </a:solidFill>
                          <a:effectLst/>
                          <a:latin typeface="微软雅黑"/>
                          <a:ea typeface="微软雅黑"/>
                          <a:cs typeface="微软雅黑"/>
                        </a:rPr>
                        <a:t>“</a:t>
                      </a:r>
                      <a:r>
                        <a:rPr kumimoji="0" lang="zh-CN" altLang="en-US" sz="1500" b="1" i="0" u="none" strike="noStrike" cap="none" normalizeH="0" baseline="0" smtClean="0">
                          <a:ln>
                            <a:noFill/>
                          </a:ln>
                          <a:solidFill>
                            <a:schemeClr val="tx1"/>
                          </a:solidFill>
                          <a:effectLst/>
                          <a:latin typeface="微软雅黑"/>
                          <a:ea typeface="微软雅黑"/>
                          <a:cs typeface="微软雅黑"/>
                        </a:rPr>
                        <a:t>低耗单元”</a:t>
                      </a:r>
                    </a:p>
                  </a:txBody>
                  <a:tcPr marL="63305" marR="6330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ipe(down)">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765175" y="484188"/>
            <a:ext cx="3832225" cy="401637"/>
          </a:xfrm>
        </p:spPr>
        <p:txBody>
          <a:bodyPr wrap="none" lIns="68570" tIns="34284" rIns="68570" bIns="34284" rtlCol="0">
            <a:spAutoFit/>
          </a:bodyPr>
          <a:lstStyle/>
          <a:p>
            <a:pPr eaLnBrk="1" hangingPunct="1">
              <a:lnSpc>
                <a:spcPct val="90000"/>
              </a:lnSpc>
              <a:defRPr/>
            </a:pPr>
            <a:r>
              <a:rPr lang="zh-CN" altLang="en-US" dirty="0">
                <a:solidFill>
                  <a:srgbClr val="FF0000"/>
                </a:solidFill>
                <a:latin typeface="微软雅黑" pitchFamily="34" charset="-122"/>
                <a:cs typeface="+mn-cs"/>
                <a:sym typeface="Arial" panose="020B0604020202020204" pitchFamily="34" charset="0"/>
              </a:rPr>
              <a:t>（五）创建“和谐型”班组</a:t>
            </a:r>
          </a:p>
        </p:txBody>
      </p:sp>
      <p:graphicFrame>
        <p:nvGraphicFramePr>
          <p:cNvPr id="8" name="表格 7"/>
          <p:cNvGraphicFramePr>
            <a:graphicFrameLocks noGrp="1"/>
          </p:cNvGraphicFramePr>
          <p:nvPr/>
        </p:nvGraphicFramePr>
        <p:xfrm>
          <a:off x="242646" y="1040818"/>
          <a:ext cx="6318702" cy="3885858"/>
        </p:xfrm>
        <a:graphic>
          <a:graphicData uri="http://schemas.openxmlformats.org/drawingml/2006/table">
            <a:tbl>
              <a:tblPr firstRow="1" bandRow="1">
                <a:effectLst>
                  <a:outerShdw blurRad="50800" dist="38100" dir="18900000" algn="bl" rotWithShape="0">
                    <a:prstClr val="black">
                      <a:alpha val="40000"/>
                    </a:prstClr>
                  </a:outerShdw>
                </a:effectLst>
                <a:tableStyleId>{C4B1156A-380E-4F78-BDF5-A606A8083BF9}</a:tableStyleId>
              </a:tblPr>
              <a:tblGrid>
                <a:gridCol w="961542"/>
                <a:gridCol w="5357160"/>
              </a:tblGrid>
              <a:tr h="511655">
                <a:tc>
                  <a:txBody>
                    <a:bodyPr/>
                    <a:lstStyle/>
                    <a:p>
                      <a:pPr algn="ctr">
                        <a:lnSpc>
                          <a:spcPts val="4000"/>
                        </a:lnSpc>
                      </a:pPr>
                      <a:r>
                        <a:rPr lang="zh-CN" altLang="en-US" sz="1500" b="1" dirty="0" smtClean="0">
                          <a:solidFill>
                            <a:schemeClr val="tx1"/>
                          </a:solidFill>
                          <a:latin typeface="微软雅黑" pitchFamily="34" charset="-122"/>
                          <a:ea typeface="微软雅黑" pitchFamily="34" charset="-122"/>
                        </a:rPr>
                        <a:t>理念</a:t>
                      </a:r>
                      <a:endParaRPr lang="zh-CN" altLang="en-US" sz="1500" b="1" dirty="0">
                        <a:solidFill>
                          <a:schemeClr val="tx1"/>
                        </a:solidFill>
                        <a:latin typeface="微软雅黑" pitchFamily="34" charset="-122"/>
                        <a:ea typeface="微软雅黑" pitchFamily="34" charset="-122"/>
                      </a:endParaRPr>
                    </a:p>
                  </a:txBody>
                  <a:tcPr marL="63305" marR="63305" marT="34290" marB="34290" anchor="ctr">
                    <a:noFill/>
                  </a:tcPr>
                </a:tc>
                <a:tc>
                  <a:txBody>
                    <a:bodyPr/>
                    <a:lstStyle/>
                    <a:p>
                      <a:pPr>
                        <a:lnSpc>
                          <a:spcPts val="4000"/>
                        </a:lnSpc>
                      </a:pPr>
                      <a:r>
                        <a:rPr lang="zh-CN" altLang="en-US" sz="1500" b="1" dirty="0" smtClean="0">
                          <a:solidFill>
                            <a:schemeClr val="tx1"/>
                          </a:solidFill>
                          <a:latin typeface="微软雅黑" pitchFamily="34" charset="-122"/>
                          <a:ea typeface="微软雅黑" pitchFamily="34" charset="-122"/>
                        </a:rPr>
                        <a:t>和谐发展</a:t>
                      </a:r>
                      <a:endParaRPr lang="zh-CN" altLang="en-US" sz="1500" b="1" dirty="0">
                        <a:solidFill>
                          <a:schemeClr val="tx1"/>
                        </a:solidFill>
                        <a:latin typeface="微软雅黑" pitchFamily="34" charset="-122"/>
                        <a:ea typeface="微软雅黑" pitchFamily="34" charset="-122"/>
                      </a:endParaRPr>
                    </a:p>
                  </a:txBody>
                  <a:tcPr marL="63305" marR="63305" marT="34290" marB="34290">
                    <a:noFill/>
                  </a:tcPr>
                </a:tc>
              </a:tr>
              <a:tr h="511655">
                <a:tc>
                  <a:txBody>
                    <a:bodyPr/>
                    <a:lstStyle/>
                    <a:p>
                      <a:pPr algn="ctr">
                        <a:lnSpc>
                          <a:spcPts val="4000"/>
                        </a:lnSpc>
                      </a:pPr>
                      <a:r>
                        <a:rPr lang="zh-CN" altLang="en-US" sz="1500" b="1" dirty="0" smtClean="0">
                          <a:solidFill>
                            <a:schemeClr val="tx1"/>
                          </a:solidFill>
                          <a:latin typeface="微软雅黑" pitchFamily="34" charset="-122"/>
                          <a:ea typeface="微软雅黑" pitchFamily="34" charset="-122"/>
                        </a:rPr>
                        <a:t>目标</a:t>
                      </a:r>
                      <a:endParaRPr lang="zh-CN" altLang="en-US" sz="1500" b="1" dirty="0">
                        <a:solidFill>
                          <a:schemeClr val="tx1"/>
                        </a:solidFill>
                        <a:latin typeface="微软雅黑" pitchFamily="34" charset="-122"/>
                        <a:ea typeface="微软雅黑" pitchFamily="34" charset="-122"/>
                      </a:endParaRPr>
                    </a:p>
                  </a:txBody>
                  <a:tcPr marL="63305" marR="63305" marT="34290" marB="34290" anchor="ctr">
                    <a:noFill/>
                  </a:tcPr>
                </a:tc>
                <a:tc>
                  <a:txBody>
                    <a:bodyPr/>
                    <a:lstStyle/>
                    <a:p>
                      <a:pPr>
                        <a:lnSpc>
                          <a:spcPts val="4000"/>
                        </a:lnSpc>
                      </a:pPr>
                      <a:r>
                        <a:rPr lang="zh-CN" altLang="en-US" sz="1500" b="1" dirty="0" smtClean="0">
                          <a:solidFill>
                            <a:schemeClr val="tx1"/>
                          </a:solidFill>
                          <a:latin typeface="微软雅黑" pitchFamily="34" charset="-122"/>
                          <a:ea typeface="微软雅黑" pitchFamily="34" charset="-122"/>
                        </a:rPr>
                        <a:t>实现班组和谐发展</a:t>
                      </a:r>
                      <a:endParaRPr lang="zh-CN" altLang="en-US" sz="1500" b="1" dirty="0">
                        <a:solidFill>
                          <a:schemeClr val="tx1"/>
                        </a:solidFill>
                        <a:latin typeface="微软雅黑" pitchFamily="34" charset="-122"/>
                        <a:ea typeface="微软雅黑" pitchFamily="34" charset="-122"/>
                      </a:endParaRPr>
                    </a:p>
                  </a:txBody>
                  <a:tcPr marL="63305" marR="63305" marT="34290" marB="34290">
                    <a:noFill/>
                  </a:tcPr>
                </a:tc>
              </a:tr>
              <a:tr h="2156118">
                <a:tc>
                  <a:txBody>
                    <a:bodyPr/>
                    <a:lstStyle/>
                    <a:p>
                      <a:pPr algn="ctr">
                        <a:lnSpc>
                          <a:spcPct val="150000"/>
                        </a:lnSpc>
                      </a:pPr>
                      <a:r>
                        <a:rPr lang="zh-CN" altLang="en-US" sz="1500" b="1" dirty="0" smtClean="0">
                          <a:solidFill>
                            <a:schemeClr val="tx1"/>
                          </a:solidFill>
                          <a:latin typeface="微软雅黑" pitchFamily="34" charset="-122"/>
                          <a:ea typeface="微软雅黑" pitchFamily="34" charset="-122"/>
                        </a:rPr>
                        <a:t>途径</a:t>
                      </a:r>
                      <a:endParaRPr lang="zh-CN" altLang="en-US" sz="1500" b="1" dirty="0">
                        <a:solidFill>
                          <a:schemeClr val="tx1"/>
                        </a:solidFill>
                        <a:latin typeface="微软雅黑" pitchFamily="34" charset="-122"/>
                        <a:ea typeface="微软雅黑" pitchFamily="34" charset="-122"/>
                      </a:endParaRPr>
                    </a:p>
                  </a:txBody>
                  <a:tcPr marL="63305" marR="63305" marT="34290" marB="34290" anchor="ctr">
                    <a:noFill/>
                  </a:tcPr>
                </a:tc>
                <a:tc>
                  <a:txBody>
                    <a:bodyPr/>
                    <a:lstStyle/>
                    <a:p>
                      <a:pPr marL="514350" indent="-514350" eaLnBrk="1" hangingPunct="1">
                        <a:lnSpc>
                          <a:spcPct val="150000"/>
                        </a:lnSpc>
                        <a:buFont typeface="+mj-lt"/>
                        <a:buAutoNum type="arabicPeriod"/>
                      </a:pPr>
                      <a:r>
                        <a:rPr lang="zh-CN" altLang="en-US" sz="1500" b="1" dirty="0" smtClean="0">
                          <a:solidFill>
                            <a:schemeClr val="tx1"/>
                          </a:solidFill>
                          <a:latin typeface="微软雅黑" pitchFamily="34" charset="-122"/>
                          <a:ea typeface="微软雅黑" pitchFamily="34" charset="-122"/>
                        </a:rPr>
                        <a:t>以人为本，形成员工关系和谐、工作协调、互助互爱的良好氛围；组织开展文体活动</a:t>
                      </a:r>
                    </a:p>
                    <a:p>
                      <a:pPr marL="514350" indent="-514350" eaLnBrk="1" hangingPunct="1">
                        <a:lnSpc>
                          <a:spcPct val="150000"/>
                        </a:lnSpc>
                        <a:buFont typeface="+mj-lt"/>
                        <a:buAutoNum type="arabicPeriod"/>
                      </a:pPr>
                      <a:r>
                        <a:rPr lang="zh-CN" altLang="en-US" sz="1500" b="1" dirty="0" smtClean="0">
                          <a:solidFill>
                            <a:schemeClr val="tx1"/>
                          </a:solidFill>
                          <a:latin typeface="微软雅黑" pitchFamily="34" charset="-122"/>
                          <a:ea typeface="微软雅黑" pitchFamily="34" charset="-122"/>
                        </a:rPr>
                        <a:t>班组特色文化；</a:t>
                      </a:r>
                      <a:endParaRPr lang="en-US" altLang="zh-CN" sz="1500" b="1" dirty="0" smtClean="0">
                        <a:solidFill>
                          <a:schemeClr val="tx1"/>
                        </a:solidFill>
                        <a:latin typeface="微软雅黑" pitchFamily="34" charset="-122"/>
                        <a:ea typeface="微软雅黑" pitchFamily="34" charset="-122"/>
                      </a:endParaRPr>
                    </a:p>
                    <a:p>
                      <a:pPr marL="514350" indent="-514350" eaLnBrk="1" hangingPunct="1">
                        <a:lnSpc>
                          <a:spcPct val="150000"/>
                        </a:lnSpc>
                        <a:buFont typeface="+mj-lt"/>
                        <a:buAutoNum type="arabicPeriod"/>
                      </a:pPr>
                      <a:r>
                        <a:rPr lang="zh-CN" altLang="en-US" sz="1500" b="1" dirty="0" smtClean="0">
                          <a:solidFill>
                            <a:schemeClr val="tx1"/>
                          </a:solidFill>
                          <a:latin typeface="微软雅黑" pitchFamily="34" charset="-122"/>
                          <a:ea typeface="微软雅黑" pitchFamily="34" charset="-122"/>
                        </a:rPr>
                        <a:t>加强民主管理，班务公开、民主参与；</a:t>
                      </a:r>
                      <a:endParaRPr lang="en-US" altLang="zh-CN" sz="1500" b="1" dirty="0" smtClean="0">
                        <a:solidFill>
                          <a:schemeClr val="tx1"/>
                        </a:solidFill>
                        <a:latin typeface="微软雅黑" pitchFamily="34" charset="-122"/>
                        <a:ea typeface="微软雅黑" pitchFamily="34" charset="-122"/>
                      </a:endParaRPr>
                    </a:p>
                    <a:p>
                      <a:pPr marL="514350" indent="-514350" eaLnBrk="1" hangingPunct="1">
                        <a:lnSpc>
                          <a:spcPct val="150000"/>
                        </a:lnSpc>
                        <a:buFont typeface="+mj-lt"/>
                        <a:buAutoNum type="arabicPeriod"/>
                      </a:pPr>
                      <a:r>
                        <a:rPr lang="zh-CN" altLang="en-US" sz="1500" b="1" dirty="0" smtClean="0">
                          <a:solidFill>
                            <a:schemeClr val="tx1"/>
                          </a:solidFill>
                          <a:latin typeface="微软雅黑" pitchFamily="34" charset="-122"/>
                          <a:ea typeface="微软雅黑" pitchFamily="34" charset="-122"/>
                        </a:rPr>
                        <a:t>加强职业道德建设、规范员工行为，遵纪守法，提高服务质量，创一流业绩和效益。</a:t>
                      </a:r>
                    </a:p>
                  </a:txBody>
                  <a:tcPr marL="63305" marR="63305" marT="34290" marB="34290">
                    <a:noFill/>
                  </a:tcPr>
                </a:tc>
              </a:tr>
              <a:tr h="511655">
                <a:tc>
                  <a:txBody>
                    <a:bodyPr/>
                    <a:lstStyle/>
                    <a:p>
                      <a:pPr algn="ctr">
                        <a:lnSpc>
                          <a:spcPts val="4000"/>
                        </a:lnSpc>
                      </a:pPr>
                      <a:r>
                        <a:rPr lang="zh-CN" altLang="en-US" sz="1500" b="1" dirty="0" smtClean="0">
                          <a:solidFill>
                            <a:schemeClr val="tx1"/>
                          </a:solidFill>
                          <a:latin typeface="微软雅黑" pitchFamily="34" charset="-122"/>
                          <a:ea typeface="微软雅黑" pitchFamily="34" charset="-122"/>
                        </a:rPr>
                        <a:t>结果</a:t>
                      </a:r>
                      <a:endParaRPr lang="zh-CN" altLang="en-US" sz="1500" b="1" dirty="0">
                        <a:solidFill>
                          <a:schemeClr val="tx1"/>
                        </a:solidFill>
                        <a:latin typeface="微软雅黑" pitchFamily="34" charset="-122"/>
                        <a:ea typeface="微软雅黑" pitchFamily="34" charset="-122"/>
                      </a:endParaRPr>
                    </a:p>
                  </a:txBody>
                  <a:tcPr marL="63305" marR="63305" marT="34290" marB="34290" anchor="ctr">
                    <a:noFill/>
                  </a:tcPr>
                </a:tc>
                <a:tc>
                  <a:txBody>
                    <a:bodyPr/>
                    <a:lstStyle/>
                    <a:p>
                      <a:pPr eaLnBrk="1" hangingPunct="1">
                        <a:lnSpc>
                          <a:spcPts val="4000"/>
                        </a:lnSpc>
                        <a:buFontTx/>
                        <a:buNone/>
                      </a:pPr>
                      <a:r>
                        <a:rPr lang="zh-CN" altLang="en-US" sz="1500" b="1" dirty="0" smtClean="0">
                          <a:solidFill>
                            <a:schemeClr val="tx1"/>
                          </a:solidFill>
                          <a:latin typeface="微软雅黑" pitchFamily="34" charset="-122"/>
                          <a:ea typeface="微软雅黑" pitchFamily="34" charset="-122"/>
                        </a:rPr>
                        <a:t>班组建成员工爱岗敬业、奋发向上、团结互助的</a:t>
                      </a:r>
                      <a:r>
                        <a:rPr lang="zh-CN" altLang="zh-CN" sz="1500" b="1" dirty="0" smtClean="0">
                          <a:solidFill>
                            <a:schemeClr val="tx1"/>
                          </a:solidFill>
                          <a:latin typeface="微软雅黑" pitchFamily="34" charset="-122"/>
                          <a:ea typeface="微软雅黑" pitchFamily="34" charset="-122"/>
                        </a:rPr>
                        <a:t>“</a:t>
                      </a:r>
                      <a:r>
                        <a:rPr lang="zh-CN" altLang="en-US" sz="1500" b="1" dirty="0" smtClean="0">
                          <a:solidFill>
                            <a:schemeClr val="tx1"/>
                          </a:solidFill>
                          <a:latin typeface="微软雅黑" pitchFamily="34" charset="-122"/>
                          <a:ea typeface="微软雅黑" pitchFamily="34" charset="-122"/>
                        </a:rPr>
                        <a:t>温馨小家”</a:t>
                      </a:r>
                    </a:p>
                  </a:txBody>
                  <a:tcPr marL="63305" marR="63305" marT="34290" marB="34290">
                    <a:no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ipe(down)">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114300" y="979488"/>
            <a:ext cx="6580188" cy="3482975"/>
          </a:xfrm>
        </p:spPr>
        <p:txBody>
          <a:bodyPr>
            <a:normAutofit fontScale="92500"/>
          </a:bodyPr>
          <a:lstStyle/>
          <a:p>
            <a:pPr marL="342891" indent="-342891"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上级骂、下属怨，生产现场一天忙得脚朝天，现场管理依然乱糟糟</a:t>
            </a:r>
            <a:r>
              <a:rPr lang="en-US" altLang="zh-CN" sz="1500" b="1" dirty="0">
                <a:latin typeface="微软雅黑" pitchFamily="34" charset="-122"/>
                <a:cs typeface="+mn-cs"/>
                <a:sym typeface="Arial" panose="020B0604020202020204" pitchFamily="34" charset="0"/>
              </a:rPr>
              <a:t>……</a:t>
            </a:r>
          </a:p>
          <a:p>
            <a:pPr marL="342891" indent="-342891"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生产任务完不成找我，员工有情绪找我，效率、质量搞不好也找我</a:t>
            </a:r>
            <a:r>
              <a:rPr lang="en-US" altLang="zh-CN" sz="1500" b="1" dirty="0">
                <a:latin typeface="微软雅黑" pitchFamily="34" charset="-122"/>
                <a:cs typeface="+mn-cs"/>
                <a:sym typeface="Arial" panose="020B0604020202020204" pitchFamily="34" charset="0"/>
              </a:rPr>
              <a:t>……</a:t>
            </a:r>
          </a:p>
          <a:p>
            <a:pPr marL="342891" indent="-342891"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手下一管就是几十号人，做事我行，管人、带人，让这群人顺顺畅畅完成工作可就</a:t>
            </a:r>
            <a:r>
              <a:rPr lang="en-US" altLang="zh-CN" sz="1500" b="1" dirty="0">
                <a:latin typeface="微软雅黑" pitchFamily="34" charset="-122"/>
                <a:cs typeface="+mn-cs"/>
                <a:sym typeface="Arial" panose="020B0604020202020204" pitchFamily="34" charset="0"/>
              </a:rPr>
              <a:t>……</a:t>
            </a:r>
            <a:endParaRPr lang="zh-CN" altLang="en-US" sz="1500" b="1" dirty="0">
              <a:latin typeface="微软雅黑" pitchFamily="34" charset="-122"/>
              <a:cs typeface="+mn-cs"/>
              <a:sym typeface="Arial" panose="020B0604020202020204" pitchFamily="34" charset="0"/>
            </a:endParaRPr>
          </a:p>
          <a:p>
            <a:pPr marL="342891" indent="-342891"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生产线变化频繁，会这个不会那个，人一堆，岗位却常常缺人手，怎么办？</a:t>
            </a:r>
          </a:p>
          <a:p>
            <a:pPr marL="342891" indent="-342891"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大错不犯，小错不断，员工老是违反纪律，如何让员工改正？</a:t>
            </a:r>
          </a:p>
          <a:p>
            <a:pPr marL="342891" indent="-342891"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表现不好，说他几句，表面应承，背后跟你对着干，如何让员工接受主管的意见？</a:t>
            </a:r>
          </a:p>
          <a:p>
            <a:pPr marL="342891" indent="-342891" eaLnBrk="1" hangingPunct="1">
              <a:lnSpc>
                <a:spcPct val="150000"/>
              </a:lnSpc>
              <a:buFont typeface="Wingdings" pitchFamily="2" charset="2"/>
              <a:buChar char="Ø"/>
              <a:defRPr/>
            </a:pPr>
            <a:r>
              <a:rPr lang="zh-CN" altLang="en-US" sz="1500" b="1" dirty="0">
                <a:latin typeface="微软雅黑" pitchFamily="34" charset="-122"/>
                <a:cs typeface="+mn-cs"/>
                <a:sym typeface="Arial" panose="020B0604020202020204" pitchFamily="34" charset="0"/>
              </a:rPr>
              <a:t>一天到晚在处理问题，可很多时候还是头痛医头，脚痛医脚，怎么办？ </a:t>
            </a:r>
          </a:p>
        </p:txBody>
      </p:sp>
      <p:sp>
        <p:nvSpPr>
          <p:cNvPr id="76802" name="Text Box 2"/>
          <p:cNvSpPr txBox="1">
            <a:spLocks noChangeArrowheads="1"/>
          </p:cNvSpPr>
          <p:nvPr/>
        </p:nvSpPr>
        <p:spPr bwMode="auto">
          <a:xfrm>
            <a:off x="765175" y="484188"/>
            <a:ext cx="5008563" cy="438150"/>
          </a:xfrm>
          <a:prstGeom prst="rect">
            <a:avLst/>
          </a:prstGeom>
          <a:noFill/>
          <a:ln w="9525">
            <a:noFill/>
            <a:miter lim="800000"/>
            <a:headEnd/>
            <a:tailEnd/>
          </a:ln>
        </p:spPr>
        <p:txBody>
          <a:bodyPr lIns="68578" tIns="34289" rIns="68578" bIns="34289">
            <a:spAutoFit/>
          </a:bodyPr>
          <a:lstStyle/>
          <a:p>
            <a:pPr eaLnBrk="0" hangingPunct="0"/>
            <a:r>
              <a:rPr lang="zh-CN" altLang="en-US" sz="2400" b="1">
                <a:solidFill>
                  <a:srgbClr val="FF3300"/>
                </a:solidFill>
                <a:latin typeface="宋体" charset="-122"/>
                <a:ea typeface="微软雅黑"/>
                <a:cs typeface="微软雅黑"/>
                <a:sym typeface="宋体" charset="-122"/>
              </a:rPr>
              <a:t>班组长的日常境况</a:t>
            </a:r>
            <a:endParaRPr lang="en-US" altLang="zh-CN" sz="2400" b="1">
              <a:solidFill>
                <a:srgbClr val="FF3300"/>
              </a:solidFill>
              <a:latin typeface="宋体" charset="-122"/>
              <a:ea typeface="微软雅黑"/>
              <a:cs typeface="微软雅黑"/>
              <a:sym typeface="宋体" charset="-122"/>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06525" y="1038225"/>
            <a:ext cx="4359275" cy="409575"/>
          </a:xfrm>
        </p:spPr>
        <p:txBody>
          <a:bodyPr>
            <a:normAutofit fontScale="90000"/>
          </a:bodyPr>
          <a:lstStyle/>
          <a:p>
            <a:pPr eaLnBrk="1" hangingPunct="1">
              <a:defRPr/>
            </a:pPr>
            <a:r>
              <a:rPr lang="zh-CN" altLang="en-US" dirty="0">
                <a:solidFill>
                  <a:srgbClr val="990099"/>
                </a:solidFill>
                <a:effectLst>
                  <a:outerShdw blurRad="38100" dist="38100" dir="2700000" algn="tl">
                    <a:srgbClr val="C0C0C0"/>
                  </a:outerShdw>
                </a:effectLst>
                <a:latin typeface="华文楷体" pitchFamily="2" charset="-122"/>
                <a:ea typeface="楷体_GB2312" charset="-122"/>
                <a:cs typeface="+mj-cs"/>
                <a:sym typeface="Arial" panose="020B0604020202020204" pitchFamily="34" charset="0"/>
              </a:rPr>
              <a:t>班组长职业素养的构成</a:t>
            </a:r>
            <a:endParaRPr lang="zh-CN" altLang="en-US" dirty="0">
              <a:solidFill>
                <a:srgbClr val="990099"/>
              </a:solidFill>
              <a:effectLst>
                <a:outerShdw blurRad="38100" dist="38100" dir="2700000" algn="tl">
                  <a:srgbClr val="C0C0C0"/>
                </a:outerShdw>
              </a:effectLst>
              <a:latin typeface="宋体" pitchFamily="2" charset="-122"/>
              <a:ea typeface="楷体_GB2312" charset="-122"/>
              <a:cs typeface="+mj-cs"/>
              <a:sym typeface="Arial" panose="020B0604020202020204" pitchFamily="34" charset="0"/>
            </a:endParaRPr>
          </a:p>
        </p:txBody>
      </p:sp>
      <p:graphicFrame>
        <p:nvGraphicFramePr>
          <p:cNvPr id="11269" name="Object 5"/>
          <p:cNvGraphicFramePr>
            <a:graphicFrameLocks noChangeAspect="1"/>
          </p:cNvGraphicFramePr>
          <p:nvPr/>
        </p:nvGraphicFramePr>
        <p:xfrm>
          <a:off x="1219200" y="1112838"/>
          <a:ext cx="4370388" cy="3619500"/>
        </p:xfrm>
        <a:graphic>
          <a:graphicData uri="http://schemas.openxmlformats.org/presentationml/2006/ole">
            <p:oleObj spid="_x0000_s11269" name="WPWin 6.1" r:id="rId4" imgW="5514975" imgH="6286500" progId="">
              <p:embed/>
            </p:oleObj>
          </a:graphicData>
        </a:graphic>
      </p:graphicFrame>
      <p:sp>
        <p:nvSpPr>
          <p:cNvPr id="11271" name="Text Box 4"/>
          <p:cNvSpPr txBox="1">
            <a:spLocks noChangeArrowheads="1"/>
          </p:cNvSpPr>
          <p:nvPr/>
        </p:nvSpPr>
        <p:spPr bwMode="auto">
          <a:xfrm>
            <a:off x="2889250" y="1546225"/>
            <a:ext cx="914400" cy="757238"/>
          </a:xfrm>
          <a:prstGeom prst="rect">
            <a:avLst/>
          </a:prstGeom>
          <a:solidFill>
            <a:schemeClr val="bg1"/>
          </a:solidFill>
          <a:ln w="9525">
            <a:noFill/>
            <a:miter lim="800000"/>
            <a:headEnd/>
            <a:tailEnd/>
          </a:ln>
        </p:spPr>
        <p:txBody>
          <a:bodyPr>
            <a:spAutoFit/>
          </a:bodyPr>
          <a:lstStyle/>
          <a:p>
            <a:pPr eaLnBrk="0" hangingPunct="0">
              <a:lnSpc>
                <a:spcPct val="90000"/>
              </a:lnSpc>
              <a:spcBef>
                <a:spcPct val="75000"/>
              </a:spcBef>
              <a:buClr>
                <a:schemeClr val="folHlink"/>
              </a:buClr>
              <a:buFont typeface="Wingdings" pitchFamily="2" charset="2"/>
              <a:buNone/>
            </a:pPr>
            <a:r>
              <a:rPr lang="en-US" altLang="zh-CN" sz="2400" b="1">
                <a:solidFill>
                  <a:schemeClr val="folHlink"/>
                </a:solidFill>
                <a:latin typeface="楷体_GB2312" pitchFamily="49" charset="-122"/>
                <a:ea typeface="楷体_GB2312" pitchFamily="49" charset="-122"/>
              </a:rPr>
              <a:t> </a:t>
            </a:r>
            <a:r>
              <a:rPr lang="zh-CN" altLang="en-US" sz="2400" b="1">
                <a:solidFill>
                  <a:schemeClr val="folHlink"/>
                </a:solidFill>
                <a:latin typeface="楷体_GB2312" pitchFamily="49" charset="-122"/>
                <a:ea typeface="楷体_GB2312" pitchFamily="49" charset="-122"/>
              </a:rPr>
              <a:t>知识 </a:t>
            </a:r>
          </a:p>
        </p:txBody>
      </p:sp>
      <p:sp>
        <p:nvSpPr>
          <p:cNvPr id="11272" name="Text Box 5"/>
          <p:cNvSpPr txBox="1">
            <a:spLocks noChangeArrowheads="1"/>
          </p:cNvSpPr>
          <p:nvPr/>
        </p:nvSpPr>
        <p:spPr bwMode="auto">
          <a:xfrm>
            <a:off x="3213100" y="3629025"/>
            <a:ext cx="917575" cy="755650"/>
          </a:xfrm>
          <a:prstGeom prst="rect">
            <a:avLst/>
          </a:prstGeom>
          <a:solidFill>
            <a:schemeClr val="bg1"/>
          </a:solidFill>
          <a:ln w="9525">
            <a:noFill/>
            <a:miter lim="800000"/>
            <a:headEnd/>
            <a:tailEnd/>
          </a:ln>
        </p:spPr>
        <p:txBody>
          <a:bodyPr>
            <a:spAutoFit/>
          </a:bodyPr>
          <a:lstStyle/>
          <a:p>
            <a:pPr eaLnBrk="0" hangingPunct="0">
              <a:lnSpc>
                <a:spcPct val="90000"/>
              </a:lnSpc>
              <a:spcBef>
                <a:spcPct val="75000"/>
              </a:spcBef>
              <a:buClr>
                <a:schemeClr val="folHlink"/>
              </a:buClr>
              <a:buFont typeface="Wingdings" pitchFamily="2" charset="2"/>
              <a:buNone/>
            </a:pPr>
            <a:r>
              <a:rPr lang="en-US" altLang="zh-CN" sz="2400" b="1">
                <a:solidFill>
                  <a:schemeClr val="folHlink"/>
                </a:solidFill>
                <a:latin typeface="楷体_GB2312" pitchFamily="49" charset="-122"/>
                <a:ea typeface="楷体_GB2312" pitchFamily="49" charset="-122"/>
              </a:rPr>
              <a:t> </a:t>
            </a:r>
            <a:r>
              <a:rPr lang="zh-CN" altLang="en-US" sz="2400" b="1">
                <a:solidFill>
                  <a:schemeClr val="folHlink"/>
                </a:solidFill>
                <a:latin typeface="楷体_GB2312" pitchFamily="49" charset="-122"/>
                <a:ea typeface="楷体_GB2312" pitchFamily="49" charset="-122"/>
              </a:rPr>
              <a:t>态度</a:t>
            </a:r>
          </a:p>
        </p:txBody>
      </p:sp>
      <p:sp>
        <p:nvSpPr>
          <p:cNvPr id="11273" name="Text Box 6"/>
          <p:cNvSpPr txBox="1">
            <a:spLocks noChangeArrowheads="1"/>
          </p:cNvSpPr>
          <p:nvPr/>
        </p:nvSpPr>
        <p:spPr bwMode="auto">
          <a:xfrm>
            <a:off x="3106738" y="2547938"/>
            <a:ext cx="915987" cy="757237"/>
          </a:xfrm>
          <a:prstGeom prst="rect">
            <a:avLst/>
          </a:prstGeom>
          <a:solidFill>
            <a:schemeClr val="bg1"/>
          </a:solidFill>
          <a:ln w="9525">
            <a:noFill/>
            <a:miter lim="800000"/>
            <a:headEnd/>
            <a:tailEnd/>
          </a:ln>
        </p:spPr>
        <p:txBody>
          <a:bodyPr>
            <a:spAutoFit/>
          </a:bodyPr>
          <a:lstStyle/>
          <a:p>
            <a:pPr eaLnBrk="0" hangingPunct="0">
              <a:lnSpc>
                <a:spcPct val="90000"/>
              </a:lnSpc>
              <a:spcBef>
                <a:spcPct val="75000"/>
              </a:spcBef>
              <a:buClr>
                <a:schemeClr val="folHlink"/>
              </a:buClr>
              <a:buFont typeface="Wingdings" pitchFamily="2" charset="2"/>
              <a:buNone/>
            </a:pPr>
            <a:r>
              <a:rPr lang="en-US" altLang="zh-CN" sz="2400" b="1">
                <a:solidFill>
                  <a:schemeClr val="folHlink"/>
                </a:solidFill>
                <a:latin typeface="楷体_GB2312" pitchFamily="49" charset="-122"/>
                <a:ea typeface="楷体_GB2312" pitchFamily="49" charset="-122"/>
              </a:rPr>
              <a:t> </a:t>
            </a:r>
            <a:r>
              <a:rPr lang="zh-CN" altLang="en-US" sz="2400" b="1">
                <a:solidFill>
                  <a:schemeClr val="folHlink"/>
                </a:solidFill>
                <a:latin typeface="楷体_GB2312" pitchFamily="49" charset="-122"/>
                <a:ea typeface="楷体_GB2312" pitchFamily="49" charset="-122"/>
              </a:rPr>
              <a:t>技能</a:t>
            </a:r>
          </a:p>
        </p:txBody>
      </p:sp>
      <p:sp>
        <p:nvSpPr>
          <p:cNvPr id="11274" name="Line 7"/>
          <p:cNvSpPr>
            <a:spLocks noChangeShapeType="1"/>
          </p:cNvSpPr>
          <p:nvPr/>
        </p:nvSpPr>
        <p:spPr bwMode="auto">
          <a:xfrm>
            <a:off x="0" y="1027113"/>
            <a:ext cx="6858000" cy="0"/>
          </a:xfrm>
          <a:prstGeom prst="line">
            <a:avLst/>
          </a:prstGeom>
          <a:noFill/>
          <a:ln w="12700">
            <a:solidFill>
              <a:schemeClr val="tx1"/>
            </a:solidFill>
            <a:round/>
            <a:headEnd/>
            <a:tailEnd/>
          </a:ln>
        </p:spPr>
        <p:txBody>
          <a:bodyPr wrap="none" anchor="ctr"/>
          <a:lstStyle/>
          <a:p>
            <a:endParaRPr lang="zh-CN" altLang="en-US"/>
          </a:p>
        </p:txBody>
      </p:sp>
      <p:sp>
        <p:nvSpPr>
          <p:cNvPr id="11275" name="Rectangle 8"/>
          <p:cNvSpPr>
            <a:spLocks noChangeArrowheads="1"/>
          </p:cNvSpPr>
          <p:nvPr/>
        </p:nvSpPr>
        <p:spPr bwMode="auto">
          <a:xfrm>
            <a:off x="765175" y="488950"/>
            <a:ext cx="3671888" cy="323850"/>
          </a:xfrm>
          <a:prstGeom prst="rect">
            <a:avLst/>
          </a:prstGeom>
          <a:noFill/>
          <a:ln w="9525">
            <a:noFill/>
            <a:miter lim="800000"/>
            <a:headEnd/>
            <a:tailEnd/>
          </a:ln>
        </p:spPr>
        <p:txBody>
          <a:bodyPr lIns="69056" tIns="34529" rIns="69056" bIns="34529" anchor="ctr"/>
          <a:lstStyle/>
          <a:p>
            <a:pPr eaLnBrk="0" hangingPunct="0">
              <a:buFont typeface="Arial" charset="0"/>
              <a:buNone/>
            </a:pPr>
            <a:r>
              <a:rPr kumimoji="1" lang="zh-CN" altLang="en-US" sz="2400" b="1">
                <a:solidFill>
                  <a:srgbClr val="FF0000"/>
                </a:solidFill>
                <a:latin typeface="微软雅黑"/>
                <a:ea typeface="微软雅黑"/>
                <a:cs typeface="微软雅黑"/>
              </a:rPr>
              <a:t>班组建设对班组长的要求</a:t>
            </a:r>
          </a:p>
        </p:txBody>
      </p:sp>
    </p:spTree>
  </p:cSld>
  <p:clrMapOvr>
    <a:masterClrMapping/>
  </p:clrMapOvr>
  <p:transition>
    <p:diamond/>
    <p:sndAc>
      <p:stSnd>
        <p:snd r:embed="rId3" name="whoosh.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p:cNvPicPr>
            <a:picLocks noGrp="1" noChangeAspect="1" noChangeArrowheads="1"/>
          </p:cNvPicPr>
          <p:nvPr>
            <p:ph idx="1"/>
          </p:nvPr>
        </p:nvPicPr>
        <p:blipFill>
          <a:blip r:embed="rId2"/>
          <a:srcRect/>
          <a:stretch>
            <a:fillRect/>
          </a:stretch>
        </p:blipFill>
        <p:spPr>
          <a:xfrm>
            <a:off x="3175" y="1438275"/>
            <a:ext cx="2455863" cy="2862263"/>
          </a:xfrm>
        </p:spPr>
      </p:pic>
      <p:sp>
        <p:nvSpPr>
          <p:cNvPr id="80898" name="AutoShape 4"/>
          <p:cNvSpPr>
            <a:spLocks noChangeArrowheads="1"/>
          </p:cNvSpPr>
          <p:nvPr/>
        </p:nvSpPr>
        <p:spPr bwMode="auto">
          <a:xfrm>
            <a:off x="2697163" y="1546225"/>
            <a:ext cx="3671887" cy="323850"/>
          </a:xfrm>
          <a:prstGeom prst="flowChartAlternateProcess">
            <a:avLst/>
          </a:prstGeom>
          <a:gradFill rotWithShape="0">
            <a:gsLst>
              <a:gs pos="0">
                <a:srgbClr val="6A8B25"/>
              </a:gs>
              <a:gs pos="100000">
                <a:srgbClr val="83B02F"/>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8197" name="Rectangle 5"/>
          <p:cNvSpPr>
            <a:spLocks noChangeArrowheads="1"/>
          </p:cNvSpPr>
          <p:nvPr/>
        </p:nvSpPr>
        <p:spPr bwMode="auto">
          <a:xfrm>
            <a:off x="2697163" y="1816100"/>
            <a:ext cx="3671887" cy="2430463"/>
          </a:xfrm>
          <a:prstGeom prst="rect">
            <a:avLst/>
          </a:prstGeom>
          <a:gradFill rotWithShape="0">
            <a:gsLst>
              <a:gs pos="0">
                <a:schemeClr val="bg1"/>
              </a:gs>
              <a:gs pos="100000">
                <a:srgbClr val="CBCBCB"/>
              </a:gs>
            </a:gsLst>
            <a:lin ang="5400000" scaled="1"/>
          </a:gradFill>
          <a:ln>
            <a:noFill/>
          </a:ln>
          <a:effectLst/>
          <a:extLst>
            <a:ext uri="{91240B29-F687-4F45-9708-019B960494DF}"/>
            <a:ext uri="{AF507438-7753-43E0-B8FC-AC1667EBCBE1}"/>
          </a:extLst>
        </p:spPr>
        <p:txBody>
          <a:bodyPr/>
          <a:lstStyle/>
          <a:p>
            <a:pPr algn="ctr">
              <a:lnSpc>
                <a:spcPct val="200000"/>
              </a:lnSpc>
              <a:defRPr/>
            </a:pPr>
            <a:r>
              <a:rPr lang="zh-CN" altLang="en-US" sz="2100" b="1" dirty="0">
                <a:latin typeface="+mj-ea"/>
                <a:ea typeface="+mj-ea"/>
              </a:rPr>
              <a:t>第二单元</a:t>
            </a:r>
            <a:endParaRPr lang="en-US" altLang="zh-CN" sz="2100" b="1" dirty="0">
              <a:latin typeface="+mj-ea"/>
              <a:ea typeface="+mj-ea"/>
            </a:endParaRPr>
          </a:p>
          <a:p>
            <a:pPr algn="ctr" eaLnBrk="0" hangingPunct="0">
              <a:lnSpc>
                <a:spcPct val="200000"/>
              </a:lnSpc>
              <a:buFont typeface="Arial" panose="020B0604020202020204" pitchFamily="34" charset="0"/>
              <a:buNone/>
              <a:defRPr/>
            </a:pPr>
            <a:r>
              <a:rPr lang="zh-CN" altLang="en-US" sz="1600" b="1" dirty="0">
                <a:latin typeface="微软雅黑" pitchFamily="34" charset="-122"/>
                <a:ea typeface="微软雅黑" pitchFamily="34" charset="-122"/>
              </a:rPr>
              <a:t>学习工作化</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学习型”班组建设</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2"/>
          <p:cNvSpPr txBox="1">
            <a:spLocks noChangeArrowheads="1"/>
          </p:cNvSpPr>
          <p:nvPr/>
        </p:nvSpPr>
        <p:spPr bwMode="auto">
          <a:xfrm>
            <a:off x="2009775" y="1654175"/>
            <a:ext cx="184150" cy="368300"/>
          </a:xfrm>
          <a:prstGeom prst="rect">
            <a:avLst/>
          </a:prstGeom>
          <a:noFill/>
          <a:ln w="9525">
            <a:noFill/>
            <a:miter lim="800000"/>
            <a:headEnd/>
            <a:tailEnd/>
          </a:ln>
        </p:spPr>
        <p:txBody>
          <a:bodyPr wrap="none">
            <a:spAutoFit/>
          </a:bodyPr>
          <a:lstStyle/>
          <a:p>
            <a:pPr eaLnBrk="0" hangingPunct="0">
              <a:buFont typeface="Arial" charset="0"/>
              <a:buNone/>
            </a:pPr>
            <a:endParaRPr lang="zh-CN" altLang="zh-CN"/>
          </a:p>
        </p:txBody>
      </p:sp>
      <p:sp>
        <p:nvSpPr>
          <p:cNvPr id="81922" name="Text Box 3"/>
          <p:cNvSpPr txBox="1">
            <a:spLocks noChangeArrowheads="1"/>
          </p:cNvSpPr>
          <p:nvPr/>
        </p:nvSpPr>
        <p:spPr bwMode="auto">
          <a:xfrm>
            <a:off x="765175" y="436563"/>
            <a:ext cx="3024188" cy="460375"/>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什么是学习型组织</a:t>
            </a:r>
          </a:p>
        </p:txBody>
      </p:sp>
      <p:sp>
        <p:nvSpPr>
          <p:cNvPr id="81923" name="Text Box 4"/>
          <p:cNvSpPr txBox="1">
            <a:spLocks noChangeArrowheads="1"/>
          </p:cNvSpPr>
          <p:nvPr/>
        </p:nvSpPr>
        <p:spPr bwMode="auto">
          <a:xfrm>
            <a:off x="188913" y="1004888"/>
            <a:ext cx="6535737" cy="1547812"/>
          </a:xfrm>
          <a:prstGeom prst="rect">
            <a:avLst/>
          </a:prstGeom>
          <a:noFill/>
          <a:ln w="9525">
            <a:noFill/>
            <a:miter lim="800000"/>
            <a:headEnd/>
            <a:tailEnd/>
          </a:ln>
        </p:spPr>
        <p:txBody>
          <a:bodyPr>
            <a:spAutoFit/>
          </a:bodyPr>
          <a:lstStyle/>
          <a:p>
            <a:pPr eaLnBrk="0" hangingPunct="0">
              <a:lnSpc>
                <a:spcPct val="150000"/>
              </a:lnSpc>
              <a:buFont typeface="Arial" charset="0"/>
              <a:buNone/>
            </a:pPr>
            <a:r>
              <a:rPr lang="zh-CN" altLang="zh-CN" sz="2100" b="1">
                <a:latin typeface="微软雅黑"/>
                <a:ea typeface="微软雅黑"/>
                <a:cs typeface="微软雅黑"/>
              </a:rPr>
              <a:t>1990</a:t>
            </a:r>
            <a:r>
              <a:rPr lang="zh-CN" altLang="en-US" sz="2100" b="1">
                <a:latin typeface="微软雅黑"/>
                <a:ea typeface="微软雅黑"/>
                <a:cs typeface="微软雅黑"/>
              </a:rPr>
              <a:t>年，美国学者彼得</a:t>
            </a:r>
            <a:r>
              <a:rPr lang="zh-CN" altLang="zh-CN" sz="2100" b="1">
                <a:latin typeface="微软雅黑"/>
                <a:ea typeface="微软雅黑"/>
                <a:cs typeface="微软雅黑"/>
              </a:rPr>
              <a:t>.</a:t>
            </a:r>
            <a:r>
              <a:rPr lang="zh-CN" altLang="en-US" sz="2100" b="1">
                <a:latin typeface="微软雅黑"/>
                <a:ea typeface="微软雅黑"/>
                <a:cs typeface="微软雅黑"/>
              </a:rPr>
              <a:t>圣吉出版了</a:t>
            </a:r>
            <a:r>
              <a:rPr lang="zh-CN" altLang="zh-CN" sz="2100" b="1">
                <a:latin typeface="微软雅黑"/>
                <a:ea typeface="微软雅黑"/>
                <a:cs typeface="微软雅黑"/>
              </a:rPr>
              <a:t>《</a:t>
            </a:r>
            <a:r>
              <a:rPr lang="zh-CN" altLang="en-US" sz="2100" b="1">
                <a:latin typeface="微软雅黑"/>
                <a:ea typeface="微软雅黑"/>
                <a:cs typeface="微软雅黑"/>
              </a:rPr>
              <a:t>第五项修炼</a:t>
            </a:r>
            <a:r>
              <a:rPr lang="zh-CN" altLang="zh-CN" sz="2100" b="1">
                <a:latin typeface="微软雅黑"/>
                <a:ea typeface="微软雅黑"/>
                <a:cs typeface="微软雅黑"/>
              </a:rPr>
              <a:t>——</a:t>
            </a:r>
            <a:r>
              <a:rPr lang="zh-CN" altLang="en-US" sz="2100" b="1">
                <a:latin typeface="微软雅黑"/>
                <a:ea typeface="微软雅黑"/>
                <a:cs typeface="微软雅黑"/>
              </a:rPr>
              <a:t>学习型组织的艺术与务实</a:t>
            </a:r>
            <a:r>
              <a:rPr lang="zh-CN" altLang="zh-CN" sz="2100" b="1">
                <a:latin typeface="微软雅黑"/>
                <a:ea typeface="微软雅黑"/>
                <a:cs typeface="微软雅黑"/>
              </a:rPr>
              <a:t>》</a:t>
            </a:r>
            <a:r>
              <a:rPr lang="zh-CN" altLang="en-US" sz="2100" b="1">
                <a:latin typeface="微软雅黑"/>
                <a:ea typeface="微软雅黑"/>
                <a:cs typeface="微软雅黑"/>
              </a:rPr>
              <a:t>一书，从而掀起了组织学习和创建学习型组织的热潮。</a:t>
            </a:r>
          </a:p>
        </p:txBody>
      </p:sp>
      <p:sp>
        <p:nvSpPr>
          <p:cNvPr id="81924" name="Text Box 5"/>
          <p:cNvSpPr txBox="1">
            <a:spLocks noChangeArrowheads="1"/>
          </p:cNvSpPr>
          <p:nvPr/>
        </p:nvSpPr>
        <p:spPr bwMode="auto">
          <a:xfrm>
            <a:off x="161925" y="2841625"/>
            <a:ext cx="6507163" cy="1338263"/>
          </a:xfrm>
          <a:prstGeom prst="rect">
            <a:avLst/>
          </a:prstGeom>
          <a:noFill/>
          <a:ln w="9525">
            <a:noFill/>
            <a:miter lim="800000"/>
            <a:headEnd/>
            <a:tailEnd/>
          </a:ln>
        </p:spPr>
        <p:txBody>
          <a:bodyPr>
            <a:spAutoFit/>
          </a:bodyPr>
          <a:lstStyle/>
          <a:p>
            <a:pPr eaLnBrk="0" hangingPunct="0">
              <a:lnSpc>
                <a:spcPct val="150000"/>
              </a:lnSpc>
              <a:buFont typeface="Arial" charset="0"/>
              <a:buNone/>
            </a:pPr>
            <a:r>
              <a:rPr lang="zh-CN" altLang="en-US" b="1">
                <a:latin typeface="微软雅黑"/>
                <a:ea typeface="微软雅黑"/>
                <a:cs typeface="微软雅黑"/>
              </a:rPr>
              <a:t>学习型组织管理理论是人类共同创造的、适用于各种组织的一种现代新型管理理论，是世界许多成功企业管理和发展经验的科学总结，也是未来企业发展与管理的新模式。</a:t>
            </a:r>
          </a:p>
        </p:txBody>
      </p:sp>
      <p:sp>
        <p:nvSpPr>
          <p:cNvPr id="81925" name="Line 6"/>
          <p:cNvSpPr>
            <a:spLocks noChangeShapeType="1"/>
          </p:cNvSpPr>
          <p:nvPr/>
        </p:nvSpPr>
        <p:spPr bwMode="auto">
          <a:xfrm>
            <a:off x="242888" y="2625725"/>
            <a:ext cx="6318250" cy="0"/>
          </a:xfrm>
          <a:prstGeom prst="line">
            <a:avLst/>
          </a:prstGeom>
          <a:noFill/>
          <a:ln w="28575">
            <a:solidFill>
              <a:srgbClr val="FF0000"/>
            </a:solidFill>
            <a:prstDash val="dashDot"/>
            <a:round/>
            <a:headEnd/>
            <a:tailEnd/>
          </a:ln>
        </p:spPr>
        <p:txBody>
          <a:bodyPr/>
          <a:lstStyle/>
          <a:p>
            <a:endParaRPr lang="zh-CN"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717257_429470_57570af693"/>
          <p:cNvPicPr>
            <a:picLocks noChangeAspect="1" noChangeArrowheads="1"/>
          </p:cNvPicPr>
          <p:nvPr/>
        </p:nvPicPr>
        <p:blipFill>
          <a:blip r:embed="rId2"/>
          <a:srcRect l="14400" t="6401" r="15201" b="8257"/>
          <a:stretch>
            <a:fillRect/>
          </a:stretch>
        </p:blipFill>
        <p:spPr bwMode="auto">
          <a:xfrm>
            <a:off x="4400550" y="1004888"/>
            <a:ext cx="2376488" cy="2160587"/>
          </a:xfrm>
          <a:prstGeom prst="rect">
            <a:avLst/>
          </a:prstGeom>
          <a:noFill/>
          <a:ln w="9525">
            <a:noFill/>
            <a:miter lim="800000"/>
            <a:headEnd/>
            <a:tailEnd/>
          </a:ln>
        </p:spPr>
      </p:pic>
      <p:sp>
        <p:nvSpPr>
          <p:cNvPr id="82946" name="Text Box 3"/>
          <p:cNvSpPr txBox="1">
            <a:spLocks noChangeArrowheads="1"/>
          </p:cNvSpPr>
          <p:nvPr/>
        </p:nvSpPr>
        <p:spPr bwMode="auto">
          <a:xfrm>
            <a:off x="776288" y="431800"/>
            <a:ext cx="3624262" cy="461963"/>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学习型班组的</a:t>
            </a:r>
            <a:r>
              <a:rPr lang="zh-CN" altLang="zh-CN" sz="2400" b="1">
                <a:solidFill>
                  <a:srgbClr val="FF0000"/>
                </a:solidFill>
                <a:latin typeface="微软雅黑"/>
                <a:ea typeface="微软雅黑"/>
                <a:cs typeface="微软雅黑"/>
              </a:rPr>
              <a:t>5</a:t>
            </a:r>
            <a:r>
              <a:rPr lang="zh-CN" altLang="en-US" sz="2400" b="1">
                <a:solidFill>
                  <a:srgbClr val="FF0000"/>
                </a:solidFill>
                <a:latin typeface="微软雅黑"/>
                <a:ea typeface="微软雅黑"/>
                <a:cs typeface="微软雅黑"/>
              </a:rPr>
              <a:t>大特征</a:t>
            </a:r>
          </a:p>
        </p:txBody>
      </p:sp>
      <p:sp>
        <p:nvSpPr>
          <p:cNvPr id="82947" name="Text Box 4"/>
          <p:cNvSpPr txBox="1">
            <a:spLocks noChangeArrowheads="1"/>
          </p:cNvSpPr>
          <p:nvPr/>
        </p:nvSpPr>
        <p:spPr bwMode="auto">
          <a:xfrm>
            <a:off x="188913" y="1587500"/>
            <a:ext cx="1108075" cy="369888"/>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特征一</a:t>
            </a:r>
            <a:r>
              <a:rPr lang="zh-CN" altLang="en-US">
                <a:latin typeface="微软雅黑"/>
                <a:ea typeface="微软雅黑"/>
                <a:cs typeface="微软雅黑"/>
              </a:rPr>
              <a:t>：</a:t>
            </a:r>
            <a:endParaRPr lang="zh-CN" altLang="en-US" b="1">
              <a:latin typeface="微软雅黑"/>
              <a:ea typeface="微软雅黑"/>
              <a:cs typeface="微软雅黑"/>
            </a:endParaRPr>
          </a:p>
        </p:txBody>
      </p:sp>
      <p:sp>
        <p:nvSpPr>
          <p:cNvPr id="82948" name="Text Box 5"/>
          <p:cNvSpPr txBox="1">
            <a:spLocks noChangeArrowheads="1"/>
          </p:cNvSpPr>
          <p:nvPr/>
        </p:nvSpPr>
        <p:spPr bwMode="auto">
          <a:xfrm>
            <a:off x="161925" y="2182813"/>
            <a:ext cx="1108075" cy="368300"/>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特征二：</a:t>
            </a:r>
          </a:p>
        </p:txBody>
      </p:sp>
      <p:sp>
        <p:nvSpPr>
          <p:cNvPr id="82949" name="Text Box 6"/>
          <p:cNvSpPr txBox="1">
            <a:spLocks noChangeArrowheads="1"/>
          </p:cNvSpPr>
          <p:nvPr/>
        </p:nvSpPr>
        <p:spPr bwMode="auto">
          <a:xfrm>
            <a:off x="134938" y="2776538"/>
            <a:ext cx="1108075" cy="369887"/>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特征三：</a:t>
            </a:r>
          </a:p>
        </p:txBody>
      </p:sp>
      <p:sp>
        <p:nvSpPr>
          <p:cNvPr id="82950" name="Text Box 7"/>
          <p:cNvSpPr txBox="1">
            <a:spLocks noChangeArrowheads="1"/>
          </p:cNvSpPr>
          <p:nvPr/>
        </p:nvSpPr>
        <p:spPr bwMode="auto">
          <a:xfrm>
            <a:off x="134938" y="3370263"/>
            <a:ext cx="1108075" cy="369887"/>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特征四：</a:t>
            </a:r>
          </a:p>
        </p:txBody>
      </p:sp>
      <p:sp>
        <p:nvSpPr>
          <p:cNvPr id="82951" name="Text Box 8"/>
          <p:cNvSpPr txBox="1">
            <a:spLocks noChangeArrowheads="1"/>
          </p:cNvSpPr>
          <p:nvPr/>
        </p:nvSpPr>
        <p:spPr bwMode="auto">
          <a:xfrm>
            <a:off x="134938" y="3963988"/>
            <a:ext cx="1108075" cy="369887"/>
          </a:xfrm>
          <a:prstGeom prst="rect">
            <a:avLst/>
          </a:prstGeom>
          <a:noFill/>
          <a:ln w="9525">
            <a:noFill/>
            <a:miter lim="800000"/>
            <a:headEnd/>
            <a:tailEnd/>
          </a:ln>
        </p:spPr>
        <p:txBody>
          <a:bodyPr wrap="none">
            <a:spAutoFit/>
          </a:bodyPr>
          <a:lstStyle/>
          <a:p>
            <a:pPr eaLnBrk="0" hangingPunct="0">
              <a:buFont typeface="Arial" charset="0"/>
              <a:buNone/>
            </a:pPr>
            <a:r>
              <a:rPr lang="zh-CN" altLang="en-US" b="1">
                <a:latin typeface="微软雅黑"/>
                <a:ea typeface="微软雅黑"/>
                <a:cs typeface="微软雅黑"/>
              </a:rPr>
              <a:t>特征五：</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88913" y="1112838"/>
            <a:ext cx="6480175" cy="3178175"/>
          </a:xfrm>
          <a:prstGeom prst="rect">
            <a:avLst/>
          </a:prstGeom>
          <a:solidFill>
            <a:srgbClr val="CCFFFF"/>
          </a:solidFill>
          <a:ln w="9525" cmpd="sng">
            <a:solidFill>
              <a:srgbClr val="FF0000"/>
            </a:solidFill>
            <a:miter lim="800000"/>
            <a:headEnd/>
            <a:tailEnd/>
          </a:ln>
          <a:effectLst/>
        </p:spPr>
        <p:txBody>
          <a:bodyPr lIns="13500" tIns="8100" rIns="13500" bIns="8100"/>
          <a:lstStyle/>
          <a:p>
            <a:pPr marL="0" lvl="1" eaLnBrk="0" hangingPunct="0">
              <a:lnSpc>
                <a:spcPct val="200000"/>
              </a:lnSpc>
              <a:buFont typeface="Wingdings" pitchFamily="2" charset="2"/>
              <a:buChar char="Ø"/>
              <a:defRPr/>
            </a:pPr>
            <a:r>
              <a:rPr lang="zh-CN" altLang="en-US" b="1" dirty="0">
                <a:effectLst>
                  <a:outerShdw blurRad="38100" dist="38100" dir="2700000" algn="tl">
                    <a:srgbClr val="FFFFFF"/>
                  </a:outerShdw>
                </a:effectLst>
                <a:latin typeface="微软雅黑" pitchFamily="34" charset="-122"/>
                <a:ea typeface="微软雅黑" pitchFamily="34" charset="-122"/>
              </a:rPr>
              <a:t>学有基础：</a:t>
            </a:r>
          </a:p>
          <a:p>
            <a:pPr marL="0" lvl="1" eaLnBrk="0" hangingPunct="0">
              <a:lnSpc>
                <a:spcPct val="200000"/>
              </a:lnSpc>
              <a:buFont typeface="Wingdings" pitchFamily="2" charset="2"/>
              <a:buChar char="Ø"/>
              <a:defRPr/>
            </a:pPr>
            <a:r>
              <a:rPr lang="zh-CN" altLang="en-US" b="1" dirty="0">
                <a:effectLst>
                  <a:outerShdw blurRad="38100" dist="38100" dir="2700000" algn="tl">
                    <a:srgbClr val="FFFFFF"/>
                  </a:outerShdw>
                </a:effectLst>
                <a:latin typeface="微软雅黑" pitchFamily="34" charset="-122"/>
                <a:ea typeface="微软雅黑" pitchFamily="34" charset="-122"/>
              </a:rPr>
              <a:t>学有氛围：</a:t>
            </a:r>
          </a:p>
          <a:p>
            <a:pPr marL="0" lvl="1" eaLnBrk="0" hangingPunct="0">
              <a:lnSpc>
                <a:spcPct val="200000"/>
              </a:lnSpc>
              <a:buFont typeface="Wingdings" pitchFamily="2" charset="2"/>
              <a:buChar char="Ø"/>
              <a:defRPr/>
            </a:pPr>
            <a:r>
              <a:rPr lang="zh-CN" altLang="en-US" b="1" dirty="0">
                <a:effectLst>
                  <a:outerShdw blurRad="38100" dist="38100" dir="2700000" algn="tl">
                    <a:srgbClr val="FFFFFF"/>
                  </a:outerShdw>
                </a:effectLst>
                <a:latin typeface="微软雅黑" pitchFamily="34" charset="-122"/>
                <a:ea typeface="微软雅黑" pitchFamily="34" charset="-122"/>
              </a:rPr>
              <a:t>学有目标：</a:t>
            </a:r>
            <a:endParaRPr lang="zh-CN" altLang="en-US" b="1" dirty="0">
              <a:solidFill>
                <a:schemeClr val="bg2"/>
              </a:solidFill>
              <a:latin typeface="微软雅黑" pitchFamily="34" charset="-122"/>
              <a:ea typeface="微软雅黑" pitchFamily="34" charset="-122"/>
            </a:endParaRPr>
          </a:p>
          <a:p>
            <a:pPr marL="0" lvl="1" eaLnBrk="0" hangingPunct="0">
              <a:lnSpc>
                <a:spcPct val="200000"/>
              </a:lnSpc>
              <a:buFont typeface="Wingdings" pitchFamily="2" charset="2"/>
              <a:buChar char="Ø"/>
              <a:defRPr/>
            </a:pPr>
            <a:r>
              <a:rPr lang="zh-CN" altLang="en-US" b="1" dirty="0">
                <a:effectLst>
                  <a:outerShdw blurRad="38100" dist="38100" dir="2700000" algn="tl">
                    <a:srgbClr val="FFFFFF"/>
                  </a:outerShdw>
                </a:effectLst>
                <a:latin typeface="微软雅黑" pitchFamily="34" charset="-122"/>
                <a:ea typeface="微软雅黑" pitchFamily="34" charset="-122"/>
              </a:rPr>
              <a:t>学有效果：</a:t>
            </a:r>
          </a:p>
        </p:txBody>
      </p:sp>
      <p:sp>
        <p:nvSpPr>
          <p:cNvPr id="83970" name="Rectangle 4"/>
          <p:cNvSpPr>
            <a:spLocks noChangeArrowheads="1"/>
          </p:cNvSpPr>
          <p:nvPr/>
        </p:nvSpPr>
        <p:spPr bwMode="auto">
          <a:xfrm>
            <a:off x="765175" y="484188"/>
            <a:ext cx="4591050" cy="439737"/>
          </a:xfrm>
          <a:prstGeom prst="rect">
            <a:avLst/>
          </a:prstGeom>
          <a:noFill/>
          <a:ln w="9525">
            <a:noFill/>
            <a:miter lim="800000"/>
            <a:headEnd/>
            <a:tailEnd/>
          </a:ln>
        </p:spPr>
        <p:txBody>
          <a:bodyPr lIns="67500" tIns="35100" rIns="67500" bIns="35100">
            <a:spAutoFit/>
          </a:bodyPr>
          <a:lstStyle/>
          <a:p>
            <a:pPr eaLnBrk="0" hangingPunct="0">
              <a:spcBef>
                <a:spcPct val="20000"/>
              </a:spcBef>
              <a:buFont typeface="Arial" charset="0"/>
              <a:buNone/>
            </a:pPr>
            <a:r>
              <a:rPr lang="zh-CN" altLang="en-US" sz="2400" b="1">
                <a:solidFill>
                  <a:srgbClr val="FF0000"/>
                </a:solidFill>
                <a:latin typeface="微软雅黑"/>
                <a:ea typeface="微软雅黑"/>
                <a:cs typeface="微软雅黑"/>
              </a:rPr>
              <a:t>班组是学习的最有效组织</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 calcmode="lin" valueType="num">
                                      <p:cBhvr additive="base">
                                        <p:cTn id="7" dur="500" fill="hold"/>
                                        <p:tgtEl>
                                          <p:spTgt spid="93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6">
                                            <p:txEl>
                                              <p:pRg st="1" end="1"/>
                                            </p:txEl>
                                          </p:spTgt>
                                        </p:tgtEl>
                                        <p:attrNameLst>
                                          <p:attrName>style.visibility</p:attrName>
                                        </p:attrNameLst>
                                      </p:cBhvr>
                                      <p:to>
                                        <p:strVal val="visible"/>
                                      </p:to>
                                    </p:set>
                                    <p:anim calcmode="lin" valueType="num">
                                      <p:cBhvr additive="base">
                                        <p:cTn id="13" dur="500" fill="hold"/>
                                        <p:tgtEl>
                                          <p:spTgt spid="93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6">
                                            <p:txEl>
                                              <p:pRg st="2" end="2"/>
                                            </p:txEl>
                                          </p:spTgt>
                                        </p:tgtEl>
                                        <p:attrNameLst>
                                          <p:attrName>style.visibility</p:attrName>
                                        </p:attrNameLst>
                                      </p:cBhvr>
                                      <p:to>
                                        <p:strVal val="visible"/>
                                      </p:to>
                                    </p:set>
                                    <p:anim calcmode="lin" valueType="num">
                                      <p:cBhvr additive="base">
                                        <p:cTn id="19" dur="500" fill="hold"/>
                                        <p:tgtEl>
                                          <p:spTgt spid="931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6">
                                            <p:txEl>
                                              <p:pRg st="3" end="3"/>
                                            </p:txEl>
                                          </p:spTgt>
                                        </p:tgtEl>
                                        <p:attrNameLst>
                                          <p:attrName>style.visibility</p:attrName>
                                        </p:attrNameLst>
                                      </p:cBhvr>
                                      <p:to>
                                        <p:strVal val="visible"/>
                                      </p:to>
                                    </p:set>
                                    <p:anim calcmode="lin" valueType="num">
                                      <p:cBhvr additive="base">
                                        <p:cTn id="25" dur="500" fill="hold"/>
                                        <p:tgtEl>
                                          <p:spTgt spid="931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2911475" y="2497138"/>
            <a:ext cx="874713" cy="369887"/>
          </a:xfrm>
          <a:prstGeom prst="rect">
            <a:avLst/>
          </a:prstGeom>
          <a:solidFill>
            <a:srgbClr val="009900"/>
          </a:solidFill>
          <a:ln w="19050" cap="sq">
            <a:solidFill>
              <a:srgbClr val="008000"/>
            </a:solidFill>
            <a:miter lim="800000"/>
            <a:headEnd type="none" w="sm" len="sm"/>
            <a:tailEnd type="none" w="sm" len="sm"/>
          </a:ln>
        </p:spPr>
        <p:txBody>
          <a:bodyPr lIns="40500" rIns="40500">
            <a:spAutoFit/>
          </a:bodyPr>
          <a:lstStyle/>
          <a:p>
            <a:pPr eaLnBrk="0" hangingPunct="0"/>
            <a:r>
              <a:rPr kumimoji="1" lang="zh-CN" altLang="en-US" sz="1500" b="1">
                <a:solidFill>
                  <a:schemeClr val="bg1"/>
                </a:solidFill>
                <a:latin typeface="微软雅黑"/>
                <a:ea typeface="微软雅黑"/>
                <a:cs typeface="微软雅黑"/>
              </a:rPr>
              <a:t>班组长   </a:t>
            </a:r>
            <a:r>
              <a:rPr kumimoji="1" lang="zh-CN" altLang="en-US" b="1">
                <a:solidFill>
                  <a:schemeClr val="bg1"/>
                </a:solidFill>
                <a:latin typeface="微软雅黑"/>
                <a:ea typeface="微软雅黑"/>
                <a:cs typeface="微软雅黑"/>
              </a:rPr>
              <a:t>   </a:t>
            </a:r>
          </a:p>
        </p:txBody>
      </p:sp>
      <p:sp>
        <p:nvSpPr>
          <p:cNvPr id="49154" name="Text Box 3"/>
          <p:cNvSpPr txBox="1">
            <a:spLocks noChangeArrowheads="1"/>
          </p:cNvSpPr>
          <p:nvPr/>
        </p:nvSpPr>
        <p:spPr bwMode="auto">
          <a:xfrm>
            <a:off x="3005138" y="3084513"/>
            <a:ext cx="666750" cy="368300"/>
          </a:xfrm>
          <a:prstGeom prst="rect">
            <a:avLst/>
          </a:prstGeom>
          <a:solidFill>
            <a:srgbClr val="FFFF99"/>
          </a:solidFill>
          <a:ln w="19050" cap="sq" algn="ctr">
            <a:solidFill>
              <a:schemeClr val="tx1"/>
            </a:solidFill>
            <a:miter lim="800000"/>
            <a:headEnd type="none" w="sm" len="sm"/>
            <a:tailEnd type="none" w="sm" len="sm"/>
          </a:ln>
        </p:spPr>
        <p:txBody>
          <a:bodyPr>
            <a:spAutoFit/>
          </a:bodyPr>
          <a:lstStyle/>
          <a:p>
            <a:pPr eaLnBrk="0" hangingPunct="0"/>
            <a:r>
              <a:rPr kumimoji="1" lang="zh-CN" altLang="en-US" b="1">
                <a:latin typeface="微软雅黑"/>
                <a:ea typeface="微软雅黑"/>
                <a:cs typeface="微软雅黑"/>
              </a:rPr>
              <a:t>下属</a:t>
            </a:r>
          </a:p>
        </p:txBody>
      </p:sp>
      <p:sp>
        <p:nvSpPr>
          <p:cNvPr id="49155" name="Text Box 4"/>
          <p:cNvSpPr txBox="1">
            <a:spLocks noChangeArrowheads="1"/>
          </p:cNvSpPr>
          <p:nvPr/>
        </p:nvSpPr>
        <p:spPr bwMode="auto">
          <a:xfrm>
            <a:off x="2135188" y="2349500"/>
            <a:ext cx="347662" cy="646113"/>
          </a:xfrm>
          <a:prstGeom prst="rect">
            <a:avLst/>
          </a:prstGeom>
          <a:solidFill>
            <a:srgbClr val="FFFF99"/>
          </a:solidFill>
          <a:ln w="19050" cap="sq" algn="ctr">
            <a:solidFill>
              <a:schemeClr val="tx1"/>
            </a:solidFill>
            <a:miter lim="800000"/>
            <a:headEnd type="none" w="sm" len="sm"/>
            <a:tailEnd type="none" w="sm" len="sm"/>
          </a:ln>
        </p:spPr>
        <p:txBody>
          <a:bodyPr>
            <a:spAutoFit/>
          </a:bodyPr>
          <a:lstStyle/>
          <a:p>
            <a:pPr eaLnBrk="0" hangingPunct="0"/>
            <a:r>
              <a:rPr kumimoji="1" lang="zh-CN" altLang="en-US" b="1">
                <a:latin typeface="微软雅黑"/>
                <a:ea typeface="微软雅黑"/>
                <a:cs typeface="微软雅黑"/>
              </a:rPr>
              <a:t>公</a:t>
            </a:r>
          </a:p>
          <a:p>
            <a:pPr eaLnBrk="0" hangingPunct="0"/>
            <a:r>
              <a:rPr kumimoji="1" lang="zh-CN" altLang="en-US" b="1">
                <a:latin typeface="微软雅黑"/>
                <a:ea typeface="微软雅黑"/>
                <a:cs typeface="微软雅黑"/>
              </a:rPr>
              <a:t>司</a:t>
            </a:r>
          </a:p>
        </p:txBody>
      </p:sp>
      <p:sp>
        <p:nvSpPr>
          <p:cNvPr id="49156" name="Text Box 5"/>
          <p:cNvSpPr txBox="1">
            <a:spLocks noChangeArrowheads="1"/>
          </p:cNvSpPr>
          <p:nvPr/>
        </p:nvSpPr>
        <p:spPr bwMode="auto">
          <a:xfrm>
            <a:off x="3006725" y="1897063"/>
            <a:ext cx="677863" cy="369887"/>
          </a:xfrm>
          <a:prstGeom prst="rect">
            <a:avLst/>
          </a:prstGeom>
          <a:solidFill>
            <a:srgbClr val="FFFF99"/>
          </a:solidFill>
          <a:ln w="19050" cap="sq">
            <a:solidFill>
              <a:schemeClr val="tx1"/>
            </a:solidFill>
            <a:miter lim="800000"/>
            <a:headEnd type="none" w="sm" len="sm"/>
            <a:tailEnd type="none" w="sm" len="sm"/>
          </a:ln>
        </p:spPr>
        <p:txBody>
          <a:bodyPr>
            <a:spAutoFit/>
          </a:bodyPr>
          <a:lstStyle/>
          <a:p>
            <a:pPr eaLnBrk="0" hangingPunct="0"/>
            <a:r>
              <a:rPr kumimoji="1" lang="zh-CN" altLang="en-US" b="1">
                <a:latin typeface="微软雅黑"/>
                <a:ea typeface="微软雅黑"/>
                <a:cs typeface="微软雅黑"/>
              </a:rPr>
              <a:t>上司</a:t>
            </a:r>
          </a:p>
        </p:txBody>
      </p:sp>
      <p:sp>
        <p:nvSpPr>
          <p:cNvPr id="49157" name="Line 6"/>
          <p:cNvSpPr>
            <a:spLocks noChangeShapeType="1"/>
          </p:cNvSpPr>
          <p:nvPr/>
        </p:nvSpPr>
        <p:spPr bwMode="auto">
          <a:xfrm flipV="1">
            <a:off x="2503488" y="2670175"/>
            <a:ext cx="381000" cy="0"/>
          </a:xfrm>
          <a:prstGeom prst="line">
            <a:avLst/>
          </a:prstGeom>
          <a:noFill/>
          <a:ln w="19050" cap="sq">
            <a:solidFill>
              <a:schemeClr val="tx1"/>
            </a:solidFill>
            <a:round/>
            <a:headEnd type="none" w="sm" len="sm"/>
            <a:tailEnd type="none" w="sm" len="sm"/>
          </a:ln>
        </p:spPr>
        <p:txBody>
          <a:bodyPr wrap="none"/>
          <a:lstStyle/>
          <a:p>
            <a:endParaRPr lang="zh-CN" altLang="en-US"/>
          </a:p>
        </p:txBody>
      </p:sp>
      <p:sp>
        <p:nvSpPr>
          <p:cNvPr id="49158" name="Line 7"/>
          <p:cNvSpPr>
            <a:spLocks noChangeShapeType="1"/>
          </p:cNvSpPr>
          <p:nvPr/>
        </p:nvSpPr>
        <p:spPr bwMode="auto">
          <a:xfrm flipV="1">
            <a:off x="3810000" y="2668588"/>
            <a:ext cx="401638" cy="0"/>
          </a:xfrm>
          <a:prstGeom prst="line">
            <a:avLst/>
          </a:prstGeom>
          <a:noFill/>
          <a:ln w="19050" cap="sq">
            <a:solidFill>
              <a:schemeClr val="tx1"/>
            </a:solidFill>
            <a:round/>
            <a:headEnd type="none" w="sm" len="sm"/>
            <a:tailEnd type="none" w="sm" len="sm"/>
          </a:ln>
        </p:spPr>
        <p:txBody>
          <a:bodyPr wrap="none"/>
          <a:lstStyle/>
          <a:p>
            <a:endParaRPr lang="zh-CN" altLang="en-US"/>
          </a:p>
        </p:txBody>
      </p:sp>
      <p:sp>
        <p:nvSpPr>
          <p:cNvPr id="49159" name="Line 8"/>
          <p:cNvSpPr>
            <a:spLocks noChangeShapeType="1"/>
          </p:cNvSpPr>
          <p:nvPr/>
        </p:nvSpPr>
        <p:spPr bwMode="auto">
          <a:xfrm rot="5400000" flipH="1">
            <a:off x="3227388" y="2378075"/>
            <a:ext cx="241300" cy="0"/>
          </a:xfrm>
          <a:prstGeom prst="line">
            <a:avLst/>
          </a:prstGeom>
          <a:noFill/>
          <a:ln w="19050" cap="sq">
            <a:solidFill>
              <a:schemeClr val="tx1"/>
            </a:solidFill>
            <a:round/>
            <a:headEnd type="none" w="sm" len="sm"/>
            <a:tailEnd type="none" w="sm" len="sm"/>
          </a:ln>
        </p:spPr>
        <p:txBody>
          <a:bodyPr wrap="none"/>
          <a:lstStyle/>
          <a:p>
            <a:endParaRPr lang="zh-CN" altLang="en-US"/>
          </a:p>
        </p:txBody>
      </p:sp>
      <p:sp>
        <p:nvSpPr>
          <p:cNvPr id="49160" name="Line 9"/>
          <p:cNvSpPr>
            <a:spLocks noChangeShapeType="1"/>
          </p:cNvSpPr>
          <p:nvPr/>
        </p:nvSpPr>
        <p:spPr bwMode="auto">
          <a:xfrm rot="5400000" flipH="1">
            <a:off x="3234532" y="2969419"/>
            <a:ext cx="228600" cy="1587"/>
          </a:xfrm>
          <a:prstGeom prst="line">
            <a:avLst/>
          </a:prstGeom>
          <a:noFill/>
          <a:ln w="19050" cap="sq">
            <a:solidFill>
              <a:schemeClr val="tx1"/>
            </a:solidFill>
            <a:round/>
            <a:headEnd type="none" w="sm" len="sm"/>
            <a:tailEnd type="none" w="sm" len="sm"/>
          </a:ln>
        </p:spPr>
        <p:txBody>
          <a:bodyPr wrap="none"/>
          <a:lstStyle/>
          <a:p>
            <a:endParaRPr lang="zh-CN" altLang="en-US"/>
          </a:p>
        </p:txBody>
      </p:sp>
      <p:sp>
        <p:nvSpPr>
          <p:cNvPr id="49161" name="Text Box 10"/>
          <p:cNvSpPr txBox="1">
            <a:spLocks noChangeArrowheads="1"/>
          </p:cNvSpPr>
          <p:nvPr/>
        </p:nvSpPr>
        <p:spPr bwMode="auto">
          <a:xfrm>
            <a:off x="4221163" y="2351088"/>
            <a:ext cx="369887" cy="646112"/>
          </a:xfrm>
          <a:prstGeom prst="rect">
            <a:avLst/>
          </a:prstGeom>
          <a:solidFill>
            <a:srgbClr val="FFFF99"/>
          </a:solidFill>
          <a:ln w="19050" cap="sq" algn="ctr">
            <a:solidFill>
              <a:schemeClr val="tx1"/>
            </a:solidFill>
            <a:miter lim="800000"/>
            <a:headEnd type="none" w="sm" len="sm"/>
            <a:tailEnd type="none" w="sm" len="sm"/>
          </a:ln>
        </p:spPr>
        <p:txBody>
          <a:bodyPr>
            <a:spAutoFit/>
          </a:bodyPr>
          <a:lstStyle/>
          <a:p>
            <a:pPr eaLnBrk="0" hangingPunct="0"/>
            <a:r>
              <a:rPr kumimoji="1" lang="zh-CN" altLang="en-US" b="1">
                <a:latin typeface="微软雅黑"/>
                <a:ea typeface="微软雅黑"/>
                <a:cs typeface="微软雅黑"/>
              </a:rPr>
              <a:t>同</a:t>
            </a:r>
          </a:p>
          <a:p>
            <a:pPr eaLnBrk="0" hangingPunct="0"/>
            <a:r>
              <a:rPr kumimoji="1" lang="zh-CN" altLang="en-US" b="1">
                <a:latin typeface="微软雅黑"/>
                <a:ea typeface="微软雅黑"/>
                <a:cs typeface="微软雅黑"/>
              </a:rPr>
              <a:t>级</a:t>
            </a:r>
          </a:p>
        </p:txBody>
      </p:sp>
      <p:sp>
        <p:nvSpPr>
          <p:cNvPr id="49162" name="Text Box 11"/>
          <p:cNvSpPr txBox="1">
            <a:spLocks noChangeArrowheads="1"/>
          </p:cNvSpPr>
          <p:nvPr/>
        </p:nvSpPr>
        <p:spPr bwMode="auto">
          <a:xfrm>
            <a:off x="26988" y="2112963"/>
            <a:ext cx="2093912" cy="784225"/>
          </a:xfrm>
          <a:prstGeom prst="rect">
            <a:avLst/>
          </a:prstGeom>
          <a:solidFill>
            <a:schemeClr val="accent1"/>
          </a:solidFill>
          <a:ln w="19050" cap="rnd">
            <a:solidFill>
              <a:schemeClr val="tx1"/>
            </a:solidFill>
            <a:miter lim="800000"/>
            <a:headEnd type="none" w="sm" len="sm"/>
            <a:tailEnd type="none" w="sm" len="sm"/>
          </a:ln>
        </p:spPr>
        <p:txBody>
          <a:bodyPr>
            <a:spAutoFit/>
          </a:bodyPr>
          <a:lstStyle/>
          <a:p>
            <a:pPr eaLnBrk="0" hangingPunct="0">
              <a:lnSpc>
                <a:spcPct val="150000"/>
              </a:lnSpc>
              <a:buFont typeface="Wingdings" pitchFamily="2" charset="2"/>
              <a:buChar char="Ø"/>
            </a:pPr>
            <a:r>
              <a:rPr kumimoji="1" lang="zh-CN" altLang="en-US" sz="1500" b="1">
                <a:latin typeface="微软雅黑"/>
                <a:ea typeface="微软雅黑"/>
                <a:cs typeface="微软雅黑"/>
              </a:rPr>
              <a:t> </a:t>
            </a:r>
          </a:p>
          <a:p>
            <a:pPr eaLnBrk="0" hangingPunct="0">
              <a:lnSpc>
                <a:spcPct val="150000"/>
              </a:lnSpc>
              <a:buFont typeface="Wingdings" pitchFamily="2" charset="2"/>
              <a:buChar char="Ø"/>
            </a:pPr>
            <a:r>
              <a:rPr kumimoji="1" lang="zh-CN" altLang="en-US" sz="1500" b="1">
                <a:latin typeface="微软雅黑"/>
                <a:ea typeface="微软雅黑"/>
                <a:cs typeface="微软雅黑"/>
              </a:rPr>
              <a:t> </a:t>
            </a:r>
          </a:p>
        </p:txBody>
      </p:sp>
      <p:sp>
        <p:nvSpPr>
          <p:cNvPr id="49163" name="Text Box 12"/>
          <p:cNvSpPr txBox="1">
            <a:spLocks noChangeArrowheads="1"/>
          </p:cNvSpPr>
          <p:nvPr/>
        </p:nvSpPr>
        <p:spPr bwMode="auto">
          <a:xfrm>
            <a:off x="4589463" y="2274888"/>
            <a:ext cx="2232025" cy="785812"/>
          </a:xfrm>
          <a:prstGeom prst="rect">
            <a:avLst/>
          </a:prstGeom>
          <a:solidFill>
            <a:schemeClr val="accent1"/>
          </a:solidFill>
          <a:ln w="19050" cap="rnd">
            <a:solidFill>
              <a:schemeClr val="tx1"/>
            </a:solidFill>
            <a:miter lim="800000"/>
            <a:headEnd type="none" w="sm" len="sm"/>
            <a:tailEnd type="none" w="sm" len="sm"/>
          </a:ln>
        </p:spPr>
        <p:txBody>
          <a:bodyPr>
            <a:spAutoFit/>
          </a:bodyPr>
          <a:lstStyle/>
          <a:p>
            <a:pPr eaLnBrk="0" hangingPunct="0">
              <a:lnSpc>
                <a:spcPct val="150000"/>
              </a:lnSpc>
              <a:buFont typeface="Wingdings" pitchFamily="2" charset="2"/>
              <a:buChar char="Ø"/>
            </a:pPr>
            <a:r>
              <a:rPr kumimoji="1" lang="zh-CN" altLang="en-US" sz="1500" b="1">
                <a:latin typeface="微软雅黑"/>
                <a:ea typeface="微软雅黑"/>
                <a:cs typeface="微软雅黑"/>
              </a:rPr>
              <a:t> </a:t>
            </a:r>
          </a:p>
          <a:p>
            <a:pPr eaLnBrk="0" hangingPunct="0">
              <a:lnSpc>
                <a:spcPct val="150000"/>
              </a:lnSpc>
              <a:buFont typeface="Wingdings" pitchFamily="2" charset="2"/>
              <a:buChar char="Ø"/>
            </a:pPr>
            <a:r>
              <a:rPr kumimoji="1" lang="zh-CN" altLang="en-US" sz="1500" b="1">
                <a:latin typeface="微软雅黑"/>
                <a:ea typeface="微软雅黑"/>
                <a:cs typeface="微软雅黑"/>
              </a:rPr>
              <a:t> </a:t>
            </a:r>
            <a:endParaRPr kumimoji="1" lang="zh-CN" altLang="en-US" sz="300" b="1">
              <a:latin typeface="微软雅黑"/>
              <a:ea typeface="微软雅黑"/>
              <a:cs typeface="微软雅黑"/>
            </a:endParaRPr>
          </a:p>
        </p:txBody>
      </p:sp>
      <p:sp>
        <p:nvSpPr>
          <p:cNvPr id="49164" name="Text Box 13"/>
          <p:cNvSpPr txBox="1">
            <a:spLocks noChangeArrowheads="1"/>
          </p:cNvSpPr>
          <p:nvPr/>
        </p:nvSpPr>
        <p:spPr bwMode="auto">
          <a:xfrm>
            <a:off x="2306638" y="1112838"/>
            <a:ext cx="2070100" cy="785812"/>
          </a:xfrm>
          <a:prstGeom prst="rect">
            <a:avLst/>
          </a:prstGeom>
          <a:solidFill>
            <a:schemeClr val="accent1"/>
          </a:solidFill>
          <a:ln w="19050" cap="rnd">
            <a:solidFill>
              <a:schemeClr val="tx1"/>
            </a:solidFill>
            <a:miter lim="800000"/>
            <a:headEnd type="none" w="sm" len="sm"/>
            <a:tailEnd type="none" w="sm" len="sm"/>
          </a:ln>
        </p:spPr>
        <p:txBody>
          <a:bodyPr>
            <a:spAutoFit/>
          </a:bodyPr>
          <a:lstStyle/>
          <a:p>
            <a:pPr eaLnBrk="0" hangingPunct="0">
              <a:lnSpc>
                <a:spcPct val="150000"/>
              </a:lnSpc>
              <a:buFont typeface="Wingdings" pitchFamily="2" charset="2"/>
              <a:buChar char="Ø"/>
            </a:pPr>
            <a:r>
              <a:rPr kumimoji="1" lang="zh-CN" altLang="en-US" sz="1500" b="1">
                <a:latin typeface="微软雅黑"/>
                <a:ea typeface="微软雅黑"/>
                <a:cs typeface="微软雅黑"/>
              </a:rPr>
              <a:t> </a:t>
            </a:r>
          </a:p>
          <a:p>
            <a:pPr eaLnBrk="0" hangingPunct="0">
              <a:lnSpc>
                <a:spcPct val="150000"/>
              </a:lnSpc>
              <a:buFont typeface="Wingdings" pitchFamily="2" charset="2"/>
              <a:buChar char="Ø"/>
            </a:pPr>
            <a:r>
              <a:rPr kumimoji="1" lang="en-US" altLang="zh-CN" sz="1500" b="1">
                <a:latin typeface="微软雅黑"/>
                <a:ea typeface="微软雅黑"/>
                <a:cs typeface="微软雅黑"/>
              </a:rPr>
              <a:t> </a:t>
            </a:r>
            <a:endParaRPr kumimoji="1" lang="zh-CN" altLang="en-US" sz="1500" b="1">
              <a:latin typeface="微软雅黑"/>
              <a:ea typeface="微软雅黑"/>
              <a:cs typeface="微软雅黑"/>
            </a:endParaRPr>
          </a:p>
        </p:txBody>
      </p:sp>
      <p:sp>
        <p:nvSpPr>
          <p:cNvPr id="49165" name="Text Box 14"/>
          <p:cNvSpPr txBox="1">
            <a:spLocks noChangeArrowheads="1"/>
          </p:cNvSpPr>
          <p:nvPr/>
        </p:nvSpPr>
        <p:spPr bwMode="auto">
          <a:xfrm>
            <a:off x="2349500" y="3462338"/>
            <a:ext cx="2092325" cy="1131887"/>
          </a:xfrm>
          <a:prstGeom prst="rect">
            <a:avLst/>
          </a:prstGeom>
          <a:solidFill>
            <a:schemeClr val="accent1"/>
          </a:solidFill>
          <a:ln w="19050" cap="rnd">
            <a:solidFill>
              <a:schemeClr val="tx1"/>
            </a:solidFill>
            <a:miter lim="800000"/>
            <a:headEnd type="none" w="sm" len="sm"/>
            <a:tailEnd type="none" w="sm" len="sm"/>
          </a:ln>
        </p:spPr>
        <p:txBody>
          <a:bodyPr>
            <a:spAutoFit/>
          </a:bodyPr>
          <a:lstStyle/>
          <a:p>
            <a:pPr eaLnBrk="0" hangingPunct="0">
              <a:lnSpc>
                <a:spcPct val="150000"/>
              </a:lnSpc>
              <a:buFont typeface="Wingdings" pitchFamily="2" charset="2"/>
              <a:buChar char="Ø"/>
            </a:pPr>
            <a:r>
              <a:rPr kumimoji="1" lang="en-US" altLang="zh-CN" sz="1500" b="1">
                <a:latin typeface="微软雅黑"/>
                <a:ea typeface="微软雅黑"/>
                <a:cs typeface="微软雅黑"/>
              </a:rPr>
              <a:t> </a:t>
            </a:r>
          </a:p>
          <a:p>
            <a:pPr eaLnBrk="0" hangingPunct="0">
              <a:lnSpc>
                <a:spcPct val="150000"/>
              </a:lnSpc>
              <a:buFont typeface="Wingdings" pitchFamily="2" charset="2"/>
              <a:buChar char="Ø"/>
            </a:pPr>
            <a:r>
              <a:rPr kumimoji="1" lang="zh-CN" altLang="en-US" sz="1500" b="1">
                <a:latin typeface="微软雅黑"/>
                <a:ea typeface="微软雅黑"/>
                <a:cs typeface="微软雅黑"/>
              </a:rPr>
              <a:t> </a:t>
            </a:r>
          </a:p>
          <a:p>
            <a:pPr eaLnBrk="0" hangingPunct="0">
              <a:lnSpc>
                <a:spcPct val="150000"/>
              </a:lnSpc>
              <a:buFont typeface="Wingdings" pitchFamily="2" charset="2"/>
              <a:buChar char="Ø"/>
            </a:pPr>
            <a:r>
              <a:rPr kumimoji="1" lang="zh-CN" altLang="en-US" sz="1500" b="1">
                <a:latin typeface="微软雅黑"/>
                <a:ea typeface="微软雅黑"/>
                <a:cs typeface="微软雅黑"/>
              </a:rPr>
              <a:t> </a:t>
            </a:r>
          </a:p>
        </p:txBody>
      </p:sp>
      <p:sp>
        <p:nvSpPr>
          <p:cNvPr id="11279" name="Text Box 2"/>
          <p:cNvSpPr txBox="1">
            <a:spLocks noChangeArrowheads="1"/>
          </p:cNvSpPr>
          <p:nvPr/>
        </p:nvSpPr>
        <p:spPr bwMode="auto">
          <a:xfrm>
            <a:off x="801688" y="436563"/>
            <a:ext cx="2538412" cy="449262"/>
          </a:xfrm>
          <a:prstGeom prst="rect">
            <a:avLst/>
          </a:prstGeom>
          <a:noFill/>
          <a:ln w="9525">
            <a:noFill/>
            <a:miter lim="800000"/>
            <a:headEnd/>
            <a:tailEnd/>
          </a:ln>
        </p:spPr>
        <p:txBody>
          <a:bodyPr lIns="68578" tIns="34289" rIns="68578" bIns="34289">
            <a:spAutoFit/>
          </a:bodyPr>
          <a:lstStyle/>
          <a:p>
            <a:pPr eaLnBrk="0" hangingPunct="0">
              <a:defRPr/>
            </a:pPr>
            <a:r>
              <a:rPr lang="zh-CN" altLang="en-US" sz="2475" b="1" dirty="0">
                <a:solidFill>
                  <a:srgbClr val="FF3300"/>
                </a:solidFill>
                <a:latin typeface="宋体" pitchFamily="2" charset="-122"/>
                <a:ea typeface="微软雅黑" pitchFamily="34" charset="-122"/>
                <a:sym typeface="宋体" pitchFamily="2" charset="-122"/>
              </a:rPr>
              <a:t>班组长的定位</a:t>
            </a:r>
            <a:endParaRPr lang="en-US" altLang="zh-CN" sz="2475" b="1" dirty="0">
              <a:solidFill>
                <a:srgbClr val="FF3300"/>
              </a:solidFill>
              <a:latin typeface="宋体" pitchFamily="2" charset="-122"/>
              <a:ea typeface="微软雅黑" pitchFamily="34" charset="-122"/>
              <a:sym typeface="宋体" pitchFamily="2"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ChangeArrowheads="1"/>
          </p:cNvSpPr>
          <p:nvPr/>
        </p:nvSpPr>
        <p:spPr bwMode="auto">
          <a:xfrm>
            <a:off x="2519363" y="1387475"/>
            <a:ext cx="3941762" cy="107950"/>
          </a:xfrm>
          <a:prstGeom prst="rect">
            <a:avLst/>
          </a:prstGeom>
          <a:gradFill rotWithShape="0">
            <a:gsLst>
              <a:gs pos="0">
                <a:srgbClr val="CBCBCB"/>
              </a:gs>
              <a:gs pos="100000">
                <a:srgbClr val="E7E3E7"/>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9220" name="Oval 4"/>
          <p:cNvSpPr>
            <a:spLocks noChangeArrowheads="1"/>
          </p:cNvSpPr>
          <p:nvPr/>
        </p:nvSpPr>
        <p:spPr bwMode="auto">
          <a:xfrm>
            <a:off x="2413000" y="1227138"/>
            <a:ext cx="406400" cy="406400"/>
          </a:xfrm>
          <a:prstGeom prst="ellipse">
            <a:avLst/>
          </a:prstGeom>
          <a:solidFill>
            <a:srgbClr val="FF6600"/>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1" name="Text Box 5"/>
          <p:cNvSpPr txBox="1">
            <a:spLocks noChangeArrowheads="1"/>
          </p:cNvSpPr>
          <p:nvPr/>
        </p:nvSpPr>
        <p:spPr bwMode="auto">
          <a:xfrm>
            <a:off x="2465388" y="1279525"/>
            <a:ext cx="255587" cy="368300"/>
          </a:xfrm>
          <a:prstGeom prst="rect">
            <a:avLst/>
          </a:prstGeom>
          <a:noFill/>
          <a:ln>
            <a:noFill/>
          </a:ln>
          <a:extLst>
            <a:ext uri="{909E8E84-426E-40DD-AFC4-6F175D3DCCD1}"/>
            <a:ext uri="{91240B29-F687-4F45-9708-019B960494DF}"/>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1</a:t>
            </a:r>
          </a:p>
        </p:txBody>
      </p:sp>
      <p:sp>
        <p:nvSpPr>
          <p:cNvPr id="86020" name="Text Box 6"/>
          <p:cNvSpPr txBox="1">
            <a:spLocks noChangeArrowheads="1"/>
          </p:cNvSpPr>
          <p:nvPr/>
        </p:nvSpPr>
        <p:spPr bwMode="auto">
          <a:xfrm>
            <a:off x="2559050" y="1363663"/>
            <a:ext cx="4089400" cy="563562"/>
          </a:xfrm>
          <a:prstGeom prst="rect">
            <a:avLst/>
          </a:prstGeom>
          <a:noFill/>
          <a:ln w="9525">
            <a:noFill/>
            <a:miter lim="800000"/>
            <a:headEnd/>
            <a:tailEnd/>
          </a:ln>
        </p:spPr>
        <p:txBody>
          <a:bodyPr>
            <a:spAutoFit/>
          </a:bodyPr>
          <a:lstStyle/>
          <a:p>
            <a:pPr marL="538163" indent="-342900" eaLnBrk="0" hangingPunct="0">
              <a:lnSpc>
                <a:spcPct val="200000"/>
              </a:lnSpc>
              <a:buFont typeface="Arial" charset="0"/>
              <a:buNone/>
            </a:pPr>
            <a:r>
              <a:rPr lang="zh-CN" altLang="en-US" b="1">
                <a:solidFill>
                  <a:srgbClr val="000000"/>
                </a:solidFill>
                <a:latin typeface="微软雅黑"/>
                <a:ea typeface="微软雅黑"/>
                <a:cs typeface="微软雅黑"/>
              </a:rPr>
              <a:t>走出学习型班组创建的十大智障</a:t>
            </a:r>
          </a:p>
        </p:txBody>
      </p:sp>
      <p:sp>
        <p:nvSpPr>
          <p:cNvPr id="9223" name="Rectangle 7"/>
          <p:cNvSpPr>
            <a:spLocks noChangeArrowheads="1"/>
          </p:cNvSpPr>
          <p:nvPr/>
        </p:nvSpPr>
        <p:spPr bwMode="auto">
          <a:xfrm>
            <a:off x="1970088" y="2182813"/>
            <a:ext cx="3941762" cy="107950"/>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4" name="Oval 8"/>
          <p:cNvSpPr>
            <a:spLocks noChangeArrowheads="1"/>
          </p:cNvSpPr>
          <p:nvPr/>
        </p:nvSpPr>
        <p:spPr bwMode="auto">
          <a:xfrm>
            <a:off x="1860550" y="2020888"/>
            <a:ext cx="407988" cy="407987"/>
          </a:xfrm>
          <a:prstGeom prst="ellipse">
            <a:avLst/>
          </a:prstGeom>
          <a:solidFill>
            <a:srgbClr val="6A8B25"/>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5" name="Text Box 9"/>
          <p:cNvSpPr txBox="1">
            <a:spLocks noChangeArrowheads="1"/>
          </p:cNvSpPr>
          <p:nvPr/>
        </p:nvSpPr>
        <p:spPr bwMode="auto">
          <a:xfrm>
            <a:off x="1914525" y="2066925"/>
            <a:ext cx="255588" cy="369888"/>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dirty="0">
                <a:solidFill>
                  <a:schemeClr val="bg1"/>
                </a:solidFill>
                <a:latin typeface="+mn-ea"/>
                <a:ea typeface="宋体" panose="02010600030101010101" pitchFamily="2" charset="-122"/>
              </a:rPr>
              <a:t>2</a:t>
            </a:r>
          </a:p>
        </p:txBody>
      </p:sp>
      <p:sp>
        <p:nvSpPr>
          <p:cNvPr id="86024" name="Text Box 10"/>
          <p:cNvSpPr txBox="1">
            <a:spLocks noChangeArrowheads="1"/>
          </p:cNvSpPr>
          <p:nvPr/>
        </p:nvSpPr>
        <p:spPr bwMode="auto">
          <a:xfrm>
            <a:off x="2043113" y="2184400"/>
            <a:ext cx="4533900" cy="561975"/>
          </a:xfrm>
          <a:prstGeom prst="rect">
            <a:avLst/>
          </a:prstGeom>
          <a:noFill/>
          <a:ln w="9525">
            <a:noFill/>
            <a:miter lim="800000"/>
            <a:headEnd/>
            <a:tailEnd/>
          </a:ln>
        </p:spPr>
        <p:txBody>
          <a:bodyPr>
            <a:spAutoFit/>
          </a:bodyPr>
          <a:lstStyle/>
          <a:p>
            <a:pPr marL="538163" indent="-342900" eaLnBrk="0" hangingPunct="0">
              <a:lnSpc>
                <a:spcPct val="200000"/>
              </a:lnSpc>
              <a:buFont typeface="Arial" charset="0"/>
              <a:buNone/>
            </a:pPr>
            <a:r>
              <a:rPr lang="zh-CN" altLang="en-US" b="1">
                <a:solidFill>
                  <a:srgbClr val="000000"/>
                </a:solidFill>
                <a:latin typeface="微软雅黑"/>
                <a:ea typeface="微软雅黑"/>
                <a:cs typeface="微软雅黑"/>
              </a:rPr>
              <a:t>确立班组的共同愿景和目标</a:t>
            </a:r>
          </a:p>
        </p:txBody>
      </p:sp>
      <p:sp>
        <p:nvSpPr>
          <p:cNvPr id="9227" name="Rectangle 11"/>
          <p:cNvSpPr>
            <a:spLocks noChangeArrowheads="1"/>
          </p:cNvSpPr>
          <p:nvPr/>
        </p:nvSpPr>
        <p:spPr bwMode="auto">
          <a:xfrm>
            <a:off x="1473200" y="3032125"/>
            <a:ext cx="3941763" cy="106363"/>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8" name="Oval 12"/>
          <p:cNvSpPr>
            <a:spLocks noChangeArrowheads="1"/>
          </p:cNvSpPr>
          <p:nvPr/>
        </p:nvSpPr>
        <p:spPr bwMode="auto">
          <a:xfrm>
            <a:off x="1365250" y="2870200"/>
            <a:ext cx="406400" cy="406400"/>
          </a:xfrm>
          <a:prstGeom prst="ellipse">
            <a:avLst/>
          </a:prstGeom>
          <a:solidFill>
            <a:schemeClr val="folHlink"/>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9" name="Text Box 13"/>
          <p:cNvSpPr txBox="1">
            <a:spLocks noChangeArrowheads="1"/>
          </p:cNvSpPr>
          <p:nvPr/>
        </p:nvSpPr>
        <p:spPr bwMode="auto">
          <a:xfrm>
            <a:off x="1417638" y="2898775"/>
            <a:ext cx="257175" cy="369888"/>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3</a:t>
            </a:r>
            <a:endParaRPr lang="zh-CN" altLang="en-US" dirty="0">
              <a:latin typeface="+mn-ea"/>
              <a:ea typeface="宋体" panose="02010600030101010101" pitchFamily="2" charset="-122"/>
            </a:endParaRPr>
          </a:p>
        </p:txBody>
      </p:sp>
      <p:sp>
        <p:nvSpPr>
          <p:cNvPr id="86028" name="Text Box 14"/>
          <p:cNvSpPr txBox="1">
            <a:spLocks noChangeArrowheads="1"/>
          </p:cNvSpPr>
          <p:nvPr/>
        </p:nvSpPr>
        <p:spPr bwMode="auto">
          <a:xfrm>
            <a:off x="1500188" y="3005138"/>
            <a:ext cx="3744912" cy="561975"/>
          </a:xfrm>
          <a:prstGeom prst="rect">
            <a:avLst/>
          </a:prstGeom>
          <a:noFill/>
          <a:ln w="9525">
            <a:noFill/>
            <a:miter lim="800000"/>
            <a:headEnd/>
            <a:tailEnd/>
          </a:ln>
        </p:spPr>
        <p:txBody>
          <a:bodyPr>
            <a:spAutoFit/>
          </a:bodyPr>
          <a:lstStyle/>
          <a:p>
            <a:pPr marL="538163" indent="-342900" eaLnBrk="0" hangingPunct="0">
              <a:lnSpc>
                <a:spcPct val="200000"/>
              </a:lnSpc>
              <a:buFont typeface="Arial" charset="0"/>
              <a:buNone/>
            </a:pPr>
            <a:r>
              <a:rPr lang="zh-CN" altLang="en-US" b="1">
                <a:solidFill>
                  <a:srgbClr val="000000"/>
                </a:solidFill>
                <a:latin typeface="微软雅黑"/>
                <a:ea typeface="微软雅黑"/>
                <a:cs typeface="微软雅黑"/>
              </a:rPr>
              <a:t>改善心智模式：新眼睛看世界</a:t>
            </a:r>
          </a:p>
        </p:txBody>
      </p:sp>
      <p:sp>
        <p:nvSpPr>
          <p:cNvPr id="14" name="Rectangle 11"/>
          <p:cNvSpPr>
            <a:spLocks noChangeArrowheads="1"/>
          </p:cNvSpPr>
          <p:nvPr/>
        </p:nvSpPr>
        <p:spPr bwMode="auto">
          <a:xfrm>
            <a:off x="820738" y="3894138"/>
            <a:ext cx="3941762" cy="106362"/>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15" name="Oval 12"/>
          <p:cNvSpPr>
            <a:spLocks noChangeArrowheads="1"/>
          </p:cNvSpPr>
          <p:nvPr/>
        </p:nvSpPr>
        <p:spPr bwMode="auto">
          <a:xfrm>
            <a:off x="712788" y="3732213"/>
            <a:ext cx="406400" cy="406400"/>
          </a:xfrm>
          <a:prstGeom prst="ellipse">
            <a:avLst/>
          </a:prstGeom>
          <a:solidFill>
            <a:srgbClr val="0070C0"/>
          </a:solidFill>
          <a:ln>
            <a:noFill/>
          </a:ln>
          <a:effectLst/>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16" name="Text Box 13"/>
          <p:cNvSpPr txBox="1">
            <a:spLocks noChangeArrowheads="1"/>
          </p:cNvSpPr>
          <p:nvPr/>
        </p:nvSpPr>
        <p:spPr bwMode="auto">
          <a:xfrm>
            <a:off x="765175" y="3760788"/>
            <a:ext cx="257175" cy="369887"/>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en-US" altLang="zh-CN" b="1" dirty="0">
                <a:solidFill>
                  <a:schemeClr val="bg1"/>
                </a:solidFill>
                <a:latin typeface="+mn-ea"/>
                <a:ea typeface="宋体" panose="02010600030101010101" pitchFamily="2" charset="-122"/>
              </a:rPr>
              <a:t>4</a:t>
            </a:r>
            <a:endParaRPr lang="zh-CN" altLang="en-US" dirty="0">
              <a:latin typeface="+mn-ea"/>
              <a:ea typeface="宋体" panose="02010600030101010101" pitchFamily="2" charset="-122"/>
            </a:endParaRPr>
          </a:p>
        </p:txBody>
      </p:sp>
      <p:sp>
        <p:nvSpPr>
          <p:cNvPr id="86032" name="Text Box 14"/>
          <p:cNvSpPr txBox="1">
            <a:spLocks noChangeArrowheads="1"/>
          </p:cNvSpPr>
          <p:nvPr/>
        </p:nvSpPr>
        <p:spPr bwMode="auto">
          <a:xfrm>
            <a:off x="847725" y="3867150"/>
            <a:ext cx="3744913" cy="458788"/>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微软雅黑"/>
              </a:rPr>
              <a:t>建立班组管理体系</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765175" y="484188"/>
            <a:ext cx="5564188" cy="377825"/>
          </a:xfrm>
        </p:spPr>
        <p:txBody>
          <a:bodyPr/>
          <a:lstStyle/>
          <a:p>
            <a:pPr eaLnBrk="1" hangingPunct="1"/>
            <a:r>
              <a:rPr lang="zh-CN" altLang="en-US" smtClean="0">
                <a:solidFill>
                  <a:srgbClr val="FF0000"/>
                </a:solidFill>
                <a:latin typeface="微软雅黑"/>
              </a:rPr>
              <a:t>什么是智障？</a:t>
            </a:r>
          </a:p>
        </p:txBody>
      </p:sp>
      <p:sp>
        <p:nvSpPr>
          <p:cNvPr id="84995" name="Rectangle 3"/>
          <p:cNvSpPr>
            <a:spLocks noGrp="1" noChangeArrowheads="1"/>
          </p:cNvSpPr>
          <p:nvPr>
            <p:ph idx="1"/>
          </p:nvPr>
        </p:nvSpPr>
        <p:spPr>
          <a:xfrm>
            <a:off x="333375" y="1028700"/>
            <a:ext cx="6173788" cy="3487738"/>
          </a:xfrm>
        </p:spPr>
        <p:txBody>
          <a:bodyPr/>
          <a:lstStyle/>
          <a:p>
            <a:pPr eaLnBrk="1" hangingPunct="1">
              <a:lnSpc>
                <a:spcPct val="150000"/>
              </a:lnSpc>
              <a:buFontTx/>
              <a:buNone/>
            </a:pPr>
            <a:r>
              <a:rPr lang="zh-CN" altLang="en-US" sz="1800" b="1" smtClean="0">
                <a:latin typeface="微软雅黑"/>
              </a:rPr>
              <a:t>（一）</a:t>
            </a:r>
          </a:p>
          <a:p>
            <a:pPr eaLnBrk="1" hangingPunct="1">
              <a:lnSpc>
                <a:spcPct val="150000"/>
              </a:lnSpc>
              <a:buFontTx/>
              <a:buNone/>
            </a:pPr>
            <a:r>
              <a:rPr lang="zh-CN" altLang="en-US" sz="1800" b="1" smtClean="0">
                <a:latin typeface="微软雅黑"/>
              </a:rPr>
              <a:t>（二）</a:t>
            </a:r>
            <a:endParaRPr lang="en-US" altLang="zh-CN" sz="1800" b="1" smtClean="0">
              <a:latin typeface="微软雅黑"/>
            </a:endParaRPr>
          </a:p>
          <a:p>
            <a:pPr eaLnBrk="1" hangingPunct="1">
              <a:lnSpc>
                <a:spcPct val="150000"/>
              </a:lnSpc>
              <a:buFontTx/>
              <a:buNone/>
            </a:pPr>
            <a:r>
              <a:rPr lang="zh-CN" altLang="en-US" sz="1800" b="1" smtClean="0">
                <a:latin typeface="微软雅黑"/>
              </a:rPr>
              <a:t>（三）</a:t>
            </a:r>
            <a:endParaRPr lang="en-US" altLang="zh-CN" sz="1800" b="1" smtClean="0">
              <a:latin typeface="微软雅黑"/>
            </a:endParaRPr>
          </a:p>
          <a:p>
            <a:pPr eaLnBrk="1" hangingPunct="1">
              <a:lnSpc>
                <a:spcPct val="150000"/>
              </a:lnSpc>
              <a:buFontTx/>
              <a:buNone/>
            </a:pPr>
            <a:r>
              <a:rPr lang="zh-CN" altLang="en-US" sz="1800" b="1" smtClean="0">
                <a:latin typeface="微软雅黑"/>
              </a:rPr>
              <a:t>（四）</a:t>
            </a:r>
            <a:endParaRPr lang="en-US" altLang="zh-CN" sz="1800" b="1" smtClean="0">
              <a:latin typeface="微软雅黑"/>
            </a:endParaRPr>
          </a:p>
          <a:p>
            <a:pPr eaLnBrk="1" hangingPunct="1">
              <a:lnSpc>
                <a:spcPct val="150000"/>
              </a:lnSpc>
              <a:buFontTx/>
              <a:buNone/>
            </a:pPr>
            <a:r>
              <a:rPr lang="zh-CN" altLang="en-US" sz="1800" b="1" smtClean="0">
                <a:latin typeface="微软雅黑"/>
              </a:rPr>
              <a:t>（五）</a:t>
            </a:r>
            <a:endParaRPr lang="en-US" altLang="zh-CN" sz="1800" smtClean="0">
              <a:latin typeface="微软雅黑"/>
            </a:endParaRPr>
          </a:p>
          <a:p>
            <a:pPr eaLnBrk="1" hangingPunct="1">
              <a:lnSpc>
                <a:spcPct val="150000"/>
              </a:lnSpc>
              <a:buFontTx/>
              <a:buNone/>
            </a:pPr>
            <a:r>
              <a:rPr lang="zh-CN" altLang="en-US" sz="1800" b="1" smtClean="0">
                <a:latin typeface="微软雅黑"/>
              </a:rPr>
              <a:t>（六）</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22" dur="500"/>
                                        <p:tgtEl>
                                          <p:spTgt spid="8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blinds(horizontal)">
                                      <p:cBhvr>
                                        <p:cTn id="27" dur="500"/>
                                        <p:tgtEl>
                                          <p:spTgt spid="8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4995">
                                            <p:txEl>
                                              <p:pRg st="5" end="5"/>
                                            </p:txEl>
                                          </p:spTgt>
                                        </p:tgtEl>
                                        <p:attrNameLst>
                                          <p:attrName>style.visibility</p:attrName>
                                        </p:attrNameLst>
                                      </p:cBhvr>
                                      <p:to>
                                        <p:strVal val="visible"/>
                                      </p:to>
                                    </p:set>
                                    <p:animEffect transition="in" filter="blinds(horizontal)">
                                      <p:cBhvr>
                                        <p:cTn id="32"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5175" y="484188"/>
            <a:ext cx="2159000" cy="360362"/>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十大智障</a:t>
            </a:r>
          </a:p>
        </p:txBody>
      </p:sp>
      <p:sp>
        <p:nvSpPr>
          <p:cNvPr id="90114" name="Rectangle 3"/>
          <p:cNvSpPr>
            <a:spLocks noGrp="1" noChangeArrowheads="1"/>
          </p:cNvSpPr>
          <p:nvPr>
            <p:ph idx="1"/>
          </p:nvPr>
        </p:nvSpPr>
        <p:spPr>
          <a:xfrm>
            <a:off x="555625" y="1082675"/>
            <a:ext cx="5735638" cy="3487738"/>
          </a:xfrm>
        </p:spPr>
        <p:txBody>
          <a:bodyPr/>
          <a:lstStyle/>
          <a:p>
            <a:pPr eaLnBrk="1" hangingPunct="1">
              <a:lnSpc>
                <a:spcPct val="90000"/>
              </a:lnSpc>
              <a:buFontTx/>
              <a:buNone/>
            </a:pPr>
            <a:r>
              <a:rPr lang="zh-CN" altLang="en-US" sz="1800" b="1" smtClean="0">
                <a:latin typeface="微软雅黑"/>
              </a:rPr>
              <a:t>（一）学而无用                 （二）学而不懂</a:t>
            </a:r>
            <a:r>
              <a:rPr lang="en-US" altLang="zh-CN" sz="1800" b="1" smtClean="0">
                <a:latin typeface="微软雅黑"/>
              </a:rPr>
              <a:t> </a:t>
            </a:r>
          </a:p>
          <a:p>
            <a:pPr eaLnBrk="1" hangingPunct="1">
              <a:lnSpc>
                <a:spcPct val="90000"/>
              </a:lnSpc>
              <a:buFontTx/>
              <a:buNone/>
            </a:pPr>
            <a:endParaRPr lang="en-US" altLang="zh-CN" sz="1800" b="1" smtClean="0">
              <a:latin typeface="微软雅黑"/>
            </a:endParaRPr>
          </a:p>
          <a:p>
            <a:pPr eaLnBrk="1" hangingPunct="1">
              <a:lnSpc>
                <a:spcPct val="90000"/>
              </a:lnSpc>
              <a:buFontTx/>
              <a:buNone/>
            </a:pPr>
            <a:r>
              <a:rPr lang="zh-CN" altLang="en-US" sz="1800" b="1" smtClean="0">
                <a:latin typeface="微软雅黑"/>
              </a:rPr>
              <a:t>（三）额外负担</a:t>
            </a:r>
            <a:r>
              <a:rPr lang="en-US" altLang="zh-CN" sz="1800" b="1" smtClean="0">
                <a:latin typeface="微软雅黑"/>
              </a:rPr>
              <a:t>                 </a:t>
            </a:r>
            <a:r>
              <a:rPr lang="zh-CN" altLang="en-US" sz="1800" b="1" smtClean="0">
                <a:latin typeface="微软雅黑"/>
              </a:rPr>
              <a:t>（四）无从下手</a:t>
            </a:r>
            <a:r>
              <a:rPr lang="en-US" altLang="zh-CN" sz="1800" b="1" smtClean="0">
                <a:latin typeface="微软雅黑"/>
              </a:rPr>
              <a:t> </a:t>
            </a:r>
          </a:p>
          <a:p>
            <a:pPr eaLnBrk="1" hangingPunct="1">
              <a:lnSpc>
                <a:spcPct val="90000"/>
              </a:lnSpc>
              <a:buFontTx/>
              <a:buNone/>
            </a:pPr>
            <a:endParaRPr lang="en-US" altLang="zh-CN" sz="1800" b="1" smtClean="0">
              <a:latin typeface="微软雅黑"/>
            </a:endParaRPr>
          </a:p>
          <a:p>
            <a:pPr eaLnBrk="1" hangingPunct="1">
              <a:lnSpc>
                <a:spcPct val="90000"/>
              </a:lnSpc>
              <a:buFontTx/>
              <a:buNone/>
            </a:pPr>
            <a:r>
              <a:rPr lang="zh-CN" altLang="en-US" sz="1800" b="1" smtClean="0">
                <a:latin typeface="微软雅黑"/>
              </a:rPr>
              <a:t>（五）习惯过去</a:t>
            </a:r>
            <a:r>
              <a:rPr lang="en-US" altLang="zh-CN" sz="1800" b="1" smtClean="0">
                <a:latin typeface="微软雅黑"/>
              </a:rPr>
              <a:t>   </a:t>
            </a:r>
            <a:r>
              <a:rPr lang="en-US" altLang="zh-CN" sz="1800" smtClean="0">
                <a:latin typeface="微软雅黑"/>
              </a:rPr>
              <a:t>              </a:t>
            </a:r>
            <a:r>
              <a:rPr lang="zh-CN" altLang="en-US" sz="1800" b="1" smtClean="0">
                <a:latin typeface="微软雅黑"/>
              </a:rPr>
              <a:t>（六）依赖经验</a:t>
            </a:r>
          </a:p>
          <a:p>
            <a:pPr eaLnBrk="1" hangingPunct="1">
              <a:lnSpc>
                <a:spcPct val="90000"/>
              </a:lnSpc>
              <a:buFontTx/>
              <a:buNone/>
            </a:pPr>
            <a:endParaRPr lang="zh-CN" altLang="en-US" sz="1800" b="1" smtClean="0">
              <a:latin typeface="微软雅黑"/>
            </a:endParaRPr>
          </a:p>
          <a:p>
            <a:pPr eaLnBrk="1" hangingPunct="1">
              <a:lnSpc>
                <a:spcPct val="90000"/>
              </a:lnSpc>
              <a:buFontTx/>
              <a:buNone/>
            </a:pPr>
            <a:r>
              <a:rPr lang="zh-CN" altLang="en-US" sz="1800" b="1" smtClean="0">
                <a:latin typeface="微软雅黑"/>
              </a:rPr>
              <a:t>（七）依赖上级</a:t>
            </a:r>
            <a:r>
              <a:rPr lang="en-US" altLang="zh-CN" sz="1800" b="1" smtClean="0">
                <a:latin typeface="微软雅黑"/>
              </a:rPr>
              <a:t>                 </a:t>
            </a:r>
            <a:r>
              <a:rPr lang="zh-CN" altLang="en-US" sz="1800" b="1" smtClean="0">
                <a:latin typeface="微软雅黑"/>
              </a:rPr>
              <a:t>（八）管理冲突</a:t>
            </a:r>
            <a:endParaRPr lang="en-US" altLang="zh-CN" sz="1800" b="1" smtClean="0">
              <a:latin typeface="微软雅黑"/>
            </a:endParaRPr>
          </a:p>
          <a:p>
            <a:pPr eaLnBrk="1" hangingPunct="1">
              <a:lnSpc>
                <a:spcPct val="90000"/>
              </a:lnSpc>
              <a:buFontTx/>
              <a:buNone/>
            </a:pPr>
            <a:r>
              <a:rPr lang="en-US" altLang="zh-CN" sz="1800" b="1" smtClean="0">
                <a:latin typeface="微软雅黑"/>
              </a:rPr>
              <a:t> </a:t>
            </a:r>
          </a:p>
          <a:p>
            <a:pPr eaLnBrk="1" hangingPunct="1">
              <a:lnSpc>
                <a:spcPct val="90000"/>
              </a:lnSpc>
              <a:buFontTx/>
              <a:buNone/>
            </a:pPr>
            <a:r>
              <a:rPr lang="zh-CN" altLang="en-US" sz="1800" b="1" smtClean="0">
                <a:latin typeface="微软雅黑"/>
              </a:rPr>
              <a:t>（九）表面文章</a:t>
            </a:r>
            <a:r>
              <a:rPr lang="en-US" altLang="zh-CN" sz="1800" b="1" smtClean="0">
                <a:latin typeface="微软雅黑"/>
              </a:rPr>
              <a:t>                 </a:t>
            </a:r>
            <a:r>
              <a:rPr lang="zh-CN" altLang="en-US" sz="1800" b="1" smtClean="0">
                <a:latin typeface="微软雅黑"/>
              </a:rPr>
              <a:t>（十）管理迷思</a:t>
            </a:r>
            <a:endParaRPr lang="en-US" altLang="zh-CN" sz="1800" b="1" smtClean="0">
              <a:latin typeface="微软雅黑"/>
            </a:endParaRPr>
          </a:p>
          <a:p>
            <a:pPr eaLnBrk="1" hangingPunct="1">
              <a:lnSpc>
                <a:spcPct val="90000"/>
              </a:lnSpc>
              <a:buFontTx/>
              <a:buNone/>
            </a:pPr>
            <a:endParaRPr lang="en-US" altLang="zh-CN" sz="1800" b="1" smtClean="0">
              <a:latin typeface="微软雅黑"/>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765175" y="369888"/>
            <a:ext cx="3779838" cy="461962"/>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如何建立班组的共同愿景</a:t>
            </a:r>
          </a:p>
        </p:txBody>
      </p:sp>
      <p:sp>
        <p:nvSpPr>
          <p:cNvPr id="92162" name="Text Box 3"/>
          <p:cNvSpPr txBox="1">
            <a:spLocks noChangeArrowheads="1"/>
          </p:cNvSpPr>
          <p:nvPr/>
        </p:nvSpPr>
        <p:spPr bwMode="auto">
          <a:xfrm>
            <a:off x="296863" y="1004888"/>
            <a:ext cx="2052637" cy="415925"/>
          </a:xfrm>
          <a:prstGeom prst="rect">
            <a:avLst/>
          </a:prstGeom>
          <a:noFill/>
          <a:ln w="9525">
            <a:noFill/>
            <a:miter lim="800000"/>
            <a:headEnd/>
            <a:tailEnd/>
          </a:ln>
        </p:spPr>
        <p:txBody>
          <a:bodyPr>
            <a:spAutoFit/>
          </a:bodyPr>
          <a:lstStyle/>
          <a:p>
            <a:pPr eaLnBrk="0" hangingPunct="0">
              <a:buFont typeface="Arial" charset="0"/>
              <a:buNone/>
            </a:pPr>
            <a:r>
              <a:rPr lang="zh-CN" altLang="en-US" sz="2100" b="1">
                <a:latin typeface="微软雅黑"/>
                <a:ea typeface="微软雅黑"/>
                <a:cs typeface="微软雅黑"/>
              </a:rPr>
              <a:t>什么是愿景？</a:t>
            </a:r>
          </a:p>
        </p:txBody>
      </p:sp>
      <p:sp>
        <p:nvSpPr>
          <p:cNvPr id="92163" name="Text Box 5"/>
          <p:cNvSpPr txBox="1">
            <a:spLocks noChangeArrowheads="1"/>
          </p:cNvSpPr>
          <p:nvPr/>
        </p:nvSpPr>
        <p:spPr bwMode="auto">
          <a:xfrm>
            <a:off x="346075" y="2233613"/>
            <a:ext cx="2867025" cy="415925"/>
          </a:xfrm>
          <a:prstGeom prst="rect">
            <a:avLst/>
          </a:prstGeom>
          <a:noFill/>
          <a:ln w="9525">
            <a:noFill/>
            <a:miter lim="800000"/>
            <a:headEnd/>
            <a:tailEnd/>
          </a:ln>
        </p:spPr>
        <p:txBody>
          <a:bodyPr>
            <a:spAutoFit/>
          </a:bodyPr>
          <a:lstStyle/>
          <a:p>
            <a:pPr eaLnBrk="0" hangingPunct="0">
              <a:buFont typeface="Arial" charset="0"/>
              <a:buNone/>
            </a:pPr>
            <a:r>
              <a:rPr lang="zh-CN" altLang="en-US" sz="2100" b="1">
                <a:latin typeface="微软雅黑"/>
                <a:ea typeface="微软雅黑"/>
                <a:cs typeface="微软雅黑"/>
              </a:rPr>
              <a:t>如何建立个人愿景？</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6"/>
          <p:cNvSpPr txBox="1">
            <a:spLocks noChangeArrowheads="1"/>
          </p:cNvSpPr>
          <p:nvPr/>
        </p:nvSpPr>
        <p:spPr bwMode="auto">
          <a:xfrm>
            <a:off x="188913" y="1004888"/>
            <a:ext cx="4211637" cy="415925"/>
          </a:xfrm>
          <a:prstGeom prst="rect">
            <a:avLst/>
          </a:prstGeom>
          <a:noFill/>
          <a:ln w="9525">
            <a:noFill/>
            <a:miter lim="800000"/>
            <a:headEnd/>
            <a:tailEnd/>
          </a:ln>
        </p:spPr>
        <p:txBody>
          <a:bodyPr>
            <a:spAutoFit/>
          </a:bodyPr>
          <a:lstStyle/>
          <a:p>
            <a:pPr eaLnBrk="0" hangingPunct="0">
              <a:buFont typeface="Arial" charset="0"/>
              <a:buNone/>
            </a:pPr>
            <a:r>
              <a:rPr lang="zh-CN" altLang="en-US" sz="2100" b="1">
                <a:latin typeface="微软雅黑"/>
                <a:ea typeface="微软雅黑"/>
                <a:cs typeface="微软雅黑"/>
              </a:rPr>
              <a:t>如何建立班组或团队愿景？</a:t>
            </a:r>
          </a:p>
        </p:txBody>
      </p:sp>
      <p:sp>
        <p:nvSpPr>
          <p:cNvPr id="94210" name="Text Box 2"/>
          <p:cNvSpPr txBox="1">
            <a:spLocks noChangeArrowheads="1"/>
          </p:cNvSpPr>
          <p:nvPr/>
        </p:nvSpPr>
        <p:spPr bwMode="auto">
          <a:xfrm>
            <a:off x="765175" y="411163"/>
            <a:ext cx="3779838" cy="461962"/>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如何建立班组的共同愿景</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3" name="Group 3"/>
          <p:cNvGrpSpPr>
            <a:grpSpLocks/>
          </p:cNvGrpSpPr>
          <p:nvPr/>
        </p:nvGrpSpPr>
        <p:grpSpPr bwMode="auto">
          <a:xfrm>
            <a:off x="1181100" y="1438275"/>
            <a:ext cx="4457700" cy="2857500"/>
            <a:chOff x="992" y="1208"/>
            <a:chExt cx="3744" cy="2400"/>
          </a:xfrm>
        </p:grpSpPr>
        <p:sp>
          <p:nvSpPr>
            <p:cNvPr id="94212" name="Rectangle 4"/>
            <p:cNvSpPr>
              <a:spLocks noChangeArrowheads="1"/>
            </p:cNvSpPr>
            <p:nvPr/>
          </p:nvSpPr>
          <p:spPr bwMode="auto">
            <a:xfrm>
              <a:off x="992" y="1208"/>
              <a:ext cx="1536" cy="728"/>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pPr algn="ctr" eaLnBrk="0" hangingPunct="0">
                <a:buFont typeface="Arial" panose="020B0604020202020204" pitchFamily="34" charset="0"/>
                <a:buNone/>
                <a:defRPr/>
              </a:pPr>
              <a:endParaRPr kumimoji="1" lang="zh-CN" altLang="en-US" sz="2100" b="1" dirty="0">
                <a:effectLst>
                  <a:outerShdw blurRad="38100" dist="38100" dir="2700000" algn="tl">
                    <a:srgbClr val="FFFFFF"/>
                  </a:outerShdw>
                </a:effectLst>
                <a:latin typeface="Times New Roman" pitchFamily="18" charset="0"/>
                <a:ea typeface="楷体_GB2312" charset="-122"/>
              </a:endParaRPr>
            </a:p>
          </p:txBody>
        </p:sp>
        <p:sp>
          <p:nvSpPr>
            <p:cNvPr id="94213" name="Rectangle 5"/>
            <p:cNvSpPr>
              <a:spLocks noChangeArrowheads="1"/>
            </p:cNvSpPr>
            <p:nvPr/>
          </p:nvSpPr>
          <p:spPr bwMode="auto">
            <a:xfrm>
              <a:off x="3200" y="1208"/>
              <a:ext cx="1536" cy="728"/>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pPr algn="ctr" eaLnBrk="0" hangingPunct="0">
                <a:buFont typeface="Arial" panose="020B0604020202020204" pitchFamily="34" charset="0"/>
                <a:buNone/>
                <a:defRPr/>
              </a:pPr>
              <a:endParaRPr kumimoji="1" lang="zh-CN" altLang="en-US" sz="2100" b="1" dirty="0">
                <a:effectLst>
                  <a:outerShdw blurRad="38100" dist="38100" dir="2700000" algn="tl">
                    <a:srgbClr val="FFFFFF"/>
                  </a:outerShdw>
                </a:effectLst>
                <a:latin typeface="Times New Roman" pitchFamily="18" charset="0"/>
                <a:ea typeface="楷体_GB2312" charset="-122"/>
              </a:endParaRPr>
            </a:p>
          </p:txBody>
        </p:sp>
        <p:sp>
          <p:nvSpPr>
            <p:cNvPr id="94214" name="Rectangle 6"/>
            <p:cNvSpPr>
              <a:spLocks noChangeArrowheads="1"/>
            </p:cNvSpPr>
            <p:nvPr/>
          </p:nvSpPr>
          <p:spPr bwMode="auto">
            <a:xfrm>
              <a:off x="992" y="2896"/>
              <a:ext cx="1536" cy="712"/>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pPr algn="ctr" eaLnBrk="0" hangingPunct="0">
                <a:buFont typeface="Arial" panose="020B0604020202020204" pitchFamily="34" charset="0"/>
                <a:buNone/>
                <a:defRPr/>
              </a:pPr>
              <a:r>
                <a:rPr kumimoji="1" lang="en-US" altLang="zh-CN" sz="2100" b="1" dirty="0">
                  <a:effectLst>
                    <a:outerShdw blurRad="38100" dist="38100" dir="2700000" algn="tl">
                      <a:srgbClr val="FFFFFF"/>
                    </a:outerShdw>
                  </a:effectLst>
                  <a:latin typeface="Times New Roman" pitchFamily="18" charset="0"/>
                  <a:ea typeface="楷体_GB2312" charset="-122"/>
                </a:rPr>
                <a:t>        </a:t>
              </a:r>
              <a:endParaRPr kumimoji="1" lang="zh-CN" altLang="en-US" sz="2100" b="1" dirty="0">
                <a:effectLst>
                  <a:outerShdw blurRad="38100" dist="38100" dir="2700000" algn="tl">
                    <a:srgbClr val="FFFFFF"/>
                  </a:outerShdw>
                </a:effectLst>
                <a:latin typeface="Times New Roman" pitchFamily="18" charset="0"/>
                <a:ea typeface="楷体_GB2312" charset="-122"/>
              </a:endParaRPr>
            </a:p>
          </p:txBody>
        </p:sp>
        <p:sp>
          <p:nvSpPr>
            <p:cNvPr id="95238" name="AutoShape 7"/>
            <p:cNvSpPr>
              <a:spLocks noChangeArrowheads="1"/>
            </p:cNvSpPr>
            <p:nvPr/>
          </p:nvSpPr>
          <p:spPr bwMode="auto">
            <a:xfrm>
              <a:off x="2680" y="1440"/>
              <a:ext cx="384" cy="320"/>
            </a:xfrm>
            <a:prstGeom prst="rightArrow">
              <a:avLst>
                <a:gd name="adj1" fmla="val 50000"/>
                <a:gd name="adj2" fmla="val 30000"/>
              </a:avLst>
            </a:prstGeom>
            <a:solidFill>
              <a:schemeClr val="bg1"/>
            </a:solidFill>
            <a:ln w="12700" cap="sq">
              <a:solidFill>
                <a:schemeClr val="tx1"/>
              </a:solidFill>
              <a:miter lim="800000"/>
              <a:headEnd type="none" w="sm" len="sm"/>
              <a:tailEnd type="none" w="sm" len="sm"/>
            </a:ln>
          </p:spPr>
          <p:txBody>
            <a:bodyPr wrap="none" anchor="ctr"/>
            <a:lstStyle/>
            <a:p>
              <a:pPr algn="ctr" eaLnBrk="0" hangingPunct="0">
                <a:buFont typeface="Arial" charset="0"/>
                <a:buNone/>
              </a:pPr>
              <a:endParaRPr lang="zh-CN" altLang="en-US"/>
            </a:p>
          </p:txBody>
        </p:sp>
        <p:sp>
          <p:nvSpPr>
            <p:cNvPr id="94216" name="AutoShape 8"/>
            <p:cNvSpPr>
              <a:spLocks noChangeArrowheads="1"/>
            </p:cNvSpPr>
            <p:nvPr/>
          </p:nvSpPr>
          <p:spPr bwMode="auto">
            <a:xfrm>
              <a:off x="2248" y="2096"/>
              <a:ext cx="1336" cy="672"/>
            </a:xfrm>
            <a:prstGeom prst="roundRect">
              <a:avLst>
                <a:gd name="adj" fmla="val 16667"/>
              </a:avLst>
            </a:prstGeom>
            <a:solidFill>
              <a:srgbClr val="FFCCFF"/>
            </a:solidFill>
            <a:ln w="12700" cap="sq">
              <a:solidFill>
                <a:schemeClr val="tx1"/>
              </a:solidFill>
              <a:round/>
              <a:headEnd type="none" w="sm" len="sm"/>
              <a:tailEnd type="none" w="sm" len="sm"/>
            </a:ln>
            <a:effectLst/>
          </p:spPr>
          <p:txBody>
            <a:bodyPr wrap="none" anchor="ctr"/>
            <a:lstStyle/>
            <a:p>
              <a:pPr algn="ctr" eaLnBrk="0" hangingPunct="0">
                <a:buFont typeface="Arial" panose="020B0604020202020204" pitchFamily="34" charset="0"/>
                <a:buNone/>
                <a:defRPr/>
              </a:pPr>
              <a:r>
                <a:rPr kumimoji="1" lang="en-US" altLang="zh-CN" sz="2100" b="1">
                  <a:latin typeface="华文琥珀" pitchFamily="2" charset="-122"/>
                  <a:ea typeface="华文琥珀" pitchFamily="2" charset="-122"/>
                </a:rPr>
                <a:t> </a:t>
              </a:r>
              <a:r>
                <a:rPr kumimoji="1" lang="zh-CN" altLang="en-US" sz="2100" b="1">
                  <a:latin typeface="华文琥珀" pitchFamily="2" charset="-122"/>
                  <a:ea typeface="华文琥珀" pitchFamily="2" charset="-122"/>
                </a:rPr>
                <a:t>角 色 </a:t>
              </a:r>
            </a:p>
            <a:p>
              <a:pPr algn="ctr" eaLnBrk="0" hangingPunct="0">
                <a:buFont typeface="Arial" panose="020B0604020202020204" pitchFamily="34" charset="0"/>
                <a:buNone/>
                <a:defRPr/>
              </a:pPr>
              <a:r>
                <a:rPr kumimoji="1" lang="zh-CN" altLang="en-US" sz="2100" b="1">
                  <a:latin typeface="华文琥珀" pitchFamily="2" charset="-122"/>
                  <a:ea typeface="华文琥珀" pitchFamily="2" charset="-122"/>
                </a:rPr>
                <a:t>        转 型</a:t>
              </a:r>
              <a:r>
                <a:rPr kumimoji="1" lang="zh-CN" altLang="en-US" sz="2100" b="1">
                  <a:effectLst>
                    <a:outerShdw blurRad="38100" dist="38100" dir="2700000" algn="tl">
                      <a:srgbClr val="FFFFFF"/>
                    </a:outerShdw>
                  </a:effectLst>
                  <a:latin typeface="楷体_GB2312" charset="-122"/>
                  <a:ea typeface="楷体_GB2312" charset="-122"/>
                </a:rPr>
                <a:t>    </a:t>
              </a:r>
            </a:p>
          </p:txBody>
        </p:sp>
        <p:sp>
          <p:nvSpPr>
            <p:cNvPr id="94217" name="Rectangle 9"/>
            <p:cNvSpPr>
              <a:spLocks noChangeArrowheads="1"/>
            </p:cNvSpPr>
            <p:nvPr/>
          </p:nvSpPr>
          <p:spPr bwMode="auto">
            <a:xfrm>
              <a:off x="3200" y="2896"/>
              <a:ext cx="1536" cy="712"/>
            </a:xfrm>
            <a:prstGeom prst="rect">
              <a:avLst/>
            </a:prstGeom>
            <a:solidFill>
              <a:srgbClr val="FFFFCC"/>
            </a:solidFill>
            <a:ln w="12700" cap="sq">
              <a:solidFill>
                <a:schemeClr val="tx1"/>
              </a:solidFill>
              <a:miter lim="800000"/>
              <a:headEnd type="none" w="sm" len="sm"/>
              <a:tailEnd type="none" w="sm" len="sm"/>
            </a:ln>
            <a:effectLst/>
          </p:spPr>
          <p:txBody>
            <a:bodyPr wrap="none" anchor="ctr"/>
            <a:lstStyle/>
            <a:p>
              <a:pPr algn="ctr" eaLnBrk="0" hangingPunct="0">
                <a:buFont typeface="Arial" panose="020B0604020202020204" pitchFamily="34" charset="0"/>
                <a:buNone/>
                <a:defRPr/>
              </a:pPr>
              <a:r>
                <a:rPr kumimoji="1" lang="en-US" altLang="zh-CN" sz="2100" b="1" dirty="0">
                  <a:effectLst>
                    <a:outerShdw blurRad="38100" dist="38100" dir="2700000" algn="tl">
                      <a:srgbClr val="FFFFFF"/>
                    </a:outerShdw>
                  </a:effectLst>
                  <a:latin typeface="Times New Roman" pitchFamily="18" charset="0"/>
                  <a:ea typeface="楷体_GB2312" charset="-122"/>
                </a:rPr>
                <a:t>       </a:t>
              </a:r>
              <a:endParaRPr kumimoji="1" lang="zh-CN" altLang="en-US" sz="2100" b="1" dirty="0">
                <a:effectLst>
                  <a:outerShdw blurRad="38100" dist="38100" dir="2700000" algn="tl">
                    <a:srgbClr val="FFFFFF"/>
                  </a:outerShdw>
                </a:effectLst>
                <a:latin typeface="Times New Roman" pitchFamily="18" charset="0"/>
                <a:ea typeface="楷体_GB2312" charset="-122"/>
              </a:endParaRPr>
            </a:p>
          </p:txBody>
        </p:sp>
        <p:sp>
          <p:nvSpPr>
            <p:cNvPr id="95241" name="AutoShape 10"/>
            <p:cNvSpPr>
              <a:spLocks noChangeArrowheads="1"/>
            </p:cNvSpPr>
            <p:nvPr/>
          </p:nvSpPr>
          <p:spPr bwMode="auto">
            <a:xfrm flipH="1">
              <a:off x="4187" y="1942"/>
              <a:ext cx="368" cy="944"/>
            </a:xfrm>
            <a:prstGeom prst="curvedRightArrow">
              <a:avLst>
                <a:gd name="adj1" fmla="val 51304"/>
                <a:gd name="adj2" fmla="val 102609"/>
                <a:gd name="adj3" fmla="val 33333"/>
              </a:avLst>
            </a:prstGeom>
            <a:solidFill>
              <a:schemeClr val="accent1"/>
            </a:solidFill>
            <a:ln w="25400">
              <a:solidFill>
                <a:schemeClr val="tx1"/>
              </a:solidFill>
              <a:miter lim="800000"/>
              <a:headEnd/>
              <a:tailEnd/>
            </a:ln>
          </p:spPr>
          <p:txBody>
            <a:bodyPr wrap="none" anchor="ctr"/>
            <a:lstStyle/>
            <a:p>
              <a:pPr algn="ctr" eaLnBrk="0" hangingPunct="0">
                <a:buFont typeface="Arial" charset="0"/>
                <a:buNone/>
              </a:pPr>
              <a:endParaRPr lang="zh-CN" altLang="en-US"/>
            </a:p>
          </p:txBody>
        </p:sp>
        <p:sp>
          <p:nvSpPr>
            <p:cNvPr id="95242" name="AutoShape 11"/>
            <p:cNvSpPr>
              <a:spLocks noChangeArrowheads="1"/>
            </p:cNvSpPr>
            <p:nvPr/>
          </p:nvSpPr>
          <p:spPr bwMode="auto">
            <a:xfrm rot="430034">
              <a:off x="1273" y="1938"/>
              <a:ext cx="419" cy="951"/>
            </a:xfrm>
            <a:prstGeom prst="curvedRightArrow">
              <a:avLst>
                <a:gd name="adj1" fmla="val 45394"/>
                <a:gd name="adj2" fmla="val 90788"/>
                <a:gd name="adj3" fmla="val 33333"/>
              </a:avLst>
            </a:prstGeom>
            <a:solidFill>
              <a:srgbClr val="FF0000"/>
            </a:solidFill>
            <a:ln w="25400">
              <a:solidFill>
                <a:schemeClr val="tx1"/>
              </a:solidFill>
              <a:miter lim="800000"/>
              <a:headEnd/>
              <a:tailEnd/>
            </a:ln>
          </p:spPr>
          <p:txBody>
            <a:bodyPr wrap="none" anchor="ctr"/>
            <a:lstStyle/>
            <a:p>
              <a:pPr algn="ctr" eaLnBrk="0" hangingPunct="0">
                <a:buFont typeface="Arial" charset="0"/>
                <a:buNone/>
              </a:pPr>
              <a:endParaRPr lang="zh-CN" altLang="en-US"/>
            </a:p>
          </p:txBody>
        </p:sp>
        <p:sp>
          <p:nvSpPr>
            <p:cNvPr id="95243" name="AutoShape 12"/>
            <p:cNvSpPr>
              <a:spLocks noChangeArrowheads="1"/>
            </p:cNvSpPr>
            <p:nvPr/>
          </p:nvSpPr>
          <p:spPr bwMode="auto">
            <a:xfrm>
              <a:off x="2680" y="3096"/>
              <a:ext cx="384" cy="328"/>
            </a:xfrm>
            <a:prstGeom prst="rightArrow">
              <a:avLst>
                <a:gd name="adj1" fmla="val 50000"/>
                <a:gd name="adj2" fmla="val 29268"/>
              </a:avLst>
            </a:prstGeom>
            <a:solidFill>
              <a:schemeClr val="bg1"/>
            </a:solidFill>
            <a:ln w="12700" cap="sq">
              <a:solidFill>
                <a:schemeClr val="tx1"/>
              </a:solidFill>
              <a:miter lim="800000"/>
              <a:headEnd type="none" w="sm" len="sm"/>
              <a:tailEnd type="none" w="sm" len="sm"/>
            </a:ln>
          </p:spPr>
          <p:txBody>
            <a:bodyPr wrap="none" anchor="ctr"/>
            <a:lstStyle/>
            <a:p>
              <a:pPr algn="ctr" eaLnBrk="0" hangingPunct="0">
                <a:buFont typeface="Arial" charset="0"/>
                <a:buNone/>
              </a:pPr>
              <a:endParaRPr lang="zh-CN" altLang="en-US"/>
            </a:p>
          </p:txBody>
        </p:sp>
      </p:grpSp>
      <p:sp>
        <p:nvSpPr>
          <p:cNvPr id="95234" name="Rectangle 13"/>
          <p:cNvSpPr>
            <a:spLocks noChangeArrowheads="1"/>
          </p:cNvSpPr>
          <p:nvPr/>
        </p:nvSpPr>
        <p:spPr bwMode="auto">
          <a:xfrm>
            <a:off x="765175" y="519113"/>
            <a:ext cx="5859463" cy="377825"/>
          </a:xfrm>
          <a:prstGeom prst="rect">
            <a:avLst/>
          </a:prstGeom>
          <a:noFill/>
          <a:ln w="9525">
            <a:noFill/>
            <a:miter lim="800000"/>
            <a:headEnd/>
            <a:tailEnd/>
          </a:ln>
        </p:spPr>
        <p:txBody>
          <a:bodyPr anchor="b"/>
          <a:lstStyle/>
          <a:p>
            <a:pPr eaLnBrk="0" hangingPunct="0">
              <a:buFont typeface="Arial" charset="0"/>
              <a:buNone/>
            </a:pPr>
            <a:r>
              <a:rPr kumimoji="1" lang="zh-CN" altLang="en-US" sz="2400" b="1">
                <a:solidFill>
                  <a:srgbClr val="FF0000"/>
                </a:solidFill>
                <a:latin typeface="微软雅黑"/>
                <a:ea typeface="微软雅黑"/>
                <a:cs typeface="微软雅黑"/>
              </a:rPr>
              <a:t>班组建设目标的达成</a:t>
            </a:r>
          </a:p>
        </p:txBody>
      </p:sp>
    </p:spTree>
  </p:cSld>
  <p:clrMapOvr>
    <a:masterClrMapping/>
  </p:clrMapOvr>
  <p:transition>
    <p:zoom/>
    <p:sndAc>
      <p:stSnd>
        <p:snd r:embed="rId2" name="whoosh.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341313" y="950913"/>
            <a:ext cx="6175375" cy="3673475"/>
          </a:xfrm>
        </p:spPr>
        <p:txBody>
          <a:bodyPr>
            <a:normAutofit lnSpcReduction="10000"/>
          </a:bodyPr>
          <a:lstStyle/>
          <a:p>
            <a:pPr marL="342891" indent="-342891" eaLnBrk="1" hangingPunct="1">
              <a:lnSpc>
                <a:spcPct val="150000"/>
              </a:lnSpc>
              <a:buFont typeface="Wingdings" pitchFamily="2" charset="2"/>
              <a:buChar char="Ø"/>
              <a:defRPr/>
            </a:pPr>
            <a:r>
              <a:rPr lang="zh-CN" altLang="en-US" sz="1800" b="1" dirty="0">
                <a:latin typeface="微软雅黑" pitchFamily="34" charset="-122"/>
                <a:cs typeface="+mn-cs"/>
                <a:sym typeface="Arial" panose="020B0604020202020204" pitchFamily="34" charset="0"/>
              </a:rPr>
              <a:t>员工认知的意义</a:t>
            </a:r>
          </a:p>
          <a:p>
            <a:pPr marL="342891" indent="-342891" eaLnBrk="1" hangingPunct="1">
              <a:lnSpc>
                <a:spcPct val="150000"/>
              </a:lnSpc>
              <a:buFontTx/>
              <a:buNone/>
              <a:defRPr/>
            </a:pPr>
            <a:r>
              <a:rPr lang="zh-CN" altLang="en-US" sz="1500" dirty="0">
                <a:latin typeface="微软雅黑" pitchFamily="34" charset="-122"/>
                <a:cs typeface="+mn-cs"/>
                <a:sym typeface="Arial" panose="020B0604020202020204" pitchFamily="34" charset="0"/>
              </a:rPr>
              <a:t>     </a:t>
            </a:r>
            <a:endParaRPr lang="zh-CN" altLang="en-US" sz="1500" b="1" dirty="0">
              <a:solidFill>
                <a:srgbClr val="FF0000"/>
              </a:solidFill>
              <a:latin typeface="微软雅黑" pitchFamily="34" charset="-122"/>
              <a:cs typeface="+mn-cs"/>
              <a:sym typeface="Arial" panose="020B0604020202020204" pitchFamily="34" charset="0"/>
            </a:endParaRPr>
          </a:p>
          <a:p>
            <a:pPr marL="342891" indent="-342891" eaLnBrk="1" hangingPunct="1">
              <a:lnSpc>
                <a:spcPct val="150000"/>
              </a:lnSpc>
              <a:buFont typeface="Wingdings" pitchFamily="2" charset="2"/>
              <a:buChar char="Ø"/>
              <a:defRPr/>
            </a:pPr>
            <a:r>
              <a:rPr lang="zh-CN" altLang="en-US" sz="1800" b="1" dirty="0">
                <a:latin typeface="微软雅黑" pitchFamily="34" charset="-122"/>
                <a:cs typeface="+mn-cs"/>
                <a:sym typeface="Arial" panose="020B0604020202020204" pitchFamily="34" charset="0"/>
              </a:rPr>
              <a:t>如何使员工认同团队目标</a:t>
            </a:r>
            <a:r>
              <a:rPr lang="en-US" altLang="zh-CN" sz="1800" b="1" dirty="0">
                <a:latin typeface="微软雅黑" pitchFamily="34" charset="-122"/>
                <a:cs typeface="+mn-cs"/>
                <a:sym typeface="Arial" panose="020B0604020202020204" pitchFamily="34" charset="0"/>
              </a:rPr>
              <a:t>:</a:t>
            </a:r>
          </a:p>
          <a:p>
            <a:pPr marL="342891" indent="-342891" eaLnBrk="1" hangingPunct="1">
              <a:lnSpc>
                <a:spcPct val="150000"/>
              </a:lnSpc>
              <a:buFontTx/>
              <a:buNone/>
              <a:defRPr/>
            </a:pPr>
            <a:r>
              <a:rPr lang="en-US" altLang="zh-CN" sz="1500" b="1" dirty="0">
                <a:solidFill>
                  <a:srgbClr val="FF0000"/>
                </a:solidFill>
                <a:latin typeface="微软雅黑" pitchFamily="34" charset="-122"/>
                <a:cs typeface="+mn-cs"/>
                <a:sym typeface="Arial" panose="020B0604020202020204" pitchFamily="34" charset="0"/>
              </a:rPr>
              <a:t>     1. </a:t>
            </a:r>
            <a:endParaRPr lang="zh-CN" altLang="en-US" sz="1500" b="1" dirty="0">
              <a:solidFill>
                <a:srgbClr val="FF0000"/>
              </a:solidFill>
              <a:latin typeface="微软雅黑" pitchFamily="34" charset="-122"/>
              <a:cs typeface="+mn-cs"/>
              <a:sym typeface="Arial" panose="020B0604020202020204" pitchFamily="34" charset="0"/>
            </a:endParaRPr>
          </a:p>
          <a:p>
            <a:pPr marL="342891" indent="-342891" eaLnBrk="1" hangingPunct="1">
              <a:lnSpc>
                <a:spcPct val="150000"/>
              </a:lnSpc>
              <a:buFontTx/>
              <a:buNone/>
              <a:defRPr/>
            </a:pPr>
            <a:r>
              <a:rPr lang="zh-CN" altLang="en-US" sz="1500" b="1" dirty="0">
                <a:solidFill>
                  <a:srgbClr val="FF0000"/>
                </a:solidFill>
                <a:latin typeface="微软雅黑" pitchFamily="34" charset="-122"/>
                <a:cs typeface="+mn-cs"/>
                <a:sym typeface="Arial" panose="020B0604020202020204" pitchFamily="34" charset="0"/>
              </a:rPr>
              <a:t>     </a:t>
            </a:r>
            <a:r>
              <a:rPr lang="en-US" altLang="zh-CN" sz="1500" b="1" dirty="0">
                <a:solidFill>
                  <a:srgbClr val="FF0000"/>
                </a:solidFill>
                <a:latin typeface="微软雅黑" pitchFamily="34" charset="-122"/>
                <a:cs typeface="+mn-cs"/>
                <a:sym typeface="Arial" panose="020B0604020202020204" pitchFamily="34" charset="0"/>
              </a:rPr>
              <a:t>2. </a:t>
            </a:r>
            <a:endParaRPr lang="zh-CN" altLang="en-US" sz="1500" b="1" dirty="0">
              <a:solidFill>
                <a:srgbClr val="FF0000"/>
              </a:solidFill>
              <a:latin typeface="微软雅黑" pitchFamily="34" charset="-122"/>
              <a:cs typeface="+mn-cs"/>
              <a:sym typeface="Arial" panose="020B0604020202020204" pitchFamily="34" charset="0"/>
            </a:endParaRPr>
          </a:p>
          <a:p>
            <a:pPr marL="342891" indent="-342891" eaLnBrk="1" hangingPunct="1">
              <a:lnSpc>
                <a:spcPct val="150000"/>
              </a:lnSpc>
              <a:buFont typeface="Wingdings" pitchFamily="2" charset="2"/>
              <a:buChar char="Ø"/>
              <a:defRPr/>
            </a:pPr>
            <a:r>
              <a:rPr lang="zh-CN" altLang="en-US" sz="1800" b="1" dirty="0">
                <a:latin typeface="微软雅黑" pitchFamily="34" charset="-122"/>
                <a:cs typeface="+mn-cs"/>
                <a:sym typeface="Arial" panose="020B0604020202020204" pitchFamily="34" charset="0"/>
              </a:rPr>
              <a:t>绩效面谈的内容：</a:t>
            </a:r>
          </a:p>
          <a:p>
            <a:pPr marL="342891" indent="-342891" eaLnBrk="1" hangingPunct="1">
              <a:lnSpc>
                <a:spcPct val="150000"/>
              </a:lnSpc>
              <a:buFontTx/>
              <a:buNone/>
              <a:defRPr/>
            </a:pPr>
            <a:r>
              <a:rPr lang="zh-CN" altLang="en-US" sz="1500" b="1" dirty="0">
                <a:solidFill>
                  <a:srgbClr val="FF0000"/>
                </a:solidFill>
                <a:latin typeface="微软雅黑" pitchFamily="34" charset="-122"/>
                <a:cs typeface="+mn-cs"/>
                <a:sym typeface="Arial" panose="020B0604020202020204" pitchFamily="34" charset="0"/>
              </a:rPr>
              <a:t>     </a:t>
            </a:r>
            <a:r>
              <a:rPr lang="en-US" altLang="zh-CN" sz="1500" b="1" dirty="0">
                <a:solidFill>
                  <a:srgbClr val="FF0000"/>
                </a:solidFill>
                <a:latin typeface="微软雅黑" pitchFamily="34" charset="-122"/>
                <a:cs typeface="+mn-cs"/>
                <a:sym typeface="Arial" panose="020B0604020202020204" pitchFamily="34" charset="0"/>
              </a:rPr>
              <a:t>1. </a:t>
            </a:r>
            <a:endParaRPr lang="zh-CN" altLang="en-US" sz="1500" b="1" dirty="0">
              <a:solidFill>
                <a:srgbClr val="FF0000"/>
              </a:solidFill>
              <a:latin typeface="微软雅黑" pitchFamily="34" charset="-122"/>
              <a:cs typeface="+mn-cs"/>
              <a:sym typeface="Arial" panose="020B0604020202020204" pitchFamily="34" charset="0"/>
            </a:endParaRPr>
          </a:p>
          <a:p>
            <a:pPr marL="342891" indent="-342891" eaLnBrk="1" hangingPunct="1">
              <a:lnSpc>
                <a:spcPct val="150000"/>
              </a:lnSpc>
              <a:buFontTx/>
              <a:buNone/>
              <a:defRPr/>
            </a:pPr>
            <a:r>
              <a:rPr lang="zh-CN" altLang="en-US" sz="1500" b="1" dirty="0">
                <a:solidFill>
                  <a:srgbClr val="FF0000"/>
                </a:solidFill>
                <a:latin typeface="微软雅黑" pitchFamily="34" charset="-122"/>
                <a:cs typeface="+mn-cs"/>
                <a:sym typeface="Arial" panose="020B0604020202020204" pitchFamily="34" charset="0"/>
              </a:rPr>
              <a:t>     </a:t>
            </a:r>
            <a:r>
              <a:rPr lang="en-US" altLang="zh-CN" sz="1500" b="1" dirty="0">
                <a:solidFill>
                  <a:srgbClr val="FF0000"/>
                </a:solidFill>
                <a:latin typeface="微软雅黑" pitchFamily="34" charset="-122"/>
                <a:cs typeface="+mn-cs"/>
                <a:sym typeface="Arial" panose="020B0604020202020204" pitchFamily="34" charset="0"/>
              </a:rPr>
              <a:t>2. </a:t>
            </a:r>
            <a:endParaRPr lang="zh-CN" altLang="en-US" sz="1500" b="1" dirty="0">
              <a:solidFill>
                <a:srgbClr val="FF0000"/>
              </a:solidFill>
              <a:latin typeface="微软雅黑" pitchFamily="34" charset="-122"/>
              <a:cs typeface="+mn-cs"/>
              <a:sym typeface="Arial" panose="020B0604020202020204" pitchFamily="34" charset="0"/>
            </a:endParaRPr>
          </a:p>
          <a:p>
            <a:pPr marL="342891" indent="-342891" eaLnBrk="1" hangingPunct="1">
              <a:lnSpc>
                <a:spcPct val="150000"/>
              </a:lnSpc>
              <a:buFontTx/>
              <a:buNone/>
              <a:defRPr/>
            </a:pPr>
            <a:r>
              <a:rPr lang="zh-CN" altLang="en-US" sz="1500" b="1" dirty="0">
                <a:solidFill>
                  <a:srgbClr val="FF0000"/>
                </a:solidFill>
                <a:latin typeface="微软雅黑" pitchFamily="34" charset="-122"/>
                <a:cs typeface="+mn-cs"/>
                <a:sym typeface="Arial" panose="020B0604020202020204" pitchFamily="34" charset="0"/>
              </a:rPr>
              <a:t>     </a:t>
            </a:r>
            <a:r>
              <a:rPr lang="en-US" altLang="zh-CN" sz="1500" b="1" dirty="0">
                <a:solidFill>
                  <a:srgbClr val="FF0000"/>
                </a:solidFill>
                <a:latin typeface="微软雅黑" pitchFamily="34" charset="-122"/>
                <a:cs typeface="+mn-cs"/>
                <a:sym typeface="Arial" panose="020B0604020202020204" pitchFamily="34" charset="0"/>
              </a:rPr>
              <a:t>3. </a:t>
            </a:r>
            <a:endParaRPr lang="zh-CN" altLang="en-US" sz="1500" b="1" dirty="0">
              <a:solidFill>
                <a:srgbClr val="FF0000"/>
              </a:solidFill>
              <a:latin typeface="微软雅黑" pitchFamily="34" charset="-122"/>
              <a:cs typeface="+mn-cs"/>
              <a:sym typeface="Arial" panose="020B0604020202020204" pitchFamily="34" charset="0"/>
            </a:endParaRPr>
          </a:p>
        </p:txBody>
      </p:sp>
      <p:sp>
        <p:nvSpPr>
          <p:cNvPr id="98307" name="Text Box 2"/>
          <p:cNvSpPr txBox="1">
            <a:spLocks noChangeArrowheads="1"/>
          </p:cNvSpPr>
          <p:nvPr/>
        </p:nvSpPr>
        <p:spPr bwMode="auto">
          <a:xfrm>
            <a:off x="765175" y="411163"/>
            <a:ext cx="3989388" cy="450850"/>
          </a:xfrm>
          <a:prstGeom prst="rect">
            <a:avLst/>
          </a:prstGeom>
          <a:noFill/>
          <a:ln w="9525">
            <a:noFill/>
            <a:miter lim="800000"/>
            <a:headEnd/>
            <a:tailEnd/>
          </a:ln>
        </p:spPr>
        <p:txBody>
          <a:bodyPr lIns="68578" tIns="34289" rIns="68578" bIns="34289">
            <a:spAutoFit/>
          </a:bodyPr>
          <a:lstStyle/>
          <a:p>
            <a:pPr eaLnBrk="0" hangingPunct="0">
              <a:buFont typeface="Arial" panose="020B0604020202020204" pitchFamily="34" charset="0"/>
              <a:buNone/>
              <a:defRPr/>
            </a:pPr>
            <a:r>
              <a:rPr lang="zh-CN" altLang="en-US" sz="2475" b="1" dirty="0">
                <a:solidFill>
                  <a:srgbClr val="FF0000"/>
                </a:solidFill>
                <a:latin typeface="宋体" pitchFamily="2" charset="-122"/>
                <a:ea typeface="微软雅黑" pitchFamily="34" charset="-122"/>
                <a:sym typeface="宋体" pitchFamily="2" charset="-122"/>
              </a:rPr>
              <a:t>员工对团队目标的认知</a:t>
            </a:r>
            <a:endParaRPr lang="zh-CN" altLang="en-US" sz="1350"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6">
                                            <p:txEl>
                                              <p:pRg st="1" end="1"/>
                                            </p:txEl>
                                          </p:spTgt>
                                        </p:tgtEl>
                                        <p:attrNameLst>
                                          <p:attrName>style.visibility</p:attrName>
                                        </p:attrNameLst>
                                      </p:cBhvr>
                                      <p:to>
                                        <p:strVal val="visible"/>
                                      </p:to>
                                    </p:set>
                                    <p:anim calcmode="lin" valueType="num">
                                      <p:cBhvr additive="base">
                                        <p:cTn id="7" dur="500" fill="hold"/>
                                        <p:tgtEl>
                                          <p:spTgt spid="983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306">
                                            <p:txEl>
                                              <p:pRg st="3" end="3"/>
                                            </p:txEl>
                                          </p:spTgt>
                                        </p:tgtEl>
                                        <p:attrNameLst>
                                          <p:attrName>style.visibility</p:attrName>
                                        </p:attrNameLst>
                                      </p:cBhvr>
                                      <p:to>
                                        <p:strVal val="visible"/>
                                      </p:to>
                                    </p:set>
                                    <p:anim calcmode="lin" valueType="num">
                                      <p:cBhvr additive="base">
                                        <p:cTn id="13" dur="500" fill="hold"/>
                                        <p:tgtEl>
                                          <p:spTgt spid="9830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8306">
                                            <p:txEl>
                                              <p:pRg st="4" end="4"/>
                                            </p:txEl>
                                          </p:spTgt>
                                        </p:tgtEl>
                                        <p:attrNameLst>
                                          <p:attrName>style.visibility</p:attrName>
                                        </p:attrNameLst>
                                      </p:cBhvr>
                                      <p:to>
                                        <p:strVal val="visible"/>
                                      </p:to>
                                    </p:set>
                                    <p:anim calcmode="lin" valueType="num">
                                      <p:cBhvr additive="base">
                                        <p:cTn id="17" dur="500" fill="hold"/>
                                        <p:tgtEl>
                                          <p:spTgt spid="9830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83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8306">
                                            <p:txEl>
                                              <p:pRg st="6" end="6"/>
                                            </p:txEl>
                                          </p:spTgt>
                                        </p:tgtEl>
                                        <p:attrNameLst>
                                          <p:attrName>style.visibility</p:attrName>
                                        </p:attrNameLst>
                                      </p:cBhvr>
                                      <p:to>
                                        <p:strVal val="visible"/>
                                      </p:to>
                                    </p:set>
                                    <p:anim calcmode="lin" valueType="num">
                                      <p:cBhvr additive="base">
                                        <p:cTn id="23" dur="500" fill="hold"/>
                                        <p:tgtEl>
                                          <p:spTgt spid="9830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830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8306">
                                            <p:txEl>
                                              <p:pRg st="7" end="7"/>
                                            </p:txEl>
                                          </p:spTgt>
                                        </p:tgtEl>
                                        <p:attrNameLst>
                                          <p:attrName>style.visibility</p:attrName>
                                        </p:attrNameLst>
                                      </p:cBhvr>
                                      <p:to>
                                        <p:strVal val="visible"/>
                                      </p:to>
                                    </p:set>
                                    <p:anim calcmode="lin" valueType="num">
                                      <p:cBhvr additive="base">
                                        <p:cTn id="27" dur="500" fill="hold"/>
                                        <p:tgtEl>
                                          <p:spTgt spid="9830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8306">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8306">
                                            <p:txEl>
                                              <p:pRg st="8" end="8"/>
                                            </p:txEl>
                                          </p:spTgt>
                                        </p:tgtEl>
                                        <p:attrNameLst>
                                          <p:attrName>style.visibility</p:attrName>
                                        </p:attrNameLst>
                                      </p:cBhvr>
                                      <p:to>
                                        <p:strVal val="visible"/>
                                      </p:to>
                                    </p:set>
                                    <p:anim calcmode="lin" valueType="num">
                                      <p:cBhvr additive="base">
                                        <p:cTn id="31" dur="500" fill="hold"/>
                                        <p:tgtEl>
                                          <p:spTgt spid="9830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0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idx="1"/>
          </p:nvPr>
        </p:nvSpPr>
        <p:spPr>
          <a:xfrm>
            <a:off x="341313" y="1065213"/>
            <a:ext cx="6175375" cy="3559175"/>
          </a:xfrm>
        </p:spPr>
        <p:txBody>
          <a:bodyPr/>
          <a:lstStyle/>
          <a:p>
            <a:pPr eaLnBrk="1" hangingPunct="1">
              <a:lnSpc>
                <a:spcPct val="150000"/>
              </a:lnSpc>
              <a:buFont typeface="Wingdings" pitchFamily="2" charset="2"/>
              <a:buChar char="Ø"/>
            </a:pPr>
            <a:r>
              <a:rPr lang="zh-CN" altLang="en-US" sz="1800" b="1" smtClean="0">
                <a:latin typeface="微软雅黑"/>
              </a:rPr>
              <a:t>结果导向绩效管理定义：</a:t>
            </a:r>
          </a:p>
          <a:p>
            <a:pPr eaLnBrk="1" hangingPunct="1">
              <a:lnSpc>
                <a:spcPct val="150000"/>
              </a:lnSpc>
              <a:buFontTx/>
              <a:buNone/>
            </a:pPr>
            <a:endParaRPr lang="en-US" altLang="zh-CN" sz="1500" smtClean="0">
              <a:solidFill>
                <a:schemeClr val="accent2"/>
              </a:solidFill>
              <a:latin typeface="微软雅黑"/>
            </a:endParaRPr>
          </a:p>
          <a:p>
            <a:pPr eaLnBrk="1" hangingPunct="1">
              <a:lnSpc>
                <a:spcPct val="150000"/>
              </a:lnSpc>
              <a:buFontTx/>
              <a:buNone/>
            </a:pPr>
            <a:endParaRPr lang="en-US" altLang="zh-CN" sz="1500" smtClean="0">
              <a:solidFill>
                <a:schemeClr val="accent2"/>
              </a:solidFill>
              <a:latin typeface="微软雅黑"/>
            </a:endParaRPr>
          </a:p>
          <a:p>
            <a:pPr eaLnBrk="1" hangingPunct="1">
              <a:lnSpc>
                <a:spcPct val="150000"/>
              </a:lnSpc>
              <a:buFontTx/>
              <a:buNone/>
            </a:pPr>
            <a:endParaRPr lang="en-US" altLang="zh-CN" sz="1500" smtClean="0">
              <a:solidFill>
                <a:schemeClr val="accent2"/>
              </a:solidFill>
              <a:latin typeface="微软雅黑"/>
            </a:endParaRPr>
          </a:p>
          <a:p>
            <a:pPr eaLnBrk="1" hangingPunct="1">
              <a:lnSpc>
                <a:spcPct val="150000"/>
              </a:lnSpc>
              <a:buFont typeface="Wingdings" pitchFamily="2" charset="2"/>
              <a:buChar char="Ø"/>
            </a:pPr>
            <a:r>
              <a:rPr lang="en-US" altLang="zh-CN" sz="1800" b="1" smtClean="0">
                <a:latin typeface="微软雅黑"/>
              </a:rPr>
              <a:t>RBM</a:t>
            </a:r>
            <a:r>
              <a:rPr lang="zh-CN" altLang="en-US" sz="1800" b="1" smtClean="0">
                <a:latin typeface="微软雅黑"/>
              </a:rPr>
              <a:t>管理的优点</a:t>
            </a:r>
            <a:r>
              <a:rPr lang="en-US" altLang="zh-CN" sz="1800" b="1" smtClean="0">
                <a:latin typeface="微软雅黑"/>
              </a:rPr>
              <a:t>:</a:t>
            </a:r>
          </a:p>
          <a:p>
            <a:pPr eaLnBrk="1" hangingPunct="1">
              <a:lnSpc>
                <a:spcPct val="150000"/>
              </a:lnSpc>
              <a:buFontTx/>
              <a:buNone/>
            </a:pPr>
            <a:endParaRPr lang="en-US" altLang="zh-CN" sz="1500" b="1" smtClean="0">
              <a:latin typeface="微软雅黑"/>
            </a:endParaRPr>
          </a:p>
          <a:p>
            <a:pPr eaLnBrk="1" hangingPunct="1">
              <a:lnSpc>
                <a:spcPct val="150000"/>
              </a:lnSpc>
              <a:buFont typeface="Wingdings" pitchFamily="2" charset="2"/>
              <a:buChar char="Ø"/>
            </a:pPr>
            <a:r>
              <a:rPr lang="en-US" altLang="zh-CN" sz="1800" b="1" smtClean="0">
                <a:latin typeface="微软雅黑"/>
              </a:rPr>
              <a:t>RBM</a:t>
            </a:r>
            <a:r>
              <a:rPr lang="zh-CN" altLang="en-US" sz="1800" b="1" smtClean="0">
                <a:latin typeface="微软雅黑"/>
              </a:rPr>
              <a:t>管理的注意事项：</a:t>
            </a:r>
          </a:p>
          <a:p>
            <a:pPr eaLnBrk="1" hangingPunct="1">
              <a:lnSpc>
                <a:spcPct val="150000"/>
              </a:lnSpc>
              <a:buFontTx/>
              <a:buNone/>
            </a:pPr>
            <a:r>
              <a:rPr lang="zh-CN" altLang="en-US" sz="1500" b="1" smtClean="0">
                <a:solidFill>
                  <a:srgbClr val="FF0000"/>
                </a:solidFill>
                <a:latin typeface="微软雅黑"/>
              </a:rPr>
              <a:t>    </a:t>
            </a:r>
            <a:endParaRPr lang="en-US" altLang="zh-CN" sz="1500" b="1" smtClean="0">
              <a:solidFill>
                <a:srgbClr val="FF0000"/>
              </a:solidFill>
              <a:latin typeface="微软雅黑"/>
            </a:endParaRPr>
          </a:p>
        </p:txBody>
      </p:sp>
      <p:sp>
        <p:nvSpPr>
          <p:cNvPr id="98306" name="Text Box 2"/>
          <p:cNvSpPr txBox="1">
            <a:spLocks noChangeArrowheads="1"/>
          </p:cNvSpPr>
          <p:nvPr/>
        </p:nvSpPr>
        <p:spPr bwMode="auto">
          <a:xfrm>
            <a:off x="765175" y="411163"/>
            <a:ext cx="3594100" cy="439737"/>
          </a:xfrm>
          <a:prstGeom prst="rect">
            <a:avLst/>
          </a:prstGeom>
          <a:noFill/>
          <a:ln w="9525">
            <a:noFill/>
            <a:miter lim="800000"/>
            <a:headEnd/>
            <a:tailEnd/>
          </a:ln>
        </p:spPr>
        <p:txBody>
          <a:bodyPr lIns="68578" tIns="34289" rIns="68578" bIns="34289">
            <a:spAutoFit/>
          </a:bodyPr>
          <a:lstStyle/>
          <a:p>
            <a:pPr eaLnBrk="0" hangingPunct="0">
              <a:buFont typeface="Arial" charset="0"/>
              <a:buNone/>
            </a:pPr>
            <a:r>
              <a:rPr lang="zh-CN" altLang="en-US" sz="2400" b="1">
                <a:solidFill>
                  <a:srgbClr val="FF0000"/>
                </a:solidFill>
                <a:latin typeface="宋体" charset="-122"/>
                <a:ea typeface="微软雅黑"/>
                <a:cs typeface="微软雅黑"/>
                <a:sym typeface="宋体" charset="-122"/>
              </a:rPr>
              <a:t>结果导向的绩效管理</a:t>
            </a:r>
            <a:endParaRPr lang="zh-CN" altLang="en-US" sz="240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8">
                                            <p:txEl>
                                              <p:pRg st="7" end="7"/>
                                            </p:txEl>
                                          </p:spTgt>
                                        </p:tgtEl>
                                        <p:attrNameLst>
                                          <p:attrName>style.visibility</p:attrName>
                                        </p:attrNameLst>
                                      </p:cBhvr>
                                      <p:to>
                                        <p:strVal val="visible"/>
                                      </p:to>
                                    </p:set>
                                    <p:anim calcmode="lin" valueType="num">
                                      <p:cBhvr additive="base">
                                        <p:cTn id="7" dur="500" fill="hold"/>
                                        <p:tgtEl>
                                          <p:spTgt spid="106498">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Oval 2"/>
          <p:cNvSpPr>
            <a:spLocks noChangeArrowheads="1"/>
          </p:cNvSpPr>
          <p:nvPr/>
        </p:nvSpPr>
        <p:spPr bwMode="auto">
          <a:xfrm>
            <a:off x="728663" y="1168400"/>
            <a:ext cx="4645025" cy="3509963"/>
          </a:xfrm>
          <a:prstGeom prst="ellipse">
            <a:avLst/>
          </a:prstGeom>
          <a:solidFill>
            <a:srgbClr val="F8F8F8"/>
          </a:solidFill>
          <a:ln w="9525">
            <a:solidFill>
              <a:schemeClr val="tx1"/>
            </a:solidFill>
            <a:round/>
            <a:headEnd/>
            <a:tailEnd/>
          </a:ln>
        </p:spPr>
        <p:txBody>
          <a:bodyPr wrap="none" anchor="ctr"/>
          <a:lstStyle/>
          <a:p>
            <a:pPr eaLnBrk="0" hangingPunct="0">
              <a:buFont typeface="Arial" charset="0"/>
              <a:buNone/>
            </a:pPr>
            <a:endParaRPr kumimoji="1" lang="zh-CN" altLang="zh-CN" b="1">
              <a:latin typeface="Times New Roman" pitchFamily="18" charset="0"/>
            </a:endParaRPr>
          </a:p>
        </p:txBody>
      </p:sp>
      <p:sp>
        <p:nvSpPr>
          <p:cNvPr id="100354" name="Rectangle 3"/>
          <p:cNvSpPr>
            <a:spLocks noChangeArrowheads="1"/>
          </p:cNvSpPr>
          <p:nvPr/>
        </p:nvSpPr>
        <p:spPr bwMode="auto">
          <a:xfrm>
            <a:off x="2403475" y="1220788"/>
            <a:ext cx="1187450" cy="323850"/>
          </a:xfrm>
          <a:prstGeom prst="rect">
            <a:avLst/>
          </a:prstGeom>
          <a:noFill/>
          <a:ln w="9525">
            <a:noFill/>
            <a:miter lim="800000"/>
            <a:headEnd/>
            <a:tailEnd/>
          </a:ln>
        </p:spPr>
        <p:txBody>
          <a:bodyPr wrap="none" anchor="ctr"/>
          <a:lstStyle/>
          <a:p>
            <a:pPr eaLnBrk="0" hangingPunct="0">
              <a:buFont typeface="Arial" charset="0"/>
              <a:buNone/>
            </a:pPr>
            <a:r>
              <a:rPr kumimoji="1" lang="zh-CN" altLang="en-US" sz="1500" b="1">
                <a:latin typeface="Times New Roman" pitchFamily="18" charset="0"/>
                <a:ea typeface="楷体_GB2312" pitchFamily="49" charset="-122"/>
              </a:rPr>
              <a:t>班组长的形象     </a:t>
            </a:r>
          </a:p>
        </p:txBody>
      </p:sp>
      <p:sp>
        <p:nvSpPr>
          <p:cNvPr id="100355" name="Rectangle 4"/>
          <p:cNvSpPr>
            <a:spLocks noChangeArrowheads="1"/>
          </p:cNvSpPr>
          <p:nvPr/>
        </p:nvSpPr>
        <p:spPr bwMode="auto">
          <a:xfrm>
            <a:off x="944563" y="2247900"/>
            <a:ext cx="269875" cy="1296988"/>
          </a:xfrm>
          <a:prstGeom prst="rect">
            <a:avLst/>
          </a:prstGeom>
          <a:solidFill>
            <a:srgbClr val="F8F8F8"/>
          </a:solidFill>
          <a:ln w="9525">
            <a:noFill/>
            <a:miter lim="800000"/>
            <a:headEnd/>
            <a:tailEnd/>
          </a:ln>
        </p:spPr>
        <p:txBody>
          <a:bodyPr wrap="none" anchor="ctr"/>
          <a:lstStyle/>
          <a:p>
            <a:pPr eaLnBrk="0" hangingPunct="0">
              <a:buFont typeface="Arial" charset="0"/>
              <a:buNone/>
            </a:pPr>
            <a:endParaRPr kumimoji="1" lang="en-US" altLang="zh-CN" sz="1500" b="1">
              <a:latin typeface="Times New Roman" pitchFamily="18" charset="0"/>
              <a:ea typeface="楷体_GB2312" pitchFamily="49" charset="-122"/>
            </a:endParaRPr>
          </a:p>
          <a:p>
            <a:pPr eaLnBrk="0" hangingPunct="0">
              <a:buFont typeface="Arial" charset="0"/>
              <a:buNone/>
            </a:pPr>
            <a:r>
              <a:rPr kumimoji="1" lang="zh-CN" altLang="en-US" sz="1500" b="1">
                <a:latin typeface="Times New Roman" pitchFamily="18" charset="0"/>
                <a:ea typeface="楷体_GB2312" pitchFamily="49" charset="-122"/>
              </a:rPr>
              <a:t>班</a:t>
            </a:r>
          </a:p>
          <a:p>
            <a:pPr eaLnBrk="0" hangingPunct="0">
              <a:buFont typeface="Arial" charset="0"/>
              <a:buNone/>
            </a:pPr>
            <a:r>
              <a:rPr kumimoji="1" lang="zh-CN" altLang="en-US" sz="1500" b="1">
                <a:latin typeface="Times New Roman" pitchFamily="18" charset="0"/>
                <a:ea typeface="楷体_GB2312" pitchFamily="49" charset="-122"/>
              </a:rPr>
              <a:t>组</a:t>
            </a:r>
          </a:p>
          <a:p>
            <a:pPr eaLnBrk="0" hangingPunct="0">
              <a:buFont typeface="Arial" charset="0"/>
              <a:buNone/>
            </a:pPr>
            <a:r>
              <a:rPr kumimoji="1" lang="zh-CN" altLang="en-US" sz="1500" b="1">
                <a:latin typeface="Times New Roman" pitchFamily="18" charset="0"/>
                <a:ea typeface="楷体_GB2312" pitchFamily="49" charset="-122"/>
              </a:rPr>
              <a:t>的</a:t>
            </a:r>
          </a:p>
          <a:p>
            <a:pPr eaLnBrk="0" hangingPunct="0">
              <a:buFont typeface="Arial" charset="0"/>
              <a:buNone/>
            </a:pPr>
            <a:r>
              <a:rPr kumimoji="1" lang="zh-CN" altLang="en-US" sz="1500" b="1">
                <a:latin typeface="Times New Roman" pitchFamily="18" charset="0"/>
                <a:ea typeface="楷体_GB2312" pitchFamily="49" charset="-122"/>
              </a:rPr>
              <a:t>形</a:t>
            </a:r>
          </a:p>
          <a:p>
            <a:pPr eaLnBrk="0" hangingPunct="0">
              <a:buFont typeface="Arial" charset="0"/>
              <a:buNone/>
            </a:pPr>
            <a:r>
              <a:rPr kumimoji="1" lang="zh-CN" altLang="en-US" sz="1500" b="1">
                <a:latin typeface="Times New Roman" pitchFamily="18" charset="0"/>
                <a:ea typeface="楷体_GB2312" pitchFamily="49" charset="-122"/>
              </a:rPr>
              <a:t>象</a:t>
            </a:r>
          </a:p>
          <a:p>
            <a:pPr eaLnBrk="0" hangingPunct="0">
              <a:buFont typeface="Arial" charset="0"/>
              <a:buNone/>
            </a:pPr>
            <a:endParaRPr kumimoji="1" lang="en-US" altLang="zh-CN" sz="1500" b="1">
              <a:latin typeface="Times New Roman" pitchFamily="18" charset="0"/>
              <a:ea typeface="楷体_GB2312" pitchFamily="49" charset="-122"/>
            </a:endParaRPr>
          </a:p>
        </p:txBody>
      </p:sp>
      <p:sp>
        <p:nvSpPr>
          <p:cNvPr id="100356" name="Rectangle 5"/>
          <p:cNvSpPr>
            <a:spLocks noChangeArrowheads="1"/>
          </p:cNvSpPr>
          <p:nvPr/>
        </p:nvSpPr>
        <p:spPr bwMode="auto">
          <a:xfrm>
            <a:off x="2565400" y="4246563"/>
            <a:ext cx="1187450" cy="323850"/>
          </a:xfrm>
          <a:prstGeom prst="rect">
            <a:avLst/>
          </a:prstGeom>
          <a:noFill/>
          <a:ln w="9525">
            <a:noFill/>
            <a:miter lim="800000"/>
            <a:headEnd/>
            <a:tailEnd/>
          </a:ln>
        </p:spPr>
        <p:txBody>
          <a:bodyPr wrap="none" anchor="ctr"/>
          <a:lstStyle/>
          <a:p>
            <a:pPr eaLnBrk="0" hangingPunct="0">
              <a:buFont typeface="Arial" charset="0"/>
              <a:buNone/>
            </a:pPr>
            <a:r>
              <a:rPr kumimoji="1" lang="zh-CN" altLang="en-US" sz="1500" b="1">
                <a:latin typeface="Times New Roman" pitchFamily="18" charset="0"/>
                <a:ea typeface="楷体_GB2312" pitchFamily="49" charset="-122"/>
              </a:rPr>
              <a:t>员工的形象     </a:t>
            </a:r>
          </a:p>
        </p:txBody>
      </p:sp>
      <p:sp>
        <p:nvSpPr>
          <p:cNvPr id="100357" name="Rectangle 6"/>
          <p:cNvSpPr>
            <a:spLocks noChangeArrowheads="1"/>
          </p:cNvSpPr>
          <p:nvPr/>
        </p:nvSpPr>
        <p:spPr bwMode="auto">
          <a:xfrm>
            <a:off x="4886325" y="2247900"/>
            <a:ext cx="269875" cy="1296988"/>
          </a:xfrm>
          <a:prstGeom prst="rect">
            <a:avLst/>
          </a:prstGeom>
          <a:solidFill>
            <a:srgbClr val="F8F8F8"/>
          </a:solidFill>
          <a:ln w="9525">
            <a:noFill/>
            <a:miter lim="800000"/>
            <a:headEnd/>
            <a:tailEnd/>
          </a:ln>
        </p:spPr>
        <p:txBody>
          <a:bodyPr wrap="none" anchor="ctr"/>
          <a:lstStyle/>
          <a:p>
            <a:pPr eaLnBrk="0" hangingPunct="0">
              <a:buFont typeface="Arial" charset="0"/>
              <a:buNone/>
            </a:pPr>
            <a:endParaRPr kumimoji="1" lang="en-US" altLang="zh-CN" sz="1500" b="1">
              <a:latin typeface="Times New Roman" pitchFamily="18" charset="0"/>
              <a:ea typeface="楷体_GB2312" pitchFamily="49" charset="-122"/>
            </a:endParaRPr>
          </a:p>
          <a:p>
            <a:pPr eaLnBrk="0" hangingPunct="0">
              <a:buFont typeface="Arial" charset="0"/>
              <a:buNone/>
            </a:pPr>
            <a:r>
              <a:rPr kumimoji="1" lang="zh-CN" altLang="en-US" sz="1500" b="1">
                <a:latin typeface="Times New Roman" pitchFamily="18" charset="0"/>
                <a:ea typeface="楷体_GB2312" pitchFamily="49" charset="-122"/>
              </a:rPr>
              <a:t>产</a:t>
            </a:r>
          </a:p>
          <a:p>
            <a:pPr eaLnBrk="0" hangingPunct="0">
              <a:buFont typeface="Arial" charset="0"/>
              <a:buNone/>
            </a:pPr>
            <a:r>
              <a:rPr kumimoji="1" lang="zh-CN" altLang="en-US" sz="1500" b="1">
                <a:latin typeface="Times New Roman" pitchFamily="18" charset="0"/>
                <a:ea typeface="楷体_GB2312" pitchFamily="49" charset="-122"/>
              </a:rPr>
              <a:t>品</a:t>
            </a:r>
          </a:p>
          <a:p>
            <a:pPr eaLnBrk="0" hangingPunct="0">
              <a:buFont typeface="Arial" charset="0"/>
              <a:buNone/>
            </a:pPr>
            <a:r>
              <a:rPr kumimoji="1" lang="zh-CN" altLang="en-US" sz="1500" b="1">
                <a:latin typeface="Times New Roman" pitchFamily="18" charset="0"/>
                <a:ea typeface="楷体_GB2312" pitchFamily="49" charset="-122"/>
              </a:rPr>
              <a:t>的</a:t>
            </a:r>
          </a:p>
          <a:p>
            <a:pPr eaLnBrk="0" hangingPunct="0">
              <a:buFont typeface="Arial" charset="0"/>
              <a:buNone/>
            </a:pPr>
            <a:r>
              <a:rPr kumimoji="1" lang="zh-CN" altLang="en-US" sz="1500" b="1">
                <a:latin typeface="Times New Roman" pitchFamily="18" charset="0"/>
                <a:ea typeface="楷体_GB2312" pitchFamily="49" charset="-122"/>
              </a:rPr>
              <a:t>形</a:t>
            </a:r>
          </a:p>
          <a:p>
            <a:pPr eaLnBrk="0" hangingPunct="0">
              <a:buFont typeface="Arial" charset="0"/>
              <a:buNone/>
            </a:pPr>
            <a:r>
              <a:rPr kumimoji="1" lang="zh-CN" altLang="en-US" sz="1500" b="1">
                <a:latin typeface="Times New Roman" pitchFamily="18" charset="0"/>
                <a:ea typeface="楷体_GB2312" pitchFamily="49" charset="-122"/>
              </a:rPr>
              <a:t>象</a:t>
            </a:r>
          </a:p>
          <a:p>
            <a:pPr eaLnBrk="0" hangingPunct="0">
              <a:buFont typeface="Arial" charset="0"/>
              <a:buNone/>
            </a:pPr>
            <a:endParaRPr kumimoji="1" lang="en-US" altLang="zh-CN" sz="1500" b="1">
              <a:latin typeface="Times New Roman" pitchFamily="18" charset="0"/>
              <a:ea typeface="楷体_GB2312" pitchFamily="49" charset="-122"/>
            </a:endParaRPr>
          </a:p>
        </p:txBody>
      </p:sp>
      <p:sp>
        <p:nvSpPr>
          <p:cNvPr id="100358" name="Oval 7"/>
          <p:cNvSpPr>
            <a:spLocks noChangeArrowheads="1"/>
          </p:cNvSpPr>
          <p:nvPr/>
        </p:nvSpPr>
        <p:spPr bwMode="auto">
          <a:xfrm>
            <a:off x="1322388" y="1600200"/>
            <a:ext cx="3457575" cy="2646363"/>
          </a:xfrm>
          <a:prstGeom prst="ellipse">
            <a:avLst/>
          </a:prstGeom>
          <a:solidFill>
            <a:srgbClr val="92D050"/>
          </a:solidFill>
          <a:ln w="9525">
            <a:solidFill>
              <a:schemeClr val="tx1"/>
            </a:solidFill>
            <a:round/>
            <a:headEnd/>
            <a:tailEnd/>
          </a:ln>
        </p:spPr>
        <p:txBody>
          <a:bodyPr wrap="none" anchor="ctr"/>
          <a:lstStyle/>
          <a:p>
            <a:pPr eaLnBrk="0" hangingPunct="0">
              <a:buFont typeface="Arial" charset="0"/>
              <a:buNone/>
            </a:pPr>
            <a:r>
              <a:rPr kumimoji="1" lang="zh-CN" altLang="en-US" b="1">
                <a:latin typeface="Times New Roman" pitchFamily="18" charset="0"/>
              </a:rPr>
              <a:t>企业</a:t>
            </a:r>
          </a:p>
        </p:txBody>
      </p:sp>
      <p:sp>
        <p:nvSpPr>
          <p:cNvPr id="100359" name="Rectangle 8"/>
          <p:cNvSpPr>
            <a:spLocks noChangeArrowheads="1"/>
          </p:cNvSpPr>
          <p:nvPr/>
        </p:nvSpPr>
        <p:spPr bwMode="auto">
          <a:xfrm>
            <a:off x="1593850" y="2409825"/>
            <a:ext cx="269875" cy="1025525"/>
          </a:xfrm>
          <a:prstGeom prst="rect">
            <a:avLst/>
          </a:prstGeom>
          <a:noFill/>
          <a:ln w="9525">
            <a:noFill/>
            <a:miter lim="800000"/>
            <a:headEnd/>
            <a:tailEnd/>
          </a:ln>
        </p:spPr>
        <p:txBody>
          <a:bodyPr wrap="none" anchor="ctr"/>
          <a:lstStyle/>
          <a:p>
            <a:pPr eaLnBrk="0" hangingPunct="0">
              <a:buFont typeface="Arial" charset="0"/>
              <a:buNone/>
            </a:pPr>
            <a:endParaRPr kumimoji="1" lang="en-US" altLang="zh-CN" sz="1500" b="1">
              <a:latin typeface="Times New Roman" pitchFamily="18" charset="0"/>
              <a:ea typeface="楷体_GB2312" pitchFamily="49" charset="-122"/>
            </a:endParaRPr>
          </a:p>
          <a:p>
            <a:pPr eaLnBrk="0" hangingPunct="0">
              <a:buFont typeface="Arial" charset="0"/>
              <a:buNone/>
            </a:pPr>
            <a:r>
              <a:rPr kumimoji="1" lang="zh-CN" altLang="en-US" sz="1500" b="1">
                <a:latin typeface="Times New Roman" pitchFamily="18" charset="0"/>
                <a:ea typeface="楷体_GB2312" pitchFamily="49" charset="-122"/>
              </a:rPr>
              <a:t>生</a:t>
            </a:r>
          </a:p>
          <a:p>
            <a:pPr eaLnBrk="0" hangingPunct="0">
              <a:buFont typeface="Arial" charset="0"/>
              <a:buNone/>
            </a:pPr>
            <a:r>
              <a:rPr kumimoji="1" lang="zh-CN" altLang="en-US" sz="1500" b="1">
                <a:latin typeface="Times New Roman" pitchFamily="18" charset="0"/>
                <a:ea typeface="楷体_GB2312" pitchFamily="49" charset="-122"/>
              </a:rPr>
              <a:t>产</a:t>
            </a:r>
          </a:p>
          <a:p>
            <a:pPr eaLnBrk="0" hangingPunct="0">
              <a:buFont typeface="Arial" charset="0"/>
              <a:buNone/>
            </a:pPr>
            <a:r>
              <a:rPr kumimoji="1" lang="zh-CN" altLang="en-US" sz="1500" b="1">
                <a:latin typeface="Times New Roman" pitchFamily="18" charset="0"/>
                <a:ea typeface="楷体_GB2312" pitchFamily="49" charset="-122"/>
              </a:rPr>
              <a:t>方</a:t>
            </a:r>
          </a:p>
          <a:p>
            <a:pPr eaLnBrk="0" hangingPunct="0">
              <a:buFont typeface="Arial" charset="0"/>
              <a:buNone/>
            </a:pPr>
            <a:r>
              <a:rPr kumimoji="1" lang="zh-CN" altLang="en-US" sz="1500" b="1">
                <a:latin typeface="Times New Roman" pitchFamily="18" charset="0"/>
                <a:ea typeface="楷体_GB2312" pitchFamily="49" charset="-122"/>
              </a:rPr>
              <a:t>式</a:t>
            </a:r>
          </a:p>
          <a:p>
            <a:pPr eaLnBrk="0" hangingPunct="0">
              <a:buFont typeface="Arial" charset="0"/>
              <a:buNone/>
            </a:pPr>
            <a:endParaRPr kumimoji="1" lang="en-US" altLang="zh-CN" sz="1500" b="1">
              <a:latin typeface="Times New Roman" pitchFamily="18" charset="0"/>
              <a:ea typeface="楷体_GB2312" pitchFamily="49" charset="-122"/>
            </a:endParaRPr>
          </a:p>
        </p:txBody>
      </p:sp>
      <p:sp>
        <p:nvSpPr>
          <p:cNvPr id="100360" name="Rectangle 9"/>
          <p:cNvSpPr>
            <a:spLocks noChangeArrowheads="1"/>
          </p:cNvSpPr>
          <p:nvPr/>
        </p:nvSpPr>
        <p:spPr bwMode="auto">
          <a:xfrm>
            <a:off x="4238625" y="2409825"/>
            <a:ext cx="269875" cy="1025525"/>
          </a:xfrm>
          <a:prstGeom prst="rect">
            <a:avLst/>
          </a:prstGeom>
          <a:noFill/>
          <a:ln w="9525">
            <a:noFill/>
            <a:miter lim="800000"/>
            <a:headEnd/>
            <a:tailEnd/>
          </a:ln>
        </p:spPr>
        <p:txBody>
          <a:bodyPr wrap="none" anchor="ctr"/>
          <a:lstStyle/>
          <a:p>
            <a:pPr eaLnBrk="0" hangingPunct="0">
              <a:buFont typeface="Arial" charset="0"/>
              <a:buNone/>
            </a:pPr>
            <a:endParaRPr kumimoji="1" lang="en-US" altLang="zh-CN" sz="1500" b="1">
              <a:latin typeface="Times New Roman" pitchFamily="18" charset="0"/>
              <a:ea typeface="楷体_GB2312" pitchFamily="49" charset="-122"/>
            </a:endParaRPr>
          </a:p>
          <a:p>
            <a:pPr eaLnBrk="0" hangingPunct="0">
              <a:buFont typeface="Arial" charset="0"/>
              <a:buNone/>
            </a:pPr>
            <a:r>
              <a:rPr kumimoji="1" lang="zh-CN" altLang="en-US" sz="1500" b="1">
                <a:latin typeface="Times New Roman" pitchFamily="18" charset="0"/>
                <a:ea typeface="楷体_GB2312" pitchFamily="49" charset="-122"/>
              </a:rPr>
              <a:t>道</a:t>
            </a:r>
          </a:p>
          <a:p>
            <a:pPr eaLnBrk="0" hangingPunct="0">
              <a:buFont typeface="Arial" charset="0"/>
              <a:buNone/>
            </a:pPr>
            <a:r>
              <a:rPr kumimoji="1" lang="zh-CN" altLang="en-US" sz="1500" b="1">
                <a:latin typeface="Times New Roman" pitchFamily="18" charset="0"/>
                <a:ea typeface="楷体_GB2312" pitchFamily="49" charset="-122"/>
              </a:rPr>
              <a:t>德</a:t>
            </a:r>
          </a:p>
          <a:p>
            <a:pPr eaLnBrk="0" hangingPunct="0">
              <a:buFont typeface="Arial" charset="0"/>
              <a:buNone/>
            </a:pPr>
            <a:r>
              <a:rPr kumimoji="1" lang="zh-CN" altLang="en-US" sz="1500" b="1">
                <a:latin typeface="Times New Roman" pitchFamily="18" charset="0"/>
                <a:ea typeface="楷体_GB2312" pitchFamily="49" charset="-122"/>
              </a:rPr>
              <a:t>规</a:t>
            </a:r>
          </a:p>
          <a:p>
            <a:pPr eaLnBrk="0" hangingPunct="0">
              <a:buFont typeface="Arial" charset="0"/>
              <a:buNone/>
            </a:pPr>
            <a:r>
              <a:rPr kumimoji="1" lang="zh-CN" altLang="en-US" sz="1500" b="1">
                <a:latin typeface="Times New Roman" pitchFamily="18" charset="0"/>
                <a:ea typeface="楷体_GB2312" pitchFamily="49" charset="-122"/>
              </a:rPr>
              <a:t>范</a:t>
            </a:r>
          </a:p>
          <a:p>
            <a:pPr eaLnBrk="0" hangingPunct="0">
              <a:buFont typeface="Arial" charset="0"/>
              <a:buNone/>
            </a:pPr>
            <a:endParaRPr kumimoji="1" lang="en-US" altLang="zh-CN" sz="1500" b="1">
              <a:latin typeface="Times New Roman" pitchFamily="18" charset="0"/>
              <a:ea typeface="楷体_GB2312" pitchFamily="49" charset="-122"/>
            </a:endParaRPr>
          </a:p>
        </p:txBody>
      </p:sp>
      <p:sp>
        <p:nvSpPr>
          <p:cNvPr id="100361" name="Rectangle 10"/>
          <p:cNvSpPr>
            <a:spLocks noChangeArrowheads="1"/>
          </p:cNvSpPr>
          <p:nvPr/>
        </p:nvSpPr>
        <p:spPr bwMode="auto">
          <a:xfrm>
            <a:off x="2511425" y="1706563"/>
            <a:ext cx="863600" cy="323850"/>
          </a:xfrm>
          <a:prstGeom prst="rect">
            <a:avLst/>
          </a:prstGeom>
          <a:noFill/>
          <a:ln w="9525">
            <a:noFill/>
            <a:miter lim="800000"/>
            <a:headEnd/>
            <a:tailEnd/>
          </a:ln>
        </p:spPr>
        <p:txBody>
          <a:bodyPr wrap="none" anchor="ctr"/>
          <a:lstStyle/>
          <a:p>
            <a:pPr eaLnBrk="0" hangingPunct="0">
              <a:buFont typeface="Arial" charset="0"/>
              <a:buNone/>
            </a:pPr>
            <a:r>
              <a:rPr kumimoji="1" lang="zh-CN" altLang="en-US" sz="1500" b="1">
                <a:latin typeface="Times New Roman" pitchFamily="18" charset="0"/>
                <a:ea typeface="楷体_GB2312" pitchFamily="49" charset="-122"/>
              </a:rPr>
              <a:t>组织形式      </a:t>
            </a:r>
          </a:p>
        </p:txBody>
      </p:sp>
      <p:sp>
        <p:nvSpPr>
          <p:cNvPr id="100362" name="Rectangle 11"/>
          <p:cNvSpPr>
            <a:spLocks noChangeArrowheads="1"/>
          </p:cNvSpPr>
          <p:nvPr/>
        </p:nvSpPr>
        <p:spPr bwMode="auto">
          <a:xfrm>
            <a:off x="2619375" y="3706813"/>
            <a:ext cx="973138" cy="323850"/>
          </a:xfrm>
          <a:prstGeom prst="rect">
            <a:avLst/>
          </a:prstGeom>
          <a:noFill/>
          <a:ln w="9525">
            <a:noFill/>
            <a:miter lim="800000"/>
            <a:headEnd/>
            <a:tailEnd/>
          </a:ln>
        </p:spPr>
        <p:txBody>
          <a:bodyPr wrap="none" anchor="ctr"/>
          <a:lstStyle/>
          <a:p>
            <a:pPr eaLnBrk="0" hangingPunct="0">
              <a:buFont typeface="Arial" charset="0"/>
              <a:buNone/>
            </a:pPr>
            <a:r>
              <a:rPr kumimoji="1" lang="zh-CN" altLang="en-US" sz="1500" b="1">
                <a:latin typeface="Times New Roman" pitchFamily="18" charset="0"/>
                <a:ea typeface="楷体_GB2312" pitchFamily="49" charset="-122"/>
              </a:rPr>
              <a:t>规章制度     </a:t>
            </a:r>
          </a:p>
        </p:txBody>
      </p:sp>
      <p:sp>
        <p:nvSpPr>
          <p:cNvPr id="95244" name="Oval 12"/>
          <p:cNvSpPr>
            <a:spLocks noChangeArrowheads="1"/>
          </p:cNvSpPr>
          <p:nvPr/>
        </p:nvSpPr>
        <p:spPr bwMode="auto">
          <a:xfrm>
            <a:off x="1917700" y="2085975"/>
            <a:ext cx="2266950" cy="1565275"/>
          </a:xfrm>
          <a:prstGeom prst="ellipse">
            <a:avLst/>
          </a:prstGeom>
          <a:solidFill>
            <a:srgbClr val="00B0F0"/>
          </a:solidFill>
          <a:ln w="9525">
            <a:solidFill>
              <a:schemeClr val="tx1"/>
            </a:solidFill>
            <a:round/>
            <a:headEnd/>
            <a:tailEnd/>
          </a:ln>
          <a:effectLst/>
        </p:spPr>
        <p:txBody>
          <a:bodyPr wrap="none" anchor="ctr"/>
          <a:lstStyle/>
          <a:p>
            <a:pPr algn="ctr" eaLnBrk="0" hangingPunct="0">
              <a:lnSpc>
                <a:spcPct val="200000"/>
              </a:lnSpc>
              <a:buFont typeface="Arial" panose="020B0604020202020204" pitchFamily="34" charset="0"/>
              <a:buNone/>
              <a:defRPr/>
            </a:pPr>
            <a:r>
              <a:rPr kumimoji="1" lang="zh-CN" altLang="en-US" b="1" dirty="0">
                <a:effectLst>
                  <a:outerShdw blurRad="38100" dist="38100" dir="2700000" algn="tl">
                    <a:srgbClr val="FFFFFF"/>
                  </a:outerShdw>
                </a:effectLst>
                <a:latin typeface="Times New Roman" pitchFamily="18" charset="0"/>
                <a:ea typeface="楷体_GB2312" charset="-122"/>
              </a:rPr>
              <a:t>班组价值观</a:t>
            </a:r>
          </a:p>
          <a:p>
            <a:pPr algn="ctr" eaLnBrk="0" hangingPunct="0">
              <a:lnSpc>
                <a:spcPct val="200000"/>
              </a:lnSpc>
              <a:buFont typeface="Arial" panose="020B0604020202020204" pitchFamily="34" charset="0"/>
              <a:buNone/>
              <a:defRPr/>
            </a:pPr>
            <a:r>
              <a:rPr kumimoji="1" lang="zh-CN" altLang="en-US" b="1" dirty="0">
                <a:effectLst>
                  <a:outerShdw blurRad="38100" dist="38100" dir="2700000" algn="tl">
                    <a:srgbClr val="FFFFFF"/>
                  </a:outerShdw>
                </a:effectLst>
                <a:latin typeface="Times New Roman" pitchFamily="18" charset="0"/>
                <a:ea typeface="楷体_GB2312" charset="-122"/>
              </a:rPr>
              <a:t>       班组管理理念       </a:t>
            </a:r>
          </a:p>
          <a:p>
            <a:pPr algn="ctr" eaLnBrk="0" hangingPunct="0">
              <a:lnSpc>
                <a:spcPct val="200000"/>
              </a:lnSpc>
              <a:buFont typeface="Arial" panose="020B0604020202020204" pitchFamily="34" charset="0"/>
              <a:buNone/>
              <a:defRPr/>
            </a:pPr>
            <a:r>
              <a:rPr kumimoji="1" lang="zh-CN" altLang="en-US" b="1" dirty="0">
                <a:effectLst>
                  <a:outerShdw blurRad="38100" dist="38100" dir="2700000" algn="tl">
                    <a:srgbClr val="FFFFFF"/>
                  </a:outerShdw>
                </a:effectLst>
                <a:latin typeface="Times New Roman" pitchFamily="18" charset="0"/>
                <a:ea typeface="楷体_GB2312" charset="-122"/>
              </a:rPr>
              <a:t>班组的精神</a:t>
            </a:r>
          </a:p>
        </p:txBody>
      </p:sp>
      <p:grpSp>
        <p:nvGrpSpPr>
          <p:cNvPr id="100364" name="Group 13"/>
          <p:cNvGrpSpPr>
            <a:grpSpLocks/>
          </p:cNvGrpSpPr>
          <p:nvPr/>
        </p:nvGrpSpPr>
        <p:grpSpPr bwMode="auto">
          <a:xfrm>
            <a:off x="5046663" y="1222375"/>
            <a:ext cx="1457325" cy="755650"/>
            <a:chOff x="4286" y="1026"/>
            <a:chExt cx="1225" cy="635"/>
          </a:xfrm>
        </p:grpSpPr>
        <p:sp>
          <p:nvSpPr>
            <p:cNvPr id="100367" name="Oval 14"/>
            <p:cNvSpPr>
              <a:spLocks noChangeArrowheads="1"/>
            </p:cNvSpPr>
            <p:nvPr/>
          </p:nvSpPr>
          <p:spPr bwMode="auto">
            <a:xfrm>
              <a:off x="4286" y="1071"/>
              <a:ext cx="182" cy="91"/>
            </a:xfrm>
            <a:prstGeom prst="ellipse">
              <a:avLst/>
            </a:prstGeom>
            <a:solidFill>
              <a:srgbClr val="F8F8F8"/>
            </a:solidFill>
            <a:ln w="9525">
              <a:solidFill>
                <a:schemeClr val="tx1"/>
              </a:solidFill>
              <a:round/>
              <a:headEnd/>
              <a:tailEnd/>
            </a:ln>
          </p:spPr>
          <p:txBody>
            <a:bodyPr wrap="none" anchor="ctr"/>
            <a:lstStyle/>
            <a:p>
              <a:pPr eaLnBrk="0" hangingPunct="0">
                <a:buFont typeface="Arial" charset="0"/>
                <a:buNone/>
              </a:pPr>
              <a:endParaRPr lang="zh-CN" altLang="en-US"/>
            </a:p>
          </p:txBody>
        </p:sp>
        <p:sp>
          <p:nvSpPr>
            <p:cNvPr id="100368" name="Oval 15"/>
            <p:cNvSpPr>
              <a:spLocks noChangeArrowheads="1"/>
            </p:cNvSpPr>
            <p:nvPr/>
          </p:nvSpPr>
          <p:spPr bwMode="auto">
            <a:xfrm>
              <a:off x="4286" y="1298"/>
              <a:ext cx="182" cy="91"/>
            </a:xfrm>
            <a:prstGeom prst="ellipse">
              <a:avLst/>
            </a:prstGeom>
            <a:solidFill>
              <a:srgbClr val="92D050"/>
            </a:solidFill>
            <a:ln w="9525">
              <a:solidFill>
                <a:schemeClr val="tx1"/>
              </a:solidFill>
              <a:round/>
              <a:headEnd/>
              <a:tailEnd/>
            </a:ln>
          </p:spPr>
          <p:txBody>
            <a:bodyPr wrap="none" anchor="ctr"/>
            <a:lstStyle/>
            <a:p>
              <a:pPr eaLnBrk="0" hangingPunct="0">
                <a:buFont typeface="Arial" charset="0"/>
                <a:buNone/>
              </a:pPr>
              <a:endParaRPr lang="zh-CN" altLang="en-US"/>
            </a:p>
          </p:txBody>
        </p:sp>
        <p:sp>
          <p:nvSpPr>
            <p:cNvPr id="100369" name="Oval 16"/>
            <p:cNvSpPr>
              <a:spLocks noChangeArrowheads="1"/>
            </p:cNvSpPr>
            <p:nvPr/>
          </p:nvSpPr>
          <p:spPr bwMode="auto">
            <a:xfrm>
              <a:off x="4286" y="1525"/>
              <a:ext cx="182" cy="91"/>
            </a:xfrm>
            <a:prstGeom prst="ellipse">
              <a:avLst/>
            </a:prstGeom>
            <a:solidFill>
              <a:srgbClr val="00B0F0"/>
            </a:solidFill>
            <a:ln w="9525">
              <a:solidFill>
                <a:schemeClr val="tx1"/>
              </a:solidFill>
              <a:round/>
              <a:headEnd/>
              <a:tailEnd/>
            </a:ln>
          </p:spPr>
          <p:txBody>
            <a:bodyPr wrap="none" anchor="ctr"/>
            <a:lstStyle/>
            <a:p>
              <a:pPr eaLnBrk="0" hangingPunct="0">
                <a:buFont typeface="Arial" charset="0"/>
                <a:buNone/>
              </a:pPr>
              <a:endParaRPr lang="zh-CN" altLang="en-US"/>
            </a:p>
          </p:txBody>
        </p:sp>
        <p:sp>
          <p:nvSpPr>
            <p:cNvPr id="95249" name="Rectangle 17"/>
            <p:cNvSpPr>
              <a:spLocks noChangeArrowheads="1"/>
            </p:cNvSpPr>
            <p:nvPr/>
          </p:nvSpPr>
          <p:spPr bwMode="auto">
            <a:xfrm>
              <a:off x="4467" y="1026"/>
              <a:ext cx="1041" cy="181"/>
            </a:xfrm>
            <a:prstGeom prst="rect">
              <a:avLst/>
            </a:prstGeom>
            <a:noFill/>
            <a:ln w="9525">
              <a:noFill/>
              <a:miter lim="800000"/>
              <a:headEnd/>
              <a:tailEnd/>
            </a:ln>
            <a:effectLst/>
          </p:spPr>
          <p:txBody>
            <a:bodyPr wrap="none" anchor="ctr"/>
            <a:lstStyle/>
            <a:p>
              <a:pPr eaLnBrk="0" hangingPunct="0">
                <a:buFont typeface="Arial" panose="020B0604020202020204" pitchFamily="34" charset="0"/>
                <a:buNone/>
                <a:defRPr/>
              </a:pPr>
              <a:r>
                <a:rPr kumimoji="1" lang="en-US" altLang="zh-CN" sz="1350">
                  <a:latin typeface="Times New Roman" pitchFamily="18" charset="0"/>
                  <a:ea typeface="楷体_GB2312" charset="-122"/>
                </a:rPr>
                <a:t> </a:t>
              </a:r>
              <a:r>
                <a:rPr kumimoji="1" lang="zh-CN" altLang="en-US" sz="1350">
                  <a:latin typeface="Times New Roman" pitchFamily="18" charset="0"/>
                  <a:ea typeface="楷体_GB2312" charset="-122"/>
                </a:rPr>
                <a:t>表层的班组文化  </a:t>
              </a:r>
            </a:p>
          </p:txBody>
        </p:sp>
        <p:sp>
          <p:nvSpPr>
            <p:cNvPr id="95250" name="Rectangle 18"/>
            <p:cNvSpPr>
              <a:spLocks noChangeArrowheads="1"/>
            </p:cNvSpPr>
            <p:nvPr/>
          </p:nvSpPr>
          <p:spPr bwMode="auto">
            <a:xfrm>
              <a:off x="4467" y="1253"/>
              <a:ext cx="1044" cy="181"/>
            </a:xfrm>
            <a:prstGeom prst="rect">
              <a:avLst/>
            </a:prstGeom>
            <a:noFill/>
            <a:ln w="9525">
              <a:noFill/>
              <a:miter lim="800000"/>
              <a:headEnd/>
              <a:tailEnd/>
            </a:ln>
            <a:effectLst/>
          </p:spPr>
          <p:txBody>
            <a:bodyPr wrap="none" anchor="ctr"/>
            <a:lstStyle/>
            <a:p>
              <a:pPr eaLnBrk="0" hangingPunct="0">
                <a:buFont typeface="Arial" panose="020B0604020202020204" pitchFamily="34" charset="0"/>
                <a:buNone/>
                <a:defRPr/>
              </a:pPr>
              <a:r>
                <a:rPr kumimoji="1" lang="en-US" altLang="zh-CN" sz="1350">
                  <a:latin typeface="Times New Roman" pitchFamily="18" charset="0"/>
                  <a:ea typeface="楷体_GB2312" charset="-122"/>
                </a:rPr>
                <a:t>  </a:t>
              </a:r>
              <a:r>
                <a:rPr kumimoji="1" lang="zh-CN" altLang="en-US" sz="1350">
                  <a:latin typeface="Times New Roman" pitchFamily="18" charset="0"/>
                  <a:ea typeface="楷体_GB2312" charset="-122"/>
                </a:rPr>
                <a:t>中间层班组文化   </a:t>
              </a:r>
            </a:p>
          </p:txBody>
        </p:sp>
        <p:sp>
          <p:nvSpPr>
            <p:cNvPr id="95251" name="Rectangle 19"/>
            <p:cNvSpPr>
              <a:spLocks noChangeArrowheads="1"/>
            </p:cNvSpPr>
            <p:nvPr/>
          </p:nvSpPr>
          <p:spPr bwMode="auto">
            <a:xfrm>
              <a:off x="4467" y="1480"/>
              <a:ext cx="1041" cy="181"/>
            </a:xfrm>
            <a:prstGeom prst="rect">
              <a:avLst/>
            </a:prstGeom>
            <a:noFill/>
            <a:ln w="9525">
              <a:noFill/>
              <a:miter lim="800000"/>
              <a:headEnd/>
              <a:tailEnd/>
            </a:ln>
            <a:effectLst/>
          </p:spPr>
          <p:txBody>
            <a:bodyPr wrap="none" anchor="ctr"/>
            <a:lstStyle/>
            <a:p>
              <a:pPr eaLnBrk="0" hangingPunct="0">
                <a:buFont typeface="Arial" panose="020B0604020202020204" pitchFamily="34" charset="0"/>
                <a:buNone/>
                <a:defRPr/>
              </a:pPr>
              <a:r>
                <a:rPr kumimoji="1" lang="en-US" altLang="zh-CN" sz="1350" dirty="0">
                  <a:latin typeface="Times New Roman" pitchFamily="18" charset="0"/>
                  <a:ea typeface="楷体_GB2312" charset="-122"/>
                </a:rPr>
                <a:t> </a:t>
              </a:r>
              <a:r>
                <a:rPr kumimoji="1" lang="zh-CN" altLang="en-US" sz="1350" dirty="0">
                  <a:latin typeface="Times New Roman" pitchFamily="18" charset="0"/>
                  <a:ea typeface="楷体_GB2312" charset="-122"/>
                </a:rPr>
                <a:t>深层的班组文化 </a:t>
              </a:r>
            </a:p>
          </p:txBody>
        </p:sp>
      </p:grpSp>
      <p:sp>
        <p:nvSpPr>
          <p:cNvPr id="95252" name="Rectangle 20"/>
          <p:cNvSpPr>
            <a:spLocks noChangeArrowheads="1"/>
          </p:cNvSpPr>
          <p:nvPr/>
        </p:nvSpPr>
        <p:spPr bwMode="auto">
          <a:xfrm>
            <a:off x="5649913" y="1782763"/>
            <a:ext cx="476250" cy="2762250"/>
          </a:xfrm>
          <a:prstGeom prst="rect">
            <a:avLst/>
          </a:prstGeom>
          <a:noFill/>
          <a:ln w="9525">
            <a:noFill/>
            <a:miter lim="800000"/>
            <a:headEnd/>
            <a:tailEnd/>
          </a:ln>
          <a:effectLst/>
        </p:spPr>
        <p:txBody>
          <a:bodyPr anchor="ctr"/>
          <a:lstStyle/>
          <a:p>
            <a:pPr eaLnBrk="0" hangingPunct="0">
              <a:buFont typeface="Arial" panose="020B0604020202020204" pitchFamily="34" charset="0"/>
              <a:buNone/>
              <a:defRPr/>
            </a:pPr>
            <a:r>
              <a:rPr lang="zh-CN" altLang="en-US" sz="2175" b="1">
                <a:solidFill>
                  <a:srgbClr val="CC3300"/>
                </a:solidFill>
                <a:effectLst>
                  <a:outerShdw blurRad="38100" dist="38100" dir="2700000" algn="tl">
                    <a:srgbClr val="C0C0C0"/>
                  </a:outerShdw>
                </a:effectLst>
                <a:latin typeface="华文隶书" pitchFamily="2" charset="-122"/>
                <a:ea typeface="华文隶书" pitchFamily="2" charset="-122"/>
              </a:rPr>
              <a:t>班组文化的结构</a:t>
            </a:r>
          </a:p>
        </p:txBody>
      </p:sp>
      <p:sp>
        <p:nvSpPr>
          <p:cNvPr id="100366" name="Rectangle 22"/>
          <p:cNvSpPr>
            <a:spLocks noChangeArrowheads="1"/>
          </p:cNvSpPr>
          <p:nvPr/>
        </p:nvSpPr>
        <p:spPr bwMode="auto">
          <a:xfrm>
            <a:off x="728663" y="465138"/>
            <a:ext cx="5895975" cy="446087"/>
          </a:xfrm>
          <a:prstGeom prst="rect">
            <a:avLst/>
          </a:prstGeom>
          <a:noFill/>
          <a:ln w="9525">
            <a:noFill/>
            <a:miter lim="800000"/>
            <a:headEnd/>
            <a:tailEnd/>
          </a:ln>
        </p:spPr>
        <p:txBody>
          <a:bodyPr anchor="b"/>
          <a:lstStyle/>
          <a:p>
            <a:pPr eaLnBrk="0" hangingPunct="0">
              <a:buFont typeface="Arial" charset="0"/>
              <a:buNone/>
            </a:pPr>
            <a:r>
              <a:rPr kumimoji="1" lang="zh-CN" altLang="en-US" sz="2400" b="1">
                <a:solidFill>
                  <a:srgbClr val="FF0000"/>
                </a:solidFill>
                <a:latin typeface="微软雅黑"/>
                <a:ea typeface="微软雅黑"/>
                <a:cs typeface="微软雅黑"/>
              </a:rPr>
              <a:t>班组建设目标的达成</a:t>
            </a:r>
          </a:p>
        </p:txBody>
      </p:sp>
    </p:spTree>
  </p:cSld>
  <p:clrMapOvr>
    <a:masterClrMapping/>
  </p:clrMapOvr>
  <p:transition>
    <p:comb/>
    <p:sndAc>
      <p:stSnd>
        <p:snd r:embed="rId2" name="whoosh.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04813" y="1058863"/>
            <a:ext cx="6172200" cy="423862"/>
          </a:xfrm>
        </p:spPr>
        <p:txBody>
          <a:bodyPr>
            <a:normAutofit fontScale="90000"/>
          </a:bodyPr>
          <a:lstStyle/>
          <a:p>
            <a:pPr eaLnBrk="1" hangingPunct="1">
              <a:defRPr/>
            </a:pPr>
            <a:r>
              <a:rPr lang="zh-CN" altLang="en-US" dirty="0">
                <a:latin typeface="微软雅黑" pitchFamily="34" charset="-122"/>
                <a:cs typeface="+mj-cs"/>
                <a:sym typeface="Arial" panose="020B0604020202020204" pitchFamily="34" charset="0"/>
              </a:rPr>
              <a:t>为什么不同的人在同一世界、对同一事物？</a:t>
            </a:r>
          </a:p>
        </p:txBody>
      </p:sp>
      <p:grpSp>
        <p:nvGrpSpPr>
          <p:cNvPr id="2" name="Group 3"/>
          <p:cNvGrpSpPr>
            <a:grpSpLocks/>
          </p:cNvGrpSpPr>
          <p:nvPr/>
        </p:nvGrpSpPr>
        <p:grpSpPr bwMode="auto">
          <a:xfrm>
            <a:off x="1714500" y="1809750"/>
            <a:ext cx="3543300" cy="600075"/>
            <a:chOff x="1296" y="1824"/>
            <a:chExt cx="2976" cy="432"/>
          </a:xfrm>
        </p:grpSpPr>
        <p:sp>
          <p:nvSpPr>
            <p:cNvPr id="184324" name="AutoShape 4"/>
            <p:cNvSpPr>
              <a:spLocks noChangeArrowheads="1"/>
            </p:cNvSpPr>
            <p:nvPr/>
          </p:nvSpPr>
          <p:spPr bwMode="gray">
            <a:xfrm>
              <a:off x="1536" y="1899"/>
              <a:ext cx="2736" cy="288"/>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buFont typeface="Arial" panose="020B0604020202020204" pitchFamily="34" charset="0"/>
                <a:buNone/>
                <a:defRPr/>
              </a:pPr>
              <a:endParaRPr lang="zh-CN" altLang="en-US" sz="1500">
                <a:latin typeface="微软雅黑" pitchFamily="34" charset="-122"/>
                <a:ea typeface="微软雅黑" pitchFamily="34" charset="-122"/>
              </a:endParaRPr>
            </a:p>
          </p:txBody>
        </p:sp>
        <p:sp>
          <p:nvSpPr>
            <p:cNvPr id="184325" name="AutoShape 5"/>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0" hangingPunct="0">
                <a:buFont typeface="Arial" panose="020B0604020202020204" pitchFamily="34" charset="0"/>
                <a:buNone/>
                <a:defRPr/>
              </a:pPr>
              <a:endParaRPr lang="zh-CN" altLang="en-US" sz="1500">
                <a:latin typeface="微软雅黑" pitchFamily="34" charset="-122"/>
                <a:ea typeface="微软雅黑" pitchFamily="34" charset="-122"/>
              </a:endParaRPr>
            </a:p>
          </p:txBody>
        </p:sp>
        <p:sp>
          <p:nvSpPr>
            <p:cNvPr id="101394" name="Text Box 7"/>
            <p:cNvSpPr txBox="1">
              <a:spLocks noChangeArrowheads="1"/>
            </p:cNvSpPr>
            <p:nvPr/>
          </p:nvSpPr>
          <p:spPr bwMode="gray">
            <a:xfrm>
              <a:off x="1393" y="1886"/>
              <a:ext cx="249" cy="233"/>
            </a:xfrm>
            <a:prstGeom prst="rect">
              <a:avLst/>
            </a:prstGeom>
            <a:noFill/>
            <a:ln w="9525" algn="ctr">
              <a:noFill/>
              <a:miter lim="800000"/>
              <a:headEnd/>
              <a:tailEnd/>
            </a:ln>
          </p:spPr>
          <p:txBody>
            <a:bodyPr wrap="none">
              <a:spAutoFit/>
            </a:bodyPr>
            <a:lstStyle/>
            <a:p>
              <a:pPr eaLnBrk="0" hangingPunct="0">
                <a:buFont typeface="Arial" charset="0"/>
                <a:buNone/>
              </a:pPr>
              <a:r>
                <a:rPr lang="en-US" altLang="zh-CN" sz="1500">
                  <a:solidFill>
                    <a:schemeClr val="bg1"/>
                  </a:solidFill>
                  <a:latin typeface="微软雅黑"/>
                  <a:ea typeface="微软雅黑"/>
                  <a:cs typeface="微软雅黑"/>
                </a:rPr>
                <a:t>1</a:t>
              </a:r>
            </a:p>
          </p:txBody>
        </p:sp>
      </p:grpSp>
      <p:grpSp>
        <p:nvGrpSpPr>
          <p:cNvPr id="3" name="Group 8"/>
          <p:cNvGrpSpPr>
            <a:grpSpLocks/>
          </p:cNvGrpSpPr>
          <p:nvPr/>
        </p:nvGrpSpPr>
        <p:grpSpPr bwMode="auto">
          <a:xfrm>
            <a:off x="1714500" y="2492375"/>
            <a:ext cx="3543300" cy="619125"/>
            <a:chOff x="1296" y="1824"/>
            <a:chExt cx="2976" cy="432"/>
          </a:xfrm>
        </p:grpSpPr>
        <p:sp>
          <p:nvSpPr>
            <p:cNvPr id="184329" name="AutoShape 9"/>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buFont typeface="Arial" panose="020B0604020202020204" pitchFamily="34" charset="0"/>
                <a:buNone/>
                <a:defRPr/>
              </a:pPr>
              <a:endParaRPr lang="zh-CN" altLang="en-US" sz="1500">
                <a:latin typeface="微软雅黑" pitchFamily="34" charset="-122"/>
                <a:ea typeface="微软雅黑" pitchFamily="34" charset="-122"/>
              </a:endParaRPr>
            </a:p>
          </p:txBody>
        </p:sp>
        <p:sp>
          <p:nvSpPr>
            <p:cNvPr id="184330" name="AutoShape 10"/>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0" hangingPunct="0">
                <a:buFont typeface="Arial" panose="020B0604020202020204" pitchFamily="34" charset="0"/>
                <a:buNone/>
                <a:defRPr/>
              </a:pPr>
              <a:endParaRPr lang="zh-CN" altLang="en-US" sz="1500">
                <a:latin typeface="微软雅黑" pitchFamily="34" charset="-122"/>
                <a:ea typeface="微软雅黑" pitchFamily="34" charset="-122"/>
              </a:endParaRPr>
            </a:p>
          </p:txBody>
        </p:sp>
        <p:sp>
          <p:nvSpPr>
            <p:cNvPr id="101391" name="Text Box 12"/>
            <p:cNvSpPr txBox="1">
              <a:spLocks noChangeArrowheads="1"/>
            </p:cNvSpPr>
            <p:nvPr/>
          </p:nvSpPr>
          <p:spPr bwMode="gray">
            <a:xfrm>
              <a:off x="1393" y="1886"/>
              <a:ext cx="249" cy="225"/>
            </a:xfrm>
            <a:prstGeom prst="rect">
              <a:avLst/>
            </a:prstGeom>
            <a:noFill/>
            <a:ln w="9525" algn="ctr">
              <a:noFill/>
              <a:miter lim="800000"/>
              <a:headEnd/>
              <a:tailEnd/>
            </a:ln>
          </p:spPr>
          <p:txBody>
            <a:bodyPr wrap="none">
              <a:spAutoFit/>
            </a:bodyPr>
            <a:lstStyle/>
            <a:p>
              <a:pPr eaLnBrk="0" hangingPunct="0">
                <a:buFont typeface="Arial" charset="0"/>
                <a:buNone/>
              </a:pPr>
              <a:r>
                <a:rPr lang="en-US" altLang="zh-CN" sz="1500">
                  <a:solidFill>
                    <a:schemeClr val="bg1"/>
                  </a:solidFill>
                  <a:latin typeface="微软雅黑"/>
                  <a:ea typeface="微软雅黑"/>
                  <a:cs typeface="微软雅黑"/>
                </a:rPr>
                <a:t>2</a:t>
              </a:r>
            </a:p>
          </p:txBody>
        </p:sp>
      </p:grpSp>
      <p:grpSp>
        <p:nvGrpSpPr>
          <p:cNvPr id="4" name="Group 13"/>
          <p:cNvGrpSpPr>
            <a:grpSpLocks/>
          </p:cNvGrpSpPr>
          <p:nvPr/>
        </p:nvGrpSpPr>
        <p:grpSpPr bwMode="auto">
          <a:xfrm>
            <a:off x="1714500" y="3121025"/>
            <a:ext cx="3543300" cy="638175"/>
            <a:chOff x="1296" y="1824"/>
            <a:chExt cx="2976" cy="432"/>
          </a:xfrm>
        </p:grpSpPr>
        <p:sp>
          <p:nvSpPr>
            <p:cNvPr id="184334" name="AutoShape 14"/>
            <p:cNvSpPr>
              <a:spLocks noChangeArrowheads="1"/>
            </p:cNvSpPr>
            <p:nvPr/>
          </p:nvSpPr>
          <p:spPr bwMode="gray">
            <a:xfrm>
              <a:off x="1536" y="1899"/>
              <a:ext cx="2736" cy="288"/>
            </a:xfrm>
            <a:prstGeom prst="roundRect">
              <a:avLst>
                <a:gd name="adj" fmla="val 16667"/>
              </a:avLst>
            </a:prstGeom>
            <a:solidFill>
              <a:schemeClr va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buFont typeface="Arial" panose="020B0604020202020204" pitchFamily="34" charset="0"/>
                <a:buNone/>
                <a:defRPr/>
              </a:pPr>
              <a:endParaRPr lang="zh-CN" altLang="en-US" sz="1500">
                <a:latin typeface="微软雅黑" pitchFamily="34" charset="-122"/>
                <a:ea typeface="微软雅黑" pitchFamily="34" charset="-122"/>
              </a:endParaRPr>
            </a:p>
          </p:txBody>
        </p:sp>
        <p:sp>
          <p:nvSpPr>
            <p:cNvPr id="184335" name="AutoShape 15"/>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0" hangingPunct="0">
                <a:buFont typeface="Arial" panose="020B0604020202020204" pitchFamily="34" charset="0"/>
                <a:buNone/>
                <a:defRPr/>
              </a:pPr>
              <a:endParaRPr lang="zh-CN" altLang="en-US" sz="1500">
                <a:latin typeface="微软雅黑" pitchFamily="34" charset="-122"/>
                <a:ea typeface="微软雅黑" pitchFamily="34" charset="-122"/>
              </a:endParaRPr>
            </a:p>
          </p:txBody>
        </p:sp>
        <p:sp>
          <p:nvSpPr>
            <p:cNvPr id="101388" name="Text Box 17"/>
            <p:cNvSpPr txBox="1">
              <a:spLocks noChangeArrowheads="1"/>
            </p:cNvSpPr>
            <p:nvPr/>
          </p:nvSpPr>
          <p:spPr bwMode="gray">
            <a:xfrm>
              <a:off x="1393" y="1886"/>
              <a:ext cx="249" cy="219"/>
            </a:xfrm>
            <a:prstGeom prst="rect">
              <a:avLst/>
            </a:prstGeom>
            <a:noFill/>
            <a:ln w="9525" algn="ctr">
              <a:noFill/>
              <a:miter lim="800000"/>
              <a:headEnd/>
              <a:tailEnd/>
            </a:ln>
          </p:spPr>
          <p:txBody>
            <a:bodyPr wrap="none">
              <a:spAutoFit/>
            </a:bodyPr>
            <a:lstStyle/>
            <a:p>
              <a:pPr eaLnBrk="0" hangingPunct="0">
                <a:buFont typeface="Arial" charset="0"/>
                <a:buNone/>
              </a:pPr>
              <a:r>
                <a:rPr lang="en-US" altLang="zh-CN" sz="1500">
                  <a:solidFill>
                    <a:schemeClr val="bg1"/>
                  </a:solidFill>
                  <a:latin typeface="微软雅黑"/>
                  <a:ea typeface="微软雅黑"/>
                  <a:cs typeface="微软雅黑"/>
                </a:rPr>
                <a:t>3</a:t>
              </a:r>
            </a:p>
          </p:txBody>
        </p:sp>
      </p:grpSp>
      <p:grpSp>
        <p:nvGrpSpPr>
          <p:cNvPr id="5" name="Group 18"/>
          <p:cNvGrpSpPr>
            <a:grpSpLocks/>
          </p:cNvGrpSpPr>
          <p:nvPr/>
        </p:nvGrpSpPr>
        <p:grpSpPr bwMode="auto">
          <a:xfrm>
            <a:off x="1714500" y="3806825"/>
            <a:ext cx="3543300" cy="601663"/>
            <a:chOff x="1296" y="1824"/>
            <a:chExt cx="2976" cy="432"/>
          </a:xfrm>
        </p:grpSpPr>
        <p:sp>
          <p:nvSpPr>
            <p:cNvPr id="184339" name="AutoShape 19"/>
            <p:cNvSpPr>
              <a:spLocks noChangeArrowheads="1"/>
            </p:cNvSpPr>
            <p:nvPr/>
          </p:nvSpPr>
          <p:spPr bwMode="gray">
            <a:xfrm>
              <a:off x="1536" y="1899"/>
              <a:ext cx="2736" cy="287"/>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buFont typeface="Arial" panose="020B0604020202020204" pitchFamily="34" charset="0"/>
                <a:buNone/>
                <a:defRPr/>
              </a:pPr>
              <a:endParaRPr lang="zh-CN" altLang="en-US" sz="1500">
                <a:latin typeface="微软雅黑" pitchFamily="34" charset="-122"/>
                <a:ea typeface="微软雅黑" pitchFamily="34" charset="-122"/>
              </a:endParaRPr>
            </a:p>
          </p:txBody>
        </p:sp>
        <p:sp>
          <p:nvSpPr>
            <p:cNvPr id="184340" name="AutoShape 20"/>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0" hangingPunct="0">
                <a:buFont typeface="Arial" panose="020B0604020202020204" pitchFamily="34" charset="0"/>
                <a:buNone/>
                <a:defRPr/>
              </a:pPr>
              <a:endParaRPr lang="zh-CN" altLang="en-US" sz="1500">
                <a:latin typeface="微软雅黑" pitchFamily="34" charset="-122"/>
                <a:ea typeface="微软雅黑" pitchFamily="34" charset="-122"/>
              </a:endParaRPr>
            </a:p>
          </p:txBody>
        </p:sp>
        <p:sp>
          <p:nvSpPr>
            <p:cNvPr id="101385" name="Text Box 22"/>
            <p:cNvSpPr txBox="1">
              <a:spLocks noChangeArrowheads="1"/>
            </p:cNvSpPr>
            <p:nvPr/>
          </p:nvSpPr>
          <p:spPr bwMode="gray">
            <a:xfrm>
              <a:off x="1393" y="1886"/>
              <a:ext cx="249" cy="232"/>
            </a:xfrm>
            <a:prstGeom prst="rect">
              <a:avLst/>
            </a:prstGeom>
            <a:noFill/>
            <a:ln w="9525" algn="ctr">
              <a:noFill/>
              <a:miter lim="800000"/>
              <a:headEnd/>
              <a:tailEnd/>
            </a:ln>
          </p:spPr>
          <p:txBody>
            <a:bodyPr wrap="none">
              <a:spAutoFit/>
            </a:bodyPr>
            <a:lstStyle/>
            <a:p>
              <a:pPr eaLnBrk="0" hangingPunct="0">
                <a:buFont typeface="Arial" charset="0"/>
                <a:buNone/>
              </a:pPr>
              <a:r>
                <a:rPr lang="en-US" altLang="zh-CN" sz="1500">
                  <a:solidFill>
                    <a:schemeClr val="bg1"/>
                  </a:solidFill>
                  <a:latin typeface="微软雅黑"/>
                  <a:ea typeface="微软雅黑"/>
                  <a:cs typeface="微软雅黑"/>
                </a:rPr>
                <a:t>4</a:t>
              </a:r>
            </a:p>
          </p:txBody>
        </p:sp>
      </p:grpSp>
      <p:sp>
        <p:nvSpPr>
          <p:cNvPr id="23" name="标题 3"/>
          <p:cNvSpPr txBox="1">
            <a:spLocks/>
          </p:cNvSpPr>
          <p:nvPr/>
        </p:nvSpPr>
        <p:spPr bwMode="auto">
          <a:xfrm>
            <a:off x="836613" y="411163"/>
            <a:ext cx="5507037" cy="520700"/>
          </a:xfrm>
          <a:prstGeom prst="rect">
            <a:avLst/>
          </a:prstGeom>
          <a:noFill/>
          <a:ln w="9525">
            <a:noFill/>
            <a:miter lim="800000"/>
            <a:headEnd/>
            <a:tailEnd/>
          </a:ln>
        </p:spPr>
        <p:txBody>
          <a:bodyPr lIns="68570" tIns="34284" rIns="68570" bIns="34284" anchor="ctr"/>
          <a:lstStyle/>
          <a:p>
            <a:pPr defTabSz="685800">
              <a:buFont typeface="Arial" panose="020B0604020202020204" pitchFamily="34" charset="0"/>
              <a:buNone/>
              <a:defRPr/>
            </a:pPr>
            <a:r>
              <a:rPr lang="zh-CN" altLang="en-US" sz="2400" b="1" kern="0">
                <a:solidFill>
                  <a:srgbClr val="FF0000"/>
                </a:solidFill>
                <a:latin typeface="微软雅黑" pitchFamily="34" charset="-122"/>
                <a:ea typeface="微软雅黑" pitchFamily="34" charset="-122"/>
                <a:cs typeface="+mj-cs"/>
              </a:rPr>
              <a:t>改变从心开始！</a:t>
            </a:r>
            <a:endParaRPr lang="zh-CN" altLang="en-US" sz="2400" b="1" kern="0" dirty="0">
              <a:solidFill>
                <a:srgbClr val="FF0000"/>
              </a:solidFill>
              <a:latin typeface="微软雅黑" pitchFamily="34" charset="-122"/>
              <a:ea typeface="微软雅黑" pitchFamily="34" charset="-122"/>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zh-CN" altLang="en-US" b="0" smtClean="0">
                <a:latin typeface="微软雅黑"/>
              </a:rPr>
              <a:t>课程结构  </a:t>
            </a:r>
            <a:r>
              <a:rPr lang="en-US" altLang="zh-CN" b="0" smtClean="0">
                <a:ea typeface="黑体" pitchFamily="2" charset="-122"/>
              </a:rPr>
              <a:t>Lecturer Instructors</a:t>
            </a:r>
          </a:p>
        </p:txBody>
      </p:sp>
      <p:sp>
        <p:nvSpPr>
          <p:cNvPr id="51202" name="椭圆 42"/>
          <p:cNvSpPr>
            <a:spLocks noChangeArrowheads="1"/>
          </p:cNvSpPr>
          <p:nvPr/>
        </p:nvSpPr>
        <p:spPr bwMode="auto">
          <a:xfrm>
            <a:off x="82550" y="1708150"/>
            <a:ext cx="2336800" cy="2338388"/>
          </a:xfrm>
          <a:prstGeom prst="ellipse">
            <a:avLst/>
          </a:prstGeom>
          <a:solidFill>
            <a:srgbClr val="83B02F"/>
          </a:solidFill>
          <a:ln w="9525">
            <a:noFill/>
            <a:round/>
            <a:headEnd/>
            <a:tailEnd/>
          </a:ln>
        </p:spPr>
        <p:txBody>
          <a:bodyPr lIns="67628" tIns="35243" rIns="67628" bIns="35243"/>
          <a:lstStyle/>
          <a:p>
            <a:pPr algn="ctr" eaLnBrk="0" hangingPunct="0">
              <a:buFont typeface="Arial" charset="0"/>
              <a:buNone/>
            </a:pPr>
            <a:endParaRPr lang="zh-CN" altLang="en-US">
              <a:solidFill>
                <a:srgbClr val="000000"/>
              </a:solidFill>
              <a:latin typeface="Calibri" pitchFamily="34" charset="0"/>
              <a:ea typeface="方正姚体"/>
              <a:cs typeface="方正姚体"/>
            </a:endParaRPr>
          </a:p>
        </p:txBody>
      </p:sp>
      <p:sp>
        <p:nvSpPr>
          <p:cNvPr id="51203" name="椭圆 43"/>
          <p:cNvSpPr>
            <a:spLocks noChangeArrowheads="1"/>
          </p:cNvSpPr>
          <p:nvPr/>
        </p:nvSpPr>
        <p:spPr bwMode="auto">
          <a:xfrm>
            <a:off x="265113" y="1900238"/>
            <a:ext cx="1981200" cy="1979612"/>
          </a:xfrm>
          <a:prstGeom prst="ellipse">
            <a:avLst/>
          </a:prstGeom>
          <a:solidFill>
            <a:srgbClr val="FF9900"/>
          </a:solidFill>
          <a:ln w="9525">
            <a:noFill/>
            <a:round/>
            <a:headEnd/>
            <a:tailEnd/>
          </a:ln>
        </p:spPr>
        <p:txBody>
          <a:bodyPr lIns="67628" tIns="35243" rIns="67628" bIns="35243"/>
          <a:lstStyle/>
          <a:p>
            <a:pPr algn="ctr" eaLnBrk="0" hangingPunct="0">
              <a:buFont typeface="Arial" charset="0"/>
              <a:buNone/>
            </a:pPr>
            <a:endParaRPr lang="zh-CN" altLang="en-US">
              <a:solidFill>
                <a:srgbClr val="000000"/>
              </a:solidFill>
              <a:latin typeface="Calibri" pitchFamily="34" charset="0"/>
              <a:ea typeface="方正姚体"/>
              <a:cs typeface="方正姚体"/>
            </a:endParaRPr>
          </a:p>
        </p:txBody>
      </p:sp>
      <p:sp>
        <p:nvSpPr>
          <p:cNvPr id="51204" name="椭圆 105"/>
          <p:cNvSpPr>
            <a:spLocks noChangeArrowheads="1"/>
          </p:cNvSpPr>
          <p:nvPr/>
        </p:nvSpPr>
        <p:spPr bwMode="auto">
          <a:xfrm>
            <a:off x="346075" y="1979613"/>
            <a:ext cx="1812925" cy="1811337"/>
          </a:xfrm>
          <a:prstGeom prst="ellipse">
            <a:avLst/>
          </a:prstGeom>
          <a:solidFill>
            <a:schemeClr val="bg1"/>
          </a:solidFill>
          <a:ln w="9525">
            <a:noFill/>
            <a:round/>
            <a:headEnd/>
            <a:tailEnd/>
          </a:ln>
        </p:spPr>
        <p:txBody>
          <a:bodyPr/>
          <a:lstStyle/>
          <a:p>
            <a:pPr algn="ctr" eaLnBrk="0" hangingPunct="0">
              <a:buFont typeface="Arial" charset="0"/>
              <a:buNone/>
            </a:pPr>
            <a:endParaRPr lang="zh-CN" altLang="en-US">
              <a:solidFill>
                <a:srgbClr val="000000"/>
              </a:solidFill>
              <a:latin typeface="Calibri" pitchFamily="34" charset="0"/>
              <a:ea typeface="方正姚体"/>
              <a:cs typeface="方正姚体"/>
            </a:endParaRPr>
          </a:p>
        </p:txBody>
      </p:sp>
      <p:pic>
        <p:nvPicPr>
          <p:cNvPr id="51205" name="图片 92" descr="bji0140_0045.jpg"/>
          <p:cNvPicPr>
            <a:picLocks noChangeAspect="1" noChangeArrowheads="1"/>
          </p:cNvPicPr>
          <p:nvPr/>
        </p:nvPicPr>
        <p:blipFill>
          <a:blip r:embed="rId3">
            <a:clrChange>
              <a:clrFrom>
                <a:srgbClr val="FFFFFF"/>
              </a:clrFrom>
              <a:clrTo>
                <a:srgbClr val="FFFFFF">
                  <a:alpha val="0"/>
                </a:srgbClr>
              </a:clrTo>
            </a:clrChange>
          </a:blip>
          <a:srcRect l="2034" t="3751" r="5373" b="7603"/>
          <a:stretch>
            <a:fillRect/>
          </a:stretch>
        </p:blipFill>
        <p:spPr bwMode="auto">
          <a:xfrm>
            <a:off x="723900" y="2087563"/>
            <a:ext cx="1019175" cy="1455737"/>
          </a:xfrm>
          <a:prstGeom prst="rect">
            <a:avLst/>
          </a:prstGeom>
          <a:noFill/>
          <a:ln w="9525">
            <a:noFill/>
            <a:miter lim="800000"/>
            <a:headEnd/>
            <a:tailEnd/>
          </a:ln>
        </p:spPr>
      </p:pic>
      <p:sp>
        <p:nvSpPr>
          <p:cNvPr id="51206" name="Rectangle 8"/>
          <p:cNvSpPr>
            <a:spLocks noChangeArrowheads="1"/>
          </p:cNvSpPr>
          <p:nvPr/>
        </p:nvSpPr>
        <p:spPr bwMode="auto">
          <a:xfrm>
            <a:off x="1423988" y="1468438"/>
            <a:ext cx="4805362" cy="269875"/>
          </a:xfrm>
          <a:prstGeom prst="rect">
            <a:avLst/>
          </a:prstGeom>
          <a:solidFill>
            <a:srgbClr val="E2DEE3"/>
          </a:solidFill>
          <a:ln w="9525">
            <a:noFill/>
            <a:miter lim="800000"/>
            <a:headEnd/>
            <a:tailEnd/>
          </a:ln>
        </p:spPr>
        <p:txBody>
          <a:bodyPr anchor="ctr"/>
          <a:lstStyle/>
          <a:p>
            <a:pPr eaLnBrk="0" hangingPunct="0">
              <a:buFont typeface="Arial" charset="0"/>
              <a:buNone/>
            </a:pPr>
            <a:endParaRPr lang="zh-CN" altLang="en-US">
              <a:solidFill>
                <a:srgbClr val="000000"/>
              </a:solidFill>
            </a:endParaRPr>
          </a:p>
        </p:txBody>
      </p:sp>
      <p:sp>
        <p:nvSpPr>
          <p:cNvPr id="51207" name="Oval 9"/>
          <p:cNvSpPr>
            <a:spLocks noChangeArrowheads="1"/>
          </p:cNvSpPr>
          <p:nvPr/>
        </p:nvSpPr>
        <p:spPr bwMode="auto">
          <a:xfrm>
            <a:off x="1370013" y="1412875"/>
            <a:ext cx="377825" cy="376238"/>
          </a:xfrm>
          <a:prstGeom prst="ellipse">
            <a:avLst/>
          </a:prstGeom>
          <a:solidFill>
            <a:srgbClr val="FF9900"/>
          </a:solidFill>
          <a:ln w="63500">
            <a:solidFill>
              <a:srgbClr val="83B02F"/>
            </a:solidFill>
            <a:round/>
            <a:headEnd/>
            <a:tailEnd/>
          </a:ln>
        </p:spPr>
        <p:txBody>
          <a:bodyPr anchor="ctr"/>
          <a:lstStyle/>
          <a:p>
            <a:pPr eaLnBrk="0" hangingPunct="0">
              <a:buFont typeface="Arial" charset="0"/>
              <a:buNone/>
            </a:pPr>
            <a:endParaRPr lang="zh-CN" altLang="en-US">
              <a:solidFill>
                <a:srgbClr val="000000"/>
              </a:solidFill>
            </a:endParaRPr>
          </a:p>
        </p:txBody>
      </p:sp>
      <p:sp>
        <p:nvSpPr>
          <p:cNvPr id="51208" name="Text Box 10"/>
          <p:cNvSpPr txBox="1">
            <a:spLocks noChangeArrowheads="1"/>
          </p:cNvSpPr>
          <p:nvPr/>
        </p:nvSpPr>
        <p:spPr bwMode="auto">
          <a:xfrm>
            <a:off x="1409700" y="1370013"/>
            <a:ext cx="231775" cy="461962"/>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FFFF"/>
                </a:solidFill>
                <a:latin typeface="Calibri" pitchFamily="34" charset="0"/>
                <a:ea typeface="方正综艺简体"/>
                <a:cs typeface="方正综艺简体"/>
              </a:rPr>
              <a:t>1</a:t>
            </a:r>
          </a:p>
        </p:txBody>
      </p:sp>
      <p:sp>
        <p:nvSpPr>
          <p:cNvPr id="51209" name="Text Box 11"/>
          <p:cNvSpPr txBox="1">
            <a:spLocks noChangeArrowheads="1"/>
          </p:cNvSpPr>
          <p:nvPr/>
        </p:nvSpPr>
        <p:spPr bwMode="auto">
          <a:xfrm>
            <a:off x="1760538" y="1439863"/>
            <a:ext cx="4481512" cy="338137"/>
          </a:xfrm>
          <a:prstGeom prst="rect">
            <a:avLst/>
          </a:prstGeom>
          <a:noFill/>
          <a:ln w="9525">
            <a:noFill/>
            <a:miter lim="800000"/>
            <a:headEnd/>
            <a:tailEnd/>
          </a:ln>
        </p:spPr>
        <p:txBody>
          <a:bodyPr>
            <a:spAutoFit/>
          </a:bodyPr>
          <a:lstStyle/>
          <a:p>
            <a:pPr eaLnBrk="0" hangingPunct="0">
              <a:buFont typeface="Arial" charset="0"/>
              <a:buNone/>
            </a:pPr>
            <a:r>
              <a:rPr lang="zh-CN" altLang="en-US" sz="1600" b="1">
                <a:latin typeface="微软雅黑"/>
                <a:ea typeface="微软雅黑"/>
                <a:cs typeface="微软雅黑"/>
              </a:rPr>
              <a:t>从优秀走向卓越：认识“五型”班组</a:t>
            </a:r>
            <a:endParaRPr lang="zh-CN" altLang="en-US" sz="1500" b="1">
              <a:solidFill>
                <a:srgbClr val="000000"/>
              </a:solidFill>
              <a:latin typeface="微软雅黑"/>
            </a:endParaRPr>
          </a:p>
        </p:txBody>
      </p:sp>
      <p:sp>
        <p:nvSpPr>
          <p:cNvPr id="51210" name="Rectangle 12"/>
          <p:cNvSpPr>
            <a:spLocks noChangeArrowheads="1"/>
          </p:cNvSpPr>
          <p:nvPr/>
        </p:nvSpPr>
        <p:spPr bwMode="auto">
          <a:xfrm>
            <a:off x="2095500" y="1855788"/>
            <a:ext cx="4292600" cy="268287"/>
          </a:xfrm>
          <a:prstGeom prst="rect">
            <a:avLst/>
          </a:prstGeom>
          <a:solidFill>
            <a:srgbClr val="E2DEE3"/>
          </a:solidFill>
          <a:ln w="9525">
            <a:noFill/>
            <a:miter lim="800000"/>
            <a:headEnd/>
            <a:tailEnd/>
          </a:ln>
        </p:spPr>
        <p:txBody>
          <a:bodyPr anchor="ctr"/>
          <a:lstStyle/>
          <a:p>
            <a:pPr eaLnBrk="0" hangingPunct="0">
              <a:buFont typeface="Arial" charset="0"/>
              <a:buNone/>
            </a:pPr>
            <a:endParaRPr lang="zh-CN" altLang="en-US" b="1">
              <a:solidFill>
                <a:srgbClr val="000000"/>
              </a:solidFill>
            </a:endParaRPr>
          </a:p>
        </p:txBody>
      </p:sp>
      <p:sp>
        <p:nvSpPr>
          <p:cNvPr id="51211" name="Oval 13"/>
          <p:cNvSpPr>
            <a:spLocks noChangeArrowheads="1"/>
          </p:cNvSpPr>
          <p:nvPr/>
        </p:nvSpPr>
        <p:spPr bwMode="auto">
          <a:xfrm>
            <a:off x="2039938" y="1798638"/>
            <a:ext cx="379412" cy="377825"/>
          </a:xfrm>
          <a:prstGeom prst="ellipse">
            <a:avLst/>
          </a:prstGeom>
          <a:solidFill>
            <a:srgbClr val="FF9900"/>
          </a:solidFill>
          <a:ln w="63500">
            <a:solidFill>
              <a:srgbClr val="83B02F"/>
            </a:solidFill>
            <a:round/>
            <a:headEnd/>
            <a:tailEnd/>
          </a:ln>
        </p:spPr>
        <p:txBody>
          <a:bodyPr anchor="ctr"/>
          <a:lstStyle/>
          <a:p>
            <a:pPr eaLnBrk="0" hangingPunct="0">
              <a:buFont typeface="Arial" charset="0"/>
              <a:buNone/>
            </a:pPr>
            <a:endParaRPr lang="zh-CN" altLang="en-US">
              <a:solidFill>
                <a:srgbClr val="000000"/>
              </a:solidFill>
            </a:endParaRPr>
          </a:p>
        </p:txBody>
      </p:sp>
      <p:sp>
        <p:nvSpPr>
          <p:cNvPr id="51212" name="Text Box 14"/>
          <p:cNvSpPr txBox="1">
            <a:spLocks noChangeArrowheads="1"/>
          </p:cNvSpPr>
          <p:nvPr/>
        </p:nvSpPr>
        <p:spPr bwMode="auto">
          <a:xfrm>
            <a:off x="2084388" y="1757363"/>
            <a:ext cx="231775" cy="461962"/>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FFFF"/>
                </a:solidFill>
                <a:latin typeface="Calibri" pitchFamily="34" charset="0"/>
                <a:ea typeface="方正综艺简体"/>
                <a:cs typeface="方正综艺简体"/>
              </a:rPr>
              <a:t>2</a:t>
            </a:r>
          </a:p>
        </p:txBody>
      </p:sp>
      <p:sp>
        <p:nvSpPr>
          <p:cNvPr id="51213" name="Text Box 15"/>
          <p:cNvSpPr txBox="1">
            <a:spLocks noChangeArrowheads="1"/>
          </p:cNvSpPr>
          <p:nvPr/>
        </p:nvSpPr>
        <p:spPr bwMode="auto">
          <a:xfrm>
            <a:off x="2487613" y="1836738"/>
            <a:ext cx="3887787" cy="338137"/>
          </a:xfrm>
          <a:prstGeom prst="rect">
            <a:avLst/>
          </a:prstGeom>
          <a:noFill/>
          <a:ln w="9525">
            <a:noFill/>
            <a:miter lim="800000"/>
            <a:headEnd/>
            <a:tailEnd/>
          </a:ln>
        </p:spPr>
        <p:txBody>
          <a:bodyPr>
            <a:spAutoFit/>
          </a:bodyPr>
          <a:lstStyle/>
          <a:p>
            <a:pPr eaLnBrk="0" hangingPunct="0">
              <a:buFont typeface="Arial" charset="0"/>
              <a:buNone/>
            </a:pPr>
            <a:r>
              <a:rPr lang="zh-CN" altLang="en-US" sz="1600" b="1">
                <a:latin typeface="微软雅黑"/>
                <a:ea typeface="微软雅黑"/>
                <a:cs typeface="微软雅黑"/>
              </a:rPr>
              <a:t>学习工作化：“学习型”班组创建</a:t>
            </a:r>
            <a:endParaRPr lang="zh-CN" altLang="en-US" sz="1500" b="1">
              <a:solidFill>
                <a:srgbClr val="000000"/>
              </a:solidFill>
              <a:latin typeface="Calibri" pitchFamily="34" charset="0"/>
            </a:endParaRPr>
          </a:p>
        </p:txBody>
      </p:sp>
      <p:sp>
        <p:nvSpPr>
          <p:cNvPr id="51214" name="Rectangle 16"/>
          <p:cNvSpPr>
            <a:spLocks noChangeArrowheads="1"/>
          </p:cNvSpPr>
          <p:nvPr/>
        </p:nvSpPr>
        <p:spPr bwMode="auto">
          <a:xfrm>
            <a:off x="2376488" y="2281238"/>
            <a:ext cx="4044950" cy="269875"/>
          </a:xfrm>
          <a:prstGeom prst="rect">
            <a:avLst/>
          </a:prstGeom>
          <a:solidFill>
            <a:srgbClr val="E2DEE3"/>
          </a:solidFill>
          <a:ln w="9525">
            <a:noFill/>
            <a:miter lim="800000"/>
            <a:headEnd/>
            <a:tailEnd/>
          </a:ln>
        </p:spPr>
        <p:txBody>
          <a:bodyPr anchor="ctr"/>
          <a:lstStyle/>
          <a:p>
            <a:pPr eaLnBrk="0" hangingPunct="0">
              <a:buFont typeface="Arial" charset="0"/>
              <a:buNone/>
            </a:pPr>
            <a:endParaRPr lang="zh-CN" altLang="en-US">
              <a:solidFill>
                <a:srgbClr val="000000"/>
              </a:solidFill>
            </a:endParaRPr>
          </a:p>
        </p:txBody>
      </p:sp>
      <p:sp>
        <p:nvSpPr>
          <p:cNvPr id="51215" name="Oval 17"/>
          <p:cNvSpPr>
            <a:spLocks noChangeArrowheads="1"/>
          </p:cNvSpPr>
          <p:nvPr/>
        </p:nvSpPr>
        <p:spPr bwMode="auto">
          <a:xfrm>
            <a:off x="2320925" y="2224088"/>
            <a:ext cx="377825" cy="377825"/>
          </a:xfrm>
          <a:prstGeom prst="ellipse">
            <a:avLst/>
          </a:prstGeom>
          <a:solidFill>
            <a:srgbClr val="FF9900"/>
          </a:solidFill>
          <a:ln w="63500">
            <a:solidFill>
              <a:srgbClr val="83B02F"/>
            </a:solidFill>
            <a:round/>
            <a:headEnd/>
            <a:tailEnd/>
          </a:ln>
        </p:spPr>
        <p:txBody>
          <a:bodyPr anchor="ctr"/>
          <a:lstStyle/>
          <a:p>
            <a:pPr eaLnBrk="0" hangingPunct="0">
              <a:buFont typeface="Arial" charset="0"/>
              <a:buNone/>
            </a:pPr>
            <a:endParaRPr lang="zh-CN" altLang="en-US">
              <a:solidFill>
                <a:srgbClr val="000000"/>
              </a:solidFill>
            </a:endParaRPr>
          </a:p>
        </p:txBody>
      </p:sp>
      <p:sp>
        <p:nvSpPr>
          <p:cNvPr id="51216" name="Text Box 18"/>
          <p:cNvSpPr txBox="1">
            <a:spLocks noChangeArrowheads="1"/>
          </p:cNvSpPr>
          <p:nvPr/>
        </p:nvSpPr>
        <p:spPr bwMode="auto">
          <a:xfrm>
            <a:off x="2365375" y="2184400"/>
            <a:ext cx="231775" cy="461963"/>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FFFF"/>
                </a:solidFill>
                <a:latin typeface="Calibri" pitchFamily="34" charset="0"/>
                <a:ea typeface="方正综艺简体"/>
                <a:cs typeface="方正综艺简体"/>
              </a:rPr>
              <a:t>3</a:t>
            </a:r>
            <a:endParaRPr lang="zh-CN" altLang="en-US">
              <a:solidFill>
                <a:srgbClr val="000000"/>
              </a:solidFill>
              <a:ea typeface="黑体" pitchFamily="2" charset="-122"/>
            </a:endParaRPr>
          </a:p>
        </p:txBody>
      </p:sp>
      <p:sp>
        <p:nvSpPr>
          <p:cNvPr id="51217" name="Text Box 19"/>
          <p:cNvSpPr txBox="1">
            <a:spLocks noChangeArrowheads="1"/>
          </p:cNvSpPr>
          <p:nvPr/>
        </p:nvSpPr>
        <p:spPr bwMode="auto">
          <a:xfrm>
            <a:off x="2730500" y="2268538"/>
            <a:ext cx="3862388" cy="338137"/>
          </a:xfrm>
          <a:prstGeom prst="rect">
            <a:avLst/>
          </a:prstGeom>
          <a:noFill/>
          <a:ln w="9525">
            <a:noFill/>
            <a:miter lim="800000"/>
            <a:headEnd/>
            <a:tailEnd/>
          </a:ln>
        </p:spPr>
        <p:txBody>
          <a:bodyPr>
            <a:spAutoFit/>
          </a:bodyPr>
          <a:lstStyle/>
          <a:p>
            <a:pPr eaLnBrk="0" hangingPunct="0">
              <a:buFont typeface="Arial" charset="0"/>
              <a:buNone/>
            </a:pPr>
            <a:r>
              <a:rPr lang="zh-CN" altLang="en-US" sz="1600" b="1">
                <a:latin typeface="微软雅黑"/>
                <a:ea typeface="微软雅黑"/>
                <a:cs typeface="微软雅黑"/>
              </a:rPr>
              <a:t>安全生产重于泰山：“安全型”班组创建</a:t>
            </a:r>
            <a:endParaRPr lang="zh-CN" altLang="en-US" sz="1500" b="1">
              <a:solidFill>
                <a:srgbClr val="000000"/>
              </a:solidFill>
              <a:latin typeface="微软雅黑"/>
            </a:endParaRPr>
          </a:p>
        </p:txBody>
      </p:sp>
      <p:sp>
        <p:nvSpPr>
          <p:cNvPr id="51218" name="Rectangle 20"/>
          <p:cNvSpPr>
            <a:spLocks noChangeArrowheads="1"/>
          </p:cNvSpPr>
          <p:nvPr/>
        </p:nvSpPr>
        <p:spPr bwMode="auto">
          <a:xfrm>
            <a:off x="2435225" y="2735263"/>
            <a:ext cx="3973513" cy="269875"/>
          </a:xfrm>
          <a:prstGeom prst="rect">
            <a:avLst/>
          </a:prstGeom>
          <a:solidFill>
            <a:srgbClr val="E2DEE3"/>
          </a:solidFill>
          <a:ln w="9525">
            <a:noFill/>
            <a:miter lim="800000"/>
            <a:headEnd/>
            <a:tailEnd/>
          </a:ln>
        </p:spPr>
        <p:txBody>
          <a:bodyPr anchor="ctr"/>
          <a:lstStyle/>
          <a:p>
            <a:pPr eaLnBrk="0" hangingPunct="0">
              <a:buFont typeface="Arial" charset="0"/>
              <a:buNone/>
            </a:pPr>
            <a:endParaRPr lang="zh-CN" altLang="en-US">
              <a:solidFill>
                <a:srgbClr val="000000"/>
              </a:solidFill>
            </a:endParaRPr>
          </a:p>
        </p:txBody>
      </p:sp>
      <p:sp>
        <p:nvSpPr>
          <p:cNvPr id="51219" name="Oval 21"/>
          <p:cNvSpPr>
            <a:spLocks noChangeArrowheads="1"/>
          </p:cNvSpPr>
          <p:nvPr/>
        </p:nvSpPr>
        <p:spPr bwMode="auto">
          <a:xfrm>
            <a:off x="2378075" y="2678113"/>
            <a:ext cx="377825" cy="377825"/>
          </a:xfrm>
          <a:prstGeom prst="ellipse">
            <a:avLst/>
          </a:prstGeom>
          <a:solidFill>
            <a:srgbClr val="FF9900"/>
          </a:solidFill>
          <a:ln w="63500">
            <a:solidFill>
              <a:srgbClr val="83B02F"/>
            </a:solidFill>
            <a:round/>
            <a:headEnd/>
            <a:tailEnd/>
          </a:ln>
        </p:spPr>
        <p:txBody>
          <a:bodyPr anchor="ctr"/>
          <a:lstStyle/>
          <a:p>
            <a:pPr eaLnBrk="0" hangingPunct="0">
              <a:buFont typeface="Arial" charset="0"/>
              <a:buNone/>
            </a:pPr>
            <a:endParaRPr lang="zh-CN" altLang="en-US">
              <a:solidFill>
                <a:srgbClr val="000000"/>
              </a:solidFill>
            </a:endParaRPr>
          </a:p>
        </p:txBody>
      </p:sp>
      <p:sp>
        <p:nvSpPr>
          <p:cNvPr id="51220" name="Text Box 22"/>
          <p:cNvSpPr txBox="1">
            <a:spLocks noChangeArrowheads="1"/>
          </p:cNvSpPr>
          <p:nvPr/>
        </p:nvSpPr>
        <p:spPr bwMode="auto">
          <a:xfrm>
            <a:off x="2416175" y="2646363"/>
            <a:ext cx="231775" cy="460375"/>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FFFF"/>
                </a:solidFill>
                <a:latin typeface="Calibri" pitchFamily="34" charset="0"/>
                <a:ea typeface="方正综艺简体"/>
                <a:cs typeface="方正综艺简体"/>
              </a:rPr>
              <a:t>4</a:t>
            </a:r>
            <a:endParaRPr lang="zh-CN" altLang="en-US">
              <a:solidFill>
                <a:srgbClr val="000000"/>
              </a:solidFill>
              <a:ea typeface="黑体" pitchFamily="2" charset="-122"/>
            </a:endParaRPr>
          </a:p>
        </p:txBody>
      </p:sp>
      <p:sp>
        <p:nvSpPr>
          <p:cNvPr id="51221" name="Text Box 23"/>
          <p:cNvSpPr txBox="1">
            <a:spLocks noChangeArrowheads="1"/>
          </p:cNvSpPr>
          <p:nvPr/>
        </p:nvSpPr>
        <p:spPr bwMode="auto">
          <a:xfrm>
            <a:off x="2825750" y="2714625"/>
            <a:ext cx="4032250" cy="339725"/>
          </a:xfrm>
          <a:prstGeom prst="rect">
            <a:avLst/>
          </a:prstGeom>
          <a:noFill/>
          <a:ln w="9525">
            <a:noFill/>
            <a:miter lim="800000"/>
            <a:headEnd/>
            <a:tailEnd/>
          </a:ln>
        </p:spPr>
        <p:txBody>
          <a:bodyPr>
            <a:spAutoFit/>
          </a:bodyPr>
          <a:lstStyle/>
          <a:p>
            <a:pPr eaLnBrk="0" hangingPunct="0">
              <a:buFont typeface="Arial" charset="0"/>
              <a:buNone/>
            </a:pPr>
            <a:r>
              <a:rPr lang="zh-CN" altLang="en-US" sz="1600" b="1">
                <a:latin typeface="微软雅黑"/>
                <a:ea typeface="微软雅黑"/>
                <a:cs typeface="微软雅黑"/>
              </a:rPr>
              <a:t>人造环境,环境育人：“清洁型”班组创建</a:t>
            </a:r>
            <a:endParaRPr lang="en-US" altLang="zh-CN" sz="1500" b="1">
              <a:solidFill>
                <a:srgbClr val="000000"/>
              </a:solidFill>
              <a:latin typeface="微软雅黑"/>
            </a:endParaRPr>
          </a:p>
        </p:txBody>
      </p:sp>
      <p:sp>
        <p:nvSpPr>
          <p:cNvPr id="51222" name="Rectangle 20"/>
          <p:cNvSpPr>
            <a:spLocks noChangeArrowheads="1"/>
          </p:cNvSpPr>
          <p:nvPr/>
        </p:nvSpPr>
        <p:spPr bwMode="auto">
          <a:xfrm>
            <a:off x="2365375" y="3200400"/>
            <a:ext cx="3975100" cy="268288"/>
          </a:xfrm>
          <a:prstGeom prst="rect">
            <a:avLst/>
          </a:prstGeom>
          <a:solidFill>
            <a:srgbClr val="E2DEE3"/>
          </a:solidFill>
          <a:ln w="9525">
            <a:noFill/>
            <a:miter lim="800000"/>
            <a:headEnd/>
            <a:tailEnd/>
          </a:ln>
        </p:spPr>
        <p:txBody>
          <a:bodyPr anchor="ctr"/>
          <a:lstStyle/>
          <a:p>
            <a:pPr eaLnBrk="0" hangingPunct="0">
              <a:buFont typeface="Arial" charset="0"/>
              <a:buNone/>
            </a:pPr>
            <a:endParaRPr lang="zh-CN" altLang="en-US">
              <a:solidFill>
                <a:srgbClr val="000000"/>
              </a:solidFill>
            </a:endParaRPr>
          </a:p>
        </p:txBody>
      </p:sp>
      <p:sp>
        <p:nvSpPr>
          <p:cNvPr id="51223" name="Oval 21"/>
          <p:cNvSpPr>
            <a:spLocks noChangeArrowheads="1"/>
          </p:cNvSpPr>
          <p:nvPr/>
        </p:nvSpPr>
        <p:spPr bwMode="auto">
          <a:xfrm>
            <a:off x="2308225" y="3143250"/>
            <a:ext cx="379413" cy="377825"/>
          </a:xfrm>
          <a:prstGeom prst="ellipse">
            <a:avLst/>
          </a:prstGeom>
          <a:solidFill>
            <a:srgbClr val="FF9900"/>
          </a:solidFill>
          <a:ln w="63500">
            <a:solidFill>
              <a:srgbClr val="83B02F"/>
            </a:solidFill>
            <a:round/>
            <a:headEnd/>
            <a:tailEnd/>
          </a:ln>
        </p:spPr>
        <p:txBody>
          <a:bodyPr anchor="ctr"/>
          <a:lstStyle/>
          <a:p>
            <a:pPr eaLnBrk="0" hangingPunct="0">
              <a:buFont typeface="Arial" charset="0"/>
              <a:buNone/>
            </a:pPr>
            <a:endParaRPr lang="zh-CN" altLang="en-US">
              <a:solidFill>
                <a:srgbClr val="000000"/>
              </a:solidFill>
            </a:endParaRPr>
          </a:p>
        </p:txBody>
      </p:sp>
      <p:sp>
        <p:nvSpPr>
          <p:cNvPr id="51224" name="Text Box 22"/>
          <p:cNvSpPr txBox="1">
            <a:spLocks noChangeArrowheads="1"/>
          </p:cNvSpPr>
          <p:nvPr/>
        </p:nvSpPr>
        <p:spPr bwMode="auto">
          <a:xfrm>
            <a:off x="2347913" y="3109913"/>
            <a:ext cx="231775" cy="461962"/>
          </a:xfrm>
          <a:prstGeom prst="rect">
            <a:avLst/>
          </a:prstGeom>
          <a:noFill/>
          <a:ln w="9525">
            <a:noFill/>
            <a:miter lim="800000"/>
            <a:headEnd/>
            <a:tailEnd/>
          </a:ln>
        </p:spPr>
        <p:txBody>
          <a:bodyPr>
            <a:spAutoFit/>
          </a:bodyPr>
          <a:lstStyle/>
          <a:p>
            <a:pPr eaLnBrk="0" hangingPunct="0">
              <a:buFont typeface="Arial" charset="0"/>
              <a:buNone/>
            </a:pPr>
            <a:r>
              <a:rPr lang="en-US" altLang="zh-CN" sz="2400" b="1">
                <a:solidFill>
                  <a:srgbClr val="FFFFFF"/>
                </a:solidFill>
                <a:latin typeface="Calibri" pitchFamily="34" charset="0"/>
                <a:ea typeface="方正综艺简体"/>
                <a:cs typeface="方正综艺简体"/>
              </a:rPr>
              <a:t>5</a:t>
            </a:r>
            <a:endParaRPr lang="zh-CN" altLang="en-US">
              <a:solidFill>
                <a:srgbClr val="000000"/>
              </a:solidFill>
              <a:ea typeface="黑体" pitchFamily="2" charset="-122"/>
            </a:endParaRPr>
          </a:p>
        </p:txBody>
      </p:sp>
      <p:sp>
        <p:nvSpPr>
          <p:cNvPr id="51225" name="Text Box 23"/>
          <p:cNvSpPr txBox="1">
            <a:spLocks noChangeArrowheads="1"/>
          </p:cNvSpPr>
          <p:nvPr/>
        </p:nvSpPr>
        <p:spPr bwMode="auto">
          <a:xfrm>
            <a:off x="2755900" y="3179763"/>
            <a:ext cx="3584575" cy="338137"/>
          </a:xfrm>
          <a:prstGeom prst="rect">
            <a:avLst/>
          </a:prstGeom>
          <a:noFill/>
          <a:ln w="9525">
            <a:noFill/>
            <a:miter lim="800000"/>
            <a:headEnd/>
            <a:tailEnd/>
          </a:ln>
        </p:spPr>
        <p:txBody>
          <a:bodyPr>
            <a:spAutoFit/>
          </a:bodyPr>
          <a:lstStyle/>
          <a:p>
            <a:pPr eaLnBrk="0" hangingPunct="0">
              <a:buFont typeface="Arial" charset="0"/>
              <a:buNone/>
            </a:pPr>
            <a:r>
              <a:rPr lang="zh-CN" altLang="zh-CN" sz="1600" b="1">
                <a:latin typeface="微软雅黑"/>
                <a:ea typeface="微软雅黑"/>
                <a:cs typeface="微软雅黑"/>
              </a:rPr>
              <a:t>杜绝一切浪费</a:t>
            </a:r>
            <a:r>
              <a:rPr lang="zh-CN" altLang="en-US" sz="1600" b="1">
                <a:latin typeface="微软雅黑"/>
                <a:ea typeface="微软雅黑"/>
                <a:cs typeface="微软雅黑"/>
              </a:rPr>
              <a:t>：</a:t>
            </a:r>
            <a:r>
              <a:rPr lang="zh-CN" altLang="zh-CN" sz="1600" b="1">
                <a:latin typeface="微软雅黑"/>
                <a:ea typeface="微软雅黑"/>
                <a:cs typeface="微软雅黑"/>
              </a:rPr>
              <a:t>“节约型”班组创建</a:t>
            </a:r>
          </a:p>
        </p:txBody>
      </p:sp>
      <p:sp>
        <p:nvSpPr>
          <p:cNvPr id="51226" name="Rectangle 20"/>
          <p:cNvSpPr>
            <a:spLocks noChangeArrowheads="1"/>
          </p:cNvSpPr>
          <p:nvPr/>
        </p:nvSpPr>
        <p:spPr bwMode="auto">
          <a:xfrm>
            <a:off x="2097088" y="3649663"/>
            <a:ext cx="3975100" cy="269875"/>
          </a:xfrm>
          <a:prstGeom prst="rect">
            <a:avLst/>
          </a:prstGeom>
          <a:solidFill>
            <a:srgbClr val="E2DEE3"/>
          </a:solidFill>
          <a:ln w="9525">
            <a:noFill/>
            <a:miter lim="800000"/>
            <a:headEnd/>
            <a:tailEnd/>
          </a:ln>
        </p:spPr>
        <p:txBody>
          <a:bodyPr anchor="ctr"/>
          <a:lstStyle/>
          <a:p>
            <a:pPr eaLnBrk="0" hangingPunct="0">
              <a:buFont typeface="Arial" charset="0"/>
              <a:buNone/>
            </a:pPr>
            <a:endParaRPr lang="zh-CN" altLang="en-US">
              <a:solidFill>
                <a:srgbClr val="000000"/>
              </a:solidFill>
            </a:endParaRPr>
          </a:p>
        </p:txBody>
      </p:sp>
      <p:sp>
        <p:nvSpPr>
          <p:cNvPr id="51227" name="Oval 21"/>
          <p:cNvSpPr>
            <a:spLocks noChangeArrowheads="1"/>
          </p:cNvSpPr>
          <p:nvPr/>
        </p:nvSpPr>
        <p:spPr bwMode="auto">
          <a:xfrm>
            <a:off x="2039938" y="3592513"/>
            <a:ext cx="379412" cy="377825"/>
          </a:xfrm>
          <a:prstGeom prst="ellipse">
            <a:avLst/>
          </a:prstGeom>
          <a:solidFill>
            <a:srgbClr val="FF9900"/>
          </a:solidFill>
          <a:ln w="63500">
            <a:solidFill>
              <a:srgbClr val="83B02F"/>
            </a:solidFill>
            <a:round/>
            <a:headEnd/>
            <a:tailEnd/>
          </a:ln>
        </p:spPr>
        <p:txBody>
          <a:bodyPr anchor="ctr"/>
          <a:lstStyle/>
          <a:p>
            <a:pPr eaLnBrk="0" hangingPunct="0">
              <a:buFont typeface="Arial" charset="0"/>
              <a:buNone/>
            </a:pPr>
            <a:endParaRPr lang="zh-CN" altLang="en-US">
              <a:solidFill>
                <a:srgbClr val="000000"/>
              </a:solidFill>
            </a:endParaRPr>
          </a:p>
        </p:txBody>
      </p:sp>
      <p:sp>
        <p:nvSpPr>
          <p:cNvPr id="51228" name="Text Box 22"/>
          <p:cNvSpPr txBox="1">
            <a:spLocks noChangeArrowheads="1"/>
          </p:cNvSpPr>
          <p:nvPr/>
        </p:nvSpPr>
        <p:spPr bwMode="auto">
          <a:xfrm>
            <a:off x="2079625" y="3543300"/>
            <a:ext cx="231775" cy="461963"/>
          </a:xfrm>
          <a:prstGeom prst="rect">
            <a:avLst/>
          </a:prstGeom>
          <a:noFill/>
          <a:ln w="9525">
            <a:noFill/>
            <a:miter lim="800000"/>
            <a:headEnd/>
            <a:tailEnd/>
          </a:ln>
        </p:spPr>
        <p:txBody>
          <a:bodyPr>
            <a:spAutoFit/>
          </a:bodyPr>
          <a:lstStyle/>
          <a:p>
            <a:pPr eaLnBrk="0" hangingPunct="0">
              <a:buFont typeface="Arial" charset="0"/>
              <a:buNone/>
            </a:pPr>
            <a:r>
              <a:rPr lang="en-US" altLang="zh-CN" sz="2400" b="1">
                <a:solidFill>
                  <a:srgbClr val="FFFFFF"/>
                </a:solidFill>
                <a:latin typeface="Calibri" pitchFamily="34" charset="0"/>
                <a:ea typeface="方正综艺简体"/>
                <a:cs typeface="方正综艺简体"/>
              </a:rPr>
              <a:t>6</a:t>
            </a:r>
            <a:endParaRPr lang="zh-CN" altLang="en-US">
              <a:solidFill>
                <a:srgbClr val="000000"/>
              </a:solidFill>
              <a:ea typeface="黑体" pitchFamily="2" charset="-122"/>
            </a:endParaRPr>
          </a:p>
        </p:txBody>
      </p:sp>
      <p:sp>
        <p:nvSpPr>
          <p:cNvPr id="51229" name="Text Box 23"/>
          <p:cNvSpPr txBox="1">
            <a:spLocks noChangeArrowheads="1"/>
          </p:cNvSpPr>
          <p:nvPr/>
        </p:nvSpPr>
        <p:spPr bwMode="auto">
          <a:xfrm>
            <a:off x="2487613" y="3629025"/>
            <a:ext cx="4105275" cy="339725"/>
          </a:xfrm>
          <a:prstGeom prst="rect">
            <a:avLst/>
          </a:prstGeom>
          <a:noFill/>
          <a:ln w="9525">
            <a:noFill/>
            <a:miter lim="800000"/>
            <a:headEnd/>
            <a:tailEnd/>
          </a:ln>
        </p:spPr>
        <p:txBody>
          <a:bodyPr>
            <a:spAutoFit/>
          </a:bodyPr>
          <a:lstStyle/>
          <a:p>
            <a:pPr eaLnBrk="0" hangingPunct="0">
              <a:buFont typeface="Arial" charset="0"/>
              <a:buNone/>
            </a:pPr>
            <a:r>
              <a:rPr lang="zh-CN" altLang="zh-CN" sz="1600" b="1">
                <a:latin typeface="微软雅黑"/>
                <a:ea typeface="微软雅黑"/>
                <a:cs typeface="微软雅黑"/>
              </a:rPr>
              <a:t>同心同德，协作奋进</a:t>
            </a:r>
            <a:r>
              <a:rPr lang="zh-CN" altLang="en-US" sz="1600" b="1">
                <a:latin typeface="微软雅黑"/>
                <a:ea typeface="微软雅黑"/>
                <a:cs typeface="微软雅黑"/>
              </a:rPr>
              <a:t>：</a:t>
            </a:r>
            <a:r>
              <a:rPr lang="zh-CN" altLang="zh-CN" sz="1600" b="1">
                <a:latin typeface="微软雅黑"/>
                <a:ea typeface="微软雅黑"/>
                <a:cs typeface="微软雅黑"/>
              </a:rPr>
              <a:t>“和谐型”班组创建</a:t>
            </a:r>
          </a:p>
        </p:txBody>
      </p:sp>
      <p:sp>
        <p:nvSpPr>
          <p:cNvPr id="51230" name="Rectangle 20"/>
          <p:cNvSpPr>
            <a:spLocks noChangeArrowheads="1"/>
          </p:cNvSpPr>
          <p:nvPr/>
        </p:nvSpPr>
        <p:spPr bwMode="auto">
          <a:xfrm>
            <a:off x="1435100" y="4044950"/>
            <a:ext cx="3973513" cy="268288"/>
          </a:xfrm>
          <a:prstGeom prst="rect">
            <a:avLst/>
          </a:prstGeom>
          <a:solidFill>
            <a:srgbClr val="E2DEE3"/>
          </a:solidFill>
          <a:ln w="9525">
            <a:noFill/>
            <a:miter lim="800000"/>
            <a:headEnd/>
            <a:tailEnd/>
          </a:ln>
        </p:spPr>
        <p:txBody>
          <a:bodyPr anchor="ctr"/>
          <a:lstStyle/>
          <a:p>
            <a:pPr eaLnBrk="0" hangingPunct="0">
              <a:buFont typeface="Arial" charset="0"/>
              <a:buNone/>
            </a:pPr>
            <a:endParaRPr lang="zh-CN" altLang="en-US">
              <a:solidFill>
                <a:srgbClr val="000000"/>
              </a:solidFill>
            </a:endParaRPr>
          </a:p>
        </p:txBody>
      </p:sp>
      <p:sp>
        <p:nvSpPr>
          <p:cNvPr id="51231" name="Oval 21"/>
          <p:cNvSpPr>
            <a:spLocks noChangeArrowheads="1"/>
          </p:cNvSpPr>
          <p:nvPr/>
        </p:nvSpPr>
        <p:spPr bwMode="auto">
          <a:xfrm>
            <a:off x="1377950" y="3987800"/>
            <a:ext cx="377825" cy="377825"/>
          </a:xfrm>
          <a:prstGeom prst="ellipse">
            <a:avLst/>
          </a:prstGeom>
          <a:solidFill>
            <a:srgbClr val="FF9900"/>
          </a:solidFill>
          <a:ln w="63500">
            <a:solidFill>
              <a:srgbClr val="83B02F"/>
            </a:solidFill>
            <a:round/>
            <a:headEnd/>
            <a:tailEnd/>
          </a:ln>
        </p:spPr>
        <p:txBody>
          <a:bodyPr anchor="ctr"/>
          <a:lstStyle/>
          <a:p>
            <a:pPr eaLnBrk="0" hangingPunct="0">
              <a:buFont typeface="Arial" charset="0"/>
              <a:buNone/>
            </a:pPr>
            <a:endParaRPr lang="zh-CN" altLang="en-US">
              <a:solidFill>
                <a:srgbClr val="000000"/>
              </a:solidFill>
            </a:endParaRPr>
          </a:p>
        </p:txBody>
      </p:sp>
      <p:sp>
        <p:nvSpPr>
          <p:cNvPr id="51232" name="Text Box 22"/>
          <p:cNvSpPr txBox="1">
            <a:spLocks noChangeArrowheads="1"/>
          </p:cNvSpPr>
          <p:nvPr/>
        </p:nvSpPr>
        <p:spPr bwMode="auto">
          <a:xfrm>
            <a:off x="1416050" y="3956050"/>
            <a:ext cx="233363" cy="460375"/>
          </a:xfrm>
          <a:prstGeom prst="rect">
            <a:avLst/>
          </a:prstGeom>
          <a:noFill/>
          <a:ln w="9525">
            <a:noFill/>
            <a:miter lim="800000"/>
            <a:headEnd/>
            <a:tailEnd/>
          </a:ln>
        </p:spPr>
        <p:txBody>
          <a:bodyPr>
            <a:spAutoFit/>
          </a:bodyPr>
          <a:lstStyle/>
          <a:p>
            <a:pPr eaLnBrk="0" hangingPunct="0">
              <a:buFont typeface="Arial" charset="0"/>
              <a:buNone/>
            </a:pPr>
            <a:r>
              <a:rPr lang="en-US" altLang="zh-CN" sz="2400" b="1">
                <a:solidFill>
                  <a:srgbClr val="FFFFFF"/>
                </a:solidFill>
                <a:latin typeface="Calibri" pitchFamily="34" charset="0"/>
                <a:ea typeface="方正综艺简体"/>
                <a:cs typeface="方正综艺简体"/>
              </a:rPr>
              <a:t>7</a:t>
            </a:r>
            <a:endParaRPr lang="zh-CN" altLang="en-US">
              <a:solidFill>
                <a:srgbClr val="000000"/>
              </a:solidFill>
              <a:ea typeface="黑体" pitchFamily="2" charset="-122"/>
            </a:endParaRPr>
          </a:p>
        </p:txBody>
      </p:sp>
      <p:sp>
        <p:nvSpPr>
          <p:cNvPr id="51233" name="Text Box 23"/>
          <p:cNvSpPr txBox="1">
            <a:spLocks noChangeArrowheads="1"/>
          </p:cNvSpPr>
          <p:nvPr/>
        </p:nvSpPr>
        <p:spPr bwMode="auto">
          <a:xfrm>
            <a:off x="1825625" y="4024313"/>
            <a:ext cx="3582988" cy="338137"/>
          </a:xfrm>
          <a:prstGeom prst="rect">
            <a:avLst/>
          </a:prstGeom>
          <a:noFill/>
          <a:ln w="9525">
            <a:noFill/>
            <a:miter lim="800000"/>
            <a:headEnd/>
            <a:tailEnd/>
          </a:ln>
        </p:spPr>
        <p:txBody>
          <a:bodyPr>
            <a:spAutoFit/>
          </a:bodyPr>
          <a:lstStyle/>
          <a:p>
            <a:pPr eaLnBrk="0" hangingPunct="0">
              <a:buFont typeface="Arial" charset="0"/>
              <a:buNone/>
            </a:pPr>
            <a:r>
              <a:rPr lang="zh-CN" altLang="zh-CN" sz="1600" b="1">
                <a:latin typeface="微软雅黑"/>
                <a:ea typeface="微软雅黑"/>
                <a:cs typeface="微软雅黑"/>
              </a:rPr>
              <a:t>班组长胜任力提升</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782638" y="455613"/>
            <a:ext cx="3760787" cy="422275"/>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心智模式不同</a:t>
            </a:r>
          </a:p>
        </p:txBody>
      </p:sp>
      <p:grpSp>
        <p:nvGrpSpPr>
          <p:cNvPr id="2" name="Group 3"/>
          <p:cNvGrpSpPr>
            <a:grpSpLocks/>
          </p:cNvGrpSpPr>
          <p:nvPr/>
        </p:nvGrpSpPr>
        <p:grpSpPr bwMode="auto">
          <a:xfrm>
            <a:off x="728663" y="1006475"/>
            <a:ext cx="4914900" cy="3725863"/>
            <a:chOff x="1056" y="909"/>
            <a:chExt cx="3811" cy="3267"/>
          </a:xfrm>
        </p:grpSpPr>
        <p:sp>
          <p:nvSpPr>
            <p:cNvPr id="102403" name="Oval 4"/>
            <p:cNvSpPr>
              <a:spLocks noChangeArrowheads="1"/>
            </p:cNvSpPr>
            <p:nvPr/>
          </p:nvSpPr>
          <p:spPr bwMode="auto">
            <a:xfrm>
              <a:off x="3512" y="1452"/>
              <a:ext cx="472" cy="132"/>
            </a:xfrm>
            <a:prstGeom prst="ellipse">
              <a:avLst/>
            </a:prstGeom>
            <a:gradFill rotWithShape="1">
              <a:gsLst>
                <a:gs pos="0">
                  <a:srgbClr val="000000"/>
                </a:gs>
                <a:gs pos="100000">
                  <a:srgbClr val="FFFFFF"/>
                </a:gs>
              </a:gsLst>
              <a:path path="shape">
                <a:fillToRect l="50000" t="50000" r="50000" b="50000"/>
              </a:path>
            </a:gradFill>
            <a:ln w="9525">
              <a:noFill/>
              <a:round/>
              <a:headEnd/>
              <a:tailEnd/>
            </a:ln>
          </p:spPr>
          <p:txBody>
            <a:bodyPr wrap="none" anchor="ctr"/>
            <a:lstStyle/>
            <a:p>
              <a:pPr algn="ctr" eaLnBrk="0" hangingPunct="0">
                <a:buFont typeface="Arial" charset="0"/>
                <a:buNone/>
              </a:pPr>
              <a:endParaRPr lang="zh-CN" altLang="zh-CN">
                <a:latin typeface="微软雅黑"/>
                <a:ea typeface="微软雅黑"/>
                <a:cs typeface="微软雅黑"/>
              </a:endParaRPr>
            </a:p>
          </p:txBody>
        </p:sp>
        <p:sp>
          <p:nvSpPr>
            <p:cNvPr id="102404" name="Oval 5"/>
            <p:cNvSpPr>
              <a:spLocks noChangeArrowheads="1"/>
            </p:cNvSpPr>
            <p:nvPr/>
          </p:nvSpPr>
          <p:spPr bwMode="auto">
            <a:xfrm>
              <a:off x="2688" y="2477"/>
              <a:ext cx="933" cy="259"/>
            </a:xfrm>
            <a:prstGeom prst="ellipse">
              <a:avLst/>
            </a:prstGeom>
            <a:gradFill rotWithShape="1">
              <a:gsLst>
                <a:gs pos="0">
                  <a:srgbClr val="000000"/>
                </a:gs>
                <a:gs pos="100000">
                  <a:srgbClr val="FFFFFF"/>
                </a:gs>
              </a:gsLst>
              <a:path path="shape">
                <a:fillToRect l="50000" t="50000" r="50000" b="50000"/>
              </a:path>
            </a:gradFill>
            <a:ln w="9525">
              <a:noFill/>
              <a:round/>
              <a:headEnd/>
              <a:tailEnd/>
            </a:ln>
          </p:spPr>
          <p:txBody>
            <a:bodyPr wrap="none" anchor="ctr"/>
            <a:lstStyle/>
            <a:p>
              <a:pPr algn="ctr" eaLnBrk="0" hangingPunct="0">
                <a:buFont typeface="Arial" charset="0"/>
                <a:buNone/>
              </a:pPr>
              <a:endParaRPr lang="zh-CN" altLang="zh-CN">
                <a:latin typeface="微软雅黑"/>
                <a:ea typeface="微软雅黑"/>
                <a:cs typeface="微软雅黑"/>
              </a:endParaRPr>
            </a:p>
          </p:txBody>
        </p:sp>
        <p:sp>
          <p:nvSpPr>
            <p:cNvPr id="102405" name="Oval 6"/>
            <p:cNvSpPr>
              <a:spLocks noChangeArrowheads="1"/>
            </p:cNvSpPr>
            <p:nvPr/>
          </p:nvSpPr>
          <p:spPr bwMode="auto">
            <a:xfrm>
              <a:off x="3360" y="3758"/>
              <a:ext cx="1507" cy="418"/>
            </a:xfrm>
            <a:prstGeom prst="ellipse">
              <a:avLst/>
            </a:prstGeom>
            <a:gradFill rotWithShape="1">
              <a:gsLst>
                <a:gs pos="0">
                  <a:srgbClr val="000000"/>
                </a:gs>
                <a:gs pos="100000">
                  <a:srgbClr val="FFFFFF"/>
                </a:gs>
              </a:gsLst>
              <a:path path="shape">
                <a:fillToRect l="50000" t="50000" r="50000" b="50000"/>
              </a:path>
            </a:gradFill>
            <a:ln w="9525">
              <a:noFill/>
              <a:round/>
              <a:headEnd/>
              <a:tailEnd/>
            </a:ln>
          </p:spPr>
          <p:txBody>
            <a:bodyPr wrap="none" anchor="ctr"/>
            <a:lstStyle/>
            <a:p>
              <a:pPr algn="ctr" eaLnBrk="0" hangingPunct="0">
                <a:buFont typeface="Arial" charset="0"/>
                <a:buNone/>
              </a:pPr>
              <a:endParaRPr lang="zh-CN" altLang="zh-CN">
                <a:latin typeface="微软雅黑"/>
                <a:ea typeface="微软雅黑"/>
                <a:cs typeface="微软雅黑"/>
              </a:endParaRPr>
            </a:p>
          </p:txBody>
        </p:sp>
        <p:sp>
          <p:nvSpPr>
            <p:cNvPr id="102406" name="Oval 7"/>
            <p:cNvSpPr>
              <a:spLocks noChangeArrowheads="1"/>
            </p:cNvSpPr>
            <p:nvPr/>
          </p:nvSpPr>
          <p:spPr bwMode="auto">
            <a:xfrm>
              <a:off x="1200" y="2880"/>
              <a:ext cx="933" cy="259"/>
            </a:xfrm>
            <a:prstGeom prst="ellipse">
              <a:avLst/>
            </a:prstGeom>
            <a:gradFill rotWithShape="1">
              <a:gsLst>
                <a:gs pos="0">
                  <a:srgbClr val="000000"/>
                </a:gs>
                <a:gs pos="100000">
                  <a:srgbClr val="FFFFFF"/>
                </a:gs>
              </a:gsLst>
              <a:path path="shape">
                <a:fillToRect l="50000" t="50000" r="50000" b="50000"/>
              </a:path>
            </a:gradFill>
            <a:ln w="9525">
              <a:noFill/>
              <a:round/>
              <a:headEnd/>
              <a:tailEnd/>
            </a:ln>
          </p:spPr>
          <p:txBody>
            <a:bodyPr wrap="none" anchor="ctr"/>
            <a:lstStyle/>
            <a:p>
              <a:pPr algn="ctr" eaLnBrk="0" hangingPunct="0">
                <a:buFont typeface="Arial" charset="0"/>
                <a:buNone/>
              </a:pPr>
              <a:endParaRPr lang="zh-CN" altLang="zh-CN">
                <a:latin typeface="微软雅黑"/>
                <a:ea typeface="微软雅黑"/>
                <a:cs typeface="微软雅黑"/>
              </a:endParaRPr>
            </a:p>
          </p:txBody>
        </p:sp>
        <p:sp>
          <p:nvSpPr>
            <p:cNvPr id="102407" name="Rectangle 8"/>
            <p:cNvSpPr>
              <a:spLocks noChangeArrowheads="1"/>
            </p:cNvSpPr>
            <p:nvPr/>
          </p:nvSpPr>
          <p:spPr bwMode="gray">
            <a:xfrm rot="-7829975">
              <a:off x="3239" y="2447"/>
              <a:ext cx="605" cy="121"/>
            </a:xfrm>
            <a:prstGeom prst="rect">
              <a:avLst/>
            </a:prstGeom>
            <a:gradFill rotWithShape="1">
              <a:gsLst>
                <a:gs pos="0">
                  <a:srgbClr val="454545"/>
                </a:gs>
                <a:gs pos="50000">
                  <a:srgbClr val="969696"/>
                </a:gs>
                <a:gs pos="100000">
                  <a:srgbClr val="454545"/>
                </a:gs>
              </a:gsLst>
              <a:lin ang="5400000" scaled="1"/>
            </a:gradFill>
            <a:ln w="9525" algn="ctr">
              <a:noFill/>
              <a:miter lim="800000"/>
              <a:headEnd/>
              <a:tailEnd/>
            </a:ln>
          </p:spPr>
          <p:txBody>
            <a:bodyPr wrap="none" anchor="ctr"/>
            <a:lstStyle/>
            <a:p>
              <a:pPr algn="ctr" eaLnBrk="0" hangingPunct="0">
                <a:buFont typeface="Arial" charset="0"/>
                <a:buNone/>
              </a:pPr>
              <a:endParaRPr lang="zh-CN" altLang="en-US">
                <a:latin typeface="微软雅黑"/>
                <a:ea typeface="微软雅黑"/>
                <a:cs typeface="微软雅黑"/>
              </a:endParaRPr>
            </a:p>
          </p:txBody>
        </p:sp>
        <p:sp>
          <p:nvSpPr>
            <p:cNvPr id="102408" name="Rectangle 9"/>
            <p:cNvSpPr>
              <a:spLocks noChangeArrowheads="1"/>
            </p:cNvSpPr>
            <p:nvPr/>
          </p:nvSpPr>
          <p:spPr bwMode="gray">
            <a:xfrm rot="-743917">
              <a:off x="1986" y="2162"/>
              <a:ext cx="636" cy="109"/>
            </a:xfrm>
            <a:prstGeom prst="rect">
              <a:avLst/>
            </a:prstGeom>
            <a:gradFill rotWithShape="1">
              <a:gsLst>
                <a:gs pos="0">
                  <a:srgbClr val="454545"/>
                </a:gs>
                <a:gs pos="50000">
                  <a:srgbClr val="969696"/>
                </a:gs>
                <a:gs pos="100000">
                  <a:srgbClr val="454545"/>
                </a:gs>
              </a:gsLst>
              <a:lin ang="5400000" scaled="1"/>
            </a:gradFill>
            <a:ln w="9525" algn="ctr">
              <a:noFill/>
              <a:miter lim="800000"/>
              <a:headEnd/>
              <a:tailEnd/>
            </a:ln>
          </p:spPr>
          <p:txBody>
            <a:bodyPr wrap="none" anchor="ctr"/>
            <a:lstStyle/>
            <a:p>
              <a:pPr algn="ctr" eaLnBrk="0" hangingPunct="0">
                <a:buFont typeface="Arial" charset="0"/>
                <a:buNone/>
              </a:pPr>
              <a:endParaRPr lang="zh-CN" altLang="en-US">
                <a:latin typeface="微软雅黑"/>
                <a:ea typeface="微软雅黑"/>
                <a:cs typeface="微软雅黑"/>
              </a:endParaRPr>
            </a:p>
          </p:txBody>
        </p:sp>
        <p:grpSp>
          <p:nvGrpSpPr>
            <p:cNvPr id="102409" name="Group 10"/>
            <p:cNvGrpSpPr>
              <a:grpSpLocks/>
            </p:cNvGrpSpPr>
            <p:nvPr/>
          </p:nvGrpSpPr>
          <p:grpSpPr bwMode="auto">
            <a:xfrm>
              <a:off x="2577" y="1327"/>
              <a:ext cx="1014" cy="1169"/>
              <a:chOff x="2433" y="1234"/>
              <a:chExt cx="1014" cy="1169"/>
            </a:xfrm>
          </p:grpSpPr>
          <p:sp>
            <p:nvSpPr>
              <p:cNvPr id="102419" name="Rectangle 11"/>
              <p:cNvSpPr>
                <a:spLocks noChangeArrowheads="1"/>
              </p:cNvSpPr>
              <p:nvPr/>
            </p:nvSpPr>
            <p:spPr bwMode="gray">
              <a:xfrm rot="-3205350">
                <a:off x="3175" y="1380"/>
                <a:ext cx="376" cy="83"/>
              </a:xfrm>
              <a:prstGeom prst="rect">
                <a:avLst/>
              </a:prstGeom>
              <a:gradFill rotWithShape="1">
                <a:gsLst>
                  <a:gs pos="0">
                    <a:srgbClr val="454545"/>
                  </a:gs>
                  <a:gs pos="50000">
                    <a:srgbClr val="969696"/>
                  </a:gs>
                  <a:gs pos="100000">
                    <a:srgbClr val="454545"/>
                  </a:gs>
                </a:gsLst>
                <a:lin ang="5400000" scaled="1"/>
              </a:gradFill>
              <a:ln w="9525" algn="ctr">
                <a:noFill/>
                <a:miter lim="800000"/>
                <a:headEnd/>
                <a:tailEnd/>
              </a:ln>
            </p:spPr>
            <p:txBody>
              <a:bodyPr wrap="none" anchor="ctr"/>
              <a:lstStyle/>
              <a:p>
                <a:pPr algn="ctr" eaLnBrk="0" hangingPunct="0">
                  <a:buFont typeface="Arial" charset="0"/>
                  <a:buNone/>
                </a:pPr>
                <a:endParaRPr lang="zh-CN" altLang="en-US">
                  <a:latin typeface="微软雅黑"/>
                  <a:ea typeface="微软雅黑"/>
                  <a:cs typeface="微软雅黑"/>
                </a:endParaRPr>
              </a:p>
            </p:txBody>
          </p:sp>
          <p:grpSp>
            <p:nvGrpSpPr>
              <p:cNvPr id="102420" name="Group 12"/>
              <p:cNvGrpSpPr>
                <a:grpSpLocks/>
              </p:cNvGrpSpPr>
              <p:nvPr/>
            </p:nvGrpSpPr>
            <p:grpSpPr bwMode="auto">
              <a:xfrm>
                <a:off x="2433" y="1401"/>
                <a:ext cx="1014" cy="1002"/>
                <a:chOff x="2016" y="1920"/>
                <a:chExt cx="1680" cy="1680"/>
              </a:xfrm>
            </p:grpSpPr>
            <p:sp>
              <p:nvSpPr>
                <p:cNvPr id="185357" name="Oval 13"/>
                <p:cNvSpPr>
                  <a:spLocks noChangeArrowheads="1"/>
                </p:cNvSpPr>
                <p:nvPr/>
              </p:nvSpPr>
              <p:spPr bwMode="gray">
                <a:xfrm>
                  <a:off x="2017" y="1919"/>
                  <a:ext cx="1678" cy="1680"/>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algn="ctr" eaLnBrk="0" hangingPunct="0">
                    <a:buFont typeface="Arial" panose="020B0604020202020204" pitchFamily="34" charset="0"/>
                    <a:buNone/>
                    <a:defRPr/>
                  </a:pPr>
                  <a:endParaRPr lang="zh-CN" altLang="en-US">
                    <a:latin typeface="微软雅黑" pitchFamily="34" charset="-122"/>
                    <a:ea typeface="微软雅黑" pitchFamily="34" charset="-122"/>
                  </a:endParaRPr>
                </a:p>
              </p:txBody>
            </p:sp>
            <p:sp>
              <p:nvSpPr>
                <p:cNvPr id="102423" name="Freeform 1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round/>
                  <a:headEnd/>
                  <a:tailEnd/>
                </a:ln>
              </p:spPr>
              <p:txBody>
                <a:bodyPr/>
                <a:lstStyle/>
                <a:p>
                  <a:pPr algn="ctr" eaLnBrk="0" hangingPunct="0">
                    <a:buFont typeface="Arial" charset="0"/>
                    <a:buNone/>
                  </a:pPr>
                  <a:endParaRPr lang="zh-CN" altLang="en-US">
                    <a:latin typeface="微软雅黑"/>
                    <a:ea typeface="微软雅黑"/>
                    <a:cs typeface="微软雅黑"/>
                  </a:endParaRPr>
                </a:p>
              </p:txBody>
            </p:sp>
          </p:grpSp>
          <p:sp>
            <p:nvSpPr>
              <p:cNvPr id="185359" name="Text Box 15"/>
              <p:cNvSpPr txBox="1">
                <a:spLocks noChangeArrowheads="1"/>
              </p:cNvSpPr>
              <p:nvPr/>
            </p:nvSpPr>
            <p:spPr bwMode="gray">
              <a:xfrm>
                <a:off x="2500" y="1825"/>
                <a:ext cx="858" cy="323"/>
              </a:xfrm>
              <a:prstGeom prst="rect">
                <a:avLst/>
              </a:prstGeom>
              <a:noFill/>
              <a:ln w="9525">
                <a:noFill/>
                <a:miter lim="800000"/>
                <a:headEnd/>
                <a:tailEnd/>
              </a:ln>
              <a:effectLst/>
            </p:spPr>
            <p:txBody>
              <a:bodyPr wrap="none">
                <a:spAutoFit/>
              </a:bodyPr>
              <a:lstStyle/>
              <a:p>
                <a:pPr algn="ctr" eaLnBrk="0" hangingPunct="0">
                  <a:buFont typeface="Arial" panose="020B0604020202020204" pitchFamily="34" charset="0"/>
                  <a:buNone/>
                  <a:defRPr/>
                </a:pPr>
                <a:r>
                  <a:rPr lang="zh-CN" altLang="en-US" b="1" dirty="0">
                    <a:solidFill>
                      <a:srgbClr val="FFFFFF"/>
                    </a:solidFill>
                    <a:effectLst>
                      <a:outerShdw blurRad="38100" dist="38100" dir="2700000" algn="tl">
                        <a:srgbClr val="C0C0C0"/>
                      </a:outerShdw>
                    </a:effectLst>
                    <a:latin typeface="微软雅黑" pitchFamily="34" charset="-122"/>
                    <a:ea typeface="微软雅黑" pitchFamily="34" charset="-122"/>
                  </a:rPr>
                  <a:t>心智模式</a:t>
                </a:r>
              </a:p>
            </p:txBody>
          </p:sp>
        </p:grpSp>
        <p:grpSp>
          <p:nvGrpSpPr>
            <p:cNvPr id="102410" name="Group 17"/>
            <p:cNvGrpSpPr>
              <a:grpSpLocks/>
            </p:cNvGrpSpPr>
            <p:nvPr/>
          </p:nvGrpSpPr>
          <p:grpSpPr bwMode="auto">
            <a:xfrm>
              <a:off x="3465" y="909"/>
              <a:ext cx="549" cy="543"/>
              <a:chOff x="2016" y="1920"/>
              <a:chExt cx="1680" cy="1680"/>
            </a:xfrm>
          </p:grpSpPr>
          <p:sp>
            <p:nvSpPr>
              <p:cNvPr id="185362" name="Oval 18"/>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45490"/>
                      <a:invGamma/>
                    </a:schemeClr>
                  </a:gs>
                </a:gsLst>
                <a:lin ang="5400000" scaled="1"/>
              </a:gradFill>
              <a:ln w="9525">
                <a:noFill/>
                <a:round/>
                <a:headEnd/>
                <a:tailEnd/>
              </a:ln>
              <a:effectLst/>
            </p:spPr>
            <p:txBody>
              <a:bodyPr wrap="none" anchor="ctr"/>
              <a:lstStyle/>
              <a:p>
                <a:pPr algn="ctr" eaLnBrk="0" hangingPunct="0">
                  <a:buFont typeface="Arial" panose="020B0604020202020204" pitchFamily="34" charset="0"/>
                  <a:buNone/>
                  <a:defRPr/>
                </a:pPr>
                <a:endParaRPr lang="zh-CN" altLang="en-US">
                  <a:latin typeface="微软雅黑" pitchFamily="34" charset="-122"/>
                  <a:ea typeface="微软雅黑" pitchFamily="34" charset="-122"/>
                </a:endParaRPr>
              </a:p>
            </p:txBody>
          </p:sp>
          <p:sp>
            <p:nvSpPr>
              <p:cNvPr id="102418" name="Freeform 19"/>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round/>
                <a:headEnd/>
                <a:tailEnd/>
              </a:ln>
            </p:spPr>
            <p:txBody>
              <a:bodyPr/>
              <a:lstStyle/>
              <a:p>
                <a:pPr algn="ctr" eaLnBrk="0" hangingPunct="0">
                  <a:buFont typeface="Arial" charset="0"/>
                  <a:buNone/>
                </a:pPr>
                <a:endParaRPr lang="zh-CN" altLang="en-US">
                  <a:latin typeface="微软雅黑"/>
                  <a:ea typeface="微软雅黑"/>
                  <a:cs typeface="微软雅黑"/>
                </a:endParaRPr>
              </a:p>
            </p:txBody>
          </p:sp>
        </p:grpSp>
        <p:grpSp>
          <p:nvGrpSpPr>
            <p:cNvPr id="102411" name="Group 22"/>
            <p:cNvGrpSpPr>
              <a:grpSpLocks/>
            </p:cNvGrpSpPr>
            <p:nvPr/>
          </p:nvGrpSpPr>
          <p:grpSpPr bwMode="auto">
            <a:xfrm>
              <a:off x="1056" y="1744"/>
              <a:ext cx="1099" cy="1128"/>
              <a:chOff x="2016" y="1920"/>
              <a:chExt cx="1680" cy="1680"/>
            </a:xfrm>
          </p:grpSpPr>
          <p:sp>
            <p:nvSpPr>
              <p:cNvPr id="185367" name="Oval 23"/>
              <p:cNvSpPr>
                <a:spLocks noChangeArrowheads="1"/>
              </p:cNvSpPr>
              <p:nvPr/>
            </p:nvSpPr>
            <p:spPr bwMode="gray">
              <a:xfrm>
                <a:off x="2016" y="1920"/>
                <a:ext cx="1680" cy="1679"/>
              </a:xfrm>
              <a:prstGeom prst="ellipse">
                <a:avLst/>
              </a:prstGeom>
              <a:gradFill rotWithShape="1">
                <a:gsLst>
                  <a:gs pos="0">
                    <a:schemeClr val="accent2"/>
                  </a:gs>
                  <a:gs pos="100000">
                    <a:schemeClr val="accent2">
                      <a:gamma/>
                      <a:shade val="72549"/>
                      <a:invGamma/>
                    </a:schemeClr>
                  </a:gs>
                </a:gsLst>
                <a:lin ang="5400000" scaled="1"/>
              </a:gradFill>
              <a:ln w="9525">
                <a:noFill/>
                <a:round/>
                <a:headEnd/>
                <a:tailEnd/>
              </a:ln>
              <a:effectLst/>
            </p:spPr>
            <p:txBody>
              <a:bodyPr wrap="none" anchor="ctr"/>
              <a:lstStyle/>
              <a:p>
                <a:pPr algn="ctr" eaLnBrk="0" hangingPunct="0">
                  <a:buFont typeface="Arial" panose="020B0604020202020204" pitchFamily="34" charset="0"/>
                  <a:buNone/>
                  <a:defRPr/>
                </a:pPr>
                <a:endParaRPr lang="zh-CN" altLang="en-US">
                  <a:latin typeface="微软雅黑" pitchFamily="34" charset="-122"/>
                  <a:ea typeface="微软雅黑" pitchFamily="34" charset="-122"/>
                </a:endParaRPr>
              </a:p>
            </p:txBody>
          </p:sp>
          <p:sp>
            <p:nvSpPr>
              <p:cNvPr id="102416" name="Freeform 2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round/>
                <a:headEnd/>
                <a:tailEnd/>
              </a:ln>
            </p:spPr>
            <p:txBody>
              <a:bodyPr/>
              <a:lstStyle/>
              <a:p>
                <a:pPr algn="ctr" eaLnBrk="0" hangingPunct="0">
                  <a:buFont typeface="Arial" charset="0"/>
                  <a:buNone/>
                </a:pPr>
                <a:endParaRPr lang="zh-CN" altLang="en-US">
                  <a:latin typeface="微软雅黑"/>
                  <a:ea typeface="微软雅黑"/>
                  <a:cs typeface="微软雅黑"/>
                </a:endParaRPr>
              </a:p>
            </p:txBody>
          </p:sp>
        </p:grpSp>
        <p:grpSp>
          <p:nvGrpSpPr>
            <p:cNvPr id="102412" name="Group 27"/>
            <p:cNvGrpSpPr>
              <a:grpSpLocks/>
            </p:cNvGrpSpPr>
            <p:nvPr/>
          </p:nvGrpSpPr>
          <p:grpSpPr bwMode="auto">
            <a:xfrm>
              <a:off x="3422" y="2538"/>
              <a:ext cx="1268" cy="1253"/>
              <a:chOff x="2016" y="1920"/>
              <a:chExt cx="1680" cy="1680"/>
            </a:xfrm>
          </p:grpSpPr>
          <p:sp>
            <p:nvSpPr>
              <p:cNvPr id="185372" name="Oval 28"/>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4510"/>
                      <a:invGamma/>
                    </a:schemeClr>
                  </a:gs>
                </a:gsLst>
                <a:lin ang="5400000" scaled="1"/>
              </a:gradFill>
              <a:ln w="9525">
                <a:noFill/>
                <a:round/>
                <a:headEnd/>
                <a:tailEnd/>
              </a:ln>
              <a:effectLst/>
            </p:spPr>
            <p:txBody>
              <a:bodyPr wrap="none" anchor="ctr"/>
              <a:lstStyle/>
              <a:p>
                <a:pPr algn="ctr" eaLnBrk="0" hangingPunct="0">
                  <a:buFont typeface="Arial" panose="020B0604020202020204" pitchFamily="34" charset="0"/>
                  <a:buNone/>
                  <a:defRPr/>
                </a:pPr>
                <a:endParaRPr lang="zh-CN" altLang="en-US">
                  <a:latin typeface="微软雅黑" pitchFamily="34" charset="-122"/>
                  <a:ea typeface="微软雅黑" pitchFamily="34" charset="-122"/>
                </a:endParaRPr>
              </a:p>
            </p:txBody>
          </p:sp>
          <p:sp>
            <p:nvSpPr>
              <p:cNvPr id="185373" name="Freeform 29"/>
              <p:cNvSpPr>
                <a:spLocks/>
              </p:cNvSpPr>
              <p:nvPr/>
            </p:nvSpPr>
            <p:spPr bwMode="gray">
              <a:xfrm>
                <a:off x="2208" y="1947"/>
                <a:ext cx="1295" cy="635"/>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headEnd/>
                <a:tailEnd/>
              </a:ln>
              <a:effectLst/>
            </p:spPr>
            <p:txBody>
              <a:bodyPr/>
              <a:lstStyle/>
              <a:p>
                <a:pPr algn="ctr" eaLnBrk="0" hangingPunct="0">
                  <a:buFont typeface="Arial" panose="020B0604020202020204" pitchFamily="34" charset="0"/>
                  <a:buNone/>
                  <a:defRPr/>
                </a:pPr>
                <a:endParaRPr lang="zh-CN" altLang="en-US">
                  <a:latin typeface="微软雅黑" pitchFamily="34" charset="-122"/>
                  <a:ea typeface="微软雅黑"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title"/>
          </p:nvPr>
        </p:nvSpPr>
        <p:spPr>
          <a:xfrm>
            <a:off x="765175" y="411163"/>
            <a:ext cx="4229100" cy="423862"/>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心智模式的来源？</a:t>
            </a:r>
          </a:p>
        </p:txBody>
      </p:sp>
      <p:sp>
        <p:nvSpPr>
          <p:cNvPr id="103426" name="Rectangle 2"/>
          <p:cNvSpPr>
            <a:spLocks noGrp="1" noChangeArrowheads="1"/>
          </p:cNvSpPr>
          <p:nvPr>
            <p:ph idx="1"/>
          </p:nvPr>
        </p:nvSpPr>
        <p:spPr>
          <a:xfrm>
            <a:off x="188913" y="1058863"/>
            <a:ext cx="6426200" cy="3403600"/>
          </a:xfrm>
        </p:spPr>
        <p:txBody>
          <a:bodyPr/>
          <a:lstStyle/>
          <a:p>
            <a:pPr eaLnBrk="1" hangingPunct="1">
              <a:lnSpc>
                <a:spcPct val="135000"/>
              </a:lnSpc>
              <a:buFontTx/>
              <a:buNone/>
            </a:pPr>
            <a:r>
              <a:rPr lang="zh-CN" altLang="en-US" sz="2100" b="1" smtClean="0">
                <a:latin typeface="楷体_GB2312" pitchFamily="49" charset="-122"/>
                <a:ea typeface="楷体_GB2312" pitchFamily="49" charset="-122"/>
              </a:rPr>
              <a:t>１</a:t>
            </a:r>
            <a:r>
              <a:rPr lang="en-US" altLang="zh-CN" sz="2100" b="1" smtClean="0">
                <a:latin typeface="楷体_GB2312" pitchFamily="49" charset="-122"/>
                <a:ea typeface="楷体_GB2312" pitchFamily="49" charset="-122"/>
              </a:rPr>
              <a:t>.</a:t>
            </a:r>
            <a:r>
              <a:rPr lang="zh-CN" altLang="en-US" sz="2100" b="1" smtClean="0">
                <a:latin typeface="楷体_GB2312" pitchFamily="49" charset="-122"/>
                <a:ea typeface="楷体_GB2312" pitchFamily="49" charset="-122"/>
              </a:rPr>
              <a:t>自然世界</a:t>
            </a:r>
            <a:r>
              <a:rPr lang="en-US" altLang="zh-CN" sz="2100" b="1" smtClean="0">
                <a:latin typeface="楷体_GB2312" pitchFamily="49" charset="-122"/>
                <a:ea typeface="楷体_GB2312" pitchFamily="49" charset="-122"/>
              </a:rPr>
              <a:t>:</a:t>
            </a:r>
            <a:endParaRPr lang="zh-CN" altLang="en-US" sz="2100" b="1" smtClean="0">
              <a:latin typeface="楷体_GB2312" pitchFamily="49" charset="-122"/>
              <a:ea typeface="楷体_GB2312" pitchFamily="49" charset="-122"/>
            </a:endParaRPr>
          </a:p>
          <a:p>
            <a:pPr eaLnBrk="1" hangingPunct="1">
              <a:lnSpc>
                <a:spcPct val="135000"/>
              </a:lnSpc>
              <a:buFontTx/>
              <a:buNone/>
            </a:pPr>
            <a:endParaRPr lang="zh-CN" altLang="en-US" sz="2100" b="1" smtClean="0">
              <a:latin typeface="楷体_GB2312" pitchFamily="49" charset="-122"/>
              <a:ea typeface="楷体_GB2312" pitchFamily="49" charset="-122"/>
            </a:endParaRPr>
          </a:p>
          <a:p>
            <a:pPr eaLnBrk="1" hangingPunct="1">
              <a:lnSpc>
                <a:spcPct val="135000"/>
              </a:lnSpc>
              <a:buFontTx/>
              <a:buNone/>
            </a:pPr>
            <a:r>
              <a:rPr lang="zh-CN" altLang="en-US" sz="2100" b="1" smtClean="0">
                <a:latin typeface="楷体_GB2312" pitchFamily="49" charset="-122"/>
                <a:ea typeface="楷体_GB2312" pitchFamily="49" charset="-122"/>
              </a:rPr>
              <a:t>２</a:t>
            </a:r>
            <a:r>
              <a:rPr lang="en-US" altLang="zh-CN" sz="2100" b="1" smtClean="0">
                <a:latin typeface="楷体_GB2312" pitchFamily="49" charset="-122"/>
                <a:ea typeface="楷体_GB2312" pitchFamily="49" charset="-122"/>
              </a:rPr>
              <a:t>.</a:t>
            </a:r>
            <a:r>
              <a:rPr lang="zh-CN" altLang="en-US" sz="2100" b="1" smtClean="0">
                <a:latin typeface="楷体_GB2312" pitchFamily="49" charset="-122"/>
                <a:ea typeface="楷体_GB2312" pitchFamily="49" charset="-122"/>
              </a:rPr>
              <a:t>概念模式</a:t>
            </a:r>
            <a:r>
              <a:rPr lang="en-US" altLang="zh-CN" sz="2100" b="1" smtClean="0">
                <a:latin typeface="楷体_GB2312" pitchFamily="49" charset="-122"/>
                <a:ea typeface="楷体_GB2312" pitchFamily="49" charset="-122"/>
              </a:rPr>
              <a:t>:</a:t>
            </a:r>
            <a:endParaRPr lang="zh-CN" altLang="en-US" sz="2100" b="1" u="sng" smtClean="0">
              <a:latin typeface="楷体_GB2312" pitchFamily="49" charset="-122"/>
              <a:ea typeface="楷体_GB2312" pitchFamily="49" charset="-122"/>
            </a:endParaRPr>
          </a:p>
          <a:p>
            <a:pPr eaLnBrk="1" hangingPunct="1">
              <a:lnSpc>
                <a:spcPct val="135000"/>
              </a:lnSpc>
              <a:buFontTx/>
              <a:buNone/>
            </a:pPr>
            <a:endParaRPr lang="zh-CN" altLang="en-US" sz="2100" b="1" u="sng" smtClean="0">
              <a:latin typeface="楷体_GB2312" pitchFamily="49" charset="-122"/>
              <a:ea typeface="楷体_GB2312" pitchFamily="49" charset="-122"/>
            </a:endParaRPr>
          </a:p>
          <a:p>
            <a:pPr eaLnBrk="1" hangingPunct="1">
              <a:lnSpc>
                <a:spcPct val="135000"/>
              </a:lnSpc>
              <a:buFontTx/>
              <a:buNone/>
            </a:pPr>
            <a:r>
              <a:rPr lang="zh-CN" altLang="en-US" sz="2100" b="1" smtClean="0">
                <a:latin typeface="楷体_GB2312" pitchFamily="49" charset="-122"/>
                <a:ea typeface="楷体_GB2312" pitchFamily="49" charset="-122"/>
              </a:rPr>
              <a:t>３</a:t>
            </a:r>
            <a:r>
              <a:rPr lang="en-US" altLang="zh-CN" sz="2100" b="1" smtClean="0">
                <a:latin typeface="楷体_GB2312" pitchFamily="49" charset="-122"/>
                <a:ea typeface="楷体_GB2312" pitchFamily="49" charset="-122"/>
              </a:rPr>
              <a:t>.</a:t>
            </a:r>
            <a:r>
              <a:rPr lang="zh-CN" altLang="en-US" sz="2100" b="1" smtClean="0">
                <a:latin typeface="楷体_GB2312" pitchFamily="49" charset="-122"/>
                <a:ea typeface="楷体_GB2312" pitchFamily="49" charset="-122"/>
              </a:rPr>
              <a:t>推论和归纳</a:t>
            </a:r>
            <a:r>
              <a:rPr lang="en-US" altLang="zh-CN" sz="2100" b="1" smtClean="0">
                <a:latin typeface="楷体_GB2312" pitchFamily="49" charset="-122"/>
                <a:ea typeface="楷体_GB2312" pitchFamily="49" charset="-122"/>
              </a:rPr>
              <a:t>:</a:t>
            </a:r>
            <a:endParaRPr lang="zh-CN" altLang="en-US" sz="2100" b="1" u="sng" smtClean="0">
              <a:solidFill>
                <a:schemeClr val="folHlink"/>
              </a:solidFill>
              <a:latin typeface="楷体_GB2312" pitchFamily="49" charset="-122"/>
              <a:ea typeface="楷体_GB2312" pitchFamily="49" charset="-122"/>
            </a:endParaRPr>
          </a:p>
          <a:p>
            <a:pPr eaLnBrk="1" hangingPunct="1">
              <a:lnSpc>
                <a:spcPct val="135000"/>
              </a:lnSpc>
              <a:buFontTx/>
              <a:buNone/>
            </a:pPr>
            <a:r>
              <a:rPr lang="zh-CN" altLang="en-US" sz="2100" smtClean="0"/>
              <a:t> </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idx="1"/>
          </p:nvPr>
        </p:nvSpPr>
        <p:spPr>
          <a:xfrm>
            <a:off x="228600" y="955675"/>
            <a:ext cx="6515100" cy="2857500"/>
          </a:xfrm>
        </p:spPr>
        <p:txBody>
          <a:bodyPr/>
          <a:lstStyle/>
          <a:p>
            <a:pPr eaLnBrk="1" hangingPunct="1">
              <a:buFontTx/>
              <a:buNone/>
            </a:pPr>
            <a:endParaRPr lang="en-US" altLang="zh-CN" sz="2100" b="1" smtClean="0">
              <a:latin typeface="微软雅黑"/>
            </a:endParaRPr>
          </a:p>
          <a:p>
            <a:pPr eaLnBrk="1" hangingPunct="1">
              <a:buFontTx/>
              <a:buNone/>
            </a:pPr>
            <a:endParaRPr lang="en-US" altLang="zh-CN" sz="2100" b="1" smtClean="0">
              <a:latin typeface="微软雅黑"/>
            </a:endParaRPr>
          </a:p>
          <a:p>
            <a:pPr eaLnBrk="1" hangingPunct="1">
              <a:buFontTx/>
              <a:buNone/>
            </a:pPr>
            <a:r>
              <a:rPr lang="en-US" altLang="zh-CN" sz="2100" b="1" smtClean="0">
                <a:latin typeface="微软雅黑"/>
              </a:rPr>
              <a:t>    A. </a:t>
            </a:r>
            <a:endParaRPr lang="zh-CN" altLang="en-US" sz="2100" b="1" smtClean="0">
              <a:latin typeface="微软雅黑"/>
            </a:endParaRPr>
          </a:p>
          <a:p>
            <a:pPr eaLnBrk="1" hangingPunct="1">
              <a:buFontTx/>
              <a:buNone/>
            </a:pPr>
            <a:endParaRPr lang="zh-CN" altLang="en-US" sz="2100" smtClean="0">
              <a:latin typeface="微软雅黑"/>
            </a:endParaRPr>
          </a:p>
          <a:p>
            <a:pPr eaLnBrk="1" hangingPunct="1">
              <a:buFontTx/>
              <a:buNone/>
            </a:pPr>
            <a:r>
              <a:rPr lang="zh-CN" altLang="en-US" sz="2100" b="1" smtClean="0">
                <a:latin typeface="微软雅黑"/>
              </a:rPr>
              <a:t>    </a:t>
            </a:r>
            <a:r>
              <a:rPr lang="en-US" altLang="zh-CN" sz="2100" b="1" smtClean="0">
                <a:latin typeface="微软雅黑"/>
              </a:rPr>
              <a:t>B. </a:t>
            </a:r>
            <a:endParaRPr lang="zh-CN" altLang="en-US" sz="2100" b="1" smtClean="0">
              <a:latin typeface="微软雅黑"/>
            </a:endParaRPr>
          </a:p>
          <a:p>
            <a:pPr eaLnBrk="1" hangingPunct="1">
              <a:buFontTx/>
              <a:buNone/>
            </a:pPr>
            <a:endParaRPr lang="zh-CN" altLang="en-US" sz="2100" smtClean="0">
              <a:latin typeface="微软雅黑"/>
            </a:endParaRPr>
          </a:p>
          <a:p>
            <a:pPr eaLnBrk="1" hangingPunct="1">
              <a:buFontTx/>
              <a:buNone/>
            </a:pPr>
            <a:r>
              <a:rPr lang="zh-CN" altLang="en-US" sz="2100" b="1" smtClean="0">
                <a:latin typeface="微软雅黑"/>
              </a:rPr>
              <a:t>    </a:t>
            </a:r>
            <a:r>
              <a:rPr lang="en-US" altLang="zh-CN" sz="2100" b="1" smtClean="0">
                <a:latin typeface="微软雅黑"/>
              </a:rPr>
              <a:t>C. </a:t>
            </a:r>
            <a:endParaRPr lang="zh-CN" altLang="en-US" sz="2100" b="1" smtClean="0">
              <a:latin typeface="微软雅黑"/>
            </a:endParaRPr>
          </a:p>
          <a:p>
            <a:pPr eaLnBrk="1" hangingPunct="1">
              <a:buFontTx/>
              <a:buNone/>
            </a:pPr>
            <a:endParaRPr lang="en-US" altLang="zh-CN" sz="2400" smtClean="0">
              <a:latin typeface="微软雅黑"/>
            </a:endParaRPr>
          </a:p>
        </p:txBody>
      </p:sp>
      <p:sp>
        <p:nvSpPr>
          <p:cNvPr id="104450" name="Text Box 2"/>
          <p:cNvSpPr txBox="1">
            <a:spLocks noChangeArrowheads="1"/>
          </p:cNvSpPr>
          <p:nvPr/>
        </p:nvSpPr>
        <p:spPr bwMode="auto">
          <a:xfrm>
            <a:off x="765175" y="411163"/>
            <a:ext cx="4494213" cy="450850"/>
          </a:xfrm>
          <a:prstGeom prst="rect">
            <a:avLst/>
          </a:prstGeom>
          <a:noFill/>
          <a:ln w="9525">
            <a:noFill/>
            <a:miter lim="800000"/>
            <a:headEnd/>
            <a:tailEnd/>
          </a:ln>
        </p:spPr>
        <p:txBody>
          <a:bodyPr lIns="68578" tIns="34289" rIns="68578" bIns="34289">
            <a:spAutoFit/>
          </a:bodyPr>
          <a:lstStyle/>
          <a:p>
            <a:pPr eaLnBrk="0" hangingPunct="0">
              <a:buFont typeface="Arial" charset="0"/>
              <a:buNone/>
            </a:pPr>
            <a:r>
              <a:rPr lang="zh-CN" altLang="en-US" sz="2400" b="1">
                <a:solidFill>
                  <a:srgbClr val="FF0000"/>
                </a:solidFill>
                <a:latin typeface="宋体" charset="-122"/>
                <a:ea typeface="微软雅黑"/>
                <a:cs typeface="微软雅黑"/>
                <a:sym typeface="宋体" charset="-122"/>
              </a:rPr>
              <a:t>创建学习型班组的三个要点</a:t>
            </a:r>
            <a:endParaRPr lang="zh-CN" altLang="en-US" sz="120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530">
                                            <p:txEl>
                                              <p:pRg st="2" end="2"/>
                                            </p:txEl>
                                          </p:spTgt>
                                        </p:tgtEl>
                                        <p:attrNameLst>
                                          <p:attrName>style.visibility</p:attrName>
                                        </p:attrNameLst>
                                      </p:cBhvr>
                                      <p:to>
                                        <p:strVal val="visible"/>
                                      </p:to>
                                    </p:set>
                                    <p:anim calcmode="lin" valueType="num">
                                      <p:cBhvr additive="base">
                                        <p:cTn id="7" dur="500" fill="hold"/>
                                        <p:tgtEl>
                                          <p:spTgt spid="1505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0530">
                                            <p:txEl>
                                              <p:pRg st="4" end="4"/>
                                            </p:txEl>
                                          </p:spTgt>
                                        </p:tgtEl>
                                        <p:attrNameLst>
                                          <p:attrName>style.visibility</p:attrName>
                                        </p:attrNameLst>
                                      </p:cBhvr>
                                      <p:to>
                                        <p:strVal val="visible"/>
                                      </p:to>
                                    </p:set>
                                    <p:anim calcmode="lin" valueType="num">
                                      <p:cBhvr additive="base">
                                        <p:cTn id="11" dur="500" fill="hold"/>
                                        <p:tgtEl>
                                          <p:spTgt spid="150530">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0530">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0530">
                                            <p:txEl>
                                              <p:pRg st="6" end="6"/>
                                            </p:txEl>
                                          </p:spTgt>
                                        </p:tgtEl>
                                        <p:attrNameLst>
                                          <p:attrName>style.visibility</p:attrName>
                                        </p:attrNameLst>
                                      </p:cBhvr>
                                      <p:to>
                                        <p:strVal val="visible"/>
                                      </p:to>
                                    </p:set>
                                    <p:anim calcmode="lin" valueType="num">
                                      <p:cBhvr additive="base">
                                        <p:cTn id="15" dur="500" fill="hold"/>
                                        <p:tgtEl>
                                          <p:spTgt spid="150530">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05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idx="1"/>
          </p:nvPr>
        </p:nvSpPr>
        <p:spPr>
          <a:xfrm>
            <a:off x="350838" y="1063625"/>
            <a:ext cx="6173787" cy="2749550"/>
          </a:xfrm>
        </p:spPr>
        <p:txBody>
          <a:bodyPr/>
          <a:lstStyle/>
          <a:p>
            <a:pPr eaLnBrk="1" hangingPunct="1">
              <a:buFontTx/>
              <a:buNone/>
            </a:pPr>
            <a:r>
              <a:rPr lang="zh-CN" altLang="en-US" sz="2100" b="1" smtClean="0">
                <a:latin typeface="微软雅黑"/>
              </a:rPr>
              <a:t>创建学习型班组的三个步骤：</a:t>
            </a:r>
          </a:p>
          <a:p>
            <a:pPr eaLnBrk="1" hangingPunct="1">
              <a:buFontTx/>
              <a:buNone/>
            </a:pPr>
            <a:endParaRPr lang="zh-CN" altLang="en-US" sz="1800" b="1" smtClean="0">
              <a:solidFill>
                <a:srgbClr val="FF0000"/>
              </a:solidFill>
              <a:latin typeface="微软雅黑"/>
            </a:endParaRPr>
          </a:p>
          <a:p>
            <a:pPr eaLnBrk="1" hangingPunct="1">
              <a:buFontTx/>
              <a:buNone/>
            </a:pPr>
            <a:r>
              <a:rPr lang="zh-CN" altLang="en-US" sz="1800" b="1" smtClean="0">
                <a:solidFill>
                  <a:srgbClr val="FF0000"/>
                </a:solidFill>
                <a:latin typeface="微软雅黑"/>
              </a:rPr>
              <a:t>     </a:t>
            </a:r>
            <a:r>
              <a:rPr lang="en-US" altLang="zh-CN" sz="1800" b="1" smtClean="0">
                <a:solidFill>
                  <a:srgbClr val="FF0000"/>
                </a:solidFill>
                <a:latin typeface="微软雅黑"/>
              </a:rPr>
              <a:t>A. </a:t>
            </a:r>
            <a:endParaRPr lang="zh-CN" altLang="en-US" sz="1800" b="1" smtClean="0">
              <a:solidFill>
                <a:srgbClr val="FF0000"/>
              </a:solidFill>
              <a:latin typeface="微软雅黑"/>
            </a:endParaRPr>
          </a:p>
          <a:p>
            <a:pPr eaLnBrk="1" hangingPunct="1">
              <a:buFontTx/>
              <a:buNone/>
            </a:pPr>
            <a:endParaRPr lang="zh-CN" altLang="en-US" sz="1800" b="1" smtClean="0">
              <a:solidFill>
                <a:srgbClr val="FF0000"/>
              </a:solidFill>
              <a:latin typeface="微软雅黑"/>
            </a:endParaRPr>
          </a:p>
          <a:p>
            <a:pPr eaLnBrk="1" hangingPunct="1">
              <a:buFontTx/>
              <a:buNone/>
            </a:pPr>
            <a:r>
              <a:rPr lang="zh-CN" altLang="en-US" sz="1800" b="1" smtClean="0">
                <a:solidFill>
                  <a:srgbClr val="FF0000"/>
                </a:solidFill>
                <a:latin typeface="微软雅黑"/>
              </a:rPr>
              <a:t>     </a:t>
            </a:r>
            <a:r>
              <a:rPr lang="en-US" altLang="zh-CN" sz="1800" b="1" smtClean="0">
                <a:solidFill>
                  <a:srgbClr val="FF0000"/>
                </a:solidFill>
                <a:latin typeface="微软雅黑"/>
              </a:rPr>
              <a:t>B. </a:t>
            </a:r>
            <a:endParaRPr lang="zh-CN" altLang="en-US" sz="1800" b="1" smtClean="0">
              <a:solidFill>
                <a:srgbClr val="FF0000"/>
              </a:solidFill>
              <a:latin typeface="微软雅黑"/>
            </a:endParaRPr>
          </a:p>
          <a:p>
            <a:pPr eaLnBrk="1" hangingPunct="1">
              <a:buFontTx/>
              <a:buNone/>
            </a:pPr>
            <a:endParaRPr lang="zh-CN" altLang="en-US" sz="1800" b="1" smtClean="0">
              <a:solidFill>
                <a:srgbClr val="FF0000"/>
              </a:solidFill>
              <a:latin typeface="微软雅黑"/>
            </a:endParaRPr>
          </a:p>
          <a:p>
            <a:pPr eaLnBrk="1" hangingPunct="1">
              <a:buFontTx/>
              <a:buNone/>
            </a:pPr>
            <a:r>
              <a:rPr lang="zh-CN" altLang="en-US" sz="1800" b="1" smtClean="0">
                <a:solidFill>
                  <a:srgbClr val="FF0000"/>
                </a:solidFill>
                <a:latin typeface="微软雅黑"/>
              </a:rPr>
              <a:t>     </a:t>
            </a:r>
            <a:r>
              <a:rPr lang="en-US" altLang="zh-CN" sz="1800" b="1" smtClean="0">
                <a:solidFill>
                  <a:srgbClr val="FF0000"/>
                </a:solidFill>
                <a:latin typeface="微软雅黑"/>
              </a:rPr>
              <a:t>C. </a:t>
            </a:r>
            <a:endParaRPr lang="zh-CN" altLang="en-US" sz="1800" smtClean="0">
              <a:latin typeface="微软雅黑"/>
            </a:endParaRPr>
          </a:p>
        </p:txBody>
      </p:sp>
      <p:sp>
        <p:nvSpPr>
          <p:cNvPr id="106498" name="Text Box 2"/>
          <p:cNvSpPr txBox="1">
            <a:spLocks noChangeArrowheads="1"/>
          </p:cNvSpPr>
          <p:nvPr/>
        </p:nvSpPr>
        <p:spPr bwMode="auto">
          <a:xfrm>
            <a:off x="765175" y="484188"/>
            <a:ext cx="4494213" cy="438150"/>
          </a:xfrm>
          <a:prstGeom prst="rect">
            <a:avLst/>
          </a:prstGeom>
          <a:noFill/>
          <a:ln w="9525">
            <a:noFill/>
            <a:miter lim="800000"/>
            <a:headEnd/>
            <a:tailEnd/>
          </a:ln>
        </p:spPr>
        <p:txBody>
          <a:bodyPr lIns="68578" tIns="34289" rIns="68578" bIns="34289">
            <a:spAutoFit/>
          </a:bodyPr>
          <a:lstStyle/>
          <a:p>
            <a:pPr eaLnBrk="0" hangingPunct="0">
              <a:buFont typeface="Arial" charset="0"/>
              <a:buNone/>
            </a:pPr>
            <a:r>
              <a:rPr lang="zh-CN" altLang="en-US" sz="2400" b="1">
                <a:solidFill>
                  <a:srgbClr val="FF0000"/>
                </a:solidFill>
                <a:latin typeface="宋体" charset="-122"/>
                <a:ea typeface="微软雅黑"/>
                <a:cs typeface="微软雅黑"/>
                <a:sym typeface="宋体" charset="-122"/>
              </a:rPr>
              <a:t>创建学习型班组的三个步骤</a:t>
            </a:r>
            <a:endParaRPr lang="zh-CN" altLang="en-US" sz="120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2">
                                            <p:txEl>
                                              <p:pRg st="2" end="2"/>
                                            </p:txEl>
                                          </p:spTgt>
                                        </p:tgtEl>
                                        <p:attrNameLst>
                                          <p:attrName>style.visibility</p:attrName>
                                        </p:attrNameLst>
                                      </p:cBhvr>
                                      <p:to>
                                        <p:strVal val="visible"/>
                                      </p:to>
                                    </p:set>
                                    <p:anim calcmode="lin" valueType="num">
                                      <p:cBhvr additive="base">
                                        <p:cTn id="7" dur="500" fill="hold"/>
                                        <p:tgtEl>
                                          <p:spTgt spid="12800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8002">
                                            <p:txEl>
                                              <p:pRg st="4" end="4"/>
                                            </p:txEl>
                                          </p:spTgt>
                                        </p:tgtEl>
                                        <p:attrNameLst>
                                          <p:attrName>style.visibility</p:attrName>
                                        </p:attrNameLst>
                                      </p:cBhvr>
                                      <p:to>
                                        <p:strVal val="visible"/>
                                      </p:to>
                                    </p:set>
                                    <p:anim calcmode="lin" valueType="num">
                                      <p:cBhvr additive="base">
                                        <p:cTn id="11" dur="500" fill="hold"/>
                                        <p:tgtEl>
                                          <p:spTgt spid="12800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800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8002">
                                            <p:txEl>
                                              <p:pRg st="6" end="6"/>
                                            </p:txEl>
                                          </p:spTgt>
                                        </p:tgtEl>
                                        <p:attrNameLst>
                                          <p:attrName>style.visibility</p:attrName>
                                        </p:attrNameLst>
                                      </p:cBhvr>
                                      <p:to>
                                        <p:strVal val="visible"/>
                                      </p:to>
                                    </p:set>
                                    <p:anim calcmode="lin" valueType="num">
                                      <p:cBhvr additive="base">
                                        <p:cTn id="15" dur="500" fill="hold"/>
                                        <p:tgtEl>
                                          <p:spTgt spid="12800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80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65175" y="411163"/>
            <a:ext cx="1619250" cy="450850"/>
          </a:xfrm>
        </p:spPr>
        <p:txBody>
          <a:bodyPr lIns="68578" tIns="34289" rIns="68578" bIns="34289">
            <a:spAutoFit/>
          </a:bodyPr>
          <a:lstStyle/>
          <a:p>
            <a:pPr eaLnBrk="1" hangingPunct="1">
              <a:defRPr/>
            </a:pPr>
            <a:r>
              <a:rPr lang="zh-CN" altLang="en-US" sz="2475" dirty="0">
                <a:solidFill>
                  <a:srgbClr val="FF0000"/>
                </a:solidFill>
                <a:latin typeface="宋体" pitchFamily="2" charset="-122"/>
                <a:cs typeface="+mn-cs"/>
                <a:sym typeface="宋体" pitchFamily="2" charset="-122"/>
              </a:rPr>
              <a:t>知识获取</a:t>
            </a:r>
          </a:p>
        </p:txBody>
      </p:sp>
      <p:sp>
        <p:nvSpPr>
          <p:cNvPr id="130051" name="Rectangle 3"/>
          <p:cNvSpPr>
            <a:spLocks noGrp="1" noChangeArrowheads="1"/>
          </p:cNvSpPr>
          <p:nvPr>
            <p:ph idx="1"/>
          </p:nvPr>
        </p:nvSpPr>
        <p:spPr>
          <a:xfrm>
            <a:off x="338138" y="1060450"/>
            <a:ext cx="6175375" cy="3402013"/>
          </a:xfrm>
        </p:spPr>
        <p:txBody>
          <a:bodyPr/>
          <a:lstStyle/>
          <a:p>
            <a:pPr eaLnBrk="1" hangingPunct="1">
              <a:lnSpc>
                <a:spcPct val="90000"/>
              </a:lnSpc>
              <a:buFont typeface="Wingdings" pitchFamily="2" charset="2"/>
              <a:buChar char="Ø"/>
            </a:pPr>
            <a:r>
              <a:rPr lang="zh-CN" altLang="en-US" sz="1800" b="1" smtClean="0">
                <a:latin typeface="微软雅黑"/>
              </a:rPr>
              <a:t> </a:t>
            </a:r>
          </a:p>
          <a:p>
            <a:pPr eaLnBrk="1" hangingPunct="1">
              <a:lnSpc>
                <a:spcPct val="90000"/>
              </a:lnSpc>
              <a:buFont typeface="Wingdings" pitchFamily="2" charset="2"/>
              <a:buChar char="Ø"/>
            </a:pPr>
            <a:endParaRPr lang="zh-CN" altLang="en-US" sz="1800" b="1" smtClean="0">
              <a:latin typeface="微软雅黑"/>
            </a:endParaRPr>
          </a:p>
          <a:p>
            <a:pPr eaLnBrk="1" hangingPunct="1">
              <a:lnSpc>
                <a:spcPct val="90000"/>
              </a:lnSpc>
              <a:buFont typeface="Wingdings" pitchFamily="2" charset="2"/>
              <a:buChar char="Ø"/>
            </a:pPr>
            <a:r>
              <a:rPr lang="zh-CN" altLang="en-US" sz="1800" b="1" smtClean="0">
                <a:latin typeface="微软雅黑"/>
              </a:rPr>
              <a:t> </a:t>
            </a:r>
          </a:p>
          <a:p>
            <a:pPr eaLnBrk="1" hangingPunct="1">
              <a:lnSpc>
                <a:spcPct val="90000"/>
              </a:lnSpc>
              <a:buFont typeface="Wingdings" pitchFamily="2" charset="2"/>
              <a:buChar char="Ø"/>
            </a:pPr>
            <a:endParaRPr lang="zh-CN" altLang="en-US" sz="1800" b="1" smtClean="0">
              <a:latin typeface="微软雅黑"/>
            </a:endParaRPr>
          </a:p>
          <a:p>
            <a:pPr eaLnBrk="1" hangingPunct="1">
              <a:lnSpc>
                <a:spcPct val="90000"/>
              </a:lnSpc>
              <a:buFont typeface="Wingdings" pitchFamily="2" charset="2"/>
              <a:buChar char="Ø"/>
            </a:pPr>
            <a:r>
              <a:rPr lang="zh-CN" altLang="en-US" sz="1800" b="1" smtClean="0">
                <a:latin typeface="微软雅黑"/>
              </a:rPr>
              <a:t> </a:t>
            </a:r>
          </a:p>
          <a:p>
            <a:pPr eaLnBrk="1" hangingPunct="1">
              <a:lnSpc>
                <a:spcPct val="90000"/>
              </a:lnSpc>
              <a:buFont typeface="Wingdings" pitchFamily="2" charset="2"/>
              <a:buChar char="Ø"/>
            </a:pPr>
            <a:endParaRPr lang="zh-CN" altLang="en-US" sz="1800" b="1" smtClean="0">
              <a:latin typeface="微软雅黑"/>
            </a:endParaRPr>
          </a:p>
          <a:p>
            <a:pPr eaLnBrk="1" hangingPunct="1">
              <a:lnSpc>
                <a:spcPct val="90000"/>
              </a:lnSpc>
              <a:buFont typeface="Wingdings" pitchFamily="2" charset="2"/>
              <a:buChar char="Ø"/>
            </a:pPr>
            <a:r>
              <a:rPr lang="zh-CN" altLang="en-US" sz="1800" b="1" smtClean="0">
                <a:latin typeface="微软雅黑"/>
              </a:rPr>
              <a:t> </a:t>
            </a:r>
          </a:p>
          <a:p>
            <a:pPr eaLnBrk="1" hangingPunct="1">
              <a:lnSpc>
                <a:spcPct val="90000"/>
              </a:lnSpc>
              <a:buFont typeface="Wingdings" pitchFamily="2" charset="2"/>
              <a:buChar char="Ø"/>
            </a:pPr>
            <a:endParaRPr lang="zh-CN" altLang="en-US" sz="1800" b="1" smtClean="0">
              <a:latin typeface="微软雅黑"/>
            </a:endParaRPr>
          </a:p>
          <a:p>
            <a:pPr eaLnBrk="1" hangingPunct="1">
              <a:lnSpc>
                <a:spcPct val="90000"/>
              </a:lnSpc>
              <a:buFont typeface="Wingdings" pitchFamily="2" charset="2"/>
              <a:buChar char="Ø"/>
            </a:pPr>
            <a:r>
              <a:rPr lang="zh-CN" altLang="en-US" sz="1800" b="1" smtClean="0">
                <a:latin typeface="微软雅黑"/>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blinds(horizontal)">
                                      <p:cBhvr>
                                        <p:cTn id="7" dur="500"/>
                                        <p:tgtEl>
                                          <p:spTgt spid="13005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0051">
                                            <p:txEl>
                                              <p:pRg st="2" end="2"/>
                                            </p:txEl>
                                          </p:spTgt>
                                        </p:tgtEl>
                                        <p:attrNameLst>
                                          <p:attrName>style.visibility</p:attrName>
                                        </p:attrNameLst>
                                      </p:cBhvr>
                                      <p:to>
                                        <p:strVal val="visible"/>
                                      </p:to>
                                    </p:set>
                                    <p:animEffect transition="in" filter="blinds(horizontal)">
                                      <p:cBhvr>
                                        <p:cTn id="10" dur="500"/>
                                        <p:tgtEl>
                                          <p:spTgt spid="13005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0051">
                                            <p:txEl>
                                              <p:pRg st="4" end="4"/>
                                            </p:txEl>
                                          </p:spTgt>
                                        </p:tgtEl>
                                        <p:attrNameLst>
                                          <p:attrName>style.visibility</p:attrName>
                                        </p:attrNameLst>
                                      </p:cBhvr>
                                      <p:to>
                                        <p:strVal val="visible"/>
                                      </p:to>
                                    </p:set>
                                    <p:animEffect transition="in" filter="blinds(horizontal)">
                                      <p:cBhvr>
                                        <p:cTn id="13" dur="500"/>
                                        <p:tgtEl>
                                          <p:spTgt spid="130051">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0051">
                                            <p:txEl>
                                              <p:pRg st="6" end="6"/>
                                            </p:txEl>
                                          </p:spTgt>
                                        </p:tgtEl>
                                        <p:attrNameLst>
                                          <p:attrName>style.visibility</p:attrName>
                                        </p:attrNameLst>
                                      </p:cBhvr>
                                      <p:to>
                                        <p:strVal val="visible"/>
                                      </p:to>
                                    </p:set>
                                    <p:animEffect transition="in" filter="blinds(horizontal)">
                                      <p:cBhvr>
                                        <p:cTn id="16" dur="500"/>
                                        <p:tgtEl>
                                          <p:spTgt spid="130051">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0051">
                                            <p:txEl>
                                              <p:pRg st="8" end="8"/>
                                            </p:txEl>
                                          </p:spTgt>
                                        </p:tgtEl>
                                        <p:attrNameLst>
                                          <p:attrName>style.visibility</p:attrName>
                                        </p:attrNameLst>
                                      </p:cBhvr>
                                      <p:to>
                                        <p:strVal val="visible"/>
                                      </p:to>
                                    </p:set>
                                    <p:animEffect transition="in" filter="blinds(horizontal)">
                                      <p:cBhvr>
                                        <p:cTn id="19" dur="500"/>
                                        <p:tgtEl>
                                          <p:spTgt spid="130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65175" y="411163"/>
            <a:ext cx="3735388" cy="449262"/>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知识共享</a:t>
            </a:r>
          </a:p>
        </p:txBody>
      </p:sp>
      <p:sp>
        <p:nvSpPr>
          <p:cNvPr id="148485" name="Rectangle 5"/>
          <p:cNvSpPr>
            <a:spLocks noGrp="1" noChangeArrowheads="1"/>
          </p:cNvSpPr>
          <p:nvPr>
            <p:ph idx="1"/>
          </p:nvPr>
        </p:nvSpPr>
        <p:spPr>
          <a:xfrm>
            <a:off x="338138" y="1060450"/>
            <a:ext cx="6175375" cy="3402013"/>
          </a:xfrm>
        </p:spPr>
        <p:txBody>
          <a:bodyPr/>
          <a:lstStyle/>
          <a:p>
            <a:pPr eaLnBrk="1" hangingPunct="1">
              <a:buFont typeface="Wingdings" pitchFamily="2" charset="2"/>
              <a:buChar char="Ø"/>
            </a:pPr>
            <a:r>
              <a:rPr lang="zh-CN" altLang="en-US" sz="1800" b="1" smtClean="0">
                <a:latin typeface="微软雅黑"/>
              </a:rPr>
              <a:t> </a:t>
            </a:r>
          </a:p>
          <a:p>
            <a:pPr eaLnBrk="1" hangingPunct="1">
              <a:buFont typeface="Wingdings" pitchFamily="2" charset="2"/>
              <a:buChar char="Ø"/>
            </a:pPr>
            <a:endParaRPr lang="zh-CN" altLang="en-US" sz="1800" b="1" smtClean="0">
              <a:latin typeface="微软雅黑"/>
            </a:endParaRPr>
          </a:p>
          <a:p>
            <a:pPr eaLnBrk="1" hangingPunct="1">
              <a:buFont typeface="Wingdings" pitchFamily="2" charset="2"/>
              <a:buChar char="Ø"/>
            </a:pPr>
            <a:r>
              <a:rPr lang="zh-CN" altLang="en-US" sz="1800" b="1" smtClean="0">
                <a:latin typeface="微软雅黑"/>
              </a:rPr>
              <a:t> </a:t>
            </a:r>
          </a:p>
          <a:p>
            <a:pPr eaLnBrk="1" hangingPunct="1">
              <a:buFont typeface="Wingdings" pitchFamily="2" charset="2"/>
              <a:buChar char="Ø"/>
            </a:pPr>
            <a:endParaRPr lang="zh-CN" altLang="en-US" sz="1800" b="1" smtClean="0">
              <a:latin typeface="微软雅黑"/>
            </a:endParaRPr>
          </a:p>
          <a:p>
            <a:pPr eaLnBrk="1" hangingPunct="1">
              <a:buFont typeface="Wingdings" pitchFamily="2" charset="2"/>
              <a:buChar char="Ø"/>
            </a:pPr>
            <a:r>
              <a:rPr lang="zh-CN" altLang="en-US" sz="1800" b="1" smtClean="0">
                <a:latin typeface="微软雅黑"/>
              </a:rPr>
              <a:t> </a:t>
            </a:r>
          </a:p>
          <a:p>
            <a:pPr eaLnBrk="1" hangingPunct="1">
              <a:buFont typeface="Wingdings" pitchFamily="2" charset="2"/>
              <a:buChar char="Ø"/>
            </a:pPr>
            <a:endParaRPr lang="zh-CN" altLang="en-US" sz="1800" b="1" smtClean="0">
              <a:latin typeface="微软雅黑"/>
            </a:endParaRPr>
          </a:p>
          <a:p>
            <a:pPr eaLnBrk="1" hangingPunct="1">
              <a:buFont typeface="Wingdings" pitchFamily="2" charset="2"/>
              <a:buChar char="Ø"/>
            </a:pPr>
            <a:r>
              <a:rPr lang="zh-CN" altLang="en-US" sz="1800" b="1" smtClean="0">
                <a:latin typeface="微软雅黑"/>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8485">
                                            <p:txEl>
                                              <p:pRg st="0" end="0"/>
                                            </p:txEl>
                                          </p:spTgt>
                                        </p:tgtEl>
                                        <p:attrNameLst>
                                          <p:attrName>style.visibility</p:attrName>
                                        </p:attrNameLst>
                                      </p:cBhvr>
                                      <p:to>
                                        <p:strVal val="visible"/>
                                      </p:to>
                                    </p:set>
                                    <p:animEffect transition="in" filter="blinds(horizontal)">
                                      <p:cBhvr>
                                        <p:cTn id="7" dur="500"/>
                                        <p:tgtEl>
                                          <p:spTgt spid="14848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8485">
                                            <p:txEl>
                                              <p:pRg st="2" end="2"/>
                                            </p:txEl>
                                          </p:spTgt>
                                        </p:tgtEl>
                                        <p:attrNameLst>
                                          <p:attrName>style.visibility</p:attrName>
                                        </p:attrNameLst>
                                      </p:cBhvr>
                                      <p:to>
                                        <p:strVal val="visible"/>
                                      </p:to>
                                    </p:set>
                                    <p:animEffect transition="in" filter="blinds(horizontal)">
                                      <p:cBhvr>
                                        <p:cTn id="10" dur="500"/>
                                        <p:tgtEl>
                                          <p:spTgt spid="14848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8485">
                                            <p:txEl>
                                              <p:pRg st="4" end="4"/>
                                            </p:txEl>
                                          </p:spTgt>
                                        </p:tgtEl>
                                        <p:attrNameLst>
                                          <p:attrName>style.visibility</p:attrName>
                                        </p:attrNameLst>
                                      </p:cBhvr>
                                      <p:to>
                                        <p:strVal val="visible"/>
                                      </p:to>
                                    </p:set>
                                    <p:animEffect transition="in" filter="blinds(horizontal)">
                                      <p:cBhvr>
                                        <p:cTn id="13" dur="500"/>
                                        <p:tgtEl>
                                          <p:spTgt spid="148485">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8485">
                                            <p:txEl>
                                              <p:pRg st="6" end="6"/>
                                            </p:txEl>
                                          </p:spTgt>
                                        </p:tgtEl>
                                        <p:attrNameLst>
                                          <p:attrName>style.visibility</p:attrName>
                                        </p:attrNameLst>
                                      </p:cBhvr>
                                      <p:to>
                                        <p:strVal val="visible"/>
                                      </p:to>
                                    </p:set>
                                    <p:animEffect transition="in" filter="blinds(horizontal)">
                                      <p:cBhvr>
                                        <p:cTn id="16" dur="500"/>
                                        <p:tgtEl>
                                          <p:spTgt spid="1484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765175" y="411163"/>
            <a:ext cx="3735388" cy="449262"/>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知识运用</a:t>
            </a:r>
          </a:p>
        </p:txBody>
      </p:sp>
      <p:sp>
        <p:nvSpPr>
          <p:cNvPr id="149507" name="Rectangle 3"/>
          <p:cNvSpPr>
            <a:spLocks noGrp="1" noChangeArrowheads="1"/>
          </p:cNvSpPr>
          <p:nvPr>
            <p:ph idx="1"/>
          </p:nvPr>
        </p:nvSpPr>
        <p:spPr>
          <a:xfrm>
            <a:off x="404813" y="1166813"/>
            <a:ext cx="6173787" cy="2343150"/>
          </a:xfrm>
        </p:spPr>
        <p:txBody>
          <a:bodyPr/>
          <a:lstStyle/>
          <a:p>
            <a:pPr eaLnBrk="1" hangingPunct="1">
              <a:buFont typeface="Wingdings" pitchFamily="2" charset="2"/>
              <a:buChar char="Ø"/>
            </a:pPr>
            <a:r>
              <a:rPr lang="zh-CN" altLang="en-US" sz="1800" b="1" smtClean="0">
                <a:latin typeface="微软雅黑"/>
              </a:rPr>
              <a:t> </a:t>
            </a:r>
          </a:p>
          <a:p>
            <a:pPr eaLnBrk="1" hangingPunct="1">
              <a:buFont typeface="Wingdings" pitchFamily="2" charset="2"/>
              <a:buChar char="Ø"/>
            </a:pPr>
            <a:endParaRPr lang="zh-CN" altLang="en-US" sz="1800" b="1" smtClean="0">
              <a:latin typeface="微软雅黑"/>
            </a:endParaRPr>
          </a:p>
          <a:p>
            <a:pPr eaLnBrk="1" hangingPunct="1">
              <a:buFont typeface="Wingdings" pitchFamily="2" charset="2"/>
              <a:buChar char="Ø"/>
            </a:pPr>
            <a:r>
              <a:rPr lang="en-US" altLang="zh-CN" sz="1800" b="1" smtClean="0">
                <a:latin typeface="微软雅黑"/>
              </a:rPr>
              <a:t> </a:t>
            </a:r>
            <a:endParaRPr lang="zh-CN" altLang="en-US" sz="1800" b="1" smtClean="0">
              <a:latin typeface="微软雅黑"/>
            </a:endParaRPr>
          </a:p>
          <a:p>
            <a:pPr eaLnBrk="1" hangingPunct="1">
              <a:buFont typeface="Wingdings" pitchFamily="2" charset="2"/>
              <a:buChar char="Ø"/>
            </a:pPr>
            <a:endParaRPr lang="zh-CN" altLang="en-US" sz="1800" b="1" smtClean="0">
              <a:latin typeface="微软雅黑"/>
            </a:endParaRPr>
          </a:p>
          <a:p>
            <a:pPr eaLnBrk="1" hangingPunct="1">
              <a:buFont typeface="Wingdings" pitchFamily="2" charset="2"/>
              <a:buChar char="Ø"/>
            </a:pPr>
            <a:r>
              <a:rPr lang="zh-CN" altLang="en-US" sz="1800" b="1" smtClean="0">
                <a:latin typeface="微软雅黑"/>
              </a:rPr>
              <a:t> </a:t>
            </a:r>
          </a:p>
          <a:p>
            <a:pPr eaLnBrk="1" hangingPunct="1">
              <a:buFont typeface="Wingdings" pitchFamily="2" charset="2"/>
              <a:buChar char="Ø"/>
            </a:pPr>
            <a:endParaRPr lang="en-US" altLang="zh-CN" sz="1800" b="1" smtClean="0">
              <a:latin typeface="微软雅黑"/>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blinds(horizontal)">
                                      <p:cBhvr>
                                        <p:cTn id="7" dur="500"/>
                                        <p:tgtEl>
                                          <p:spTgt spid="14950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9507">
                                            <p:txEl>
                                              <p:pRg st="2" end="2"/>
                                            </p:txEl>
                                          </p:spTgt>
                                        </p:tgtEl>
                                        <p:attrNameLst>
                                          <p:attrName>style.visibility</p:attrName>
                                        </p:attrNameLst>
                                      </p:cBhvr>
                                      <p:to>
                                        <p:strVal val="visible"/>
                                      </p:to>
                                    </p:set>
                                    <p:animEffect transition="in" filter="blinds(horizontal)">
                                      <p:cBhvr>
                                        <p:cTn id="10" dur="500"/>
                                        <p:tgtEl>
                                          <p:spTgt spid="14950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9507">
                                            <p:txEl>
                                              <p:pRg st="4" end="4"/>
                                            </p:txEl>
                                          </p:spTgt>
                                        </p:tgtEl>
                                        <p:attrNameLst>
                                          <p:attrName>style.visibility</p:attrName>
                                        </p:attrNameLst>
                                      </p:cBhvr>
                                      <p:to>
                                        <p:strVal val="visible"/>
                                      </p:to>
                                    </p:set>
                                    <p:animEffect transition="in" filter="blinds(horizontal)">
                                      <p:cBhvr>
                                        <p:cTn id="13" dur="500"/>
                                        <p:tgtEl>
                                          <p:spTgt spid="149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3"/>
          <p:cNvPicPr>
            <a:picLocks noGrp="1" noChangeAspect="1" noChangeArrowheads="1"/>
          </p:cNvPicPr>
          <p:nvPr>
            <p:ph idx="1"/>
          </p:nvPr>
        </p:nvPicPr>
        <p:blipFill>
          <a:blip r:embed="rId2"/>
          <a:srcRect/>
          <a:stretch>
            <a:fillRect/>
          </a:stretch>
        </p:blipFill>
        <p:spPr>
          <a:xfrm>
            <a:off x="3175" y="1438275"/>
            <a:ext cx="2455863" cy="2862263"/>
          </a:xfrm>
        </p:spPr>
      </p:pic>
      <p:sp>
        <p:nvSpPr>
          <p:cNvPr id="111618" name="AutoShape 4"/>
          <p:cNvSpPr>
            <a:spLocks noChangeArrowheads="1"/>
          </p:cNvSpPr>
          <p:nvPr/>
        </p:nvSpPr>
        <p:spPr bwMode="auto">
          <a:xfrm>
            <a:off x="2697163" y="1546225"/>
            <a:ext cx="3671887" cy="323850"/>
          </a:xfrm>
          <a:prstGeom prst="flowChartAlternateProcess">
            <a:avLst/>
          </a:prstGeom>
          <a:gradFill rotWithShape="0">
            <a:gsLst>
              <a:gs pos="0">
                <a:srgbClr val="6A8B25"/>
              </a:gs>
              <a:gs pos="100000">
                <a:srgbClr val="83B02F"/>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8197" name="Rectangle 5"/>
          <p:cNvSpPr>
            <a:spLocks noChangeArrowheads="1"/>
          </p:cNvSpPr>
          <p:nvPr/>
        </p:nvSpPr>
        <p:spPr bwMode="auto">
          <a:xfrm>
            <a:off x="2697163" y="1816100"/>
            <a:ext cx="3671887" cy="2430463"/>
          </a:xfrm>
          <a:prstGeom prst="rect">
            <a:avLst/>
          </a:prstGeom>
          <a:gradFill rotWithShape="0">
            <a:gsLst>
              <a:gs pos="0">
                <a:schemeClr val="bg1"/>
              </a:gs>
              <a:gs pos="100000">
                <a:srgbClr val="CBCBCB"/>
              </a:gs>
            </a:gsLst>
            <a:lin ang="5400000" scaled="1"/>
          </a:gradFill>
          <a:ln>
            <a:noFill/>
          </a:ln>
          <a:effectLst/>
          <a:extLst>
            <a:ext uri="{91240B29-F687-4F45-9708-019B960494DF}"/>
            <a:ext uri="{AF507438-7753-43E0-B8FC-AC1667EBCBE1}"/>
          </a:extLst>
        </p:spPr>
        <p:txBody>
          <a:bodyPr/>
          <a:lstStyle/>
          <a:p>
            <a:pPr algn="ctr">
              <a:lnSpc>
                <a:spcPct val="200000"/>
              </a:lnSpc>
              <a:defRPr/>
            </a:pPr>
            <a:r>
              <a:rPr lang="zh-CN" altLang="en-US" sz="2100" b="1" dirty="0">
                <a:latin typeface="+mj-ea"/>
                <a:ea typeface="+mj-ea"/>
              </a:rPr>
              <a:t>第三单元</a:t>
            </a:r>
            <a:endParaRPr lang="en-US" altLang="zh-CN" sz="2100" b="1" dirty="0">
              <a:latin typeface="+mj-ea"/>
              <a:ea typeface="+mj-ea"/>
            </a:endParaRPr>
          </a:p>
          <a:p>
            <a:pPr algn="ctr" eaLnBrk="0" hangingPunct="0">
              <a:lnSpc>
                <a:spcPct val="200000"/>
              </a:lnSpc>
              <a:buFont typeface="Arial" panose="020B0604020202020204" pitchFamily="34" charset="0"/>
              <a:buNone/>
              <a:defRPr/>
            </a:pPr>
            <a:r>
              <a:rPr lang="zh-CN" altLang="en-US" sz="1600" b="1" dirty="0">
                <a:latin typeface="微软雅黑" pitchFamily="34" charset="-122"/>
                <a:ea typeface="微软雅黑" pitchFamily="34" charset="-122"/>
              </a:rPr>
              <a:t>安全重于泰山</a:t>
            </a:r>
            <a:r>
              <a:rPr lang="en-US" altLang="zh-CN" sz="1600" b="1" dirty="0">
                <a:latin typeface="微软雅黑" pitchFamily="34" charset="-122"/>
                <a:ea typeface="微软雅黑" pitchFamily="34" charset="-122"/>
              </a:rPr>
              <a:t>—“</a:t>
            </a:r>
            <a:r>
              <a:rPr lang="zh-CN" altLang="en-US" sz="1600" b="1" dirty="0">
                <a:latin typeface="微软雅黑" pitchFamily="34" charset="-122"/>
                <a:ea typeface="微软雅黑" pitchFamily="34" charset="-122"/>
              </a:rPr>
              <a:t>安全型”班组创建</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subTitle" idx="1"/>
          </p:nvPr>
        </p:nvSpPr>
        <p:spPr>
          <a:xfrm>
            <a:off x="188913" y="1004888"/>
            <a:ext cx="6426200" cy="3671887"/>
          </a:xfrm>
        </p:spPr>
        <p:txBody>
          <a:bodyPr>
            <a:normAutofit lnSpcReduction="10000"/>
          </a:bodyPr>
          <a:lstStyle/>
          <a:p>
            <a:pPr algn="l" eaLnBrk="1" hangingPunct="1">
              <a:lnSpc>
                <a:spcPct val="150000"/>
              </a:lnSpc>
              <a:defRPr/>
            </a:pPr>
            <a:r>
              <a:rPr lang="en-US" altLang="zh-CN" sz="1800" b="1" dirty="0">
                <a:solidFill>
                  <a:srgbClr val="FF0000"/>
                </a:solidFill>
                <a:latin typeface="微软雅黑" pitchFamily="34" charset="-122"/>
                <a:cs typeface="+mn-cs"/>
                <a:sym typeface="Arial" panose="020B0604020202020204" pitchFamily="34" charset="0"/>
              </a:rPr>
              <a:t>“</a:t>
            </a:r>
            <a:r>
              <a:rPr lang="zh-CN" altLang="en-US" sz="1800" b="1" dirty="0">
                <a:solidFill>
                  <a:srgbClr val="FF0000"/>
                </a:solidFill>
                <a:latin typeface="微软雅黑" pitchFamily="34" charset="-122"/>
                <a:cs typeface="+mn-cs"/>
                <a:sym typeface="仿宋_GB2312" pitchFamily="1" charset="-122"/>
              </a:rPr>
              <a:t>安全型</a:t>
            </a:r>
            <a:r>
              <a:rPr lang="zh-CN" altLang="en-US" sz="1800" b="1" dirty="0">
                <a:solidFill>
                  <a:srgbClr val="FF0000"/>
                </a:solidFill>
                <a:latin typeface="微软雅黑" pitchFamily="34" charset="-122"/>
                <a:cs typeface="+mn-cs"/>
                <a:sym typeface="Arial" panose="020B0604020202020204" pitchFamily="34" charset="0"/>
              </a:rPr>
              <a:t>”</a:t>
            </a:r>
            <a:r>
              <a:rPr lang="zh-CN" altLang="en-US" sz="1800" b="1" dirty="0">
                <a:solidFill>
                  <a:srgbClr val="FF0000"/>
                </a:solidFill>
                <a:latin typeface="微软雅黑" pitchFamily="34" charset="-122"/>
                <a:cs typeface="+mn-cs"/>
                <a:sym typeface="仿宋_GB2312" pitchFamily="1" charset="-122"/>
              </a:rPr>
              <a:t>班组的主要内容：</a:t>
            </a:r>
            <a:endParaRPr lang="en-US" altLang="zh-CN" sz="1800" b="1" dirty="0">
              <a:solidFill>
                <a:srgbClr val="FF0000"/>
              </a:solidFill>
              <a:latin typeface="微软雅黑" pitchFamily="34" charset="-122"/>
              <a:cs typeface="+mn-cs"/>
              <a:sym typeface="仿宋_GB2312" pitchFamily="1" charset="-122"/>
            </a:endParaRPr>
          </a:p>
          <a:p>
            <a:pPr algn="l" eaLnBrk="1" hangingPunct="1">
              <a:lnSpc>
                <a:spcPct val="150000"/>
              </a:lnSpc>
              <a:buFont typeface="Wingdings" pitchFamily="2" charset="2"/>
              <a:buChar char="Ø"/>
              <a:defRPr/>
            </a:pPr>
            <a:r>
              <a:rPr lang="zh-CN" altLang="en-US" sz="1500" b="1" dirty="0">
                <a:latin typeface="微软雅黑" pitchFamily="34" charset="-122"/>
                <a:cs typeface="+mn-cs"/>
                <a:sym typeface="仿宋_GB2312" pitchFamily="1" charset="-122"/>
              </a:rPr>
              <a:t>形成</a:t>
            </a:r>
            <a:r>
              <a:rPr lang="zh-CN" altLang="en-US" sz="1500" b="1" dirty="0">
                <a:latin typeface="微软雅黑" pitchFamily="34" charset="-122"/>
                <a:cs typeface="+mn-cs"/>
                <a:sym typeface="Arial" panose="020B0604020202020204" pitchFamily="34" charset="0"/>
              </a:rPr>
              <a:t>“</a:t>
            </a:r>
            <a:r>
              <a:rPr lang="zh-CN" altLang="en-US" sz="1500" b="1" dirty="0">
                <a:latin typeface="微软雅黑" pitchFamily="34" charset="-122"/>
                <a:cs typeface="+mn-cs"/>
                <a:sym typeface="仿宋_GB2312" pitchFamily="1" charset="-122"/>
              </a:rPr>
              <a:t>人人讲安全，事事为安全；时时想安全，处处要安全</a:t>
            </a:r>
            <a:r>
              <a:rPr lang="zh-CN" altLang="en-US" sz="1500" b="1" dirty="0">
                <a:latin typeface="微软雅黑" pitchFamily="34" charset="-122"/>
                <a:cs typeface="+mn-cs"/>
                <a:sym typeface="Arial" panose="020B0604020202020204" pitchFamily="34" charset="0"/>
              </a:rPr>
              <a:t>”</a:t>
            </a:r>
            <a:r>
              <a:rPr lang="zh-CN" altLang="en-US" sz="1500" b="1" dirty="0">
                <a:latin typeface="微软雅黑" pitchFamily="34" charset="-122"/>
                <a:cs typeface="+mn-cs"/>
                <a:sym typeface="仿宋_GB2312" pitchFamily="1" charset="-122"/>
              </a:rPr>
              <a:t>的安全型班组牢固树立</a:t>
            </a:r>
            <a:r>
              <a:rPr lang="zh-CN" altLang="en-US" sz="1500" b="1" dirty="0">
                <a:latin typeface="微软雅黑" pitchFamily="34" charset="-122"/>
                <a:cs typeface="+mn-cs"/>
                <a:sym typeface="Arial" panose="020B0604020202020204" pitchFamily="34" charset="0"/>
              </a:rPr>
              <a:t>“</a:t>
            </a:r>
            <a:r>
              <a:rPr lang="zh-CN" altLang="en-US" sz="1500" b="1" dirty="0">
                <a:latin typeface="微软雅黑" pitchFamily="34" charset="-122"/>
                <a:cs typeface="+mn-cs"/>
                <a:sym typeface="仿宋_GB2312" pitchFamily="1" charset="-122"/>
              </a:rPr>
              <a:t>安全第一、环保优先、以人为本</a:t>
            </a:r>
            <a:r>
              <a:rPr lang="zh-CN" altLang="en-US" sz="1500" b="1" dirty="0">
                <a:latin typeface="微软雅黑" pitchFamily="34" charset="-122"/>
                <a:cs typeface="+mn-cs"/>
                <a:sym typeface="Arial" panose="020B0604020202020204" pitchFamily="34" charset="0"/>
              </a:rPr>
              <a:t>”</a:t>
            </a:r>
            <a:r>
              <a:rPr lang="zh-CN" altLang="en-US" sz="1500" b="1" dirty="0">
                <a:latin typeface="微软雅黑" pitchFamily="34" charset="-122"/>
                <a:cs typeface="+mn-cs"/>
                <a:sym typeface="仿宋_GB2312" pitchFamily="1" charset="-122"/>
              </a:rPr>
              <a:t>的理念</a:t>
            </a:r>
            <a:endParaRPr lang="en-US" altLang="zh-CN" sz="1500" b="1" dirty="0">
              <a:latin typeface="微软雅黑" pitchFamily="34" charset="-122"/>
              <a:cs typeface="+mn-cs"/>
              <a:sym typeface="仿宋_GB2312" pitchFamily="1" charset="-122"/>
            </a:endParaRPr>
          </a:p>
          <a:p>
            <a:pPr algn="l" eaLnBrk="1" hangingPunct="1">
              <a:lnSpc>
                <a:spcPct val="150000"/>
              </a:lnSpc>
              <a:buFont typeface="Wingdings" pitchFamily="2" charset="2"/>
              <a:buChar char="Ø"/>
              <a:defRPr/>
            </a:pPr>
            <a:r>
              <a:rPr lang="zh-CN" altLang="en-US" sz="1500" b="1" dirty="0">
                <a:latin typeface="微软雅黑" pitchFamily="34" charset="-122"/>
                <a:cs typeface="+mn-cs"/>
                <a:sym typeface="仿宋_GB2312" pitchFamily="1" charset="-122"/>
              </a:rPr>
              <a:t>以实现</a:t>
            </a:r>
            <a:r>
              <a:rPr lang="zh-CN" altLang="en-US" sz="1500" b="1" dirty="0">
                <a:latin typeface="微软雅黑" pitchFamily="34" charset="-122"/>
                <a:cs typeface="+mn-cs"/>
                <a:sym typeface="Arial" panose="020B0604020202020204" pitchFamily="34" charset="0"/>
              </a:rPr>
              <a:t>“</a:t>
            </a:r>
            <a:r>
              <a:rPr lang="zh-CN" altLang="en-US" sz="1500" b="1" dirty="0">
                <a:latin typeface="微软雅黑" pitchFamily="34" charset="-122"/>
                <a:cs typeface="+mn-cs"/>
                <a:sym typeface="仿宋_GB2312" pitchFamily="1" charset="-122"/>
              </a:rPr>
              <a:t>零事故</a:t>
            </a:r>
            <a:r>
              <a:rPr lang="zh-CN" altLang="en-US" sz="1500" b="1" dirty="0">
                <a:latin typeface="微软雅黑" pitchFamily="34" charset="-122"/>
                <a:cs typeface="+mn-cs"/>
                <a:sym typeface="Arial" panose="020B0604020202020204" pitchFamily="34" charset="0"/>
              </a:rPr>
              <a:t>”</a:t>
            </a:r>
            <a:r>
              <a:rPr lang="zh-CN" altLang="en-US" sz="1500" b="1" dirty="0">
                <a:latin typeface="微软雅黑" pitchFamily="34" charset="-122"/>
                <a:cs typeface="+mn-cs"/>
                <a:sym typeface="仿宋_GB2312" pitchFamily="1" charset="-122"/>
              </a:rPr>
              <a:t>为目标，认真落实班组岗位责任制，严格遵守劳动纪律</a:t>
            </a:r>
            <a:endParaRPr lang="en-US" altLang="zh-CN" sz="1500" b="1" dirty="0">
              <a:latin typeface="微软雅黑" pitchFamily="34" charset="-122"/>
              <a:cs typeface="+mn-cs"/>
              <a:sym typeface="仿宋_GB2312" pitchFamily="1" charset="-122"/>
            </a:endParaRPr>
          </a:p>
          <a:p>
            <a:pPr algn="l" eaLnBrk="1" hangingPunct="1">
              <a:lnSpc>
                <a:spcPct val="150000"/>
              </a:lnSpc>
              <a:buFont typeface="Wingdings" pitchFamily="2" charset="2"/>
              <a:buChar char="Ø"/>
              <a:defRPr/>
            </a:pPr>
            <a:r>
              <a:rPr lang="zh-CN" altLang="en-US" sz="1500" b="1" dirty="0">
                <a:latin typeface="微软雅黑" pitchFamily="34" charset="-122"/>
                <a:cs typeface="+mn-cs"/>
                <a:sym typeface="仿宋_GB2312" pitchFamily="1" charset="-122"/>
              </a:rPr>
              <a:t>严格执行技术标准、工作程序和操作规程，强化班组执行力；</a:t>
            </a:r>
            <a:endParaRPr lang="en-US" altLang="zh-CN" sz="1500" b="1" dirty="0">
              <a:latin typeface="微软雅黑" pitchFamily="34" charset="-122"/>
              <a:cs typeface="+mn-cs"/>
              <a:sym typeface="仿宋_GB2312" pitchFamily="1" charset="-122"/>
            </a:endParaRPr>
          </a:p>
          <a:p>
            <a:pPr algn="l" eaLnBrk="1" hangingPunct="1">
              <a:lnSpc>
                <a:spcPct val="150000"/>
              </a:lnSpc>
              <a:buFont typeface="Wingdings" pitchFamily="2" charset="2"/>
              <a:buChar char="Ø"/>
              <a:defRPr/>
            </a:pPr>
            <a:r>
              <a:rPr lang="zh-CN" altLang="en-US" sz="1500" b="1" dirty="0">
                <a:latin typeface="微软雅黑" pitchFamily="34" charset="-122"/>
                <a:cs typeface="+mn-cs"/>
                <a:sym typeface="仿宋_GB2312" pitchFamily="1" charset="-122"/>
              </a:rPr>
              <a:t>切实加强风险管理，全员参与危害识别、风险评估，制订和采取控制措施，提高应急反应和处置能力；</a:t>
            </a:r>
            <a:endParaRPr lang="en-US" altLang="zh-CN" sz="1500" b="1" dirty="0">
              <a:latin typeface="微软雅黑" pitchFamily="34" charset="-122"/>
              <a:cs typeface="+mn-cs"/>
              <a:sym typeface="仿宋_GB2312" pitchFamily="1" charset="-122"/>
            </a:endParaRPr>
          </a:p>
          <a:p>
            <a:pPr algn="l" eaLnBrk="1" hangingPunct="1">
              <a:lnSpc>
                <a:spcPct val="150000"/>
              </a:lnSpc>
              <a:buFont typeface="Wingdings" pitchFamily="2" charset="2"/>
              <a:buChar char="Ø"/>
              <a:defRPr/>
            </a:pPr>
            <a:r>
              <a:rPr lang="zh-CN" altLang="en-US" sz="1500" b="1" dirty="0">
                <a:latin typeface="微软雅黑" pitchFamily="34" charset="-122"/>
                <a:cs typeface="+mn-cs"/>
                <a:sym typeface="仿宋_GB2312" pitchFamily="1" charset="-122"/>
              </a:rPr>
              <a:t>开展全员安全教育培训，提高安全操作技能和安全意识，实现安全生产。</a:t>
            </a:r>
            <a:endParaRPr lang="en-US" altLang="zh-CN" sz="1500" b="1" dirty="0">
              <a:latin typeface="微软雅黑" pitchFamily="34" charset="-122"/>
              <a:cs typeface="+mn-cs"/>
              <a:sym typeface="仿宋_GB2312" pitchFamily="1" charset="-122"/>
            </a:endParaRPr>
          </a:p>
          <a:p>
            <a:pPr algn="l" eaLnBrk="1" hangingPunct="1">
              <a:lnSpc>
                <a:spcPct val="150000"/>
              </a:lnSpc>
              <a:buFont typeface="Wingdings" pitchFamily="2" charset="2"/>
              <a:buChar char="Ø"/>
              <a:defRPr/>
            </a:pPr>
            <a:r>
              <a:rPr lang="zh-CN" altLang="en-US" sz="1500" b="1" dirty="0">
                <a:latin typeface="微软雅黑" pitchFamily="34" charset="-122"/>
                <a:cs typeface="+mn-cs"/>
                <a:sym typeface="仿宋_GB2312" pitchFamily="1" charset="-122"/>
              </a:rPr>
              <a:t>把班组建设成为人人有专责、事事有人管、班班保安全的</a:t>
            </a:r>
            <a:r>
              <a:rPr lang="zh-CN" altLang="en-US" sz="1500" b="1" dirty="0">
                <a:latin typeface="微软雅黑" pitchFamily="34" charset="-122"/>
                <a:cs typeface="+mn-cs"/>
                <a:sym typeface="Arial" panose="020B0604020202020204" pitchFamily="34" charset="0"/>
              </a:rPr>
              <a:t>“</a:t>
            </a:r>
            <a:r>
              <a:rPr lang="zh-CN" altLang="en-US" sz="1500" b="1" dirty="0">
                <a:latin typeface="微软雅黑" pitchFamily="34" charset="-122"/>
                <a:cs typeface="+mn-cs"/>
                <a:sym typeface="仿宋_GB2312" pitchFamily="1" charset="-122"/>
              </a:rPr>
              <a:t>受控细胞</a:t>
            </a:r>
            <a:r>
              <a:rPr lang="zh-CN" altLang="en-US" sz="1500" b="1" dirty="0">
                <a:latin typeface="微软雅黑" pitchFamily="34" charset="-122"/>
                <a:cs typeface="+mn-cs"/>
                <a:sym typeface="Arial" panose="020B0604020202020204" pitchFamily="34" charset="0"/>
              </a:rPr>
              <a:t>”</a:t>
            </a:r>
            <a:r>
              <a:rPr lang="zh-CN" altLang="en-US" sz="1500" b="1" dirty="0">
                <a:latin typeface="微软雅黑" pitchFamily="34" charset="-122"/>
                <a:cs typeface="+mn-cs"/>
                <a:sym typeface="仿宋_GB2312" pitchFamily="1" charset="-122"/>
              </a:rPr>
              <a:t>。</a:t>
            </a:r>
            <a:endParaRPr lang="zh-CN" altLang="en-US" sz="1500" dirty="0">
              <a:latin typeface="微软雅黑" pitchFamily="34" charset="-122"/>
              <a:cs typeface="+mn-cs"/>
              <a:sym typeface="Arial" panose="020B0604020202020204" pitchFamily="34" charset="0"/>
            </a:endParaRPr>
          </a:p>
        </p:txBody>
      </p:sp>
      <p:sp>
        <p:nvSpPr>
          <p:cNvPr id="112642" name="TextBox 9"/>
          <p:cNvSpPr txBox="1">
            <a:spLocks noChangeArrowheads="1"/>
          </p:cNvSpPr>
          <p:nvPr/>
        </p:nvSpPr>
        <p:spPr bwMode="auto">
          <a:xfrm>
            <a:off x="765175" y="411163"/>
            <a:ext cx="1722438" cy="461962"/>
          </a:xfrm>
          <a:prstGeom prst="rect">
            <a:avLst/>
          </a:prstGeom>
          <a:noFill/>
          <a:ln w="9525">
            <a:noFill/>
            <a:miter lim="800000"/>
            <a:headEnd/>
            <a:tailEnd/>
          </a:ln>
        </p:spPr>
        <p:txBody>
          <a:bodyPr wrap="none">
            <a:spAutoFit/>
          </a:bodyPr>
          <a:lstStyle/>
          <a:p>
            <a:pPr eaLnBrk="0" hangingPunct="0">
              <a:buFont typeface="Arial" charset="0"/>
              <a:buNone/>
            </a:pPr>
            <a:r>
              <a:rPr lang="zh-CN" altLang="en-US" sz="2400" b="1">
                <a:solidFill>
                  <a:srgbClr val="FF0000"/>
                </a:solidFill>
                <a:latin typeface="微软雅黑"/>
                <a:ea typeface="微软雅黑"/>
                <a:cs typeface="微软雅黑"/>
              </a:rPr>
              <a:t>安全型班组</a:t>
            </a:r>
          </a:p>
        </p:txBody>
      </p:sp>
    </p:spTree>
  </p:cSld>
  <p:clrMapOvr>
    <a:masterClrMapping/>
  </p:clrMapOvr>
  <p:transition advClick="0" advTm="2000">
    <p:comb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ChangeArrowheads="1"/>
          </p:cNvSpPr>
          <p:nvPr/>
        </p:nvSpPr>
        <p:spPr bwMode="auto">
          <a:xfrm>
            <a:off x="2519363" y="1387475"/>
            <a:ext cx="3941762" cy="107950"/>
          </a:xfrm>
          <a:prstGeom prst="rect">
            <a:avLst/>
          </a:prstGeom>
          <a:gradFill rotWithShape="0">
            <a:gsLst>
              <a:gs pos="0">
                <a:srgbClr val="CBCBCB"/>
              </a:gs>
              <a:gs pos="100000">
                <a:srgbClr val="E7E3E7"/>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9220" name="Oval 4"/>
          <p:cNvSpPr>
            <a:spLocks noChangeArrowheads="1"/>
          </p:cNvSpPr>
          <p:nvPr/>
        </p:nvSpPr>
        <p:spPr bwMode="auto">
          <a:xfrm>
            <a:off x="2413000" y="1227138"/>
            <a:ext cx="406400" cy="406400"/>
          </a:xfrm>
          <a:prstGeom prst="ellipse">
            <a:avLst/>
          </a:prstGeom>
          <a:solidFill>
            <a:srgbClr val="FF6600"/>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1" name="Text Box 5"/>
          <p:cNvSpPr txBox="1">
            <a:spLocks noChangeArrowheads="1"/>
          </p:cNvSpPr>
          <p:nvPr/>
        </p:nvSpPr>
        <p:spPr bwMode="auto">
          <a:xfrm>
            <a:off x="2465388" y="1279525"/>
            <a:ext cx="255587" cy="368300"/>
          </a:xfrm>
          <a:prstGeom prst="rect">
            <a:avLst/>
          </a:prstGeom>
          <a:noFill/>
          <a:ln>
            <a:noFill/>
          </a:ln>
          <a:extLst>
            <a:ext uri="{909E8E84-426E-40DD-AFC4-6F175D3DCCD1}"/>
            <a:ext uri="{91240B29-F687-4F45-9708-019B960494DF}"/>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1</a:t>
            </a:r>
          </a:p>
        </p:txBody>
      </p:sp>
      <p:sp>
        <p:nvSpPr>
          <p:cNvPr id="114692" name="Text Box 6"/>
          <p:cNvSpPr txBox="1">
            <a:spLocks noChangeArrowheads="1"/>
          </p:cNvSpPr>
          <p:nvPr/>
        </p:nvSpPr>
        <p:spPr bwMode="auto">
          <a:xfrm>
            <a:off x="2559050" y="1363663"/>
            <a:ext cx="4089400" cy="458787"/>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微软雅黑"/>
              </a:rPr>
              <a:t>安全事故所产生的直接与间接损失</a:t>
            </a:r>
          </a:p>
        </p:txBody>
      </p:sp>
      <p:sp>
        <p:nvSpPr>
          <p:cNvPr id="9223" name="Rectangle 7"/>
          <p:cNvSpPr>
            <a:spLocks noChangeArrowheads="1"/>
          </p:cNvSpPr>
          <p:nvPr/>
        </p:nvSpPr>
        <p:spPr bwMode="auto">
          <a:xfrm>
            <a:off x="2012950" y="2063750"/>
            <a:ext cx="3941763" cy="107950"/>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4" name="Oval 8"/>
          <p:cNvSpPr>
            <a:spLocks noChangeArrowheads="1"/>
          </p:cNvSpPr>
          <p:nvPr/>
        </p:nvSpPr>
        <p:spPr bwMode="auto">
          <a:xfrm>
            <a:off x="1905000" y="1901825"/>
            <a:ext cx="407988" cy="407988"/>
          </a:xfrm>
          <a:prstGeom prst="ellipse">
            <a:avLst/>
          </a:prstGeom>
          <a:solidFill>
            <a:srgbClr val="6A8B25"/>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5" name="Text Box 9"/>
          <p:cNvSpPr txBox="1">
            <a:spLocks noChangeArrowheads="1"/>
          </p:cNvSpPr>
          <p:nvPr/>
        </p:nvSpPr>
        <p:spPr bwMode="auto">
          <a:xfrm>
            <a:off x="1957388" y="1947863"/>
            <a:ext cx="257175" cy="369887"/>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dirty="0">
                <a:solidFill>
                  <a:schemeClr val="bg1"/>
                </a:solidFill>
                <a:latin typeface="+mn-ea"/>
                <a:ea typeface="宋体" panose="02010600030101010101" pitchFamily="2" charset="-122"/>
              </a:rPr>
              <a:t>2</a:t>
            </a:r>
          </a:p>
        </p:txBody>
      </p:sp>
      <p:sp>
        <p:nvSpPr>
          <p:cNvPr id="114696" name="Text Box 10"/>
          <p:cNvSpPr txBox="1">
            <a:spLocks noChangeArrowheads="1"/>
          </p:cNvSpPr>
          <p:nvPr/>
        </p:nvSpPr>
        <p:spPr bwMode="auto">
          <a:xfrm>
            <a:off x="2085975" y="2065338"/>
            <a:ext cx="4535488" cy="458787"/>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微软雅黑"/>
              </a:rPr>
              <a:t>安全之冰山理论</a:t>
            </a:r>
          </a:p>
        </p:txBody>
      </p:sp>
      <p:sp>
        <p:nvSpPr>
          <p:cNvPr id="9227" name="Rectangle 11"/>
          <p:cNvSpPr>
            <a:spLocks noChangeArrowheads="1"/>
          </p:cNvSpPr>
          <p:nvPr/>
        </p:nvSpPr>
        <p:spPr bwMode="auto">
          <a:xfrm>
            <a:off x="1484313" y="2743200"/>
            <a:ext cx="3943350" cy="106363"/>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8" name="Oval 12"/>
          <p:cNvSpPr>
            <a:spLocks noChangeArrowheads="1"/>
          </p:cNvSpPr>
          <p:nvPr/>
        </p:nvSpPr>
        <p:spPr bwMode="auto">
          <a:xfrm>
            <a:off x="1376363" y="2581275"/>
            <a:ext cx="407987" cy="406400"/>
          </a:xfrm>
          <a:prstGeom prst="ellipse">
            <a:avLst/>
          </a:prstGeom>
          <a:solidFill>
            <a:schemeClr val="folHlink"/>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9" name="Text Box 13"/>
          <p:cNvSpPr txBox="1">
            <a:spLocks noChangeArrowheads="1"/>
          </p:cNvSpPr>
          <p:nvPr/>
        </p:nvSpPr>
        <p:spPr bwMode="auto">
          <a:xfrm>
            <a:off x="1428750" y="2611438"/>
            <a:ext cx="257175" cy="3683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3</a:t>
            </a:r>
            <a:endParaRPr lang="zh-CN" altLang="en-US" dirty="0">
              <a:latin typeface="+mn-ea"/>
              <a:ea typeface="宋体" panose="02010600030101010101" pitchFamily="2" charset="-122"/>
            </a:endParaRPr>
          </a:p>
        </p:txBody>
      </p:sp>
      <p:sp>
        <p:nvSpPr>
          <p:cNvPr id="114700" name="Text Box 14"/>
          <p:cNvSpPr txBox="1">
            <a:spLocks noChangeArrowheads="1"/>
          </p:cNvSpPr>
          <p:nvPr/>
        </p:nvSpPr>
        <p:spPr bwMode="auto">
          <a:xfrm>
            <a:off x="1511300" y="2716213"/>
            <a:ext cx="3746500" cy="458787"/>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微软雅黑"/>
              </a:rPr>
              <a:t>班组长的安全责任</a:t>
            </a:r>
          </a:p>
        </p:txBody>
      </p:sp>
      <p:sp>
        <p:nvSpPr>
          <p:cNvPr id="14" name="Rectangle 11"/>
          <p:cNvSpPr>
            <a:spLocks noChangeArrowheads="1"/>
          </p:cNvSpPr>
          <p:nvPr/>
        </p:nvSpPr>
        <p:spPr bwMode="auto">
          <a:xfrm>
            <a:off x="908050" y="3457575"/>
            <a:ext cx="3943350" cy="106363"/>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15" name="Oval 12"/>
          <p:cNvSpPr>
            <a:spLocks noChangeArrowheads="1"/>
          </p:cNvSpPr>
          <p:nvPr/>
        </p:nvSpPr>
        <p:spPr bwMode="auto">
          <a:xfrm>
            <a:off x="800100" y="3295650"/>
            <a:ext cx="407988" cy="406400"/>
          </a:xfrm>
          <a:prstGeom prst="ellipse">
            <a:avLst/>
          </a:prstGeom>
          <a:solidFill>
            <a:srgbClr val="0070C0"/>
          </a:solidFill>
          <a:ln>
            <a:noFill/>
          </a:ln>
          <a:effectLst/>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16" name="Text Box 13"/>
          <p:cNvSpPr txBox="1">
            <a:spLocks noChangeArrowheads="1"/>
          </p:cNvSpPr>
          <p:nvPr/>
        </p:nvSpPr>
        <p:spPr bwMode="auto">
          <a:xfrm>
            <a:off x="852488" y="3325813"/>
            <a:ext cx="257175" cy="3683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en-US" altLang="zh-CN" b="1" dirty="0">
                <a:solidFill>
                  <a:schemeClr val="bg1"/>
                </a:solidFill>
                <a:latin typeface="+mn-ea"/>
                <a:ea typeface="宋体" panose="02010600030101010101" pitchFamily="2" charset="-122"/>
              </a:rPr>
              <a:t>4</a:t>
            </a:r>
            <a:endParaRPr lang="zh-CN" altLang="en-US" dirty="0">
              <a:latin typeface="+mn-ea"/>
              <a:ea typeface="宋体" panose="02010600030101010101" pitchFamily="2" charset="-122"/>
            </a:endParaRPr>
          </a:p>
        </p:txBody>
      </p:sp>
      <p:sp>
        <p:nvSpPr>
          <p:cNvPr id="114704" name="Text Box 14"/>
          <p:cNvSpPr txBox="1">
            <a:spLocks noChangeArrowheads="1"/>
          </p:cNvSpPr>
          <p:nvPr/>
        </p:nvSpPr>
        <p:spPr bwMode="auto">
          <a:xfrm>
            <a:off x="935038" y="3430588"/>
            <a:ext cx="3746500" cy="458787"/>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微软雅黑"/>
              </a:rPr>
              <a:t>如何培养员工的安全意识</a:t>
            </a:r>
          </a:p>
        </p:txBody>
      </p:sp>
      <p:sp>
        <p:nvSpPr>
          <p:cNvPr id="18" name="Rectangle 11"/>
          <p:cNvSpPr>
            <a:spLocks noChangeArrowheads="1"/>
          </p:cNvSpPr>
          <p:nvPr/>
        </p:nvSpPr>
        <p:spPr bwMode="auto">
          <a:xfrm>
            <a:off x="314325" y="4198938"/>
            <a:ext cx="3941763" cy="106362"/>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19" name="Oval 12"/>
          <p:cNvSpPr>
            <a:spLocks noChangeArrowheads="1"/>
          </p:cNvSpPr>
          <p:nvPr/>
        </p:nvSpPr>
        <p:spPr bwMode="auto">
          <a:xfrm>
            <a:off x="206375" y="4037013"/>
            <a:ext cx="406400" cy="406400"/>
          </a:xfrm>
          <a:prstGeom prst="ellipse">
            <a:avLst/>
          </a:prstGeom>
          <a:solidFill>
            <a:srgbClr val="00B050"/>
          </a:solidFill>
          <a:ln>
            <a:noFill/>
          </a:ln>
          <a:effectLst/>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20" name="Text Box 13"/>
          <p:cNvSpPr txBox="1">
            <a:spLocks noChangeArrowheads="1"/>
          </p:cNvSpPr>
          <p:nvPr/>
        </p:nvSpPr>
        <p:spPr bwMode="auto">
          <a:xfrm>
            <a:off x="258763" y="4067175"/>
            <a:ext cx="257175" cy="3683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en-US" altLang="zh-CN" b="1" dirty="0">
                <a:solidFill>
                  <a:schemeClr val="bg1"/>
                </a:solidFill>
                <a:latin typeface="+mn-ea"/>
                <a:ea typeface="宋体" panose="02010600030101010101" pitchFamily="2" charset="-122"/>
              </a:rPr>
              <a:t>5</a:t>
            </a:r>
            <a:endParaRPr lang="zh-CN" altLang="en-US" dirty="0">
              <a:latin typeface="+mn-ea"/>
              <a:ea typeface="宋体" panose="02010600030101010101" pitchFamily="2" charset="-122"/>
            </a:endParaRPr>
          </a:p>
        </p:txBody>
      </p:sp>
      <p:sp>
        <p:nvSpPr>
          <p:cNvPr id="114708" name="Text Box 14"/>
          <p:cNvSpPr txBox="1">
            <a:spLocks noChangeArrowheads="1"/>
          </p:cNvSpPr>
          <p:nvPr/>
        </p:nvSpPr>
        <p:spPr bwMode="auto">
          <a:xfrm>
            <a:off x="341313" y="4171950"/>
            <a:ext cx="3744912" cy="458788"/>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微软雅黑"/>
              </a:rPr>
              <a:t>安全预防</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Grp="1" noChangeAspect="1" noChangeArrowheads="1"/>
          </p:cNvPicPr>
          <p:nvPr>
            <p:ph idx="1"/>
          </p:nvPr>
        </p:nvPicPr>
        <p:blipFill>
          <a:blip r:embed="rId2"/>
          <a:srcRect/>
          <a:stretch>
            <a:fillRect/>
          </a:stretch>
        </p:blipFill>
        <p:spPr>
          <a:xfrm>
            <a:off x="3175" y="1438275"/>
            <a:ext cx="2455863" cy="2862263"/>
          </a:xfrm>
        </p:spPr>
      </p:pic>
      <p:sp>
        <p:nvSpPr>
          <p:cNvPr id="53250" name="AutoShape 4"/>
          <p:cNvSpPr>
            <a:spLocks noChangeArrowheads="1"/>
          </p:cNvSpPr>
          <p:nvPr/>
        </p:nvSpPr>
        <p:spPr bwMode="auto">
          <a:xfrm>
            <a:off x="2697163" y="1546225"/>
            <a:ext cx="3671887" cy="323850"/>
          </a:xfrm>
          <a:prstGeom prst="flowChartAlternateProcess">
            <a:avLst/>
          </a:prstGeom>
          <a:gradFill rotWithShape="0">
            <a:gsLst>
              <a:gs pos="0">
                <a:srgbClr val="6A8B25"/>
              </a:gs>
              <a:gs pos="100000">
                <a:srgbClr val="83B02F"/>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8197" name="Rectangle 5"/>
          <p:cNvSpPr>
            <a:spLocks noChangeArrowheads="1"/>
          </p:cNvSpPr>
          <p:nvPr/>
        </p:nvSpPr>
        <p:spPr bwMode="auto">
          <a:xfrm>
            <a:off x="2697163" y="1816100"/>
            <a:ext cx="3671887" cy="2430463"/>
          </a:xfrm>
          <a:prstGeom prst="rect">
            <a:avLst/>
          </a:prstGeom>
          <a:gradFill rotWithShape="0">
            <a:gsLst>
              <a:gs pos="0">
                <a:schemeClr val="bg1"/>
              </a:gs>
              <a:gs pos="100000">
                <a:srgbClr val="CBCBCB"/>
              </a:gs>
            </a:gsLst>
            <a:lin ang="5400000" scaled="1"/>
          </a:gradFill>
          <a:ln>
            <a:noFill/>
          </a:ln>
          <a:effectLst/>
          <a:extLst>
            <a:ext uri="{91240B29-F687-4F45-9708-019B960494DF}"/>
            <a:ext uri="{AF507438-7753-43E0-B8FC-AC1667EBCBE1}"/>
          </a:extLst>
        </p:spPr>
        <p:txBody>
          <a:bodyPr/>
          <a:lstStyle/>
          <a:p>
            <a:pPr algn="ctr">
              <a:lnSpc>
                <a:spcPct val="200000"/>
              </a:lnSpc>
              <a:defRPr/>
            </a:pPr>
            <a:r>
              <a:rPr lang="zh-CN" altLang="en-US" sz="2100" b="1" dirty="0">
                <a:latin typeface="+mj-ea"/>
                <a:ea typeface="+mj-ea"/>
              </a:rPr>
              <a:t>第一单元</a:t>
            </a:r>
            <a:endParaRPr lang="en-US" altLang="zh-CN" sz="2100" b="1" dirty="0">
              <a:latin typeface="+mj-ea"/>
              <a:ea typeface="+mj-ea"/>
            </a:endParaRPr>
          </a:p>
          <a:p>
            <a:pPr eaLnBrk="0" hangingPunct="0">
              <a:lnSpc>
                <a:spcPct val="200000"/>
              </a:lnSpc>
              <a:buFont typeface="Arial" panose="020B0604020202020204" pitchFamily="34" charset="0"/>
              <a:buNone/>
              <a:defRPr/>
            </a:pPr>
            <a:r>
              <a:rPr lang="zh-CN" altLang="en-US" sz="1600" b="1" dirty="0">
                <a:latin typeface="微软雅黑" pitchFamily="34" charset="-122"/>
                <a:ea typeface="微软雅黑" pitchFamily="34" charset="-122"/>
              </a:rPr>
              <a:t>从优秀走向卓越：认识“五型”班组</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WordArt 2"/>
          <p:cNvSpPr>
            <a:spLocks noChangeArrowheads="1" noChangeShapeType="1" noTextEdit="1"/>
          </p:cNvSpPr>
          <p:nvPr/>
        </p:nvSpPr>
        <p:spPr bwMode="auto">
          <a:xfrm>
            <a:off x="1052513" y="2085975"/>
            <a:ext cx="5011737" cy="981075"/>
          </a:xfrm>
          <a:prstGeom prst="rect">
            <a:avLst/>
          </a:prstGeom>
        </p:spPr>
        <p:txBody>
          <a:bodyPr wrap="none" fromWordArt="1">
            <a:prstTxWarp prst="textPlain">
              <a:avLst>
                <a:gd name="adj" fmla="val 50000"/>
              </a:avLst>
            </a:prstTxWarp>
          </a:bodyPr>
          <a:lstStyle/>
          <a:p>
            <a:pPr algn="ctr"/>
            <a:endParaRPr lang="zh-CN" altLang="en-US" sz="27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宋体"/>
              <a:ea typeface="宋体"/>
            </a:endParaRPr>
          </a:p>
        </p:txBody>
      </p:sp>
      <p:sp>
        <p:nvSpPr>
          <p:cNvPr id="136195" name="标题 2"/>
          <p:cNvSpPr>
            <a:spLocks noGrp="1" noChangeArrowheads="1"/>
          </p:cNvSpPr>
          <p:nvPr>
            <p:ph type="title" idx="4294967295"/>
          </p:nvPr>
        </p:nvSpPr>
        <p:spPr>
          <a:xfrm>
            <a:off x="685800" y="519113"/>
            <a:ext cx="6172200" cy="379412"/>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安全与生产关系</a:t>
            </a:r>
          </a:p>
        </p:txBody>
      </p:sp>
      <p:sp>
        <p:nvSpPr>
          <p:cNvPr id="147460" name="内容占位符 3"/>
          <p:cNvSpPr>
            <a:spLocks noGrp="1"/>
          </p:cNvSpPr>
          <p:nvPr>
            <p:ph idx="4294967295"/>
          </p:nvPr>
        </p:nvSpPr>
        <p:spPr>
          <a:xfrm>
            <a:off x="0" y="1196975"/>
            <a:ext cx="6175375" cy="3402013"/>
          </a:xfrm>
        </p:spPr>
        <p:txBody>
          <a:bodyPr/>
          <a:lstStyle/>
          <a:p>
            <a:pPr eaLnBrk="1" hangingPunct="1">
              <a:lnSpc>
                <a:spcPct val="200000"/>
              </a:lnSpc>
              <a:buFont typeface="Wingdings" pitchFamily="2" charset="2"/>
              <a:buChar char="Ø"/>
            </a:pPr>
            <a:r>
              <a:rPr lang="zh-CN" altLang="en-US" sz="1800" b="1" smtClean="0">
                <a:latin typeface="微软雅黑"/>
              </a:rPr>
              <a:t>生产必须安全，安全保障生产；</a:t>
            </a:r>
            <a:endParaRPr lang="en-US" sz="1800" b="1" smtClean="0">
              <a:latin typeface="微软雅黑"/>
            </a:endParaRPr>
          </a:p>
          <a:p>
            <a:pPr eaLnBrk="1" hangingPunct="1">
              <a:lnSpc>
                <a:spcPct val="200000"/>
              </a:lnSpc>
              <a:buFont typeface="Wingdings" pitchFamily="2" charset="2"/>
              <a:buChar char="Ø"/>
            </a:pPr>
            <a:r>
              <a:rPr lang="zh-CN" altLang="en-US" sz="1800" b="1" smtClean="0">
                <a:latin typeface="微软雅黑"/>
              </a:rPr>
              <a:t>生产与安全发生冲突时，优先考虑安全；</a:t>
            </a:r>
            <a:endParaRPr lang="en-US" sz="1800" b="1" smtClean="0">
              <a:latin typeface="微软雅黑"/>
            </a:endParaRPr>
          </a:p>
          <a:p>
            <a:pPr eaLnBrk="1" hangingPunct="1">
              <a:lnSpc>
                <a:spcPct val="200000"/>
              </a:lnSpc>
              <a:buFont typeface="Wingdings" pitchFamily="2" charset="2"/>
              <a:buChar char="Ø"/>
            </a:pPr>
            <a:r>
              <a:rPr lang="zh-CN" altLang="en-US" sz="1800" b="1" smtClean="0">
                <a:latin typeface="微软雅黑"/>
              </a:rPr>
              <a:t>生产干部要想管好生产，必须首先管好安全。</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60">
                                            <p:txEl>
                                              <p:pRg st="0" end="0"/>
                                            </p:txEl>
                                          </p:spTgt>
                                        </p:tgtEl>
                                        <p:attrNameLst>
                                          <p:attrName>style.visibility</p:attrName>
                                        </p:attrNameLst>
                                      </p:cBhvr>
                                      <p:to>
                                        <p:strVal val="visible"/>
                                      </p:to>
                                    </p:set>
                                    <p:anim calcmode="lin" valueType="num">
                                      <p:cBhvr additive="base">
                                        <p:cTn id="7" dur="500" fill="hold"/>
                                        <p:tgtEl>
                                          <p:spTgt spid="147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60">
                                            <p:txEl>
                                              <p:pRg st="1" end="1"/>
                                            </p:txEl>
                                          </p:spTgt>
                                        </p:tgtEl>
                                        <p:attrNameLst>
                                          <p:attrName>style.visibility</p:attrName>
                                        </p:attrNameLst>
                                      </p:cBhvr>
                                      <p:to>
                                        <p:strVal val="visible"/>
                                      </p:to>
                                    </p:set>
                                    <p:anim calcmode="lin" valueType="num">
                                      <p:cBhvr additive="base">
                                        <p:cTn id="13" dur="500" fill="hold"/>
                                        <p:tgtEl>
                                          <p:spTgt spid="14746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7460">
                                            <p:txEl>
                                              <p:pRg st="2" end="2"/>
                                            </p:txEl>
                                          </p:spTgt>
                                        </p:tgtEl>
                                        <p:attrNameLst>
                                          <p:attrName>style.visibility</p:attrName>
                                        </p:attrNameLst>
                                      </p:cBhvr>
                                      <p:to>
                                        <p:strVal val="visible"/>
                                      </p:to>
                                    </p:set>
                                    <p:anim calcmode="lin" valueType="num">
                                      <p:cBhvr additive="base">
                                        <p:cTn id="19" dur="500" fill="hold"/>
                                        <p:tgtEl>
                                          <p:spTgt spid="14746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74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8" name="Rectangle 12"/>
          <p:cNvSpPr>
            <a:spLocks noChangeArrowheads="1"/>
          </p:cNvSpPr>
          <p:nvPr/>
        </p:nvSpPr>
        <p:spPr bwMode="auto">
          <a:xfrm>
            <a:off x="1143000" y="3976688"/>
            <a:ext cx="4572000" cy="652462"/>
          </a:xfrm>
          <a:prstGeom prst="rect">
            <a:avLst/>
          </a:prstGeom>
          <a:gradFill rotWithShape="1">
            <a:gsLst>
              <a:gs pos="0">
                <a:schemeClr val="hlink"/>
              </a:gs>
              <a:gs pos="100000">
                <a:schemeClr val="hlink">
                  <a:gamma/>
                  <a:tint val="0"/>
                  <a:invGamma/>
                </a:schemeClr>
              </a:gs>
            </a:gsLst>
            <a:lin ang="5400000" scaled="1"/>
          </a:gradFill>
          <a:ln w="19050" algn="ctr">
            <a:noFill/>
            <a:miter lim="800000"/>
            <a:headEnd/>
            <a:tailEnd/>
          </a:ln>
          <a:effectLst/>
        </p:spPr>
        <p:txBody>
          <a:bodyPr wrap="none" anchor="ctr"/>
          <a:lstStyle/>
          <a:p>
            <a:pPr algn="ctr" eaLnBrk="0" hangingPunct="0">
              <a:buFont typeface="Arial" panose="020B0604020202020204" pitchFamily="34" charset="0"/>
              <a:buNone/>
              <a:defRPr/>
            </a:pPr>
            <a:r>
              <a:rPr lang="zh-CN" altLang="en-US" b="1">
                <a:latin typeface="宋体" pitchFamily="2" charset="-122"/>
                <a:ea typeface="宋体" pitchFamily="2" charset="-122"/>
              </a:rPr>
              <a:t>不安全行为   </a:t>
            </a:r>
            <a:r>
              <a:rPr lang="en-US" altLang="zh-CN" b="1">
                <a:latin typeface="宋体" pitchFamily="2" charset="-122"/>
                <a:ea typeface="宋体" pitchFamily="2" charset="-122"/>
              </a:rPr>
              <a:t>1000…000   </a:t>
            </a:r>
            <a:r>
              <a:rPr lang="zh-CN" altLang="en-US" b="1">
                <a:latin typeface="宋体" pitchFamily="2" charset="-122"/>
                <a:ea typeface="宋体" pitchFamily="2" charset="-122"/>
              </a:rPr>
              <a:t>不安全状态</a:t>
            </a:r>
          </a:p>
        </p:txBody>
      </p:sp>
      <p:sp>
        <p:nvSpPr>
          <p:cNvPr id="118786" name="Rectangle 14"/>
          <p:cNvSpPr>
            <a:spLocks noChangeArrowheads="1"/>
          </p:cNvSpPr>
          <p:nvPr/>
        </p:nvSpPr>
        <p:spPr bwMode="auto">
          <a:xfrm>
            <a:off x="342900" y="1028700"/>
            <a:ext cx="1657350" cy="857250"/>
          </a:xfrm>
          <a:prstGeom prst="rect">
            <a:avLst/>
          </a:prstGeom>
          <a:noFill/>
          <a:ln w="9525">
            <a:noFill/>
            <a:miter lim="800000"/>
            <a:headEnd/>
            <a:tailEnd/>
          </a:ln>
        </p:spPr>
        <p:txBody>
          <a:bodyPr wrap="none" anchor="ctr"/>
          <a:lstStyle/>
          <a:p>
            <a:pPr eaLnBrk="0" hangingPunct="0">
              <a:buFont typeface="Arial" charset="0"/>
              <a:buNone/>
            </a:pPr>
            <a:r>
              <a:rPr lang="en-US" altLang="zh-CN" b="1">
                <a:latin typeface="华文中宋"/>
              </a:rPr>
              <a:t>Heinrich</a:t>
            </a:r>
            <a:r>
              <a:rPr lang="zh-CN" altLang="en-US" b="1">
                <a:latin typeface="华文中宋"/>
              </a:rPr>
              <a:t>统计</a:t>
            </a:r>
          </a:p>
          <a:p>
            <a:pPr eaLnBrk="0" hangingPunct="0">
              <a:buFont typeface="Arial" charset="0"/>
              <a:buNone/>
            </a:pPr>
            <a:r>
              <a:rPr lang="zh-CN" altLang="en-US" b="1">
                <a:latin typeface="华文中宋"/>
              </a:rPr>
              <a:t>了</a:t>
            </a:r>
            <a:r>
              <a:rPr lang="en-US" altLang="zh-CN" b="1">
                <a:latin typeface="华文中宋"/>
              </a:rPr>
              <a:t>55</a:t>
            </a:r>
            <a:r>
              <a:rPr lang="zh-CN" altLang="en-US" b="1">
                <a:latin typeface="华文中宋"/>
              </a:rPr>
              <a:t>万起灾害</a:t>
            </a:r>
          </a:p>
          <a:p>
            <a:pPr eaLnBrk="0" hangingPunct="0">
              <a:buFont typeface="Arial" charset="0"/>
              <a:buNone/>
            </a:pPr>
            <a:r>
              <a:rPr lang="zh-CN" altLang="en-US" b="1">
                <a:latin typeface="华文中宋"/>
              </a:rPr>
              <a:t>事件</a:t>
            </a:r>
            <a:r>
              <a:rPr lang="en-US" altLang="zh-CN" b="1">
                <a:latin typeface="华文中宋"/>
              </a:rPr>
              <a:t>…</a:t>
            </a:r>
          </a:p>
        </p:txBody>
      </p:sp>
      <p:sp>
        <p:nvSpPr>
          <p:cNvPr id="118787" name="Rectangle 15"/>
          <p:cNvSpPr>
            <a:spLocks noChangeArrowheads="1"/>
          </p:cNvSpPr>
          <p:nvPr/>
        </p:nvSpPr>
        <p:spPr bwMode="auto">
          <a:xfrm>
            <a:off x="2308225" y="3435350"/>
            <a:ext cx="2195513" cy="369888"/>
          </a:xfrm>
          <a:prstGeom prst="rect">
            <a:avLst/>
          </a:prstGeom>
          <a:noFill/>
          <a:ln w="19050" algn="ctr">
            <a:noFill/>
            <a:miter lim="800000"/>
            <a:headEnd/>
            <a:tailEnd/>
          </a:ln>
        </p:spPr>
        <p:txBody>
          <a:bodyPr wrap="none">
            <a:spAutoFit/>
          </a:bodyPr>
          <a:lstStyle/>
          <a:p>
            <a:pPr algn="ctr" eaLnBrk="0" hangingPunct="0">
              <a:buFont typeface="Arial" charset="0"/>
              <a:buNone/>
            </a:pPr>
            <a:r>
              <a:rPr lang="zh-CN" altLang="en-US" b="1">
                <a:solidFill>
                  <a:schemeClr val="bg1"/>
                </a:solidFill>
              </a:rPr>
              <a:t>每</a:t>
            </a:r>
            <a:r>
              <a:rPr lang="en-US" altLang="zh-CN" b="1">
                <a:solidFill>
                  <a:schemeClr val="bg1"/>
                </a:solidFill>
              </a:rPr>
              <a:t>330</a:t>
            </a:r>
            <a:r>
              <a:rPr lang="zh-CN" altLang="en-US" b="1">
                <a:solidFill>
                  <a:schemeClr val="bg1"/>
                </a:solidFill>
              </a:rPr>
              <a:t>起同类事件中</a:t>
            </a:r>
          </a:p>
        </p:txBody>
      </p:sp>
      <p:sp>
        <p:nvSpPr>
          <p:cNvPr id="118788" name="Rectangle 13"/>
          <p:cNvSpPr>
            <a:spLocks noChangeArrowheads="1"/>
          </p:cNvSpPr>
          <p:nvPr/>
        </p:nvSpPr>
        <p:spPr bwMode="auto">
          <a:xfrm>
            <a:off x="2800350" y="2892425"/>
            <a:ext cx="1143000" cy="461963"/>
          </a:xfrm>
          <a:prstGeom prst="rect">
            <a:avLst/>
          </a:prstGeom>
          <a:noFill/>
          <a:ln w="19050" algn="ctr">
            <a:noFill/>
            <a:miter lim="800000"/>
            <a:headEnd/>
            <a:tailEnd/>
          </a:ln>
        </p:spPr>
        <p:txBody>
          <a:bodyPr>
            <a:spAutoFit/>
          </a:bodyPr>
          <a:lstStyle/>
          <a:p>
            <a:pPr algn="ctr" eaLnBrk="0" hangingPunct="0">
              <a:buFont typeface="Arial" charset="0"/>
              <a:buNone/>
            </a:pPr>
            <a:r>
              <a:rPr lang="en-US" altLang="zh-CN" sz="1200" b="1">
                <a:solidFill>
                  <a:schemeClr val="bg1"/>
                </a:solidFill>
                <a:latin typeface="宋体" charset="-122"/>
              </a:rPr>
              <a:t>300</a:t>
            </a:r>
            <a:r>
              <a:rPr lang="zh-CN" altLang="en-US" sz="1200" b="1">
                <a:solidFill>
                  <a:schemeClr val="bg1"/>
                </a:solidFill>
                <a:latin typeface="宋体" charset="-122"/>
              </a:rPr>
              <a:t>件</a:t>
            </a:r>
          </a:p>
          <a:p>
            <a:pPr algn="ctr" eaLnBrk="0" hangingPunct="0">
              <a:buFont typeface="Arial" charset="0"/>
              <a:buNone/>
            </a:pPr>
            <a:r>
              <a:rPr lang="zh-CN" altLang="en-US" sz="1200" b="1">
                <a:solidFill>
                  <a:schemeClr val="bg1"/>
                </a:solidFill>
                <a:latin typeface="宋体" charset="-122"/>
              </a:rPr>
              <a:t>未产生伤害</a:t>
            </a:r>
          </a:p>
        </p:txBody>
      </p:sp>
      <p:sp>
        <p:nvSpPr>
          <p:cNvPr id="118789" name="Rectangle 17"/>
          <p:cNvSpPr>
            <a:spLocks noChangeArrowheads="1"/>
          </p:cNvSpPr>
          <p:nvPr/>
        </p:nvSpPr>
        <p:spPr bwMode="auto">
          <a:xfrm>
            <a:off x="5029200" y="1276350"/>
            <a:ext cx="1485900" cy="1252538"/>
          </a:xfrm>
          <a:prstGeom prst="rect">
            <a:avLst/>
          </a:prstGeom>
          <a:noFill/>
          <a:ln w="9525">
            <a:noFill/>
            <a:miter lim="800000"/>
            <a:headEnd/>
            <a:tailEnd/>
          </a:ln>
        </p:spPr>
        <p:txBody>
          <a:bodyPr wrap="none" anchor="ctr"/>
          <a:lstStyle/>
          <a:p>
            <a:pPr eaLnBrk="0" hangingPunct="0">
              <a:buFont typeface="Arial" charset="0"/>
              <a:buNone/>
            </a:pPr>
            <a:r>
              <a:rPr lang="zh-CN" altLang="en-US" b="1">
                <a:latin typeface="微软雅黑"/>
                <a:ea typeface="微软雅黑"/>
                <a:cs typeface="微软雅黑"/>
              </a:rPr>
              <a:t>海因法则</a:t>
            </a:r>
            <a:r>
              <a:rPr lang="en-US" altLang="zh-CN" b="1">
                <a:latin typeface="微软雅黑"/>
                <a:ea typeface="微软雅黑"/>
                <a:cs typeface="微软雅黑"/>
              </a:rPr>
              <a:t>:</a:t>
            </a:r>
          </a:p>
          <a:p>
            <a:pPr eaLnBrk="0" hangingPunct="0">
              <a:buFont typeface="Arial" charset="0"/>
              <a:buNone/>
            </a:pPr>
            <a:endParaRPr lang="en-US" altLang="zh-CN" b="1">
              <a:latin typeface="微软雅黑"/>
              <a:ea typeface="微软雅黑"/>
              <a:cs typeface="微软雅黑"/>
            </a:endParaRPr>
          </a:p>
          <a:p>
            <a:pPr eaLnBrk="0" hangingPunct="0">
              <a:buFont typeface="Arial" charset="0"/>
              <a:buNone/>
            </a:pPr>
            <a:r>
              <a:rPr lang="zh-CN" altLang="en-US" b="1">
                <a:latin typeface="微软雅黑"/>
                <a:ea typeface="微软雅黑"/>
                <a:cs typeface="微软雅黑"/>
              </a:rPr>
              <a:t>事故三角形</a:t>
            </a:r>
          </a:p>
          <a:p>
            <a:pPr eaLnBrk="0" hangingPunct="0">
              <a:buFont typeface="Arial" charset="0"/>
              <a:buNone/>
            </a:pPr>
            <a:r>
              <a:rPr lang="en-US" altLang="zh-CN" b="1">
                <a:solidFill>
                  <a:srgbClr val="FF0000"/>
                </a:solidFill>
                <a:latin typeface="微软雅黑"/>
                <a:ea typeface="微软雅黑"/>
                <a:cs typeface="微软雅黑"/>
              </a:rPr>
              <a:t>300</a:t>
            </a:r>
            <a:r>
              <a:rPr lang="zh-CN" altLang="en-US" b="1">
                <a:solidFill>
                  <a:srgbClr val="FF0000"/>
                </a:solidFill>
                <a:latin typeface="微软雅黑"/>
                <a:ea typeface="微软雅黑"/>
                <a:cs typeface="微软雅黑"/>
              </a:rPr>
              <a:t>：</a:t>
            </a:r>
            <a:r>
              <a:rPr lang="en-US" altLang="zh-CN" b="1">
                <a:solidFill>
                  <a:srgbClr val="FF0000"/>
                </a:solidFill>
                <a:latin typeface="微软雅黑"/>
                <a:ea typeface="微软雅黑"/>
                <a:cs typeface="微软雅黑"/>
              </a:rPr>
              <a:t>29</a:t>
            </a:r>
            <a:r>
              <a:rPr lang="zh-CN" altLang="en-US" b="1">
                <a:solidFill>
                  <a:srgbClr val="FF0000"/>
                </a:solidFill>
                <a:latin typeface="微软雅黑"/>
                <a:ea typeface="微软雅黑"/>
                <a:cs typeface="微软雅黑"/>
              </a:rPr>
              <a:t>：</a:t>
            </a:r>
            <a:r>
              <a:rPr lang="en-US" altLang="zh-CN" b="1">
                <a:solidFill>
                  <a:srgbClr val="FF0000"/>
                </a:solidFill>
                <a:latin typeface="微软雅黑"/>
                <a:ea typeface="微软雅黑"/>
                <a:cs typeface="微软雅黑"/>
              </a:rPr>
              <a:t>1</a:t>
            </a:r>
          </a:p>
        </p:txBody>
      </p:sp>
      <p:sp>
        <p:nvSpPr>
          <p:cNvPr id="118790" name="Line 18"/>
          <p:cNvSpPr>
            <a:spLocks noChangeShapeType="1"/>
          </p:cNvSpPr>
          <p:nvPr/>
        </p:nvSpPr>
        <p:spPr bwMode="auto">
          <a:xfrm>
            <a:off x="5029200" y="2628900"/>
            <a:ext cx="1371600" cy="0"/>
          </a:xfrm>
          <a:prstGeom prst="line">
            <a:avLst/>
          </a:prstGeom>
          <a:noFill/>
          <a:ln w="57150">
            <a:solidFill>
              <a:schemeClr val="bg2"/>
            </a:solidFill>
            <a:round/>
            <a:headEnd type="triangle" w="med" len="med"/>
            <a:tailEnd/>
          </a:ln>
        </p:spPr>
        <p:txBody>
          <a:bodyPr wrap="none" anchor="ctr"/>
          <a:lstStyle/>
          <a:p>
            <a:endParaRPr lang="zh-CN" altLang="en-US"/>
          </a:p>
        </p:txBody>
      </p:sp>
      <p:graphicFrame>
        <p:nvGraphicFramePr>
          <p:cNvPr id="15" name="图示 14"/>
          <p:cNvGraphicFramePr/>
          <p:nvPr/>
        </p:nvGraphicFramePr>
        <p:xfrm>
          <a:off x="1160748" y="951570"/>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247" name="Rectangle 63"/>
          <p:cNvSpPr>
            <a:spLocks noChangeArrowheads="1"/>
          </p:cNvSpPr>
          <p:nvPr/>
        </p:nvSpPr>
        <p:spPr bwMode="auto">
          <a:xfrm>
            <a:off x="514350" y="2114550"/>
            <a:ext cx="5543550" cy="1028700"/>
          </a:xfrm>
          <a:prstGeom prst="rect">
            <a:avLst/>
          </a:prstGeom>
          <a:gradFill rotWithShape="1">
            <a:gsLst>
              <a:gs pos="0">
                <a:srgbClr val="FFFFFF"/>
              </a:gs>
              <a:gs pos="100000">
                <a:srgbClr val="FFFFCC"/>
              </a:gs>
            </a:gsLst>
            <a:lin ang="5400000" scaled="1"/>
          </a:gradFill>
          <a:ln w="57150" cmpd="thinThick" algn="ctr">
            <a:solidFill>
              <a:srgbClr val="B2B2B2"/>
            </a:solidFill>
            <a:miter lim="800000"/>
            <a:headEnd/>
            <a:tailEnd/>
          </a:ln>
        </p:spPr>
        <p:txBody>
          <a:bodyPr wrap="none" anchor="ctr"/>
          <a:lstStyle/>
          <a:p>
            <a:pPr eaLnBrk="0" hangingPunct="0">
              <a:buFont typeface="Arial" charset="0"/>
              <a:buNone/>
            </a:pPr>
            <a:endParaRPr lang="zh-CN" altLang="en-US"/>
          </a:p>
        </p:txBody>
      </p:sp>
      <p:sp>
        <p:nvSpPr>
          <p:cNvPr id="349233" name="Text Box 49"/>
          <p:cNvSpPr txBox="1">
            <a:spLocks noChangeArrowheads="1"/>
          </p:cNvSpPr>
          <p:nvPr/>
        </p:nvSpPr>
        <p:spPr bwMode="auto">
          <a:xfrm>
            <a:off x="1600200" y="2114550"/>
            <a:ext cx="3886200" cy="923925"/>
          </a:xfrm>
          <a:prstGeom prst="rect">
            <a:avLst/>
          </a:prstGeom>
          <a:noFill/>
          <a:ln w="9525" algn="ctr">
            <a:noFill/>
            <a:miter lim="800000"/>
            <a:headEnd/>
            <a:tailEnd/>
          </a:ln>
          <a:effectLst>
            <a:outerShdw dist="35921" dir="2700000" algn="ctr" rotWithShape="0">
              <a:schemeClr val="bg1">
                <a:alpha val="50000"/>
              </a:schemeClr>
            </a:outerShdw>
          </a:effectLst>
        </p:spPr>
        <p:txBody>
          <a:bodyPr>
            <a:spAutoFit/>
          </a:bodyPr>
          <a:lstStyle/>
          <a:p>
            <a:pPr eaLnBrk="0" hangingPunct="0">
              <a:spcBef>
                <a:spcPct val="50000"/>
              </a:spcBef>
              <a:buFont typeface="Arial" panose="020B0604020202020204" pitchFamily="34" charset="0"/>
              <a:buNone/>
              <a:defRPr/>
            </a:pPr>
            <a:r>
              <a:rPr lang="en-US" altLang="zh-CN" sz="5400" b="1" i="1">
                <a:solidFill>
                  <a:srgbClr val="D60093"/>
                </a:solidFill>
                <a:latin typeface="Arial" panose="020B0604020202020204" pitchFamily="34" charset="0"/>
                <a:ea typeface="楷体_GB2312" pitchFamily="49" charset="-122"/>
              </a:rPr>
              <a:t>100 </a:t>
            </a:r>
            <a:r>
              <a:rPr lang="en-US" altLang="zh-CN" sz="5400" b="1" i="1">
                <a:solidFill>
                  <a:srgbClr val="D60093"/>
                </a:solidFill>
                <a:latin typeface="Arial" panose="020B0604020202020204" pitchFamily="34" charset="0"/>
                <a:ea typeface="楷体_GB2312" pitchFamily="49" charset="-122"/>
                <a:cs typeface="Arial" pitchFamily="34" charset="0"/>
              </a:rPr>
              <a:t>-</a:t>
            </a:r>
            <a:r>
              <a:rPr lang="en-US" altLang="zh-CN" sz="5400" b="1" i="1">
                <a:solidFill>
                  <a:srgbClr val="D60093"/>
                </a:solidFill>
                <a:latin typeface="Arial" panose="020B0604020202020204" pitchFamily="34" charset="0"/>
                <a:ea typeface="楷体_GB2312" pitchFamily="49" charset="-122"/>
              </a:rPr>
              <a:t>1= 0</a:t>
            </a:r>
            <a:endParaRPr lang="en-US" altLang="en-US" sz="5400" b="1" i="1">
              <a:solidFill>
                <a:srgbClr val="D60093"/>
              </a:solidFill>
              <a:latin typeface="Arial" panose="020B0604020202020204" pitchFamily="34" charset="0"/>
              <a:ea typeface="楷体_GB2312" pitchFamily="49" charset="-122"/>
            </a:endParaRPr>
          </a:p>
        </p:txBody>
      </p:sp>
      <p:sp>
        <p:nvSpPr>
          <p:cNvPr id="349241" name="Rectangle 57"/>
          <p:cNvSpPr>
            <a:spLocks noChangeArrowheads="1"/>
          </p:cNvSpPr>
          <p:nvPr/>
        </p:nvSpPr>
        <p:spPr bwMode="auto">
          <a:xfrm>
            <a:off x="107950" y="896938"/>
            <a:ext cx="6615113" cy="923925"/>
          </a:xfrm>
          <a:prstGeom prst="rect">
            <a:avLst/>
          </a:prstGeom>
          <a:noFill/>
          <a:ln w="9525" algn="ctr">
            <a:noFill/>
            <a:miter lim="800000"/>
            <a:headEnd/>
            <a:tailEnd/>
          </a:ln>
        </p:spPr>
        <p:txBody>
          <a:bodyPr anchor="ctr">
            <a:spAutoFit/>
          </a:bodyPr>
          <a:lstStyle/>
          <a:p>
            <a:pPr eaLnBrk="0" hangingPunct="0">
              <a:lnSpc>
                <a:spcPct val="150000"/>
              </a:lnSpc>
              <a:buFont typeface="Arial" charset="0"/>
              <a:buNone/>
            </a:pPr>
            <a:r>
              <a:rPr lang="zh-CN" altLang="en-US" b="1">
                <a:latin typeface="微软雅黑"/>
                <a:ea typeface="微软雅黑"/>
                <a:cs typeface="微软雅黑"/>
              </a:rPr>
              <a:t>任何一件事情，如果客观存在着发生某种事故的可能性，不管这个可能性有多小，如果重复去做时，事故总会在某一时刻发生。  </a:t>
            </a:r>
          </a:p>
        </p:txBody>
      </p:sp>
      <p:sp>
        <p:nvSpPr>
          <p:cNvPr id="349244" name="Rectangle 60"/>
          <p:cNvSpPr>
            <a:spLocks noChangeArrowheads="1"/>
          </p:cNvSpPr>
          <p:nvPr/>
        </p:nvSpPr>
        <p:spPr bwMode="auto">
          <a:xfrm>
            <a:off x="628650" y="2171700"/>
            <a:ext cx="742950" cy="784225"/>
          </a:xfrm>
          <a:prstGeom prst="rect">
            <a:avLst/>
          </a:prstGeom>
          <a:noFill/>
          <a:ln w="19050" algn="ctr">
            <a:noFill/>
            <a:miter lim="800000"/>
            <a:headEnd/>
            <a:tailEnd/>
          </a:ln>
        </p:spPr>
        <p:txBody>
          <a:bodyPr>
            <a:spAutoFit/>
          </a:bodyPr>
          <a:lstStyle/>
          <a:p>
            <a:pPr algn="ctr" eaLnBrk="0" hangingPunct="0">
              <a:lnSpc>
                <a:spcPct val="125000"/>
              </a:lnSpc>
              <a:buFont typeface="Arial" charset="0"/>
              <a:buNone/>
            </a:pPr>
            <a:r>
              <a:rPr lang="zh-CN" altLang="en-US" u="sng">
                <a:solidFill>
                  <a:srgbClr val="009999"/>
                </a:solidFill>
                <a:ea typeface="华文琥珀"/>
                <a:cs typeface="华文琥珀"/>
              </a:rPr>
              <a:t>墨菲定律</a:t>
            </a:r>
          </a:p>
        </p:txBody>
      </p:sp>
      <p:sp>
        <p:nvSpPr>
          <p:cNvPr id="349245" name="Rectangle 61"/>
          <p:cNvSpPr>
            <a:spLocks noChangeArrowheads="1"/>
          </p:cNvSpPr>
          <p:nvPr/>
        </p:nvSpPr>
        <p:spPr bwMode="auto">
          <a:xfrm>
            <a:off x="571500" y="3286125"/>
            <a:ext cx="5715000" cy="1338263"/>
          </a:xfrm>
          <a:prstGeom prst="rect">
            <a:avLst/>
          </a:prstGeom>
          <a:noFill/>
          <a:ln w="9525" algn="ctr">
            <a:noFill/>
            <a:miter lim="800000"/>
            <a:headEnd/>
            <a:tailEnd/>
          </a:ln>
        </p:spPr>
        <p:txBody>
          <a:bodyPr anchor="ctr">
            <a:spAutoFit/>
          </a:bodyPr>
          <a:lstStyle/>
          <a:p>
            <a:pPr eaLnBrk="0" hangingPunct="0">
              <a:lnSpc>
                <a:spcPct val="150000"/>
              </a:lnSpc>
              <a:buFont typeface="Arial" charset="0"/>
              <a:buNone/>
            </a:pPr>
            <a:r>
              <a:rPr lang="en-US" altLang="zh-CN" b="1">
                <a:latin typeface="微软雅黑"/>
                <a:ea typeface="微软雅黑"/>
                <a:cs typeface="微软雅黑"/>
              </a:rPr>
              <a:t>         </a:t>
            </a:r>
            <a:r>
              <a:rPr lang="zh-CN" altLang="en-US" b="1">
                <a:latin typeface="微软雅黑"/>
                <a:ea typeface="微软雅黑"/>
                <a:cs typeface="微软雅黑"/>
              </a:rPr>
              <a:t>在安全生产中，有些小的隐患和违章在一次或数十次过程中也许不能导致事故。但是总维持这样终究是会发生事故的。侥幸和麻痹是很多血淋淋的事故根源。</a:t>
            </a:r>
          </a:p>
        </p:txBody>
      </p:sp>
      <p:sp>
        <p:nvSpPr>
          <p:cNvPr id="349249" name="AutoShape 65"/>
          <p:cNvSpPr>
            <a:spLocks noChangeArrowheads="1"/>
          </p:cNvSpPr>
          <p:nvPr/>
        </p:nvSpPr>
        <p:spPr bwMode="auto">
          <a:xfrm>
            <a:off x="566738" y="3513138"/>
            <a:ext cx="628650" cy="192087"/>
          </a:xfrm>
          <a:prstGeom prst="rightArrow">
            <a:avLst>
              <a:gd name="adj1" fmla="val 50000"/>
              <a:gd name="adj2" fmla="val 81818"/>
            </a:avLst>
          </a:prstGeom>
          <a:gradFill rotWithShape="1">
            <a:gsLst>
              <a:gs pos="0">
                <a:srgbClr val="FFFFFF"/>
              </a:gs>
              <a:gs pos="100000">
                <a:srgbClr val="FF0000"/>
              </a:gs>
            </a:gsLst>
            <a:lin ang="0" scaled="1"/>
          </a:gradFill>
          <a:ln w="19050" algn="ctr">
            <a:noFill/>
            <a:miter lim="800000"/>
            <a:headEnd/>
            <a:tailEnd/>
          </a:ln>
        </p:spPr>
        <p:txBody>
          <a:bodyPr wrap="none" anchor="ctr"/>
          <a:lstStyle/>
          <a:p>
            <a:pPr eaLnBrk="0" hangingPunct="0">
              <a:buFont typeface="Arial" charset="0"/>
              <a:buNone/>
            </a:pPr>
            <a:endParaRPr lang="zh-CN" altLang="en-US"/>
          </a:p>
        </p:txBody>
      </p:sp>
      <p:sp>
        <p:nvSpPr>
          <p:cNvPr id="349251" name="AutoShape 67"/>
          <p:cNvSpPr>
            <a:spLocks noChangeArrowheads="1"/>
          </p:cNvSpPr>
          <p:nvPr/>
        </p:nvSpPr>
        <p:spPr bwMode="auto">
          <a:xfrm>
            <a:off x="1657350" y="1771650"/>
            <a:ext cx="171450" cy="514350"/>
          </a:xfrm>
          <a:prstGeom prst="downArrow">
            <a:avLst>
              <a:gd name="adj1" fmla="val 50000"/>
              <a:gd name="adj2" fmla="val 75000"/>
            </a:avLst>
          </a:prstGeom>
          <a:gradFill rotWithShape="1">
            <a:gsLst>
              <a:gs pos="0">
                <a:srgbClr val="FFFFFF"/>
              </a:gs>
              <a:gs pos="100000">
                <a:srgbClr val="0000CC"/>
              </a:gs>
            </a:gsLst>
            <a:lin ang="5400000" scaled="1"/>
          </a:gradFill>
          <a:ln w="19050" algn="ctr">
            <a:noFill/>
            <a:miter lim="800000"/>
            <a:headEnd/>
            <a:tailEnd/>
          </a:ln>
        </p:spPr>
        <p:txBody>
          <a:bodyPr wrap="none" anchor="ctr"/>
          <a:lstStyle/>
          <a:p>
            <a:pPr eaLnBrk="0" hangingPunct="0">
              <a:buFont typeface="Arial" charset="0"/>
              <a:buNone/>
            </a:pPr>
            <a:endParaRPr lang="zh-CN" altLang="en-US"/>
          </a:p>
        </p:txBody>
      </p:sp>
      <p:sp>
        <p:nvSpPr>
          <p:cNvPr id="349253" name="Text Box 69"/>
          <p:cNvSpPr txBox="1">
            <a:spLocks noChangeArrowheads="1"/>
          </p:cNvSpPr>
          <p:nvPr/>
        </p:nvSpPr>
        <p:spPr bwMode="auto">
          <a:xfrm>
            <a:off x="4914900" y="2582863"/>
            <a:ext cx="971550" cy="368300"/>
          </a:xfrm>
          <a:prstGeom prst="rect">
            <a:avLst/>
          </a:prstGeom>
          <a:noFill/>
          <a:ln w="19050" algn="ctr">
            <a:noFill/>
            <a:miter lim="800000"/>
            <a:headEnd/>
            <a:tailEnd/>
          </a:ln>
        </p:spPr>
        <p:txBody>
          <a:bodyPr>
            <a:spAutoFit/>
          </a:bodyPr>
          <a:lstStyle/>
          <a:p>
            <a:pPr algn="ctr" eaLnBrk="0" hangingPunct="0">
              <a:spcBef>
                <a:spcPct val="50000"/>
              </a:spcBef>
              <a:buFont typeface="Arial" charset="0"/>
              <a:buNone/>
            </a:pPr>
            <a:r>
              <a:rPr lang="zh-CN" altLang="en-US" b="1">
                <a:solidFill>
                  <a:schemeClr val="accent2"/>
                </a:solidFill>
                <a:ea typeface="华文琥珀"/>
                <a:cs typeface="华文琥珀"/>
              </a:rPr>
              <a:t>的关系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9251"/>
                                        </p:tgtEl>
                                        <p:attrNameLst>
                                          <p:attrName>style.visibility</p:attrName>
                                        </p:attrNameLst>
                                      </p:cBhvr>
                                      <p:to>
                                        <p:strVal val="visible"/>
                                      </p:to>
                                    </p:set>
                                    <p:animEffect transition="in" filter="box(in)">
                                      <p:cBhvr>
                                        <p:cTn id="7" dur="500"/>
                                        <p:tgtEl>
                                          <p:spTgt spid="3492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49247"/>
                                        </p:tgtEl>
                                        <p:attrNameLst>
                                          <p:attrName>style.visibility</p:attrName>
                                        </p:attrNameLst>
                                      </p:cBhvr>
                                      <p:to>
                                        <p:strVal val="visible"/>
                                      </p:to>
                                    </p:set>
                                    <p:animEffect transition="in" filter="box(in)">
                                      <p:cBhvr>
                                        <p:cTn id="10" dur="500"/>
                                        <p:tgtEl>
                                          <p:spTgt spid="34924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49233"/>
                                        </p:tgtEl>
                                        <p:attrNameLst>
                                          <p:attrName>style.visibility</p:attrName>
                                        </p:attrNameLst>
                                      </p:cBhvr>
                                      <p:to>
                                        <p:strVal val="visible"/>
                                      </p:to>
                                    </p:set>
                                    <p:animEffect transition="in" filter="box(in)">
                                      <p:cBhvr>
                                        <p:cTn id="13" dur="500"/>
                                        <p:tgtEl>
                                          <p:spTgt spid="34923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49244"/>
                                        </p:tgtEl>
                                        <p:attrNameLst>
                                          <p:attrName>style.visibility</p:attrName>
                                        </p:attrNameLst>
                                      </p:cBhvr>
                                      <p:to>
                                        <p:strVal val="visible"/>
                                      </p:to>
                                    </p:set>
                                    <p:animEffect transition="in" filter="box(in)">
                                      <p:cBhvr>
                                        <p:cTn id="16" dur="500"/>
                                        <p:tgtEl>
                                          <p:spTgt spid="34924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49253"/>
                                        </p:tgtEl>
                                        <p:attrNameLst>
                                          <p:attrName>style.visibility</p:attrName>
                                        </p:attrNameLst>
                                      </p:cBhvr>
                                      <p:to>
                                        <p:strVal val="visible"/>
                                      </p:to>
                                    </p:set>
                                    <p:animEffect transition="in" filter="box(in)">
                                      <p:cBhvr>
                                        <p:cTn id="19" dur="500"/>
                                        <p:tgtEl>
                                          <p:spTgt spid="34925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49241"/>
                                        </p:tgtEl>
                                        <p:attrNameLst>
                                          <p:attrName>style.visibility</p:attrName>
                                        </p:attrNameLst>
                                      </p:cBhvr>
                                      <p:to>
                                        <p:strVal val="visible"/>
                                      </p:to>
                                    </p:set>
                                    <p:animEffect transition="in" filter="blinds(horizontal)">
                                      <p:cBhvr>
                                        <p:cTn id="24" dur="500"/>
                                        <p:tgtEl>
                                          <p:spTgt spid="34924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49249"/>
                                        </p:tgtEl>
                                        <p:attrNameLst>
                                          <p:attrName>style.visibility</p:attrName>
                                        </p:attrNameLst>
                                      </p:cBhvr>
                                      <p:to>
                                        <p:strVal val="visible"/>
                                      </p:to>
                                    </p:set>
                                    <p:anim calcmode="lin" valueType="num">
                                      <p:cBhvr additive="base">
                                        <p:cTn id="29" dur="500" fill="hold"/>
                                        <p:tgtEl>
                                          <p:spTgt spid="349249"/>
                                        </p:tgtEl>
                                        <p:attrNameLst>
                                          <p:attrName>ppt_x</p:attrName>
                                        </p:attrNameLst>
                                      </p:cBhvr>
                                      <p:tavLst>
                                        <p:tav tm="0">
                                          <p:val>
                                            <p:strVal val="0-#ppt_w/2"/>
                                          </p:val>
                                        </p:tav>
                                        <p:tav tm="100000">
                                          <p:val>
                                            <p:strVal val="#ppt_x"/>
                                          </p:val>
                                        </p:tav>
                                      </p:tavLst>
                                    </p:anim>
                                    <p:anim calcmode="lin" valueType="num">
                                      <p:cBhvr additive="base">
                                        <p:cTn id="30" dur="500" fill="hold"/>
                                        <p:tgtEl>
                                          <p:spTgt spid="34924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49245"/>
                                        </p:tgtEl>
                                        <p:attrNameLst>
                                          <p:attrName>style.visibility</p:attrName>
                                        </p:attrNameLst>
                                      </p:cBhvr>
                                      <p:to>
                                        <p:strVal val="visible"/>
                                      </p:to>
                                    </p:set>
                                    <p:anim calcmode="lin" valueType="num">
                                      <p:cBhvr additive="base">
                                        <p:cTn id="35" dur="500" fill="hold"/>
                                        <p:tgtEl>
                                          <p:spTgt spid="349245"/>
                                        </p:tgtEl>
                                        <p:attrNameLst>
                                          <p:attrName>ppt_x</p:attrName>
                                        </p:attrNameLst>
                                      </p:cBhvr>
                                      <p:tavLst>
                                        <p:tav tm="0">
                                          <p:val>
                                            <p:strVal val="1+#ppt_w/2"/>
                                          </p:val>
                                        </p:tav>
                                        <p:tav tm="100000">
                                          <p:val>
                                            <p:strVal val="#ppt_x"/>
                                          </p:val>
                                        </p:tav>
                                      </p:tavLst>
                                    </p:anim>
                                    <p:anim calcmode="lin" valueType="num">
                                      <p:cBhvr additive="base">
                                        <p:cTn id="36" dur="500" fill="hold"/>
                                        <p:tgtEl>
                                          <p:spTgt spid="349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47" grpId="0" animBg="1"/>
      <p:bldP spid="349233" grpId="0"/>
      <p:bldP spid="349241" grpId="0"/>
      <p:bldP spid="349244" grpId="0"/>
      <p:bldP spid="349245" grpId="0"/>
      <p:bldP spid="349249" grpId="0" animBg="1"/>
      <p:bldP spid="349251" grpId="0" animBg="1"/>
      <p:bldP spid="34925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4"/>
          <p:cNvSpPr>
            <a:spLocks noChangeArrowheads="1"/>
          </p:cNvSpPr>
          <p:nvPr/>
        </p:nvSpPr>
        <p:spPr bwMode="auto">
          <a:xfrm>
            <a:off x="628650" y="1028700"/>
            <a:ext cx="971550" cy="738188"/>
          </a:xfrm>
          <a:prstGeom prst="rect">
            <a:avLst/>
          </a:prstGeom>
          <a:noFill/>
          <a:ln w="9525" algn="ctr">
            <a:noFill/>
            <a:miter lim="800000"/>
            <a:headEnd/>
            <a:tailEnd/>
          </a:ln>
        </p:spPr>
        <p:txBody>
          <a:bodyPr>
            <a:spAutoFit/>
          </a:bodyPr>
          <a:lstStyle/>
          <a:p>
            <a:pPr eaLnBrk="0" hangingPunct="0">
              <a:buFont typeface="Arial" charset="0"/>
              <a:buNone/>
            </a:pPr>
            <a:r>
              <a:rPr lang="zh-CN" altLang="en-US" sz="2100" b="1">
                <a:latin typeface="微软雅黑"/>
                <a:ea typeface="微软雅黑"/>
                <a:cs typeface="微软雅黑"/>
              </a:rPr>
              <a:t>因此</a:t>
            </a:r>
            <a:r>
              <a:rPr lang="en-US" altLang="zh-CN" sz="2100" b="1">
                <a:latin typeface="微软雅黑"/>
                <a:ea typeface="微软雅黑"/>
                <a:cs typeface="微软雅黑"/>
              </a:rPr>
              <a:t>…</a:t>
            </a:r>
          </a:p>
        </p:txBody>
      </p:sp>
      <p:sp>
        <p:nvSpPr>
          <p:cNvPr id="120834" name="Text Box 5"/>
          <p:cNvSpPr txBox="1">
            <a:spLocks noChangeArrowheads="1"/>
          </p:cNvSpPr>
          <p:nvPr/>
        </p:nvSpPr>
        <p:spPr bwMode="auto">
          <a:xfrm>
            <a:off x="1028700" y="1449388"/>
            <a:ext cx="5543550" cy="1708150"/>
          </a:xfrm>
          <a:prstGeom prst="rect">
            <a:avLst/>
          </a:prstGeom>
          <a:noFill/>
          <a:ln w="19050" algn="ctr">
            <a:noFill/>
            <a:miter lim="800000"/>
            <a:headEnd/>
            <a:tailEnd/>
          </a:ln>
        </p:spPr>
        <p:txBody>
          <a:bodyPr>
            <a:spAutoFit/>
          </a:bodyPr>
          <a:lstStyle/>
          <a:p>
            <a:pPr eaLnBrk="0" hangingPunct="0">
              <a:spcBef>
                <a:spcPct val="50000"/>
              </a:spcBef>
              <a:buFont typeface="Arial" charset="0"/>
              <a:buNone/>
            </a:pPr>
            <a:r>
              <a:rPr lang="zh-CN" altLang="en-US" sz="2100" b="1">
                <a:solidFill>
                  <a:srgbClr val="FF0000"/>
                </a:solidFill>
                <a:latin typeface="微软雅黑"/>
                <a:ea typeface="微软雅黑"/>
                <a:cs typeface="微软雅黑"/>
              </a:rPr>
              <a:t>只有：控制了人的不安全行为</a:t>
            </a:r>
          </a:p>
          <a:p>
            <a:pPr eaLnBrk="0" hangingPunct="0">
              <a:spcBef>
                <a:spcPct val="50000"/>
              </a:spcBef>
              <a:buFont typeface="Arial" charset="0"/>
              <a:buNone/>
            </a:pPr>
            <a:r>
              <a:rPr lang="zh-CN" altLang="en-US" sz="2100" b="1">
                <a:solidFill>
                  <a:srgbClr val="FF0000"/>
                </a:solidFill>
                <a:latin typeface="微软雅黑"/>
                <a:ea typeface="微软雅黑"/>
                <a:cs typeface="微软雅黑"/>
              </a:rPr>
              <a:t>                    物的不安全状态</a:t>
            </a:r>
          </a:p>
          <a:p>
            <a:pPr eaLnBrk="0" hangingPunct="0">
              <a:spcBef>
                <a:spcPct val="50000"/>
              </a:spcBef>
              <a:buFont typeface="Arial" charset="0"/>
              <a:buNone/>
            </a:pPr>
            <a:r>
              <a:rPr lang="zh-CN" altLang="en-US" sz="2100" b="1">
                <a:solidFill>
                  <a:srgbClr val="FF0000"/>
                </a:solidFill>
                <a:latin typeface="微软雅黑"/>
                <a:ea typeface="微软雅黑"/>
                <a:cs typeface="微软雅黑"/>
              </a:rPr>
              <a:t>          </a:t>
            </a:r>
            <a:r>
              <a:rPr lang="en-US" altLang="zh-CN" sz="2100" b="1">
                <a:solidFill>
                  <a:srgbClr val="FF0000"/>
                </a:solidFill>
                <a:latin typeface="微软雅黑"/>
                <a:ea typeface="微软雅黑"/>
                <a:cs typeface="微软雅黑"/>
              </a:rPr>
              <a:t>——</a:t>
            </a:r>
            <a:r>
              <a:rPr lang="zh-CN" altLang="en-US" sz="2100" b="1">
                <a:solidFill>
                  <a:srgbClr val="FF0000"/>
                </a:solidFill>
                <a:latin typeface="微软雅黑"/>
                <a:ea typeface="微软雅黑"/>
                <a:cs typeface="微软雅黑"/>
              </a:rPr>
              <a:t>才能最终有效地减少和防范事故！</a:t>
            </a:r>
          </a:p>
        </p:txBody>
      </p:sp>
      <p:sp>
        <p:nvSpPr>
          <p:cNvPr id="120835" name="Text Box 6"/>
          <p:cNvSpPr txBox="1">
            <a:spLocks noChangeArrowheads="1"/>
          </p:cNvSpPr>
          <p:nvPr/>
        </p:nvSpPr>
        <p:spPr bwMode="auto">
          <a:xfrm>
            <a:off x="1771650" y="3028950"/>
            <a:ext cx="4686300" cy="1546225"/>
          </a:xfrm>
          <a:prstGeom prst="rect">
            <a:avLst/>
          </a:prstGeom>
          <a:noFill/>
          <a:ln w="19050" algn="ctr">
            <a:noFill/>
            <a:miter lim="800000"/>
            <a:headEnd/>
            <a:tailEnd/>
          </a:ln>
        </p:spPr>
        <p:txBody>
          <a:bodyPr>
            <a:spAutoFit/>
          </a:bodyPr>
          <a:lstStyle/>
          <a:p>
            <a:pPr eaLnBrk="0" hangingPunct="0">
              <a:lnSpc>
                <a:spcPct val="150000"/>
              </a:lnSpc>
              <a:spcBef>
                <a:spcPct val="50000"/>
              </a:spcBef>
              <a:buFont typeface="Arial" charset="0"/>
              <a:buNone/>
            </a:pPr>
            <a:r>
              <a:rPr lang="en-US" altLang="zh-CN" sz="2100" b="1">
                <a:latin typeface="微软雅黑"/>
                <a:ea typeface="微软雅黑"/>
                <a:cs typeface="微软雅黑"/>
              </a:rPr>
              <a:t>——</a:t>
            </a:r>
            <a:r>
              <a:rPr lang="zh-CN" altLang="en-US" sz="2100" b="1">
                <a:latin typeface="微软雅黑"/>
                <a:ea typeface="微软雅黑"/>
                <a:cs typeface="微软雅黑"/>
              </a:rPr>
              <a:t>培养懂安全的人，在行为上防止伤害</a:t>
            </a:r>
            <a:r>
              <a:rPr lang="en-US" altLang="zh-CN" sz="2100" b="1">
                <a:latin typeface="微软雅黑"/>
                <a:ea typeface="微软雅黑"/>
                <a:cs typeface="微软雅黑"/>
              </a:rPr>
              <a:t>/</a:t>
            </a:r>
            <a:r>
              <a:rPr lang="zh-CN" altLang="en-US" sz="2100" b="1">
                <a:latin typeface="微软雅黑"/>
                <a:ea typeface="微软雅黑"/>
                <a:cs typeface="微软雅黑"/>
              </a:rPr>
              <a:t>保证安全的设备，在物上防止伤害，是安全管理者</a:t>
            </a:r>
            <a:r>
              <a:rPr lang="zh-CN" altLang="en-US" sz="2100" b="1">
                <a:latin typeface="微软雅黑"/>
                <a:ea typeface="微软雅黑"/>
                <a:cs typeface="Arial" charset="0"/>
              </a:rPr>
              <a:t>▪监督者的重要课题</a:t>
            </a:r>
          </a:p>
        </p:txBody>
      </p:sp>
      <p:pic>
        <p:nvPicPr>
          <p:cNvPr id="120836" name="Picture 7" descr="00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500" y="2686050"/>
            <a:ext cx="1200150" cy="1717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a:xfrm>
            <a:off x="242888" y="1004888"/>
            <a:ext cx="6264275" cy="3403600"/>
          </a:xfrm>
        </p:spPr>
        <p:txBody>
          <a:bodyPr>
            <a:normAutofit fontScale="92500"/>
          </a:bodyPr>
          <a:lstStyle/>
          <a:p>
            <a:pPr marL="342891" indent="-342891" eaLnBrk="1" hangingPunct="1">
              <a:lnSpc>
                <a:spcPts val="3000"/>
              </a:lnSpc>
              <a:buFontTx/>
              <a:buNone/>
              <a:defRPr/>
            </a:pPr>
            <a:r>
              <a:rPr lang="zh-CN" altLang="en-US" sz="1800" b="1" dirty="0">
                <a:latin typeface="微软雅黑" pitchFamily="34" charset="-122"/>
                <a:cs typeface="+mn-cs"/>
                <a:sym typeface="Arial" panose="020B0604020202020204" pitchFamily="34" charset="0"/>
              </a:rPr>
              <a:t>1）贯彻执行企业的车间对安全生产的规定和要求，全面负责本班组的安全生产；</a:t>
            </a:r>
          </a:p>
          <a:p>
            <a:pPr marL="342891" indent="-342891" eaLnBrk="1" hangingPunct="1">
              <a:lnSpc>
                <a:spcPts val="3000"/>
              </a:lnSpc>
              <a:buFontTx/>
              <a:buNone/>
              <a:defRPr/>
            </a:pPr>
            <a:r>
              <a:rPr lang="zh-CN" altLang="en-US" sz="1800" b="1" dirty="0">
                <a:latin typeface="微软雅黑" pitchFamily="34" charset="-122"/>
                <a:cs typeface="+mn-cs"/>
                <a:sym typeface="Arial" panose="020B0604020202020204" pitchFamily="34" charset="0"/>
              </a:rPr>
              <a:t>2）组织职工学习并贯彻执行企业、生产厂各项安全生产规章制度和安全技术操作规 程，教育职工遵章守纪，制止违章行为。</a:t>
            </a:r>
          </a:p>
          <a:p>
            <a:pPr marL="342891" indent="-342891" eaLnBrk="1" hangingPunct="1">
              <a:lnSpc>
                <a:spcPts val="3000"/>
              </a:lnSpc>
              <a:buFontTx/>
              <a:buNone/>
              <a:defRPr/>
            </a:pPr>
            <a:r>
              <a:rPr lang="zh-CN" altLang="en-US" sz="1800" b="1" dirty="0">
                <a:latin typeface="微软雅黑" pitchFamily="34" charset="-122"/>
                <a:cs typeface="+mn-cs"/>
                <a:sym typeface="Arial" panose="020B0604020202020204" pitchFamily="34" charset="0"/>
              </a:rPr>
              <a:t>3）组织并参加班组安全活动，班前讲安全、班中检查安全、班后总结安全；</a:t>
            </a:r>
          </a:p>
          <a:p>
            <a:pPr marL="342891" indent="-342891" eaLnBrk="1" hangingPunct="1">
              <a:lnSpc>
                <a:spcPts val="3000"/>
              </a:lnSpc>
              <a:buFontTx/>
              <a:buNone/>
              <a:defRPr/>
            </a:pPr>
            <a:r>
              <a:rPr lang="zh-CN" altLang="en-US" sz="1800" b="1" dirty="0">
                <a:latin typeface="微软雅黑" pitchFamily="34" charset="-122"/>
                <a:cs typeface="+mn-cs"/>
                <a:sym typeface="Arial" panose="020B0604020202020204" pitchFamily="34" charset="0"/>
              </a:rPr>
              <a:t>4）负责对新工人（包括实习、代培人员）进行岗位安全教育；</a:t>
            </a:r>
          </a:p>
          <a:p>
            <a:pPr marL="342891" indent="-342891" eaLnBrk="1" hangingPunct="1">
              <a:lnSpc>
                <a:spcPts val="3000"/>
              </a:lnSpc>
              <a:buFontTx/>
              <a:buNone/>
              <a:defRPr/>
            </a:pPr>
            <a:endParaRPr lang="zh-CN" altLang="en-US" sz="1800" b="1" dirty="0">
              <a:latin typeface="微软雅黑" pitchFamily="34" charset="-122"/>
              <a:cs typeface="+mn-cs"/>
              <a:sym typeface="Arial" panose="020B0604020202020204" pitchFamily="34" charset="0"/>
            </a:endParaRPr>
          </a:p>
        </p:txBody>
      </p:sp>
      <p:sp>
        <p:nvSpPr>
          <p:cNvPr id="121858" name="Rectangle 4"/>
          <p:cNvSpPr>
            <a:spLocks noGrp="1" noChangeArrowheads="1"/>
          </p:cNvSpPr>
          <p:nvPr/>
        </p:nvSpPr>
        <p:spPr bwMode="auto">
          <a:xfrm>
            <a:off x="765175" y="411163"/>
            <a:ext cx="5811838" cy="485775"/>
          </a:xfrm>
          <a:prstGeom prst="rect">
            <a:avLst/>
          </a:prstGeom>
          <a:noFill/>
          <a:ln w="9525">
            <a:noFill/>
            <a:miter lim="800000"/>
            <a:headEnd/>
            <a:tailEnd/>
          </a:ln>
        </p:spPr>
        <p:txBody>
          <a:bodyPr anchor="ctr"/>
          <a:lstStyle/>
          <a:p>
            <a:pPr eaLnBrk="0" hangingPunct="0">
              <a:buFont typeface="Arial" charset="0"/>
              <a:buNone/>
            </a:pPr>
            <a:r>
              <a:rPr lang="zh-CN" altLang="en-US" sz="2400" b="1">
                <a:solidFill>
                  <a:srgbClr val="FF0000"/>
                </a:solidFill>
                <a:latin typeface="微软雅黑"/>
                <a:ea typeface="微软雅黑"/>
                <a:cs typeface="微软雅黑"/>
              </a:rPr>
              <a:t>班组长的安全责任</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班组长的安全责任</a:t>
            </a:r>
          </a:p>
        </p:txBody>
      </p:sp>
      <p:sp>
        <p:nvSpPr>
          <p:cNvPr id="122882" name="Rectangle 3"/>
          <p:cNvSpPr>
            <a:spLocks noGrp="1" noChangeArrowheads="1"/>
          </p:cNvSpPr>
          <p:nvPr>
            <p:ph idx="1"/>
          </p:nvPr>
        </p:nvSpPr>
        <p:spPr>
          <a:xfrm>
            <a:off x="296863" y="1058863"/>
            <a:ext cx="6264275" cy="3403600"/>
          </a:xfrm>
        </p:spPr>
        <p:txBody>
          <a:bodyPr/>
          <a:lstStyle/>
          <a:p>
            <a:pPr eaLnBrk="1" hangingPunct="1">
              <a:lnSpc>
                <a:spcPct val="150000"/>
              </a:lnSpc>
              <a:buFontTx/>
              <a:buNone/>
            </a:pPr>
            <a:r>
              <a:rPr lang="zh-CN" altLang="en-US" sz="1800" b="1" smtClean="0">
                <a:latin typeface="微软雅黑"/>
              </a:rPr>
              <a:t>5）负责班组安全检查，发现不安全因素及时组织力量消除，并报告上级；发生事故立即报告，并组织抢救，保护好现场，做好详细记录；</a:t>
            </a:r>
          </a:p>
          <a:p>
            <a:pPr eaLnBrk="1" hangingPunct="1">
              <a:lnSpc>
                <a:spcPct val="150000"/>
              </a:lnSpc>
              <a:buFontTx/>
              <a:buNone/>
            </a:pPr>
            <a:r>
              <a:rPr lang="zh-CN" altLang="en-US" sz="1800" b="1" smtClean="0">
                <a:latin typeface="微软雅黑"/>
              </a:rPr>
              <a:t>6）搞好生产设备、安全装备、消防设施、防护器材和急救器具的检查维护工作，使其经常保持完好和正常运行；督促教育职工合理使用劳动保护用品、用具，正确使用灭火器材；</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班组长的安全责任</a:t>
            </a:r>
          </a:p>
        </p:txBody>
      </p:sp>
      <p:sp>
        <p:nvSpPr>
          <p:cNvPr id="123906" name="Rectangle 3"/>
          <p:cNvSpPr>
            <a:spLocks noGrp="1" noChangeArrowheads="1"/>
          </p:cNvSpPr>
          <p:nvPr>
            <p:ph idx="1"/>
          </p:nvPr>
        </p:nvSpPr>
        <p:spPr>
          <a:xfrm>
            <a:off x="296863" y="1112838"/>
            <a:ext cx="6264275" cy="3403600"/>
          </a:xfrm>
        </p:spPr>
        <p:txBody>
          <a:bodyPr/>
          <a:lstStyle/>
          <a:p>
            <a:pPr eaLnBrk="1" hangingPunct="1">
              <a:lnSpc>
                <a:spcPct val="150000"/>
              </a:lnSpc>
              <a:buFontTx/>
              <a:buNone/>
            </a:pPr>
            <a:r>
              <a:rPr lang="zh-CN" altLang="en-US" sz="1800" b="1" smtClean="0">
                <a:latin typeface="微软雅黑"/>
              </a:rPr>
              <a:t>7）组织班组安全生产竞赛，表彰先进，总结经验；</a:t>
            </a:r>
          </a:p>
          <a:p>
            <a:pPr eaLnBrk="1" hangingPunct="1">
              <a:lnSpc>
                <a:spcPct val="150000"/>
              </a:lnSpc>
              <a:buFontTx/>
              <a:buNone/>
            </a:pPr>
            <a:r>
              <a:rPr lang="zh-CN" altLang="en-US" sz="1800" b="1" smtClean="0">
                <a:latin typeface="微软雅黑"/>
              </a:rPr>
              <a:t>8）组织班组安全管理水平，保持生产现场整齐、清洁，实现文明生产。</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685800" y="465138"/>
            <a:ext cx="6172200" cy="433387"/>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班组基础和现场安全管理</a:t>
            </a:r>
          </a:p>
        </p:txBody>
      </p:sp>
      <p:sp>
        <p:nvSpPr>
          <p:cNvPr id="124930" name="Rectangle 14"/>
          <p:cNvSpPr>
            <a:spLocks noGrp="1" noChangeArrowheads="1"/>
          </p:cNvSpPr>
          <p:nvPr>
            <p:ph type="body" idx="4294967295"/>
          </p:nvPr>
        </p:nvSpPr>
        <p:spPr>
          <a:xfrm>
            <a:off x="3070225" y="1816100"/>
            <a:ext cx="3787775" cy="2482850"/>
          </a:xfrm>
        </p:spPr>
        <p:txBody>
          <a:bodyPr/>
          <a:lstStyle/>
          <a:p>
            <a:pPr eaLnBrk="1" hangingPunct="1">
              <a:lnSpc>
                <a:spcPct val="150000"/>
              </a:lnSpc>
              <a:buFont typeface="Wingdings" pitchFamily="2" charset="2"/>
              <a:buChar char="Ø"/>
            </a:pPr>
            <a:r>
              <a:rPr lang="en-US" altLang="zh-CN" sz="2100" b="1" smtClean="0">
                <a:latin typeface="微软雅黑"/>
              </a:rPr>
              <a:t> </a:t>
            </a:r>
          </a:p>
          <a:p>
            <a:pPr eaLnBrk="1" hangingPunct="1">
              <a:lnSpc>
                <a:spcPct val="150000"/>
              </a:lnSpc>
              <a:buFont typeface="Wingdings" pitchFamily="2" charset="2"/>
              <a:buChar char="Ø"/>
            </a:pPr>
            <a:r>
              <a:rPr lang="en-US" altLang="zh-CN" sz="2100" b="1" smtClean="0">
                <a:latin typeface="微软雅黑"/>
              </a:rPr>
              <a:t> </a:t>
            </a:r>
            <a:endParaRPr lang="zh-CN" altLang="en-US" sz="2100" b="1" smtClean="0">
              <a:latin typeface="微软雅黑"/>
            </a:endParaRPr>
          </a:p>
          <a:p>
            <a:pPr eaLnBrk="1" hangingPunct="1">
              <a:lnSpc>
                <a:spcPct val="150000"/>
              </a:lnSpc>
              <a:buFont typeface="Wingdings" pitchFamily="2" charset="2"/>
              <a:buChar char="Ø"/>
            </a:pPr>
            <a:r>
              <a:rPr lang="en-US" altLang="zh-CN" sz="2100" b="1" smtClean="0">
                <a:latin typeface="微软雅黑"/>
              </a:rPr>
              <a:t> </a:t>
            </a:r>
          </a:p>
          <a:p>
            <a:pPr eaLnBrk="1" hangingPunct="1">
              <a:lnSpc>
                <a:spcPct val="150000"/>
              </a:lnSpc>
              <a:buFont typeface="Wingdings" pitchFamily="2" charset="2"/>
              <a:buChar char="Ø"/>
            </a:pPr>
            <a:r>
              <a:rPr lang="en-US" altLang="zh-CN" sz="2100" b="1" smtClean="0">
                <a:latin typeface="微软雅黑"/>
              </a:rPr>
              <a:t> </a:t>
            </a:r>
            <a:endParaRPr lang="zh-CN" altLang="en-US" sz="2100" b="1" smtClean="0">
              <a:latin typeface="微软雅黑"/>
            </a:endParaRPr>
          </a:p>
        </p:txBody>
      </p:sp>
      <p:sp>
        <p:nvSpPr>
          <p:cNvPr id="124931" name="AutoShape 13"/>
          <p:cNvSpPr>
            <a:spLocks noChangeArrowheads="1"/>
          </p:cNvSpPr>
          <p:nvPr/>
        </p:nvSpPr>
        <p:spPr bwMode="auto">
          <a:xfrm>
            <a:off x="242888" y="1004888"/>
            <a:ext cx="3887787" cy="433387"/>
          </a:xfrm>
          <a:prstGeom prst="roundRect">
            <a:avLst>
              <a:gd name="adj" fmla="val 16667"/>
            </a:avLst>
          </a:prstGeom>
          <a:noFill/>
          <a:ln w="9525">
            <a:noFill/>
            <a:round/>
            <a:headEnd/>
            <a:tailEnd/>
          </a:ln>
        </p:spPr>
        <p:txBody>
          <a:bodyPr wrap="none" anchor="ctr"/>
          <a:lstStyle/>
          <a:p>
            <a:pPr eaLnBrk="0" hangingPunct="0">
              <a:buFont typeface="Arial" charset="0"/>
              <a:buNone/>
            </a:pPr>
            <a:r>
              <a:rPr lang="zh-CN" altLang="en-US" sz="2100" b="1">
                <a:latin typeface="微软雅黑"/>
                <a:ea typeface="微软雅黑"/>
                <a:cs typeface="微软雅黑"/>
              </a:rPr>
              <a:t>安全检查的内容</a:t>
            </a:r>
          </a:p>
        </p:txBody>
      </p:sp>
      <p:sp>
        <p:nvSpPr>
          <p:cNvPr id="124932" name="Oval 15"/>
          <p:cNvSpPr>
            <a:spLocks noChangeArrowheads="1"/>
          </p:cNvSpPr>
          <p:nvPr/>
        </p:nvSpPr>
        <p:spPr bwMode="auto">
          <a:xfrm>
            <a:off x="620713" y="2517775"/>
            <a:ext cx="1349375" cy="809625"/>
          </a:xfrm>
          <a:prstGeom prst="ellipse">
            <a:avLst/>
          </a:prstGeom>
          <a:solidFill>
            <a:schemeClr val="accent1"/>
          </a:solidFill>
          <a:ln w="9525">
            <a:solidFill>
              <a:schemeClr val="tx1"/>
            </a:solidFill>
            <a:round/>
            <a:headEnd/>
            <a:tailEnd/>
          </a:ln>
        </p:spPr>
        <p:txBody>
          <a:bodyPr wrap="none" anchor="ctr"/>
          <a:lstStyle/>
          <a:p>
            <a:pPr algn="ctr" eaLnBrk="0" hangingPunct="0">
              <a:buFont typeface="Arial" charset="0"/>
              <a:buNone/>
            </a:pPr>
            <a:r>
              <a:rPr lang="zh-CN" altLang="en-US" sz="2100" b="1">
                <a:latin typeface="微软雅黑"/>
                <a:ea typeface="微软雅黑"/>
                <a:cs typeface="微软雅黑"/>
              </a:rPr>
              <a:t>软的方面</a:t>
            </a:r>
            <a:endParaRPr lang="en-US" sz="2100" b="1">
              <a:latin typeface="微软雅黑"/>
              <a:ea typeface="微软雅黑"/>
              <a:cs typeface="微软雅黑"/>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836613" y="500063"/>
            <a:ext cx="4968875" cy="323850"/>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班组基础和现场安全管理</a:t>
            </a:r>
          </a:p>
        </p:txBody>
      </p:sp>
      <p:sp>
        <p:nvSpPr>
          <p:cNvPr id="125954" name="Rectangle 4"/>
          <p:cNvSpPr>
            <a:spLocks noGrp="1" noChangeArrowheads="1"/>
          </p:cNvSpPr>
          <p:nvPr>
            <p:ph type="body" idx="4294967295"/>
          </p:nvPr>
        </p:nvSpPr>
        <p:spPr>
          <a:xfrm>
            <a:off x="3070225" y="1708150"/>
            <a:ext cx="3787775" cy="2646363"/>
          </a:xfrm>
        </p:spPr>
        <p:txBody>
          <a:bodyPr/>
          <a:lstStyle/>
          <a:p>
            <a:pPr eaLnBrk="1" hangingPunct="1">
              <a:lnSpc>
                <a:spcPct val="150000"/>
              </a:lnSpc>
              <a:buFont typeface="Wingdings" pitchFamily="2" charset="2"/>
              <a:buChar char="Ø"/>
            </a:pPr>
            <a:r>
              <a:rPr lang="en-US" altLang="zh-CN" sz="2100" b="1" smtClean="0">
                <a:latin typeface="微软雅黑"/>
              </a:rPr>
              <a:t> </a:t>
            </a:r>
          </a:p>
          <a:p>
            <a:pPr eaLnBrk="1" hangingPunct="1">
              <a:lnSpc>
                <a:spcPct val="150000"/>
              </a:lnSpc>
              <a:buFont typeface="Wingdings" pitchFamily="2" charset="2"/>
              <a:buChar char="Ø"/>
            </a:pPr>
            <a:r>
              <a:rPr lang="en-US" altLang="zh-CN" sz="2100" b="1" smtClean="0">
                <a:latin typeface="微软雅黑"/>
              </a:rPr>
              <a:t> </a:t>
            </a:r>
            <a:endParaRPr lang="zh-CN" altLang="en-US" sz="2100" b="1" smtClean="0">
              <a:latin typeface="微软雅黑"/>
            </a:endParaRPr>
          </a:p>
          <a:p>
            <a:pPr eaLnBrk="1" hangingPunct="1">
              <a:lnSpc>
                <a:spcPct val="150000"/>
              </a:lnSpc>
              <a:buFont typeface="Wingdings" pitchFamily="2" charset="2"/>
              <a:buChar char="Ø"/>
            </a:pPr>
            <a:r>
              <a:rPr lang="en-US" altLang="zh-CN" sz="2100" b="1" smtClean="0">
                <a:latin typeface="微软雅黑"/>
              </a:rPr>
              <a:t> </a:t>
            </a:r>
          </a:p>
          <a:p>
            <a:pPr eaLnBrk="1" hangingPunct="1">
              <a:lnSpc>
                <a:spcPct val="150000"/>
              </a:lnSpc>
              <a:buFont typeface="Wingdings" pitchFamily="2" charset="2"/>
              <a:buChar char="Ø"/>
            </a:pPr>
            <a:r>
              <a:rPr lang="en-US" altLang="zh-CN" sz="2100" b="1" smtClean="0">
                <a:latin typeface="微软雅黑"/>
              </a:rPr>
              <a:t> </a:t>
            </a:r>
            <a:endParaRPr lang="zh-CN" altLang="en-US" sz="2100" b="1" smtClean="0">
              <a:latin typeface="微软雅黑"/>
            </a:endParaRPr>
          </a:p>
        </p:txBody>
      </p:sp>
      <p:sp>
        <p:nvSpPr>
          <p:cNvPr id="125955" name="Oval 5"/>
          <p:cNvSpPr>
            <a:spLocks noChangeArrowheads="1"/>
          </p:cNvSpPr>
          <p:nvPr/>
        </p:nvSpPr>
        <p:spPr bwMode="auto">
          <a:xfrm>
            <a:off x="620713" y="2517775"/>
            <a:ext cx="1349375" cy="809625"/>
          </a:xfrm>
          <a:prstGeom prst="ellipse">
            <a:avLst/>
          </a:prstGeom>
          <a:solidFill>
            <a:schemeClr val="accent1"/>
          </a:solidFill>
          <a:ln w="9525">
            <a:solidFill>
              <a:schemeClr val="tx1"/>
            </a:solidFill>
            <a:round/>
            <a:headEnd/>
            <a:tailEnd/>
          </a:ln>
        </p:spPr>
        <p:txBody>
          <a:bodyPr wrap="none" anchor="ctr"/>
          <a:lstStyle/>
          <a:p>
            <a:pPr algn="ctr" eaLnBrk="0" hangingPunct="0">
              <a:buFont typeface="Arial" charset="0"/>
              <a:buNone/>
            </a:pPr>
            <a:r>
              <a:rPr lang="zh-CN" altLang="en-US" sz="2100" b="1">
                <a:latin typeface="微软雅黑"/>
                <a:ea typeface="微软雅黑"/>
                <a:cs typeface="微软雅黑"/>
              </a:rPr>
              <a:t>硬的方面</a:t>
            </a:r>
            <a:endParaRPr lang="en-US" sz="2100" b="1">
              <a:latin typeface="微软雅黑"/>
              <a:ea typeface="微软雅黑"/>
              <a:cs typeface="微软雅黑"/>
            </a:endParaRPr>
          </a:p>
        </p:txBody>
      </p:sp>
      <p:sp>
        <p:nvSpPr>
          <p:cNvPr id="125956" name="AutoShape 15"/>
          <p:cNvSpPr>
            <a:spLocks noChangeArrowheads="1"/>
          </p:cNvSpPr>
          <p:nvPr/>
        </p:nvSpPr>
        <p:spPr bwMode="auto">
          <a:xfrm>
            <a:off x="188913" y="1058863"/>
            <a:ext cx="3887787" cy="433387"/>
          </a:xfrm>
          <a:prstGeom prst="roundRect">
            <a:avLst>
              <a:gd name="adj" fmla="val 16667"/>
            </a:avLst>
          </a:prstGeom>
          <a:noFill/>
          <a:ln w="9525">
            <a:noFill/>
            <a:round/>
            <a:headEnd/>
            <a:tailEnd/>
          </a:ln>
        </p:spPr>
        <p:txBody>
          <a:bodyPr wrap="none" anchor="ctr"/>
          <a:lstStyle/>
          <a:p>
            <a:pPr eaLnBrk="0" hangingPunct="0">
              <a:buFont typeface="Arial" charset="0"/>
              <a:buNone/>
            </a:pPr>
            <a:r>
              <a:rPr lang="zh-CN" altLang="en-US" sz="2100" b="1">
                <a:latin typeface="微软雅黑"/>
                <a:ea typeface="微软雅黑"/>
                <a:cs typeface="微软雅黑"/>
              </a:rPr>
              <a:t>安全检查的内容</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836613" y="465138"/>
            <a:ext cx="5335587" cy="433387"/>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班组基础和现场安全管理</a:t>
            </a:r>
          </a:p>
        </p:txBody>
      </p:sp>
      <p:sp>
        <p:nvSpPr>
          <p:cNvPr id="126978" name="Rectangle 14"/>
          <p:cNvSpPr>
            <a:spLocks noGrp="1" noChangeArrowheads="1"/>
          </p:cNvSpPr>
          <p:nvPr>
            <p:ph type="body" idx="4294967295"/>
          </p:nvPr>
        </p:nvSpPr>
        <p:spPr>
          <a:xfrm>
            <a:off x="0" y="1436688"/>
            <a:ext cx="6102350" cy="3079750"/>
          </a:xfrm>
        </p:spPr>
        <p:txBody>
          <a:bodyPr/>
          <a:lstStyle/>
          <a:p>
            <a:pPr eaLnBrk="1" hangingPunct="1">
              <a:lnSpc>
                <a:spcPct val="150000"/>
              </a:lnSpc>
              <a:buFont typeface="Wingdings" pitchFamily="2" charset="2"/>
              <a:buChar char="Ø"/>
            </a:pPr>
            <a:r>
              <a:rPr lang="en-US" altLang="zh-CN" sz="1800" b="1" smtClean="0">
                <a:latin typeface="微软雅黑"/>
              </a:rPr>
              <a:t> </a:t>
            </a:r>
            <a:endParaRPr lang="zh-CN" altLang="zh-CN" sz="1800" b="1" smtClean="0">
              <a:latin typeface="微软雅黑"/>
            </a:endParaRPr>
          </a:p>
          <a:p>
            <a:pPr eaLnBrk="1" hangingPunct="1">
              <a:lnSpc>
                <a:spcPct val="150000"/>
              </a:lnSpc>
              <a:buFont typeface="Wingdings" pitchFamily="2" charset="2"/>
              <a:buChar char="Ø"/>
            </a:pPr>
            <a:r>
              <a:rPr lang="en-US" altLang="zh-CN" sz="1800" b="1" smtClean="0">
                <a:latin typeface="微软雅黑"/>
              </a:rPr>
              <a:t> </a:t>
            </a:r>
          </a:p>
          <a:p>
            <a:pPr eaLnBrk="1" hangingPunct="1">
              <a:lnSpc>
                <a:spcPct val="150000"/>
              </a:lnSpc>
              <a:buFont typeface="Wingdings" pitchFamily="2" charset="2"/>
              <a:buChar char="Ø"/>
            </a:pPr>
            <a:endParaRPr lang="en-US" altLang="zh-CN" sz="1800" b="1" smtClean="0">
              <a:latin typeface="微软雅黑"/>
            </a:endParaRPr>
          </a:p>
          <a:p>
            <a:pPr eaLnBrk="1" hangingPunct="1">
              <a:lnSpc>
                <a:spcPct val="150000"/>
              </a:lnSpc>
              <a:buFont typeface="Wingdings" pitchFamily="2" charset="2"/>
              <a:buChar char="Ø"/>
            </a:pPr>
            <a:endParaRPr lang="zh-CN" altLang="zh-CN" sz="1800" b="1" smtClean="0">
              <a:latin typeface="微软雅黑"/>
            </a:endParaRPr>
          </a:p>
          <a:p>
            <a:pPr eaLnBrk="1" hangingPunct="1">
              <a:lnSpc>
                <a:spcPct val="150000"/>
              </a:lnSpc>
              <a:buFont typeface="Wingdings" pitchFamily="2" charset="2"/>
              <a:buChar char="Ø"/>
            </a:pPr>
            <a:r>
              <a:rPr lang="en-US" altLang="zh-CN" sz="1800" b="1" smtClean="0">
                <a:latin typeface="微软雅黑"/>
              </a:rPr>
              <a:t> </a:t>
            </a:r>
            <a:endParaRPr lang="zh-CN" altLang="zh-CN" sz="1800" b="1" smtClean="0">
              <a:latin typeface="微软雅黑"/>
            </a:endParaRPr>
          </a:p>
          <a:p>
            <a:pPr eaLnBrk="1" hangingPunct="1">
              <a:lnSpc>
                <a:spcPct val="150000"/>
              </a:lnSpc>
              <a:buFont typeface="Wingdings" pitchFamily="2" charset="2"/>
              <a:buChar char="Ø"/>
            </a:pPr>
            <a:r>
              <a:rPr lang="en-US" altLang="zh-CN" sz="1800" b="1" smtClean="0">
                <a:latin typeface="微软雅黑"/>
              </a:rPr>
              <a:t> </a:t>
            </a:r>
            <a:endParaRPr lang="zh-CN" altLang="en-US" sz="1800" b="1" smtClean="0">
              <a:latin typeface="微软雅黑"/>
            </a:endParaRPr>
          </a:p>
        </p:txBody>
      </p:sp>
      <p:sp>
        <p:nvSpPr>
          <p:cNvPr id="126979" name="TextBox 14"/>
          <p:cNvSpPr txBox="1">
            <a:spLocks noChangeArrowheads="1"/>
          </p:cNvSpPr>
          <p:nvPr/>
        </p:nvSpPr>
        <p:spPr bwMode="auto">
          <a:xfrm>
            <a:off x="296863" y="1004888"/>
            <a:ext cx="1262062" cy="415925"/>
          </a:xfrm>
          <a:prstGeom prst="rect">
            <a:avLst/>
          </a:prstGeom>
          <a:noFill/>
          <a:ln w="9525">
            <a:noFill/>
            <a:miter lim="800000"/>
            <a:headEnd/>
            <a:tailEnd/>
          </a:ln>
        </p:spPr>
        <p:txBody>
          <a:bodyPr wrap="none">
            <a:spAutoFit/>
          </a:bodyPr>
          <a:lstStyle/>
          <a:p>
            <a:pPr eaLnBrk="0" hangingPunct="0">
              <a:buFont typeface="Arial" charset="0"/>
              <a:buNone/>
            </a:pPr>
            <a:r>
              <a:rPr lang="zh-CN" altLang="en-US" sz="2100" b="1">
                <a:latin typeface="微软雅黑"/>
                <a:ea typeface="微软雅黑"/>
                <a:cs typeface="微软雅黑"/>
              </a:rPr>
              <a:t>重点检查</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2519363" y="1387475"/>
            <a:ext cx="3941762" cy="107950"/>
          </a:xfrm>
          <a:prstGeom prst="rect">
            <a:avLst/>
          </a:prstGeom>
          <a:gradFill rotWithShape="0">
            <a:gsLst>
              <a:gs pos="0">
                <a:srgbClr val="CBCBCB"/>
              </a:gs>
              <a:gs pos="100000">
                <a:srgbClr val="E7E3E7"/>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9220" name="Oval 4"/>
          <p:cNvSpPr>
            <a:spLocks noChangeArrowheads="1"/>
          </p:cNvSpPr>
          <p:nvPr/>
        </p:nvSpPr>
        <p:spPr bwMode="auto">
          <a:xfrm>
            <a:off x="2413000" y="1227138"/>
            <a:ext cx="406400" cy="406400"/>
          </a:xfrm>
          <a:prstGeom prst="ellipse">
            <a:avLst/>
          </a:prstGeom>
          <a:solidFill>
            <a:srgbClr val="FF6600"/>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1" name="Text Box 5"/>
          <p:cNvSpPr txBox="1">
            <a:spLocks noChangeArrowheads="1"/>
          </p:cNvSpPr>
          <p:nvPr/>
        </p:nvSpPr>
        <p:spPr bwMode="auto">
          <a:xfrm>
            <a:off x="2465388" y="1279525"/>
            <a:ext cx="255587" cy="368300"/>
          </a:xfrm>
          <a:prstGeom prst="rect">
            <a:avLst/>
          </a:prstGeom>
          <a:noFill/>
          <a:ln>
            <a:noFill/>
          </a:ln>
          <a:extLst>
            <a:ext uri="{909E8E84-426E-40DD-AFC4-6F175D3DCCD1}"/>
            <a:ext uri="{91240B29-F687-4F45-9708-019B960494DF}"/>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1</a:t>
            </a:r>
          </a:p>
        </p:txBody>
      </p:sp>
      <p:sp>
        <p:nvSpPr>
          <p:cNvPr id="54276" name="Text Box 6"/>
          <p:cNvSpPr txBox="1">
            <a:spLocks noChangeArrowheads="1"/>
          </p:cNvSpPr>
          <p:nvPr/>
        </p:nvSpPr>
        <p:spPr bwMode="auto">
          <a:xfrm>
            <a:off x="2559050" y="1363663"/>
            <a:ext cx="4089400" cy="646112"/>
          </a:xfrm>
          <a:prstGeom prst="rect">
            <a:avLst/>
          </a:prstGeom>
          <a:noFill/>
          <a:ln w="9525">
            <a:noFill/>
            <a:miter lim="800000"/>
            <a:headEnd/>
            <a:tailEnd/>
          </a:ln>
        </p:spPr>
        <p:txBody>
          <a:bodyPr>
            <a:spAutoFit/>
          </a:bodyPr>
          <a:lstStyle/>
          <a:p>
            <a:pPr marL="538163" indent="-342900" eaLnBrk="0" hangingPunct="0">
              <a:lnSpc>
                <a:spcPct val="200000"/>
              </a:lnSpc>
              <a:buFont typeface="Arial" charset="0"/>
              <a:buNone/>
            </a:pPr>
            <a:r>
              <a:rPr lang="zh-CN" altLang="en-US" b="1">
                <a:solidFill>
                  <a:srgbClr val="000000"/>
                </a:solidFill>
                <a:latin typeface="微软雅黑"/>
                <a:ea typeface="微软雅黑"/>
                <a:cs typeface="微软雅黑"/>
              </a:rPr>
              <a:t>当前班组管理面临的挑战和机遇</a:t>
            </a:r>
          </a:p>
        </p:txBody>
      </p:sp>
      <p:sp>
        <p:nvSpPr>
          <p:cNvPr id="9223" name="Rectangle 7"/>
          <p:cNvSpPr>
            <a:spLocks noChangeArrowheads="1"/>
          </p:cNvSpPr>
          <p:nvPr/>
        </p:nvSpPr>
        <p:spPr bwMode="auto">
          <a:xfrm>
            <a:off x="1970088" y="2182813"/>
            <a:ext cx="3941762" cy="107950"/>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4" name="Oval 8"/>
          <p:cNvSpPr>
            <a:spLocks noChangeArrowheads="1"/>
          </p:cNvSpPr>
          <p:nvPr/>
        </p:nvSpPr>
        <p:spPr bwMode="auto">
          <a:xfrm>
            <a:off x="1860550" y="2020888"/>
            <a:ext cx="407988" cy="407987"/>
          </a:xfrm>
          <a:prstGeom prst="ellipse">
            <a:avLst/>
          </a:prstGeom>
          <a:solidFill>
            <a:srgbClr val="6A8B25"/>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5" name="Text Box 9"/>
          <p:cNvSpPr txBox="1">
            <a:spLocks noChangeArrowheads="1"/>
          </p:cNvSpPr>
          <p:nvPr/>
        </p:nvSpPr>
        <p:spPr bwMode="auto">
          <a:xfrm>
            <a:off x="1914525" y="2066925"/>
            <a:ext cx="255588" cy="369888"/>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dirty="0">
                <a:solidFill>
                  <a:schemeClr val="bg1"/>
                </a:solidFill>
                <a:latin typeface="+mn-ea"/>
                <a:ea typeface="宋体" panose="02010600030101010101" pitchFamily="2" charset="-122"/>
              </a:rPr>
              <a:t>2</a:t>
            </a:r>
          </a:p>
        </p:txBody>
      </p:sp>
      <p:sp>
        <p:nvSpPr>
          <p:cNvPr id="54280" name="Text Box 10"/>
          <p:cNvSpPr txBox="1">
            <a:spLocks noChangeArrowheads="1"/>
          </p:cNvSpPr>
          <p:nvPr/>
        </p:nvSpPr>
        <p:spPr bwMode="auto">
          <a:xfrm>
            <a:off x="2043113" y="2184400"/>
            <a:ext cx="4533900" cy="646113"/>
          </a:xfrm>
          <a:prstGeom prst="rect">
            <a:avLst/>
          </a:prstGeom>
          <a:noFill/>
          <a:ln w="9525">
            <a:noFill/>
            <a:miter lim="800000"/>
            <a:headEnd/>
            <a:tailEnd/>
          </a:ln>
        </p:spPr>
        <p:txBody>
          <a:bodyPr>
            <a:spAutoFit/>
          </a:bodyPr>
          <a:lstStyle/>
          <a:p>
            <a:pPr marL="538163" indent="-342900" eaLnBrk="0" hangingPunct="0">
              <a:lnSpc>
                <a:spcPct val="200000"/>
              </a:lnSpc>
              <a:buFont typeface="Arial" charset="0"/>
              <a:buNone/>
            </a:pPr>
            <a:r>
              <a:rPr lang="zh-CN" altLang="en-US" b="1">
                <a:solidFill>
                  <a:srgbClr val="000000"/>
                </a:solidFill>
                <a:latin typeface="微软雅黑"/>
                <a:ea typeface="微软雅黑"/>
                <a:cs typeface="微软雅黑"/>
              </a:rPr>
              <a:t>创建“五型”班组的基本内容及指导思想</a:t>
            </a:r>
          </a:p>
        </p:txBody>
      </p:sp>
      <p:sp>
        <p:nvSpPr>
          <p:cNvPr id="9227" name="Rectangle 11"/>
          <p:cNvSpPr>
            <a:spLocks noChangeArrowheads="1"/>
          </p:cNvSpPr>
          <p:nvPr/>
        </p:nvSpPr>
        <p:spPr bwMode="auto">
          <a:xfrm>
            <a:off x="1473200" y="3032125"/>
            <a:ext cx="3941763" cy="106363"/>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8" name="Oval 12"/>
          <p:cNvSpPr>
            <a:spLocks noChangeArrowheads="1"/>
          </p:cNvSpPr>
          <p:nvPr/>
        </p:nvSpPr>
        <p:spPr bwMode="auto">
          <a:xfrm>
            <a:off x="1365250" y="2870200"/>
            <a:ext cx="406400" cy="406400"/>
          </a:xfrm>
          <a:prstGeom prst="ellipse">
            <a:avLst/>
          </a:prstGeom>
          <a:solidFill>
            <a:schemeClr val="folHlink"/>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9" name="Text Box 13"/>
          <p:cNvSpPr txBox="1">
            <a:spLocks noChangeArrowheads="1"/>
          </p:cNvSpPr>
          <p:nvPr/>
        </p:nvSpPr>
        <p:spPr bwMode="auto">
          <a:xfrm>
            <a:off x="1417638" y="2898775"/>
            <a:ext cx="257175" cy="369888"/>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3</a:t>
            </a:r>
            <a:endParaRPr lang="zh-CN" altLang="en-US" dirty="0">
              <a:latin typeface="+mn-ea"/>
              <a:ea typeface="宋体" panose="02010600030101010101" pitchFamily="2" charset="-122"/>
            </a:endParaRPr>
          </a:p>
        </p:txBody>
      </p:sp>
      <p:sp>
        <p:nvSpPr>
          <p:cNvPr id="54284" name="Text Box 14"/>
          <p:cNvSpPr txBox="1">
            <a:spLocks noChangeArrowheads="1"/>
          </p:cNvSpPr>
          <p:nvPr/>
        </p:nvSpPr>
        <p:spPr bwMode="auto">
          <a:xfrm>
            <a:off x="1500188" y="3005138"/>
            <a:ext cx="3744912" cy="646112"/>
          </a:xfrm>
          <a:prstGeom prst="rect">
            <a:avLst/>
          </a:prstGeom>
          <a:noFill/>
          <a:ln w="9525">
            <a:noFill/>
            <a:miter lim="800000"/>
            <a:headEnd/>
            <a:tailEnd/>
          </a:ln>
        </p:spPr>
        <p:txBody>
          <a:bodyPr>
            <a:spAutoFit/>
          </a:bodyPr>
          <a:lstStyle/>
          <a:p>
            <a:pPr marL="538163" indent="-342900" eaLnBrk="0" hangingPunct="0">
              <a:lnSpc>
                <a:spcPct val="200000"/>
              </a:lnSpc>
              <a:buFont typeface="Arial" charset="0"/>
              <a:buNone/>
            </a:pPr>
            <a:r>
              <a:rPr lang="zh-CN" altLang="en-US" b="1">
                <a:solidFill>
                  <a:srgbClr val="000000"/>
                </a:solidFill>
                <a:latin typeface="微软雅黑"/>
                <a:ea typeface="微软雅黑"/>
                <a:cs typeface="微软雅黑"/>
              </a:rPr>
              <a:t>现代企业对班组长的素质要求</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836613" y="465138"/>
            <a:ext cx="4618037" cy="431800"/>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班组基础和现场安全管理</a:t>
            </a:r>
          </a:p>
        </p:txBody>
      </p:sp>
      <p:sp>
        <p:nvSpPr>
          <p:cNvPr id="128002" name="AutoShape 13"/>
          <p:cNvSpPr>
            <a:spLocks noChangeArrowheads="1"/>
          </p:cNvSpPr>
          <p:nvPr/>
        </p:nvSpPr>
        <p:spPr bwMode="auto">
          <a:xfrm>
            <a:off x="188913" y="1004888"/>
            <a:ext cx="3887787" cy="433387"/>
          </a:xfrm>
          <a:prstGeom prst="roundRect">
            <a:avLst>
              <a:gd name="adj" fmla="val 16667"/>
            </a:avLst>
          </a:prstGeom>
          <a:noFill/>
          <a:ln w="9525">
            <a:noFill/>
            <a:round/>
            <a:headEnd/>
            <a:tailEnd/>
          </a:ln>
        </p:spPr>
        <p:txBody>
          <a:bodyPr wrap="none" anchor="ctr"/>
          <a:lstStyle/>
          <a:p>
            <a:pPr eaLnBrk="0" hangingPunct="0">
              <a:buFont typeface="Arial" charset="0"/>
              <a:buNone/>
            </a:pPr>
            <a:r>
              <a:rPr lang="zh-CN" altLang="en-US" sz="2100" b="1">
                <a:latin typeface="微软雅黑"/>
                <a:ea typeface="微软雅黑"/>
                <a:cs typeface="微软雅黑"/>
              </a:rPr>
              <a:t>三检制</a:t>
            </a:r>
            <a:endParaRPr lang="en-US" sz="2100" b="1">
              <a:latin typeface="微软雅黑"/>
              <a:ea typeface="微软雅黑"/>
              <a:cs typeface="微软雅黑"/>
            </a:endParaRPr>
          </a:p>
        </p:txBody>
      </p:sp>
      <p:sp>
        <p:nvSpPr>
          <p:cNvPr id="199693" name="Line 14"/>
          <p:cNvSpPr>
            <a:spLocks noChangeShapeType="1"/>
          </p:cNvSpPr>
          <p:nvPr/>
        </p:nvSpPr>
        <p:spPr bwMode="auto">
          <a:xfrm flipH="1">
            <a:off x="1504950" y="2794000"/>
            <a:ext cx="242888" cy="0"/>
          </a:xfrm>
          <a:prstGeom prst="line">
            <a:avLst/>
          </a:prstGeom>
          <a:noFill/>
          <a:ln w="19050" cmpd="sng">
            <a:solidFill>
              <a:schemeClr val="folHlink"/>
            </a:solidFill>
            <a:prstDash val="sysDot"/>
            <a:round/>
            <a:headEnd/>
            <a:tailEnd/>
          </a:ln>
          <a:effectLst>
            <a:outerShdw dist="17961" dir="2700000" algn="ctr" rotWithShape="0">
              <a:srgbClr val="2A3210">
                <a:alpha val="50000"/>
              </a:srgbClr>
            </a:outerShdw>
          </a:effectLst>
        </p:spPr>
        <p:txBody>
          <a:bodyPr/>
          <a:lstStyle/>
          <a:p>
            <a:pPr eaLnBrk="0" hangingPunct="0">
              <a:buFont typeface="Arial" panose="020B0604020202020204" pitchFamily="34" charset="0"/>
              <a:buNone/>
              <a:defRPr/>
            </a:pPr>
            <a:endParaRPr lang="zh-CN" altLang="en-US" sz="1500" b="1">
              <a:latin typeface="微软雅黑" pitchFamily="34" charset="-122"/>
              <a:ea typeface="微软雅黑" pitchFamily="34" charset="-122"/>
            </a:endParaRPr>
          </a:p>
        </p:txBody>
      </p:sp>
      <p:sp>
        <p:nvSpPr>
          <p:cNvPr id="199694" name="Line 15"/>
          <p:cNvSpPr>
            <a:spLocks noChangeShapeType="1"/>
          </p:cNvSpPr>
          <p:nvPr/>
        </p:nvSpPr>
        <p:spPr bwMode="auto">
          <a:xfrm flipH="1">
            <a:off x="3519488" y="1865313"/>
            <a:ext cx="260350" cy="0"/>
          </a:xfrm>
          <a:prstGeom prst="line">
            <a:avLst/>
          </a:prstGeom>
          <a:noFill/>
          <a:ln w="19050" cmpd="sng">
            <a:solidFill>
              <a:schemeClr val="folHlink"/>
            </a:solidFill>
            <a:prstDash val="sysDot"/>
            <a:round/>
            <a:headEnd/>
            <a:tailEnd/>
          </a:ln>
          <a:effectLst>
            <a:outerShdw dist="17961" dir="2700000" algn="ctr" rotWithShape="0">
              <a:srgbClr val="2A3210">
                <a:alpha val="50000"/>
              </a:srgbClr>
            </a:outerShdw>
          </a:effectLst>
        </p:spPr>
        <p:txBody>
          <a:bodyPr/>
          <a:lstStyle/>
          <a:p>
            <a:pPr eaLnBrk="0" hangingPunct="0">
              <a:buFont typeface="Arial" panose="020B0604020202020204" pitchFamily="34" charset="0"/>
              <a:buNone/>
              <a:defRPr/>
            </a:pPr>
            <a:endParaRPr lang="zh-CN" altLang="en-US" sz="1500" b="1">
              <a:latin typeface="微软雅黑" pitchFamily="34" charset="-122"/>
              <a:ea typeface="微软雅黑" pitchFamily="34" charset="-122"/>
            </a:endParaRPr>
          </a:p>
        </p:txBody>
      </p:sp>
      <p:sp>
        <p:nvSpPr>
          <p:cNvPr id="199695" name="Freeform 16"/>
          <p:cNvSpPr>
            <a:spLocks/>
          </p:cNvSpPr>
          <p:nvPr/>
        </p:nvSpPr>
        <p:spPr bwMode="auto">
          <a:xfrm>
            <a:off x="1747838" y="1851025"/>
            <a:ext cx="387350" cy="2120900"/>
          </a:xfrm>
          <a:custGeom>
            <a:avLst/>
            <a:gdLst>
              <a:gd name="T0" fmla="*/ 0 w 325"/>
              <a:gd name="T1" fmla="*/ 0 h 1781"/>
              <a:gd name="T2" fmla="*/ 325 w 325"/>
              <a:gd name="T3" fmla="*/ 1781 h 1781"/>
            </a:gdLst>
            <a:ahLst/>
            <a:cxnLst>
              <a:cxn ang="0">
                <a:pos x="324" y="0"/>
              </a:cxn>
              <a:cxn ang="0">
                <a:pos x="0" y="0"/>
              </a:cxn>
              <a:cxn ang="0">
                <a:pos x="0" y="1780"/>
              </a:cxn>
              <a:cxn ang="0">
                <a:pos x="314" y="1780"/>
              </a:cxn>
            </a:cxnLst>
            <a:rect l="T0" t="T1" r="T2" b="T3"/>
            <a:pathLst>
              <a:path w="325" h="1781">
                <a:moveTo>
                  <a:pt x="324" y="0"/>
                </a:moveTo>
                <a:lnTo>
                  <a:pt x="0" y="0"/>
                </a:lnTo>
                <a:lnTo>
                  <a:pt x="0" y="1780"/>
                </a:lnTo>
                <a:lnTo>
                  <a:pt x="314" y="1780"/>
                </a:lnTo>
              </a:path>
            </a:pathLst>
          </a:custGeom>
          <a:noFill/>
          <a:ln w="19050" cap="flat" cmpd="sng">
            <a:solidFill>
              <a:schemeClr val="folHlink"/>
            </a:solidFill>
            <a:prstDash val="sysDot"/>
            <a:round/>
            <a:headEnd/>
            <a:tailEnd/>
          </a:ln>
          <a:effectLst>
            <a:outerShdw dist="17961" dir="2700000" algn="ctr" rotWithShape="0">
              <a:srgbClr val="2A3210">
                <a:alpha val="50000"/>
              </a:srgbClr>
            </a:outerShdw>
          </a:effectLst>
        </p:spPr>
        <p:txBody>
          <a:bodyPr/>
          <a:lstStyle/>
          <a:p>
            <a:pPr eaLnBrk="0" hangingPunct="0">
              <a:buFont typeface="Arial" panose="020B0604020202020204" pitchFamily="34" charset="0"/>
              <a:buNone/>
              <a:defRPr/>
            </a:pPr>
            <a:endParaRPr lang="zh-CN" altLang="en-US" sz="1500" b="1">
              <a:latin typeface="微软雅黑" pitchFamily="34" charset="-122"/>
              <a:ea typeface="微软雅黑" pitchFamily="34" charset="-122"/>
            </a:endParaRPr>
          </a:p>
        </p:txBody>
      </p:sp>
      <p:sp>
        <p:nvSpPr>
          <p:cNvPr id="199696" name="Freeform 17"/>
          <p:cNvSpPr>
            <a:spLocks/>
          </p:cNvSpPr>
          <p:nvPr/>
        </p:nvSpPr>
        <p:spPr bwMode="auto">
          <a:xfrm>
            <a:off x="3762375" y="1412875"/>
            <a:ext cx="322263" cy="858838"/>
          </a:xfrm>
          <a:custGeom>
            <a:avLst/>
            <a:gdLst>
              <a:gd name="T0" fmla="*/ 0 w 229"/>
              <a:gd name="T1" fmla="*/ 0 h 721"/>
              <a:gd name="T2" fmla="*/ 229 w 229"/>
              <a:gd name="T3" fmla="*/ 721 h 721"/>
            </a:gdLst>
            <a:ahLst/>
            <a:cxnLst>
              <a:cxn ang="0">
                <a:pos x="228" y="0"/>
              </a:cxn>
              <a:cxn ang="0">
                <a:pos x="0" y="0"/>
              </a:cxn>
              <a:cxn ang="0">
                <a:pos x="0" y="720"/>
              </a:cxn>
              <a:cxn ang="0">
                <a:pos x="221" y="720"/>
              </a:cxn>
            </a:cxnLst>
            <a:rect l="T0" t="T1" r="T2" b="T3"/>
            <a:pathLst>
              <a:path w="229" h="721">
                <a:moveTo>
                  <a:pt x="228" y="0"/>
                </a:moveTo>
                <a:lnTo>
                  <a:pt x="0" y="0"/>
                </a:lnTo>
                <a:lnTo>
                  <a:pt x="0" y="720"/>
                </a:lnTo>
                <a:lnTo>
                  <a:pt x="221" y="720"/>
                </a:lnTo>
              </a:path>
            </a:pathLst>
          </a:custGeom>
          <a:noFill/>
          <a:ln w="19050" cap="flat" cmpd="sng">
            <a:solidFill>
              <a:schemeClr val="folHlink"/>
            </a:solidFill>
            <a:prstDash val="sysDot"/>
            <a:round/>
            <a:headEnd/>
            <a:tailEnd/>
          </a:ln>
          <a:effectLst>
            <a:outerShdw dist="17961" dir="2700000" algn="ctr" rotWithShape="0">
              <a:srgbClr val="2A3210">
                <a:alpha val="50000"/>
              </a:srgbClr>
            </a:outerShdw>
          </a:effectLst>
        </p:spPr>
        <p:txBody>
          <a:bodyPr/>
          <a:lstStyle/>
          <a:p>
            <a:pPr eaLnBrk="0" hangingPunct="0">
              <a:buFont typeface="Arial" panose="020B0604020202020204" pitchFamily="34" charset="0"/>
              <a:buNone/>
              <a:defRPr/>
            </a:pPr>
            <a:endParaRPr lang="zh-CN" altLang="en-US" sz="1500" b="1">
              <a:latin typeface="微软雅黑" pitchFamily="34" charset="-122"/>
              <a:ea typeface="微软雅黑" pitchFamily="34" charset="-122"/>
            </a:endParaRPr>
          </a:p>
        </p:txBody>
      </p:sp>
      <p:sp>
        <p:nvSpPr>
          <p:cNvPr id="199697" name="Line 18"/>
          <p:cNvSpPr>
            <a:spLocks noChangeShapeType="1"/>
          </p:cNvSpPr>
          <p:nvPr/>
        </p:nvSpPr>
        <p:spPr bwMode="auto">
          <a:xfrm flipH="1">
            <a:off x="3541713" y="3965575"/>
            <a:ext cx="492125" cy="0"/>
          </a:xfrm>
          <a:prstGeom prst="line">
            <a:avLst/>
          </a:prstGeom>
          <a:noFill/>
          <a:ln w="19050" cmpd="sng">
            <a:solidFill>
              <a:schemeClr val="folHlink"/>
            </a:solidFill>
            <a:prstDash val="sysDot"/>
            <a:round/>
            <a:headEnd/>
            <a:tailEnd/>
          </a:ln>
          <a:effectLst>
            <a:outerShdw dist="17961" dir="2700000" algn="ctr" rotWithShape="0">
              <a:srgbClr val="2A3210">
                <a:alpha val="50000"/>
              </a:srgbClr>
            </a:outerShdw>
          </a:effectLst>
        </p:spPr>
        <p:txBody>
          <a:bodyPr/>
          <a:lstStyle/>
          <a:p>
            <a:pPr eaLnBrk="0" hangingPunct="0">
              <a:buFont typeface="Arial" panose="020B0604020202020204" pitchFamily="34" charset="0"/>
              <a:buNone/>
              <a:defRPr/>
            </a:pPr>
            <a:endParaRPr lang="zh-CN" altLang="en-US" sz="1500" b="1">
              <a:latin typeface="微软雅黑" pitchFamily="34" charset="-122"/>
              <a:ea typeface="微软雅黑" pitchFamily="34" charset="-122"/>
            </a:endParaRPr>
          </a:p>
        </p:txBody>
      </p:sp>
      <p:sp>
        <p:nvSpPr>
          <p:cNvPr id="199698" name="Freeform 19"/>
          <p:cNvSpPr>
            <a:spLocks/>
          </p:cNvSpPr>
          <p:nvPr/>
        </p:nvSpPr>
        <p:spPr bwMode="auto">
          <a:xfrm>
            <a:off x="3771900" y="2997200"/>
            <a:ext cx="301625" cy="1444625"/>
          </a:xfrm>
          <a:custGeom>
            <a:avLst/>
            <a:gdLst>
              <a:gd name="T0" fmla="*/ 0 w 229"/>
              <a:gd name="T1" fmla="*/ 0 h 1177"/>
              <a:gd name="T2" fmla="*/ 229 w 229"/>
              <a:gd name="T3" fmla="*/ 1177 h 1177"/>
            </a:gdLst>
            <a:ahLst/>
            <a:cxnLst>
              <a:cxn ang="0">
                <a:pos x="228" y="0"/>
              </a:cxn>
              <a:cxn ang="0">
                <a:pos x="0" y="0"/>
              </a:cxn>
              <a:cxn ang="0">
                <a:pos x="0" y="1176"/>
              </a:cxn>
              <a:cxn ang="0">
                <a:pos x="221" y="1176"/>
              </a:cxn>
            </a:cxnLst>
            <a:rect l="T0" t="T1" r="T2" b="T3"/>
            <a:pathLst>
              <a:path w="229" h="1177">
                <a:moveTo>
                  <a:pt x="228" y="0"/>
                </a:moveTo>
                <a:lnTo>
                  <a:pt x="0" y="0"/>
                </a:lnTo>
                <a:lnTo>
                  <a:pt x="0" y="1176"/>
                </a:lnTo>
                <a:lnTo>
                  <a:pt x="221" y="1176"/>
                </a:lnTo>
              </a:path>
            </a:pathLst>
          </a:custGeom>
          <a:noFill/>
          <a:ln w="19050" cap="flat" cmpd="sng">
            <a:solidFill>
              <a:schemeClr val="folHlink"/>
            </a:solidFill>
            <a:prstDash val="sysDot"/>
            <a:round/>
            <a:headEnd/>
            <a:tailEnd/>
          </a:ln>
          <a:effectLst>
            <a:outerShdw dist="17961" dir="2700000" algn="ctr" rotWithShape="0">
              <a:srgbClr val="2A3210">
                <a:alpha val="50000"/>
              </a:srgbClr>
            </a:outerShdw>
          </a:effectLst>
        </p:spPr>
        <p:txBody>
          <a:bodyPr/>
          <a:lstStyle/>
          <a:p>
            <a:pPr eaLnBrk="0" hangingPunct="0">
              <a:buFont typeface="Arial" panose="020B0604020202020204" pitchFamily="34" charset="0"/>
              <a:buNone/>
              <a:defRPr/>
            </a:pPr>
            <a:endParaRPr lang="zh-CN" altLang="en-US" sz="1500" b="1">
              <a:latin typeface="微软雅黑" pitchFamily="34" charset="-122"/>
              <a:ea typeface="微软雅黑" pitchFamily="34" charset="-122"/>
            </a:endParaRPr>
          </a:p>
        </p:txBody>
      </p:sp>
      <p:grpSp>
        <p:nvGrpSpPr>
          <p:cNvPr id="128009" name="Group 19"/>
          <p:cNvGrpSpPr>
            <a:grpSpLocks/>
          </p:cNvGrpSpPr>
          <p:nvPr/>
        </p:nvGrpSpPr>
        <p:grpSpPr bwMode="auto">
          <a:xfrm>
            <a:off x="4022725" y="4238625"/>
            <a:ext cx="2446338" cy="423863"/>
            <a:chOff x="0" y="0"/>
            <a:chExt cx="4840" cy="475"/>
          </a:xfrm>
        </p:grpSpPr>
        <p:sp>
          <p:nvSpPr>
            <p:cNvPr id="128044" name="AutoShape 21"/>
            <p:cNvSpPr>
              <a:spLocks noChangeArrowheads="1"/>
            </p:cNvSpPr>
            <p:nvPr/>
          </p:nvSpPr>
          <p:spPr bwMode="auto">
            <a:xfrm>
              <a:off x="0" y="0"/>
              <a:ext cx="4840" cy="475"/>
            </a:xfrm>
            <a:prstGeom prst="roundRect">
              <a:avLst>
                <a:gd name="adj" fmla="val 9028"/>
              </a:avLst>
            </a:prstGeom>
            <a:gradFill rotWithShape="0">
              <a:gsLst>
                <a:gs pos="0">
                  <a:srgbClr val="CC3300">
                    <a:alpha val="81000"/>
                  </a:srgbClr>
                </a:gs>
                <a:gs pos="100000">
                  <a:schemeClr val="tx2"/>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sp>
          <p:nvSpPr>
            <p:cNvPr id="128045" name="AutoShape 22"/>
            <p:cNvSpPr>
              <a:spLocks noChangeArrowheads="1"/>
            </p:cNvSpPr>
            <p:nvPr/>
          </p:nvSpPr>
          <p:spPr bwMode="auto">
            <a:xfrm>
              <a:off x="19" y="1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grpSp>
      <p:pic>
        <p:nvPicPr>
          <p:cNvPr id="128010" name="Picture 23" descr="sub"/>
          <p:cNvPicPr>
            <a:picLocks noChangeAspect="1" noChangeArrowheads="1"/>
          </p:cNvPicPr>
          <p:nvPr/>
        </p:nvPicPr>
        <p:blipFill>
          <a:blip r:embed="rId2" cstate="print"/>
          <a:srcRect/>
          <a:stretch>
            <a:fillRect/>
          </a:stretch>
        </p:blipFill>
        <p:spPr bwMode="auto">
          <a:xfrm>
            <a:off x="4132263" y="4400550"/>
            <a:ext cx="147637" cy="112713"/>
          </a:xfrm>
          <a:prstGeom prst="rect">
            <a:avLst/>
          </a:prstGeom>
          <a:noFill/>
          <a:ln w="9525">
            <a:noFill/>
            <a:miter lim="800000"/>
            <a:headEnd/>
            <a:tailEnd/>
          </a:ln>
        </p:spPr>
      </p:pic>
      <p:grpSp>
        <p:nvGrpSpPr>
          <p:cNvPr id="128011" name="Group 23"/>
          <p:cNvGrpSpPr>
            <a:grpSpLocks/>
          </p:cNvGrpSpPr>
          <p:nvPr/>
        </p:nvGrpSpPr>
        <p:grpSpPr bwMode="auto">
          <a:xfrm>
            <a:off x="4022725" y="3751263"/>
            <a:ext cx="2446338" cy="423862"/>
            <a:chOff x="0" y="0"/>
            <a:chExt cx="4840" cy="475"/>
          </a:xfrm>
        </p:grpSpPr>
        <p:sp>
          <p:nvSpPr>
            <p:cNvPr id="128042" name="AutoShape 25"/>
            <p:cNvSpPr>
              <a:spLocks noChangeArrowheads="1"/>
            </p:cNvSpPr>
            <p:nvPr/>
          </p:nvSpPr>
          <p:spPr bwMode="auto">
            <a:xfrm>
              <a:off x="0" y="0"/>
              <a:ext cx="4840" cy="475"/>
            </a:xfrm>
            <a:prstGeom prst="roundRect">
              <a:avLst>
                <a:gd name="adj" fmla="val 9028"/>
              </a:avLst>
            </a:prstGeom>
            <a:gradFill rotWithShape="0">
              <a:gsLst>
                <a:gs pos="0">
                  <a:srgbClr val="CC3300">
                    <a:alpha val="81000"/>
                  </a:srgbClr>
                </a:gs>
                <a:gs pos="100000">
                  <a:schemeClr val="tx2"/>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sp>
          <p:nvSpPr>
            <p:cNvPr id="128043" name="AutoShape 26"/>
            <p:cNvSpPr>
              <a:spLocks noChangeArrowheads="1"/>
            </p:cNvSpPr>
            <p:nvPr/>
          </p:nvSpPr>
          <p:spPr bwMode="auto">
            <a:xfrm>
              <a:off x="19" y="1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grpSp>
      <p:pic>
        <p:nvPicPr>
          <p:cNvPr id="128012" name="Picture 27" descr="sub"/>
          <p:cNvPicPr>
            <a:picLocks noChangeAspect="1" noChangeArrowheads="1"/>
          </p:cNvPicPr>
          <p:nvPr/>
        </p:nvPicPr>
        <p:blipFill>
          <a:blip r:embed="rId3" cstate="print"/>
          <a:srcRect/>
          <a:stretch>
            <a:fillRect/>
          </a:stretch>
        </p:blipFill>
        <p:spPr bwMode="auto">
          <a:xfrm>
            <a:off x="4132263" y="3913188"/>
            <a:ext cx="147637" cy="114300"/>
          </a:xfrm>
          <a:prstGeom prst="rect">
            <a:avLst/>
          </a:prstGeom>
          <a:noFill/>
          <a:ln w="9525">
            <a:noFill/>
            <a:miter lim="800000"/>
            <a:headEnd/>
            <a:tailEnd/>
          </a:ln>
        </p:spPr>
      </p:pic>
      <p:grpSp>
        <p:nvGrpSpPr>
          <p:cNvPr id="128013" name="Group 27"/>
          <p:cNvGrpSpPr>
            <a:grpSpLocks/>
          </p:cNvGrpSpPr>
          <p:nvPr/>
        </p:nvGrpSpPr>
        <p:grpSpPr bwMode="auto">
          <a:xfrm>
            <a:off x="4022725" y="3265488"/>
            <a:ext cx="2446338" cy="423862"/>
            <a:chOff x="0" y="0"/>
            <a:chExt cx="4840" cy="475"/>
          </a:xfrm>
        </p:grpSpPr>
        <p:sp>
          <p:nvSpPr>
            <p:cNvPr id="128040" name="AutoShape 29"/>
            <p:cNvSpPr>
              <a:spLocks noChangeArrowheads="1"/>
            </p:cNvSpPr>
            <p:nvPr/>
          </p:nvSpPr>
          <p:spPr bwMode="auto">
            <a:xfrm>
              <a:off x="0" y="0"/>
              <a:ext cx="4840" cy="475"/>
            </a:xfrm>
            <a:prstGeom prst="roundRect">
              <a:avLst>
                <a:gd name="adj" fmla="val 9028"/>
              </a:avLst>
            </a:prstGeom>
            <a:gradFill rotWithShape="0">
              <a:gsLst>
                <a:gs pos="0">
                  <a:srgbClr val="CC3300">
                    <a:alpha val="81000"/>
                  </a:srgbClr>
                </a:gs>
                <a:gs pos="100000">
                  <a:schemeClr val="tx2"/>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sp>
          <p:nvSpPr>
            <p:cNvPr id="128041" name="AutoShape 30"/>
            <p:cNvSpPr>
              <a:spLocks noChangeArrowheads="1"/>
            </p:cNvSpPr>
            <p:nvPr/>
          </p:nvSpPr>
          <p:spPr bwMode="auto">
            <a:xfrm>
              <a:off x="19" y="1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grpSp>
      <p:pic>
        <p:nvPicPr>
          <p:cNvPr id="128014" name="Picture 31" descr="sub"/>
          <p:cNvPicPr>
            <a:picLocks noChangeAspect="1" noChangeArrowheads="1"/>
          </p:cNvPicPr>
          <p:nvPr/>
        </p:nvPicPr>
        <p:blipFill>
          <a:blip r:embed="rId4" cstate="print"/>
          <a:srcRect/>
          <a:stretch>
            <a:fillRect/>
          </a:stretch>
        </p:blipFill>
        <p:spPr bwMode="auto">
          <a:xfrm>
            <a:off x="4132263" y="3427413"/>
            <a:ext cx="133350" cy="114300"/>
          </a:xfrm>
          <a:prstGeom prst="rect">
            <a:avLst/>
          </a:prstGeom>
          <a:noFill/>
          <a:ln w="9525">
            <a:noFill/>
            <a:miter lim="800000"/>
            <a:headEnd/>
            <a:tailEnd/>
          </a:ln>
        </p:spPr>
      </p:pic>
      <p:grpSp>
        <p:nvGrpSpPr>
          <p:cNvPr id="128015" name="Group 31"/>
          <p:cNvGrpSpPr>
            <a:grpSpLocks/>
          </p:cNvGrpSpPr>
          <p:nvPr/>
        </p:nvGrpSpPr>
        <p:grpSpPr bwMode="auto">
          <a:xfrm>
            <a:off x="4022725" y="2132013"/>
            <a:ext cx="2430463" cy="423862"/>
            <a:chOff x="0" y="0"/>
            <a:chExt cx="4840" cy="475"/>
          </a:xfrm>
        </p:grpSpPr>
        <p:sp>
          <p:nvSpPr>
            <p:cNvPr id="128038" name="AutoShape 33"/>
            <p:cNvSpPr>
              <a:spLocks noChangeArrowheads="1"/>
            </p:cNvSpPr>
            <p:nvPr/>
          </p:nvSpPr>
          <p:spPr bwMode="auto">
            <a:xfrm>
              <a:off x="0" y="0"/>
              <a:ext cx="4840" cy="475"/>
            </a:xfrm>
            <a:prstGeom prst="roundRect">
              <a:avLst>
                <a:gd name="adj" fmla="val 9028"/>
              </a:avLst>
            </a:prstGeom>
            <a:gradFill rotWithShape="0">
              <a:gsLst>
                <a:gs pos="0">
                  <a:srgbClr val="CC3300">
                    <a:alpha val="81000"/>
                  </a:srgbClr>
                </a:gs>
                <a:gs pos="100000">
                  <a:schemeClr val="tx2"/>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sp>
          <p:nvSpPr>
            <p:cNvPr id="128039" name="AutoShape 34"/>
            <p:cNvSpPr>
              <a:spLocks noChangeArrowheads="1"/>
            </p:cNvSpPr>
            <p:nvPr/>
          </p:nvSpPr>
          <p:spPr bwMode="auto">
            <a:xfrm>
              <a:off x="19" y="1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grpSp>
      <p:pic>
        <p:nvPicPr>
          <p:cNvPr id="128016" name="Picture 35" descr="sub"/>
          <p:cNvPicPr>
            <a:picLocks noChangeAspect="1" noChangeArrowheads="1"/>
          </p:cNvPicPr>
          <p:nvPr/>
        </p:nvPicPr>
        <p:blipFill>
          <a:blip r:embed="rId5" cstate="print"/>
          <a:srcRect/>
          <a:stretch>
            <a:fillRect/>
          </a:stretch>
        </p:blipFill>
        <p:spPr bwMode="auto">
          <a:xfrm>
            <a:off x="4132263" y="2293938"/>
            <a:ext cx="142875" cy="114300"/>
          </a:xfrm>
          <a:prstGeom prst="rect">
            <a:avLst/>
          </a:prstGeom>
          <a:noFill/>
          <a:ln w="9525">
            <a:noFill/>
            <a:miter lim="800000"/>
            <a:headEnd/>
            <a:tailEnd/>
          </a:ln>
        </p:spPr>
      </p:pic>
      <p:grpSp>
        <p:nvGrpSpPr>
          <p:cNvPr id="128017" name="Group 35"/>
          <p:cNvGrpSpPr>
            <a:grpSpLocks/>
          </p:cNvGrpSpPr>
          <p:nvPr/>
        </p:nvGrpSpPr>
        <p:grpSpPr bwMode="auto">
          <a:xfrm>
            <a:off x="4022725" y="1160463"/>
            <a:ext cx="2430463" cy="423862"/>
            <a:chOff x="0" y="0"/>
            <a:chExt cx="4840" cy="475"/>
          </a:xfrm>
        </p:grpSpPr>
        <p:sp>
          <p:nvSpPr>
            <p:cNvPr id="128036" name="AutoShape 37"/>
            <p:cNvSpPr>
              <a:spLocks noChangeArrowheads="1"/>
            </p:cNvSpPr>
            <p:nvPr/>
          </p:nvSpPr>
          <p:spPr bwMode="auto">
            <a:xfrm>
              <a:off x="0" y="0"/>
              <a:ext cx="4840" cy="475"/>
            </a:xfrm>
            <a:prstGeom prst="roundRect">
              <a:avLst>
                <a:gd name="adj" fmla="val 9028"/>
              </a:avLst>
            </a:prstGeom>
            <a:gradFill rotWithShape="0">
              <a:gsLst>
                <a:gs pos="0">
                  <a:srgbClr val="CC3300">
                    <a:alpha val="81000"/>
                  </a:srgbClr>
                </a:gs>
                <a:gs pos="100000">
                  <a:schemeClr val="tx2"/>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sp>
          <p:nvSpPr>
            <p:cNvPr id="128037" name="AutoShape 38"/>
            <p:cNvSpPr>
              <a:spLocks noChangeArrowheads="1"/>
            </p:cNvSpPr>
            <p:nvPr/>
          </p:nvSpPr>
          <p:spPr bwMode="auto">
            <a:xfrm>
              <a:off x="19" y="1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grpSp>
      <p:pic>
        <p:nvPicPr>
          <p:cNvPr id="128018" name="Picture 39" descr="sub"/>
          <p:cNvPicPr>
            <a:picLocks noChangeAspect="1" noChangeArrowheads="1"/>
          </p:cNvPicPr>
          <p:nvPr/>
        </p:nvPicPr>
        <p:blipFill>
          <a:blip r:embed="rId5" cstate="print"/>
          <a:srcRect/>
          <a:stretch>
            <a:fillRect/>
          </a:stretch>
        </p:blipFill>
        <p:spPr bwMode="auto">
          <a:xfrm>
            <a:off x="4132263" y="1322388"/>
            <a:ext cx="142875" cy="114300"/>
          </a:xfrm>
          <a:prstGeom prst="rect">
            <a:avLst/>
          </a:prstGeom>
          <a:noFill/>
          <a:ln w="9525">
            <a:noFill/>
            <a:miter lim="800000"/>
            <a:headEnd/>
            <a:tailEnd/>
          </a:ln>
        </p:spPr>
      </p:pic>
      <p:sp>
        <p:nvSpPr>
          <p:cNvPr id="128019" name="Rectangle 45"/>
          <p:cNvSpPr>
            <a:spLocks noChangeArrowheads="1"/>
          </p:cNvSpPr>
          <p:nvPr/>
        </p:nvSpPr>
        <p:spPr bwMode="auto">
          <a:xfrm>
            <a:off x="1917700" y="3536950"/>
            <a:ext cx="1619250" cy="809625"/>
          </a:xfrm>
          <a:prstGeom prst="rect">
            <a:avLst/>
          </a:prstGeom>
          <a:gradFill rotWithShape="0">
            <a:gsLst>
              <a:gs pos="0">
                <a:srgbClr val="67312B"/>
              </a:gs>
              <a:gs pos="100000">
                <a:srgbClr val="301714"/>
              </a:gs>
            </a:gsLst>
            <a:path path="rect">
              <a:fillToRect r="100000" b="100000"/>
            </a:path>
          </a:gradFill>
          <a:ln w="9525">
            <a:miter lim="800000"/>
            <a:headEnd/>
            <a:tailEnd/>
          </a:ln>
          <a:scene3d>
            <a:camera prst="legacyObliqueBottomLeft"/>
            <a:lightRig rig="legacyFlat3" dir="b"/>
          </a:scene3d>
          <a:sp3d extrusionH="100000" prstMaterial="legacyMatte">
            <a:bevelT w="13500" h="13500" prst="angle"/>
            <a:bevelB w="13500" h="13500" prst="angle"/>
            <a:extrusionClr>
              <a:srgbClr val="67312B"/>
            </a:extrusionClr>
          </a:sp3d>
        </p:spPr>
        <p:txBody>
          <a:bodyPr wrap="none" anchor="ctr">
            <a:flatTx/>
          </a:bodyPr>
          <a:lstStyle/>
          <a:p>
            <a:pPr algn="ctr" eaLnBrk="0" latinLnBrk="1" hangingPunct="0">
              <a:buFont typeface="Arial" charset="0"/>
              <a:buNone/>
            </a:pPr>
            <a:endParaRPr lang="zh-CN" altLang="en-US" sz="1500" b="1">
              <a:solidFill>
                <a:srgbClr val="FFFFFF"/>
              </a:solidFill>
              <a:latin typeface="微软雅黑"/>
              <a:ea typeface="微软雅黑"/>
              <a:cs typeface="微软雅黑"/>
            </a:endParaRPr>
          </a:p>
        </p:txBody>
      </p:sp>
      <p:sp>
        <p:nvSpPr>
          <p:cNvPr id="128020" name="Rectangle 46"/>
          <p:cNvSpPr>
            <a:spLocks noChangeArrowheads="1"/>
          </p:cNvSpPr>
          <p:nvPr/>
        </p:nvSpPr>
        <p:spPr bwMode="auto">
          <a:xfrm>
            <a:off x="1917700" y="1436688"/>
            <a:ext cx="1619250" cy="809625"/>
          </a:xfrm>
          <a:prstGeom prst="rect">
            <a:avLst/>
          </a:prstGeom>
          <a:gradFill rotWithShape="0">
            <a:gsLst>
              <a:gs pos="0">
                <a:srgbClr val="67312B"/>
              </a:gs>
              <a:gs pos="100000">
                <a:srgbClr val="301714"/>
              </a:gs>
            </a:gsLst>
            <a:path path="rect">
              <a:fillToRect r="100000" b="100000"/>
            </a:path>
          </a:gradFill>
          <a:ln w="9525">
            <a:miter lim="800000"/>
            <a:headEnd/>
            <a:tailEnd/>
          </a:ln>
          <a:scene3d>
            <a:camera prst="legacyObliqueBottomLeft"/>
            <a:lightRig rig="legacyFlat3" dir="b"/>
          </a:scene3d>
          <a:sp3d extrusionH="100000" prstMaterial="legacyMatte">
            <a:bevelT w="13500" h="13500" prst="angle"/>
            <a:bevelB w="13500" h="13500" prst="angle"/>
            <a:extrusionClr>
              <a:srgbClr val="67312B"/>
            </a:extrusionClr>
          </a:sp3d>
        </p:spPr>
        <p:txBody>
          <a:bodyPr wrap="none" anchor="ctr">
            <a:flatTx/>
          </a:bodyPr>
          <a:lstStyle/>
          <a:p>
            <a:pPr algn="ctr" eaLnBrk="0" latinLnBrk="1" hangingPunct="0">
              <a:buFont typeface="Arial" charset="0"/>
              <a:buNone/>
            </a:pPr>
            <a:endParaRPr lang="zh-CN" altLang="en-US" sz="1500" b="1">
              <a:solidFill>
                <a:srgbClr val="FFFFFF"/>
              </a:solidFill>
              <a:latin typeface="微软雅黑"/>
              <a:ea typeface="微软雅黑"/>
              <a:cs typeface="微软雅黑"/>
            </a:endParaRPr>
          </a:p>
        </p:txBody>
      </p:sp>
      <p:sp>
        <p:nvSpPr>
          <p:cNvPr id="128021" name="Oval 47"/>
          <p:cNvSpPr>
            <a:spLocks noChangeArrowheads="1"/>
          </p:cNvSpPr>
          <p:nvPr/>
        </p:nvSpPr>
        <p:spPr bwMode="auto">
          <a:xfrm>
            <a:off x="296863" y="2409825"/>
            <a:ext cx="1322387" cy="755650"/>
          </a:xfrm>
          <a:prstGeom prst="ellipse">
            <a:avLst/>
          </a:prstGeom>
          <a:gradFill rotWithShape="1">
            <a:gsLst>
              <a:gs pos="0">
                <a:srgbClr val="003366"/>
              </a:gs>
              <a:gs pos="100000">
                <a:schemeClr val="tx1"/>
              </a:gs>
            </a:gsLst>
            <a:path path="shape">
              <a:fillToRect l="50000" t="50000" r="50000" b="50000"/>
            </a:path>
          </a:gradFill>
          <a:ln w="9525">
            <a:round/>
            <a:headEnd/>
            <a:tailEnd/>
          </a:ln>
          <a:scene3d>
            <a:camera prst="legacyObliqueBottomLeft"/>
            <a:lightRig rig="legacyFlat3" dir="b"/>
          </a:scene3d>
          <a:sp3d extrusionH="49200" prstMaterial="legacyMatte">
            <a:bevelT w="13500" h="13500" prst="angle"/>
            <a:bevelB w="13500" h="13500" prst="angle"/>
            <a:extrusionClr>
              <a:srgbClr val="003366"/>
            </a:extrusionClr>
          </a:sp3d>
        </p:spPr>
        <p:txBody>
          <a:bodyPr wrap="none" anchor="ctr">
            <a:flatTx/>
          </a:bodyPr>
          <a:lstStyle/>
          <a:p>
            <a:pPr algn="ctr" eaLnBrk="0" latinLnBrk="1" hangingPunct="0">
              <a:buFont typeface="Arial" charset="0"/>
              <a:buNone/>
            </a:pPr>
            <a:endParaRPr lang="zh-CN" altLang="en-US" sz="1500" b="1">
              <a:solidFill>
                <a:srgbClr val="FFFFFF"/>
              </a:solidFill>
              <a:latin typeface="微软雅黑"/>
              <a:ea typeface="微软雅黑"/>
              <a:cs typeface="微软雅黑"/>
            </a:endParaRPr>
          </a:p>
        </p:txBody>
      </p:sp>
      <p:sp>
        <p:nvSpPr>
          <p:cNvPr id="199727" name="Rectangle 48"/>
          <p:cNvSpPr>
            <a:spLocks noChangeArrowheads="1"/>
          </p:cNvSpPr>
          <p:nvPr/>
        </p:nvSpPr>
        <p:spPr bwMode="auto">
          <a:xfrm>
            <a:off x="638175" y="2541588"/>
            <a:ext cx="576263" cy="461962"/>
          </a:xfrm>
          <a:prstGeom prst="rect">
            <a:avLst/>
          </a:prstGeom>
          <a:noFill/>
          <a:ln w="9525">
            <a:noFill/>
            <a:miter lim="800000"/>
            <a:headEnd/>
            <a:tailEnd/>
          </a:ln>
          <a:effectLst>
            <a:outerShdw dist="28398" dir="3806097" algn="ctr" rotWithShape="0">
              <a:schemeClr val="tx1"/>
            </a:outerShdw>
          </a:effectLst>
        </p:spPr>
        <p:txBody>
          <a:bodyPr wrap="none" lIns="0" tIns="0" rIns="0" bIns="0">
            <a:spAutoFit/>
          </a:bodyPr>
          <a:lstStyle/>
          <a:p>
            <a:pPr algn="ctr" eaLnBrk="0" latinLnBrk="1" hangingPunct="0">
              <a:buFont typeface="Arial" panose="020B0604020202020204" pitchFamily="34" charset="0"/>
              <a:buNone/>
              <a:defRPr/>
            </a:pPr>
            <a:r>
              <a:rPr lang="zh-CN" altLang="en-US" sz="1500" b="1" dirty="0">
                <a:solidFill>
                  <a:schemeClr val="bg1"/>
                </a:solidFill>
                <a:latin typeface="微软雅黑" pitchFamily="34" charset="-122"/>
                <a:ea typeface="微软雅黑" pitchFamily="34" charset="-122"/>
              </a:rPr>
              <a:t>三定</a:t>
            </a:r>
          </a:p>
          <a:p>
            <a:pPr algn="ctr" eaLnBrk="0" latinLnBrk="1" hangingPunct="0">
              <a:buFont typeface="Arial" panose="020B0604020202020204" pitchFamily="34" charset="0"/>
              <a:buNone/>
              <a:defRPr/>
            </a:pPr>
            <a:r>
              <a:rPr lang="zh-CN" altLang="en-US" sz="1500" b="1" dirty="0">
                <a:solidFill>
                  <a:schemeClr val="bg1"/>
                </a:solidFill>
                <a:latin typeface="微软雅黑" pitchFamily="34" charset="-122"/>
                <a:ea typeface="微软雅黑" pitchFamily="34" charset="-122"/>
              </a:rPr>
              <a:t>四不推</a:t>
            </a:r>
            <a:endParaRPr lang="en-US" sz="1500" b="1" dirty="0">
              <a:solidFill>
                <a:schemeClr val="bg1"/>
              </a:solidFill>
              <a:latin typeface="微软雅黑" pitchFamily="34" charset="-122"/>
              <a:ea typeface="微软雅黑" pitchFamily="34" charset="-122"/>
            </a:endParaRPr>
          </a:p>
        </p:txBody>
      </p:sp>
      <p:sp>
        <p:nvSpPr>
          <p:cNvPr id="199728" name="Rectangle 49"/>
          <p:cNvSpPr>
            <a:spLocks noChangeArrowheads="1"/>
          </p:cNvSpPr>
          <p:nvPr/>
        </p:nvSpPr>
        <p:spPr bwMode="auto">
          <a:xfrm>
            <a:off x="2255838" y="1743075"/>
            <a:ext cx="384175" cy="230188"/>
          </a:xfrm>
          <a:prstGeom prst="rect">
            <a:avLst/>
          </a:prstGeom>
          <a:noFill/>
          <a:ln w="9525">
            <a:noFill/>
            <a:miter lim="800000"/>
            <a:headEnd/>
            <a:tailEnd/>
          </a:ln>
          <a:effectLst>
            <a:outerShdw dist="28398" dir="3806097" algn="ctr" rotWithShape="0">
              <a:schemeClr val="tx1"/>
            </a:outerShdw>
          </a:effectLst>
        </p:spPr>
        <p:txBody>
          <a:bodyPr wrap="none" lIns="0" tIns="0" rIns="0" bIns="0">
            <a:spAutoFit/>
          </a:bodyPr>
          <a:lstStyle/>
          <a:p>
            <a:pPr eaLnBrk="0" latinLnBrk="1" hangingPunct="0">
              <a:buFont typeface="Arial" panose="020B0604020202020204" pitchFamily="34" charset="0"/>
              <a:buNone/>
              <a:defRPr/>
            </a:pPr>
            <a:r>
              <a:rPr lang="zh-CN" altLang="en-US" sz="1500" b="1">
                <a:solidFill>
                  <a:schemeClr val="bg1"/>
                </a:solidFill>
                <a:latin typeface="微软雅黑" pitchFamily="34" charset="-122"/>
                <a:ea typeface="微软雅黑" pitchFamily="34" charset="-122"/>
              </a:rPr>
              <a:t>三定</a:t>
            </a:r>
          </a:p>
        </p:txBody>
      </p:sp>
      <p:sp>
        <p:nvSpPr>
          <p:cNvPr id="199729" name="Rectangle 50"/>
          <p:cNvSpPr>
            <a:spLocks noChangeArrowheads="1"/>
          </p:cNvSpPr>
          <p:nvPr/>
        </p:nvSpPr>
        <p:spPr bwMode="auto">
          <a:xfrm>
            <a:off x="2193925" y="3849688"/>
            <a:ext cx="576263" cy="230187"/>
          </a:xfrm>
          <a:prstGeom prst="rect">
            <a:avLst/>
          </a:prstGeom>
          <a:noFill/>
          <a:ln w="9525">
            <a:noFill/>
            <a:miter lim="800000"/>
            <a:headEnd/>
            <a:tailEnd/>
          </a:ln>
          <a:effectLst>
            <a:outerShdw dist="28398" dir="3806097" algn="ctr" rotWithShape="0">
              <a:schemeClr val="tx1"/>
            </a:outerShdw>
          </a:effectLst>
        </p:spPr>
        <p:txBody>
          <a:bodyPr wrap="none" lIns="0" tIns="0" rIns="0" bIns="0">
            <a:spAutoFit/>
          </a:bodyPr>
          <a:lstStyle/>
          <a:p>
            <a:pPr eaLnBrk="0" latinLnBrk="1" hangingPunct="0">
              <a:buFont typeface="Arial" panose="020B0604020202020204" pitchFamily="34" charset="0"/>
              <a:buNone/>
              <a:defRPr/>
            </a:pPr>
            <a:r>
              <a:rPr lang="zh-CN" altLang="en-US" sz="1500" b="1">
                <a:solidFill>
                  <a:schemeClr val="bg1"/>
                </a:solidFill>
                <a:latin typeface="微软雅黑" pitchFamily="34" charset="-122"/>
                <a:ea typeface="微软雅黑" pitchFamily="34" charset="-122"/>
              </a:rPr>
              <a:t>四不推</a:t>
            </a:r>
          </a:p>
        </p:txBody>
      </p:sp>
      <p:grpSp>
        <p:nvGrpSpPr>
          <p:cNvPr id="128025" name="Group 50"/>
          <p:cNvGrpSpPr>
            <a:grpSpLocks/>
          </p:cNvGrpSpPr>
          <p:nvPr/>
        </p:nvGrpSpPr>
        <p:grpSpPr bwMode="auto">
          <a:xfrm>
            <a:off x="4022725" y="2779713"/>
            <a:ext cx="2446338" cy="423862"/>
            <a:chOff x="0" y="0"/>
            <a:chExt cx="4840" cy="475"/>
          </a:xfrm>
        </p:grpSpPr>
        <p:sp>
          <p:nvSpPr>
            <p:cNvPr id="128034" name="AutoShape 55"/>
            <p:cNvSpPr>
              <a:spLocks noChangeArrowheads="1"/>
            </p:cNvSpPr>
            <p:nvPr/>
          </p:nvSpPr>
          <p:spPr bwMode="auto">
            <a:xfrm>
              <a:off x="0" y="0"/>
              <a:ext cx="4840" cy="475"/>
            </a:xfrm>
            <a:prstGeom prst="roundRect">
              <a:avLst>
                <a:gd name="adj" fmla="val 9028"/>
              </a:avLst>
            </a:prstGeom>
            <a:gradFill rotWithShape="0">
              <a:gsLst>
                <a:gs pos="0">
                  <a:srgbClr val="CC3300">
                    <a:alpha val="81000"/>
                  </a:srgbClr>
                </a:gs>
                <a:gs pos="100000">
                  <a:schemeClr val="tx2"/>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sp>
          <p:nvSpPr>
            <p:cNvPr id="128035" name="AutoShape 56"/>
            <p:cNvSpPr>
              <a:spLocks noChangeArrowheads="1"/>
            </p:cNvSpPr>
            <p:nvPr/>
          </p:nvSpPr>
          <p:spPr bwMode="auto">
            <a:xfrm>
              <a:off x="19" y="1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grpSp>
      <p:pic>
        <p:nvPicPr>
          <p:cNvPr id="128026" name="Picture 57" descr="sub"/>
          <p:cNvPicPr>
            <a:picLocks noChangeAspect="1" noChangeArrowheads="1"/>
          </p:cNvPicPr>
          <p:nvPr/>
        </p:nvPicPr>
        <p:blipFill>
          <a:blip r:embed="rId6" cstate="print"/>
          <a:srcRect/>
          <a:stretch>
            <a:fillRect/>
          </a:stretch>
        </p:blipFill>
        <p:spPr bwMode="auto">
          <a:xfrm>
            <a:off x="4184650" y="2943225"/>
            <a:ext cx="133350" cy="112713"/>
          </a:xfrm>
          <a:prstGeom prst="rect">
            <a:avLst/>
          </a:prstGeom>
          <a:noFill/>
          <a:ln w="9525">
            <a:noFill/>
            <a:miter lim="800000"/>
            <a:headEnd/>
            <a:tailEnd/>
          </a:ln>
        </p:spPr>
      </p:pic>
      <p:grpSp>
        <p:nvGrpSpPr>
          <p:cNvPr id="128027" name="Group 55"/>
          <p:cNvGrpSpPr>
            <a:grpSpLocks/>
          </p:cNvGrpSpPr>
          <p:nvPr/>
        </p:nvGrpSpPr>
        <p:grpSpPr bwMode="auto">
          <a:xfrm>
            <a:off x="4022725" y="1655763"/>
            <a:ext cx="2430463" cy="423862"/>
            <a:chOff x="0" y="0"/>
            <a:chExt cx="4840" cy="475"/>
          </a:xfrm>
        </p:grpSpPr>
        <p:sp>
          <p:nvSpPr>
            <p:cNvPr id="128032" name="AutoShape 60"/>
            <p:cNvSpPr>
              <a:spLocks noChangeArrowheads="1"/>
            </p:cNvSpPr>
            <p:nvPr/>
          </p:nvSpPr>
          <p:spPr bwMode="auto">
            <a:xfrm>
              <a:off x="0" y="0"/>
              <a:ext cx="4840" cy="475"/>
            </a:xfrm>
            <a:prstGeom prst="roundRect">
              <a:avLst>
                <a:gd name="adj" fmla="val 9028"/>
              </a:avLst>
            </a:prstGeom>
            <a:gradFill rotWithShape="0">
              <a:gsLst>
                <a:gs pos="0">
                  <a:srgbClr val="CC3300">
                    <a:alpha val="81000"/>
                  </a:srgbClr>
                </a:gs>
                <a:gs pos="100000">
                  <a:schemeClr val="tx2"/>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sp>
          <p:nvSpPr>
            <p:cNvPr id="128033" name="AutoShape 61"/>
            <p:cNvSpPr>
              <a:spLocks noChangeArrowheads="1"/>
            </p:cNvSpPr>
            <p:nvPr/>
          </p:nvSpPr>
          <p:spPr bwMode="auto">
            <a:xfrm>
              <a:off x="19" y="1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gradFill>
            <a:ln w="9525">
              <a:noFill/>
              <a:round/>
              <a:headEnd/>
              <a:tailEnd/>
            </a:ln>
          </p:spPr>
          <p:txBody>
            <a:bodyPr wrap="none" anchor="ctr"/>
            <a:lstStyle/>
            <a:p>
              <a:pPr algn="ctr" eaLnBrk="0" latinLnBrk="1" hangingPunct="0">
                <a:lnSpc>
                  <a:spcPct val="140000"/>
                </a:lnSpc>
                <a:buFont typeface="Wingdings" pitchFamily="2" charset="2"/>
                <a:buNone/>
              </a:pPr>
              <a:endParaRPr lang="zh-CN" altLang="en-US" sz="1500" b="1">
                <a:solidFill>
                  <a:srgbClr val="FFFF00"/>
                </a:solidFill>
                <a:latin typeface="微软雅黑"/>
                <a:ea typeface="微软雅黑"/>
                <a:cs typeface="微软雅黑"/>
              </a:endParaRPr>
            </a:p>
          </p:txBody>
        </p:sp>
      </p:grpSp>
      <p:pic>
        <p:nvPicPr>
          <p:cNvPr id="128028" name="Picture 62" descr="sub"/>
          <p:cNvPicPr>
            <a:picLocks noChangeAspect="1" noChangeArrowheads="1"/>
          </p:cNvPicPr>
          <p:nvPr/>
        </p:nvPicPr>
        <p:blipFill>
          <a:blip r:embed="rId7" cstate="print"/>
          <a:srcRect/>
          <a:stretch>
            <a:fillRect/>
          </a:stretch>
        </p:blipFill>
        <p:spPr bwMode="auto">
          <a:xfrm>
            <a:off x="4132263" y="1817688"/>
            <a:ext cx="142875" cy="112712"/>
          </a:xfrm>
          <a:prstGeom prst="rect">
            <a:avLst/>
          </a:prstGeom>
          <a:noFill/>
          <a:ln w="9525">
            <a:noFill/>
            <a:miter lim="800000"/>
            <a:headEnd/>
            <a:tailEnd/>
          </a:ln>
        </p:spPr>
      </p:pic>
      <p:sp>
        <p:nvSpPr>
          <p:cNvPr id="199740" name="Line 64"/>
          <p:cNvSpPr>
            <a:spLocks noChangeShapeType="1"/>
          </p:cNvSpPr>
          <p:nvPr/>
        </p:nvSpPr>
        <p:spPr bwMode="auto">
          <a:xfrm flipH="1">
            <a:off x="3536950" y="1862138"/>
            <a:ext cx="527050" cy="0"/>
          </a:xfrm>
          <a:prstGeom prst="line">
            <a:avLst/>
          </a:prstGeom>
          <a:noFill/>
          <a:ln w="19050" cmpd="sng">
            <a:solidFill>
              <a:schemeClr val="folHlink"/>
            </a:solidFill>
            <a:prstDash val="sysDot"/>
            <a:round/>
            <a:headEnd/>
            <a:tailEnd/>
          </a:ln>
          <a:effectLst>
            <a:outerShdw dist="17961" dir="2700000" algn="ctr" rotWithShape="0">
              <a:srgbClr val="2A3210">
                <a:alpha val="50000"/>
              </a:srgbClr>
            </a:outerShdw>
          </a:effectLst>
        </p:spPr>
        <p:txBody>
          <a:bodyPr/>
          <a:lstStyle/>
          <a:p>
            <a:pPr eaLnBrk="0" hangingPunct="0">
              <a:buFont typeface="Arial" panose="020B0604020202020204" pitchFamily="34" charset="0"/>
              <a:buNone/>
              <a:defRPr/>
            </a:pPr>
            <a:endParaRPr lang="zh-CN" altLang="en-US" sz="1500" b="1">
              <a:latin typeface="微软雅黑" pitchFamily="34" charset="-122"/>
              <a:ea typeface="微软雅黑" pitchFamily="34" charset="-122"/>
            </a:endParaRPr>
          </a:p>
        </p:txBody>
      </p:sp>
      <p:sp>
        <p:nvSpPr>
          <p:cNvPr id="199741" name="Line 65"/>
          <p:cNvSpPr>
            <a:spLocks noChangeShapeType="1"/>
          </p:cNvSpPr>
          <p:nvPr/>
        </p:nvSpPr>
        <p:spPr bwMode="auto">
          <a:xfrm flipH="1">
            <a:off x="3752850" y="3482975"/>
            <a:ext cx="304800" cy="0"/>
          </a:xfrm>
          <a:prstGeom prst="line">
            <a:avLst/>
          </a:prstGeom>
          <a:noFill/>
          <a:ln w="19050" cmpd="sng">
            <a:solidFill>
              <a:schemeClr val="folHlink"/>
            </a:solidFill>
            <a:prstDash val="sysDot"/>
            <a:round/>
            <a:headEnd/>
            <a:tailEnd/>
          </a:ln>
          <a:effectLst>
            <a:outerShdw dist="17961" dir="2700000" algn="ctr" rotWithShape="0">
              <a:srgbClr val="2A3210">
                <a:alpha val="50000"/>
              </a:srgbClr>
            </a:outerShdw>
          </a:effectLst>
        </p:spPr>
        <p:txBody>
          <a:bodyPr/>
          <a:lstStyle/>
          <a:p>
            <a:pPr eaLnBrk="0" hangingPunct="0">
              <a:buFont typeface="Arial" panose="020B0604020202020204" pitchFamily="34" charset="0"/>
              <a:buNone/>
              <a:defRPr/>
            </a:pPr>
            <a:endParaRPr lang="zh-CN" altLang="en-US" sz="1500" b="1">
              <a:latin typeface="微软雅黑" pitchFamily="34" charset="-122"/>
              <a:ea typeface="微软雅黑" pitchFamily="34" charset="-122"/>
            </a:endParaRPr>
          </a:p>
        </p:txBody>
      </p:sp>
      <p:sp>
        <p:nvSpPr>
          <p:cNvPr id="199742" name="Line 66"/>
          <p:cNvSpPr>
            <a:spLocks noChangeShapeType="1"/>
          </p:cNvSpPr>
          <p:nvPr/>
        </p:nvSpPr>
        <p:spPr bwMode="auto">
          <a:xfrm flipH="1">
            <a:off x="3752850" y="2997200"/>
            <a:ext cx="304800" cy="0"/>
          </a:xfrm>
          <a:prstGeom prst="line">
            <a:avLst/>
          </a:prstGeom>
          <a:noFill/>
          <a:ln w="19050" cmpd="sng">
            <a:solidFill>
              <a:schemeClr val="folHlink"/>
            </a:solidFill>
            <a:prstDash val="sysDot"/>
            <a:round/>
            <a:headEnd/>
            <a:tailEnd/>
          </a:ln>
          <a:effectLst>
            <a:outerShdw dist="17961" dir="2700000" algn="ctr" rotWithShape="0">
              <a:srgbClr val="2A3210">
                <a:alpha val="50000"/>
              </a:srgbClr>
            </a:outerShdw>
          </a:effectLst>
        </p:spPr>
        <p:txBody>
          <a:bodyPr/>
          <a:lstStyle/>
          <a:p>
            <a:pPr eaLnBrk="0" hangingPunct="0">
              <a:buFont typeface="Arial" panose="020B0604020202020204" pitchFamily="34" charset="0"/>
              <a:buNone/>
              <a:defRPr/>
            </a:pPr>
            <a:endParaRPr lang="zh-CN" altLang="en-US" sz="1500" b="1">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836613" y="412750"/>
            <a:ext cx="3538537" cy="431800"/>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班组基础和现场安全管理</a:t>
            </a:r>
          </a:p>
        </p:txBody>
      </p:sp>
      <p:sp>
        <p:nvSpPr>
          <p:cNvPr id="129026" name="AutoShape 13"/>
          <p:cNvSpPr>
            <a:spLocks noChangeArrowheads="1"/>
          </p:cNvSpPr>
          <p:nvPr/>
        </p:nvSpPr>
        <p:spPr bwMode="auto">
          <a:xfrm>
            <a:off x="188913" y="1004888"/>
            <a:ext cx="3887787" cy="433387"/>
          </a:xfrm>
          <a:prstGeom prst="roundRect">
            <a:avLst>
              <a:gd name="adj" fmla="val 16667"/>
            </a:avLst>
          </a:prstGeom>
          <a:noFill/>
          <a:ln w="9525">
            <a:noFill/>
            <a:round/>
            <a:headEnd/>
            <a:tailEnd/>
          </a:ln>
        </p:spPr>
        <p:txBody>
          <a:bodyPr wrap="none" anchor="ctr"/>
          <a:lstStyle/>
          <a:p>
            <a:pPr eaLnBrk="0" hangingPunct="0">
              <a:buFont typeface="Arial" charset="0"/>
              <a:buNone/>
            </a:pPr>
            <a:r>
              <a:rPr lang="zh-CN" altLang="en-US" sz="2100" b="1">
                <a:latin typeface="微软雅黑"/>
                <a:ea typeface="微软雅黑"/>
                <a:cs typeface="微软雅黑"/>
              </a:rPr>
              <a:t>安全巡检</a:t>
            </a:r>
            <a:endParaRPr lang="en-US" sz="2100" b="1">
              <a:latin typeface="微软雅黑"/>
              <a:ea typeface="微软雅黑"/>
              <a:cs typeface="微软雅黑"/>
            </a:endParaRPr>
          </a:p>
        </p:txBody>
      </p:sp>
      <p:sp>
        <p:nvSpPr>
          <p:cNvPr id="129027" name="AutoShape 14"/>
          <p:cNvSpPr>
            <a:spLocks noChangeArrowheads="1"/>
          </p:cNvSpPr>
          <p:nvPr/>
        </p:nvSpPr>
        <p:spPr bwMode="auto">
          <a:xfrm>
            <a:off x="296863" y="1492250"/>
            <a:ext cx="2646362" cy="485775"/>
          </a:xfrm>
          <a:prstGeom prst="roundRect">
            <a:avLst>
              <a:gd name="adj" fmla="val 16667"/>
            </a:avLst>
          </a:prstGeom>
          <a:solidFill>
            <a:schemeClr val="accent1"/>
          </a:solidFill>
          <a:ln w="9525">
            <a:solidFill>
              <a:schemeClr val="tx1"/>
            </a:solidFill>
            <a:round/>
            <a:headEnd/>
            <a:tailEnd/>
          </a:ln>
        </p:spPr>
        <p:txBody>
          <a:bodyPr wrap="none" anchor="ctr"/>
          <a:lstStyle/>
          <a:p>
            <a:pPr eaLnBrk="0" hangingPunct="0">
              <a:buFont typeface="Arial" charset="0"/>
              <a:buNone/>
            </a:pPr>
            <a:r>
              <a:rPr lang="zh-CN" altLang="en-US" b="1">
                <a:latin typeface="微软雅黑"/>
                <a:ea typeface="微软雅黑"/>
                <a:cs typeface="微软雅黑"/>
              </a:rPr>
              <a:t>安全巡检的“四三二一” </a:t>
            </a:r>
          </a:p>
        </p:txBody>
      </p:sp>
      <p:sp>
        <p:nvSpPr>
          <p:cNvPr id="129028" name="Rectangle 15"/>
          <p:cNvSpPr>
            <a:spLocks noChangeArrowheads="1"/>
          </p:cNvSpPr>
          <p:nvPr/>
        </p:nvSpPr>
        <p:spPr bwMode="auto">
          <a:xfrm>
            <a:off x="1754188" y="2139950"/>
            <a:ext cx="4860925" cy="2376488"/>
          </a:xfrm>
          <a:prstGeom prst="rect">
            <a:avLst/>
          </a:prstGeom>
          <a:noFill/>
          <a:ln w="9525">
            <a:noFill/>
            <a:miter lim="800000"/>
            <a:headEnd/>
            <a:tailEnd/>
          </a:ln>
        </p:spPr>
        <p:txBody>
          <a:bodyPr/>
          <a:lstStyle/>
          <a:p>
            <a:pPr marL="47625" lvl="2" indent="-171450" eaLnBrk="0" hangingPunct="0">
              <a:lnSpc>
                <a:spcPct val="150000"/>
              </a:lnSpc>
              <a:spcBef>
                <a:spcPct val="20000"/>
              </a:spcBef>
              <a:buFont typeface="Wingdings" pitchFamily="2" charset="2"/>
              <a:buChar char="Ø"/>
            </a:pPr>
            <a:r>
              <a:rPr lang="zh-CN" altLang="en-US" b="1">
                <a:ea typeface="楷体_GB2312" pitchFamily="49" charset="-122"/>
              </a:rPr>
              <a:t> </a:t>
            </a:r>
            <a:endParaRPr lang="en-US" altLang="zh-CN" b="1">
              <a:ea typeface="楷体_GB2312" pitchFamily="49" charset="-122"/>
            </a:endParaRPr>
          </a:p>
          <a:p>
            <a:pPr marL="47625" lvl="2" indent="-171450" eaLnBrk="0" hangingPunct="0">
              <a:lnSpc>
                <a:spcPct val="150000"/>
              </a:lnSpc>
              <a:spcBef>
                <a:spcPct val="20000"/>
              </a:spcBef>
              <a:buFont typeface="Wingdings" pitchFamily="2" charset="2"/>
              <a:buChar char="Ø"/>
            </a:pPr>
            <a:r>
              <a:rPr lang="en-US" altLang="zh-CN" b="1">
                <a:ea typeface="楷体_GB2312" pitchFamily="49" charset="-122"/>
              </a:rPr>
              <a:t> </a:t>
            </a:r>
          </a:p>
          <a:p>
            <a:pPr marL="47625" lvl="2" indent="-171450" eaLnBrk="0" hangingPunct="0">
              <a:lnSpc>
                <a:spcPct val="150000"/>
              </a:lnSpc>
              <a:spcBef>
                <a:spcPct val="20000"/>
              </a:spcBef>
              <a:buFont typeface="Wingdings" pitchFamily="2" charset="2"/>
              <a:buChar char="Ø"/>
            </a:pPr>
            <a:r>
              <a:rPr lang="en-US" altLang="zh-CN" b="1">
                <a:ea typeface="楷体_GB2312" pitchFamily="49" charset="-122"/>
              </a:rPr>
              <a:t> </a:t>
            </a:r>
          </a:p>
          <a:p>
            <a:pPr marL="47625" lvl="2" indent="-171450" eaLnBrk="0" hangingPunct="0">
              <a:lnSpc>
                <a:spcPct val="150000"/>
              </a:lnSpc>
              <a:spcBef>
                <a:spcPct val="20000"/>
              </a:spcBef>
              <a:buFont typeface="Wingdings" pitchFamily="2" charset="2"/>
              <a:buChar char="Ø"/>
            </a:pPr>
            <a:endParaRPr lang="en-US" altLang="zh-CN" b="1">
              <a:ea typeface="楷体_GB2312" pitchFamily="49" charset="-122"/>
            </a:endParaRPr>
          </a:p>
          <a:p>
            <a:pPr marL="47625" lvl="2" indent="-171450" eaLnBrk="0" hangingPunct="0">
              <a:lnSpc>
                <a:spcPct val="150000"/>
              </a:lnSpc>
              <a:spcBef>
                <a:spcPct val="20000"/>
              </a:spcBef>
              <a:buFont typeface="Wingdings" pitchFamily="2" charset="2"/>
              <a:buChar char="Ø"/>
            </a:pPr>
            <a:r>
              <a:rPr lang="en-US" altLang="zh-CN" b="1">
                <a:ea typeface="楷体_GB2312" pitchFamily="49" charset="-122"/>
              </a:rPr>
              <a:t> </a:t>
            </a:r>
            <a:endParaRPr lang="zh-CN" altLang="en-US" b="1">
              <a:ea typeface="楷体_GB2312" pitchFamily="49" charset="-122"/>
            </a:endParaRPr>
          </a:p>
        </p:txBody>
      </p:sp>
      <p:sp>
        <p:nvSpPr>
          <p:cNvPr id="129029" name="Oval 16"/>
          <p:cNvSpPr>
            <a:spLocks noChangeArrowheads="1"/>
          </p:cNvSpPr>
          <p:nvPr/>
        </p:nvSpPr>
        <p:spPr bwMode="auto">
          <a:xfrm>
            <a:off x="350838" y="2679700"/>
            <a:ext cx="1349375" cy="809625"/>
          </a:xfrm>
          <a:prstGeom prst="ellipse">
            <a:avLst/>
          </a:prstGeom>
          <a:solidFill>
            <a:schemeClr val="accent1"/>
          </a:solidFill>
          <a:ln w="9525">
            <a:solidFill>
              <a:schemeClr val="tx1"/>
            </a:solidFill>
            <a:round/>
            <a:headEnd/>
            <a:tailEnd/>
          </a:ln>
        </p:spPr>
        <p:txBody>
          <a:bodyPr wrap="none" anchor="ctr"/>
          <a:lstStyle/>
          <a:p>
            <a:pPr algn="ctr" eaLnBrk="0" hangingPunct="0">
              <a:buFont typeface="Arial" charset="0"/>
              <a:buNone/>
            </a:pPr>
            <a:r>
              <a:rPr lang="zh-CN" altLang="en-US" sz="2100" b="1">
                <a:latin typeface="微软雅黑"/>
                <a:ea typeface="微软雅黑"/>
                <a:cs typeface="微软雅黑"/>
              </a:rPr>
              <a:t>四查</a:t>
            </a:r>
            <a:endParaRPr lang="en-US" sz="2100" b="1">
              <a:latin typeface="微软雅黑"/>
              <a:ea typeface="微软雅黑"/>
              <a:cs typeface="微软雅黑"/>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765175" y="412750"/>
            <a:ext cx="4049713" cy="485775"/>
          </a:xfrm>
        </p:spPr>
        <p:txBody>
          <a:bodyPr lIns="68570" tIns="34284" rIns="68570" bIns="34284">
            <a:normAutofit/>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班组基础和现场安全管理</a:t>
            </a:r>
          </a:p>
        </p:txBody>
      </p:sp>
      <p:sp>
        <p:nvSpPr>
          <p:cNvPr id="130050" name="AutoShape 13"/>
          <p:cNvSpPr>
            <a:spLocks noChangeArrowheads="1"/>
          </p:cNvSpPr>
          <p:nvPr/>
        </p:nvSpPr>
        <p:spPr bwMode="auto">
          <a:xfrm>
            <a:off x="188913" y="1004888"/>
            <a:ext cx="3887787" cy="433387"/>
          </a:xfrm>
          <a:prstGeom prst="roundRect">
            <a:avLst>
              <a:gd name="adj" fmla="val 16667"/>
            </a:avLst>
          </a:prstGeom>
          <a:noFill/>
          <a:ln w="9525">
            <a:noFill/>
            <a:round/>
            <a:headEnd/>
            <a:tailEnd/>
          </a:ln>
        </p:spPr>
        <p:txBody>
          <a:bodyPr wrap="none" anchor="ctr"/>
          <a:lstStyle/>
          <a:p>
            <a:pPr eaLnBrk="0" hangingPunct="0">
              <a:buFont typeface="Arial" charset="0"/>
              <a:buNone/>
            </a:pPr>
            <a:r>
              <a:rPr lang="zh-CN" altLang="en-US" sz="2100" b="1">
                <a:latin typeface="微软雅黑"/>
                <a:ea typeface="微软雅黑"/>
                <a:cs typeface="微软雅黑"/>
              </a:rPr>
              <a:t>安全巡检</a:t>
            </a:r>
            <a:endParaRPr lang="en-US" sz="2100" b="1">
              <a:latin typeface="微软雅黑"/>
              <a:ea typeface="微软雅黑"/>
              <a:cs typeface="微软雅黑"/>
            </a:endParaRPr>
          </a:p>
        </p:txBody>
      </p:sp>
      <p:sp>
        <p:nvSpPr>
          <p:cNvPr id="130051" name="Rectangle 14"/>
          <p:cNvSpPr>
            <a:spLocks noChangeArrowheads="1"/>
          </p:cNvSpPr>
          <p:nvPr/>
        </p:nvSpPr>
        <p:spPr bwMode="auto">
          <a:xfrm>
            <a:off x="2024063" y="1330325"/>
            <a:ext cx="4483100" cy="1295400"/>
          </a:xfrm>
          <a:prstGeom prst="rect">
            <a:avLst/>
          </a:prstGeom>
          <a:noFill/>
          <a:ln w="9525">
            <a:noFill/>
            <a:miter lim="800000"/>
            <a:headEnd/>
            <a:tailEnd/>
          </a:ln>
        </p:spPr>
        <p:txBody>
          <a:bodyPr/>
          <a:lstStyle/>
          <a:p>
            <a:pPr marL="47625" lvl="2" indent="-171450" eaLnBrk="0" hangingPunct="0">
              <a:lnSpc>
                <a:spcPct val="150000"/>
              </a:lnSpc>
              <a:spcBef>
                <a:spcPct val="20000"/>
              </a:spcBef>
              <a:buFont typeface="Wingdings" pitchFamily="2" charset="2"/>
              <a:buChar char="Ø"/>
            </a:pPr>
            <a:r>
              <a:rPr lang="zh-CN" altLang="en-US" sz="1500" b="1">
                <a:latin typeface="微软雅黑"/>
                <a:ea typeface="微软雅黑"/>
                <a:cs typeface="微软雅黑"/>
              </a:rPr>
              <a:t> </a:t>
            </a:r>
            <a:endParaRPr lang="en-US" altLang="zh-CN" sz="1500" b="1">
              <a:latin typeface="微软雅黑"/>
              <a:ea typeface="微软雅黑"/>
              <a:cs typeface="微软雅黑"/>
            </a:endParaRPr>
          </a:p>
          <a:p>
            <a:pPr marL="47625" lvl="2" indent="-171450" eaLnBrk="0" hangingPunct="0">
              <a:lnSpc>
                <a:spcPct val="150000"/>
              </a:lnSpc>
              <a:spcBef>
                <a:spcPct val="20000"/>
              </a:spcBef>
              <a:buFont typeface="Wingdings" pitchFamily="2" charset="2"/>
              <a:buChar char="Ø"/>
            </a:pPr>
            <a:r>
              <a:rPr lang="en-US" altLang="zh-CN" sz="1500" b="1">
                <a:latin typeface="微软雅黑"/>
                <a:ea typeface="微软雅黑"/>
                <a:cs typeface="微软雅黑"/>
              </a:rPr>
              <a:t> </a:t>
            </a:r>
          </a:p>
          <a:p>
            <a:pPr marL="47625" lvl="2" indent="-171450" eaLnBrk="0" hangingPunct="0">
              <a:lnSpc>
                <a:spcPct val="150000"/>
              </a:lnSpc>
              <a:spcBef>
                <a:spcPct val="20000"/>
              </a:spcBef>
              <a:buFont typeface="Wingdings" pitchFamily="2" charset="2"/>
              <a:buChar char="Ø"/>
            </a:pPr>
            <a:r>
              <a:rPr lang="en-US" altLang="zh-CN" sz="1500" b="1">
                <a:latin typeface="微软雅黑"/>
                <a:ea typeface="微软雅黑"/>
                <a:cs typeface="微软雅黑"/>
              </a:rPr>
              <a:t> </a:t>
            </a:r>
            <a:endParaRPr lang="zh-CN" altLang="en-US" sz="1500" b="1">
              <a:latin typeface="微软雅黑"/>
              <a:ea typeface="微软雅黑"/>
              <a:cs typeface="微软雅黑"/>
            </a:endParaRPr>
          </a:p>
        </p:txBody>
      </p:sp>
      <p:sp>
        <p:nvSpPr>
          <p:cNvPr id="130052" name="Oval 15"/>
          <p:cNvSpPr>
            <a:spLocks noChangeArrowheads="1"/>
          </p:cNvSpPr>
          <p:nvPr/>
        </p:nvSpPr>
        <p:spPr bwMode="auto">
          <a:xfrm>
            <a:off x="404813" y="1654175"/>
            <a:ext cx="1349375" cy="593725"/>
          </a:xfrm>
          <a:prstGeom prst="ellipse">
            <a:avLst/>
          </a:prstGeom>
          <a:solidFill>
            <a:schemeClr val="accent1"/>
          </a:solidFill>
          <a:ln w="9525">
            <a:solidFill>
              <a:schemeClr val="tx1"/>
            </a:solidFill>
            <a:round/>
            <a:headEnd/>
            <a:tailEnd/>
          </a:ln>
        </p:spPr>
        <p:txBody>
          <a:bodyPr wrap="none" anchor="ctr"/>
          <a:lstStyle/>
          <a:p>
            <a:pPr algn="ctr" eaLnBrk="0" hangingPunct="0">
              <a:buFont typeface="Arial" charset="0"/>
              <a:buNone/>
            </a:pPr>
            <a:r>
              <a:rPr lang="zh-CN" altLang="en-US" sz="2100" b="1">
                <a:latin typeface="微软雅黑"/>
                <a:ea typeface="微软雅黑"/>
                <a:cs typeface="微软雅黑"/>
              </a:rPr>
              <a:t>三掌握</a:t>
            </a:r>
            <a:endParaRPr lang="en-US" sz="2100" b="1">
              <a:latin typeface="微软雅黑"/>
              <a:ea typeface="微软雅黑"/>
              <a:cs typeface="微软雅黑"/>
            </a:endParaRPr>
          </a:p>
        </p:txBody>
      </p:sp>
      <p:sp>
        <p:nvSpPr>
          <p:cNvPr id="130053" name="Oval 16"/>
          <p:cNvSpPr>
            <a:spLocks noChangeArrowheads="1"/>
          </p:cNvSpPr>
          <p:nvPr/>
        </p:nvSpPr>
        <p:spPr bwMode="auto">
          <a:xfrm>
            <a:off x="458788" y="2735263"/>
            <a:ext cx="1349375" cy="593725"/>
          </a:xfrm>
          <a:prstGeom prst="ellipse">
            <a:avLst/>
          </a:prstGeom>
          <a:solidFill>
            <a:schemeClr val="accent1"/>
          </a:solidFill>
          <a:ln w="9525">
            <a:solidFill>
              <a:schemeClr val="tx1"/>
            </a:solidFill>
            <a:round/>
            <a:headEnd/>
            <a:tailEnd/>
          </a:ln>
        </p:spPr>
        <p:txBody>
          <a:bodyPr wrap="none" anchor="ctr"/>
          <a:lstStyle/>
          <a:p>
            <a:pPr algn="ctr" eaLnBrk="0" hangingPunct="0">
              <a:buFont typeface="Arial" charset="0"/>
              <a:buNone/>
            </a:pPr>
            <a:r>
              <a:rPr lang="zh-CN" altLang="en-US" sz="2100" b="1">
                <a:latin typeface="微软雅黑"/>
                <a:ea typeface="微软雅黑"/>
                <a:cs typeface="微软雅黑"/>
              </a:rPr>
              <a:t>二抓</a:t>
            </a:r>
          </a:p>
        </p:txBody>
      </p:sp>
      <p:sp>
        <p:nvSpPr>
          <p:cNvPr id="130054" name="Oval 17"/>
          <p:cNvSpPr>
            <a:spLocks noChangeArrowheads="1"/>
          </p:cNvSpPr>
          <p:nvPr/>
        </p:nvSpPr>
        <p:spPr bwMode="auto">
          <a:xfrm>
            <a:off x="404813" y="3814763"/>
            <a:ext cx="1349375" cy="593725"/>
          </a:xfrm>
          <a:prstGeom prst="ellipse">
            <a:avLst/>
          </a:prstGeom>
          <a:solidFill>
            <a:schemeClr val="accent1"/>
          </a:solidFill>
          <a:ln w="9525">
            <a:solidFill>
              <a:schemeClr val="tx1"/>
            </a:solidFill>
            <a:round/>
            <a:headEnd/>
            <a:tailEnd/>
          </a:ln>
        </p:spPr>
        <p:txBody>
          <a:bodyPr wrap="none" anchor="ctr"/>
          <a:lstStyle/>
          <a:p>
            <a:pPr algn="ctr" eaLnBrk="0" hangingPunct="0">
              <a:buFont typeface="Arial" charset="0"/>
              <a:buNone/>
            </a:pPr>
            <a:r>
              <a:rPr lang="zh-CN" altLang="en-US" sz="2100" b="1">
                <a:latin typeface="微软雅黑"/>
                <a:ea typeface="微软雅黑"/>
                <a:cs typeface="微软雅黑"/>
              </a:rPr>
              <a:t>一严</a:t>
            </a:r>
          </a:p>
        </p:txBody>
      </p:sp>
      <p:sp>
        <p:nvSpPr>
          <p:cNvPr id="130055" name="Rectangle 18"/>
          <p:cNvSpPr>
            <a:spLocks noChangeArrowheads="1"/>
          </p:cNvSpPr>
          <p:nvPr/>
        </p:nvSpPr>
        <p:spPr bwMode="auto">
          <a:xfrm>
            <a:off x="2024063" y="2679700"/>
            <a:ext cx="4159250" cy="863600"/>
          </a:xfrm>
          <a:prstGeom prst="rect">
            <a:avLst/>
          </a:prstGeom>
          <a:noFill/>
          <a:ln w="9525">
            <a:noFill/>
            <a:miter lim="800000"/>
            <a:headEnd/>
            <a:tailEnd/>
          </a:ln>
        </p:spPr>
        <p:txBody>
          <a:bodyPr/>
          <a:lstStyle/>
          <a:p>
            <a:pPr marL="47625" lvl="2" indent="-171450" eaLnBrk="0" hangingPunct="0">
              <a:lnSpc>
                <a:spcPct val="150000"/>
              </a:lnSpc>
              <a:spcBef>
                <a:spcPct val="20000"/>
              </a:spcBef>
              <a:buFont typeface="Wingdings" pitchFamily="2" charset="2"/>
              <a:buChar char="Ø"/>
            </a:pPr>
            <a:r>
              <a:rPr lang="en-US" altLang="zh-CN" sz="1500" b="1">
                <a:ea typeface="楷体_GB2312" pitchFamily="49" charset="-122"/>
              </a:rPr>
              <a:t> </a:t>
            </a:r>
          </a:p>
          <a:p>
            <a:pPr marL="47625" lvl="2" indent="-171450" eaLnBrk="0" hangingPunct="0">
              <a:lnSpc>
                <a:spcPct val="150000"/>
              </a:lnSpc>
              <a:spcBef>
                <a:spcPct val="20000"/>
              </a:spcBef>
              <a:buFont typeface="Wingdings" pitchFamily="2" charset="2"/>
              <a:buChar char="Ø"/>
            </a:pPr>
            <a:r>
              <a:rPr lang="en-US" altLang="zh-CN" sz="1500" b="1">
                <a:ea typeface="楷体_GB2312" pitchFamily="49" charset="-122"/>
              </a:rPr>
              <a:t> </a:t>
            </a:r>
            <a:endParaRPr lang="zh-CN" altLang="en-US" sz="1500" b="1">
              <a:ea typeface="楷体_GB2312" pitchFamily="49" charset="-122"/>
            </a:endParaRPr>
          </a:p>
        </p:txBody>
      </p:sp>
      <p:sp>
        <p:nvSpPr>
          <p:cNvPr id="130056" name="Rectangle 19"/>
          <p:cNvSpPr>
            <a:spLocks noChangeArrowheads="1"/>
          </p:cNvSpPr>
          <p:nvPr/>
        </p:nvSpPr>
        <p:spPr bwMode="auto">
          <a:xfrm>
            <a:off x="2024063" y="3976688"/>
            <a:ext cx="3943350" cy="431800"/>
          </a:xfrm>
          <a:prstGeom prst="rect">
            <a:avLst/>
          </a:prstGeom>
          <a:noFill/>
          <a:ln w="9525">
            <a:noFill/>
            <a:miter lim="800000"/>
            <a:headEnd/>
            <a:tailEnd/>
          </a:ln>
        </p:spPr>
        <p:txBody>
          <a:bodyPr/>
          <a:lstStyle/>
          <a:p>
            <a:pPr marL="47625" lvl="2" indent="-171450" eaLnBrk="0" hangingPunct="0">
              <a:spcBef>
                <a:spcPct val="20000"/>
              </a:spcBef>
              <a:buFont typeface="Wingdings" pitchFamily="2" charset="2"/>
              <a:buChar char="Ø"/>
            </a:pPr>
            <a:r>
              <a:rPr lang="zh-CN" altLang="en-US" sz="1500" b="1">
                <a:ea typeface="楷体_GB2312" pitchFamily="49" charset="-122"/>
              </a:rPr>
              <a:t> </a:t>
            </a:r>
            <a:endParaRPr lang="en-US" altLang="zh-CN" sz="1500" b="1">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765175" y="412750"/>
            <a:ext cx="3609975" cy="485775"/>
          </a:xfrm>
        </p:spPr>
        <p:txBody>
          <a:bodyPr lIns="68570" tIns="34284" rIns="68570" bIns="34284">
            <a:normAutofit/>
          </a:bodyPr>
          <a:lstStyle/>
          <a:p>
            <a:pPr eaLnBrk="1" hangingPunct="1">
              <a:defRPr/>
            </a:pPr>
            <a:r>
              <a:rPr lang="zh-CN" altLang="en-US" dirty="0">
                <a:solidFill>
                  <a:srgbClr val="FF0000"/>
                </a:solidFill>
                <a:latin typeface="微软雅黑" pitchFamily="34" charset="-122"/>
                <a:cs typeface="+mn-cs"/>
                <a:sym typeface="Arial" panose="020B0604020202020204" pitchFamily="34" charset="0"/>
              </a:rPr>
              <a:t>班组基础和现场安全管理</a:t>
            </a:r>
          </a:p>
        </p:txBody>
      </p:sp>
      <p:sp>
        <p:nvSpPr>
          <p:cNvPr id="185347" name="Rectangle 3"/>
          <p:cNvSpPr>
            <a:spLocks noGrp="1" noChangeArrowheads="1"/>
          </p:cNvSpPr>
          <p:nvPr>
            <p:ph type="body" idx="4294967295"/>
          </p:nvPr>
        </p:nvSpPr>
        <p:spPr>
          <a:xfrm>
            <a:off x="2322513" y="1546225"/>
            <a:ext cx="4535487" cy="2717800"/>
          </a:xfrm>
        </p:spPr>
        <p:txBody>
          <a:bodyPr>
            <a:normAutofit lnSpcReduction="10000"/>
          </a:bodyPr>
          <a:lstStyle/>
          <a:p>
            <a:pPr marL="342891" indent="-342891" eaLnBrk="1" hangingPunct="1">
              <a:lnSpc>
                <a:spcPct val="150000"/>
              </a:lnSpc>
              <a:buFont typeface="Wingdings" pitchFamily="2" charset="2"/>
              <a:buChar char="Ø"/>
              <a:defRPr/>
            </a:pPr>
            <a:r>
              <a:rPr lang="en-US" altLang="zh-CN" sz="2100" b="1" dirty="0">
                <a:latin typeface="微软雅黑" pitchFamily="34" charset="-122"/>
                <a:cs typeface="+mn-cs"/>
                <a:sym typeface="Arial" panose="020B0604020202020204" pitchFamily="34" charset="0"/>
              </a:rPr>
              <a:t> </a:t>
            </a:r>
          </a:p>
          <a:p>
            <a:pPr marL="342891" indent="-342891" eaLnBrk="1" hangingPunct="1">
              <a:lnSpc>
                <a:spcPct val="150000"/>
              </a:lnSpc>
              <a:buFont typeface="Wingdings" pitchFamily="2" charset="2"/>
              <a:buChar char="Ø"/>
              <a:defRPr/>
            </a:pPr>
            <a:endParaRPr lang="en-US" altLang="zh-CN" sz="2100" b="1" dirty="0">
              <a:latin typeface="微软雅黑" pitchFamily="34" charset="-122"/>
              <a:cs typeface="+mn-cs"/>
              <a:sym typeface="Arial" panose="020B0604020202020204" pitchFamily="34" charset="0"/>
            </a:endParaRPr>
          </a:p>
          <a:p>
            <a:pPr marL="342891" indent="-342891" eaLnBrk="1" hangingPunct="1">
              <a:lnSpc>
                <a:spcPct val="150000"/>
              </a:lnSpc>
              <a:buFont typeface="Wingdings" pitchFamily="2" charset="2"/>
              <a:buChar char="Ø"/>
              <a:defRPr/>
            </a:pPr>
            <a:r>
              <a:rPr lang="en-US" altLang="zh-CN" sz="2100" b="1" dirty="0">
                <a:latin typeface="微软雅黑" pitchFamily="34" charset="-122"/>
                <a:cs typeface="+mn-cs"/>
                <a:sym typeface="Arial" panose="020B0604020202020204" pitchFamily="34" charset="0"/>
              </a:rPr>
              <a:t> </a:t>
            </a:r>
          </a:p>
          <a:p>
            <a:pPr marL="342891" indent="-342891" eaLnBrk="1" hangingPunct="1">
              <a:lnSpc>
                <a:spcPct val="150000"/>
              </a:lnSpc>
              <a:buFont typeface="Wingdings" pitchFamily="2" charset="2"/>
              <a:buChar char="Ø"/>
              <a:defRPr/>
            </a:pPr>
            <a:r>
              <a:rPr lang="en-US" altLang="zh-CN" sz="2100" b="1" dirty="0">
                <a:latin typeface="微软雅黑" pitchFamily="34" charset="-122"/>
                <a:cs typeface="+mn-cs"/>
                <a:sym typeface="Arial" panose="020B0604020202020204" pitchFamily="34" charset="0"/>
              </a:rPr>
              <a:t> </a:t>
            </a:r>
          </a:p>
          <a:p>
            <a:pPr marL="342891" indent="-342891" eaLnBrk="1" hangingPunct="1">
              <a:lnSpc>
                <a:spcPct val="150000"/>
              </a:lnSpc>
              <a:buFont typeface="Wingdings" pitchFamily="2" charset="2"/>
              <a:buChar char="Ø"/>
              <a:defRPr/>
            </a:pPr>
            <a:r>
              <a:rPr lang="en-US" altLang="zh-CN" sz="2100" b="1" dirty="0">
                <a:latin typeface="微软雅黑" pitchFamily="34" charset="-122"/>
                <a:cs typeface="+mn-cs"/>
                <a:sym typeface="Arial" panose="020B0604020202020204" pitchFamily="34" charset="0"/>
              </a:rPr>
              <a:t> </a:t>
            </a:r>
            <a:endParaRPr lang="zh-CN" altLang="en-US" sz="2100" b="1" dirty="0">
              <a:latin typeface="微软雅黑" pitchFamily="34" charset="-122"/>
              <a:cs typeface="+mn-cs"/>
              <a:sym typeface="Arial" panose="020B0604020202020204" pitchFamily="34" charset="0"/>
            </a:endParaRPr>
          </a:p>
        </p:txBody>
      </p:sp>
      <p:sp>
        <p:nvSpPr>
          <p:cNvPr id="131075" name="AutoShape 13"/>
          <p:cNvSpPr>
            <a:spLocks noChangeArrowheads="1"/>
          </p:cNvSpPr>
          <p:nvPr/>
        </p:nvSpPr>
        <p:spPr bwMode="auto">
          <a:xfrm>
            <a:off x="188913" y="1004888"/>
            <a:ext cx="3887787" cy="433387"/>
          </a:xfrm>
          <a:prstGeom prst="roundRect">
            <a:avLst>
              <a:gd name="adj" fmla="val 16667"/>
            </a:avLst>
          </a:prstGeom>
          <a:noFill/>
          <a:ln w="9525">
            <a:noFill/>
            <a:round/>
            <a:headEnd/>
            <a:tailEnd/>
          </a:ln>
        </p:spPr>
        <p:txBody>
          <a:bodyPr wrap="none" anchor="ctr"/>
          <a:lstStyle/>
          <a:p>
            <a:pPr eaLnBrk="0" hangingPunct="0">
              <a:buFont typeface="Arial" charset="0"/>
              <a:buNone/>
            </a:pPr>
            <a:r>
              <a:rPr lang="zh-CN" altLang="en-US" sz="2100" b="1">
                <a:latin typeface="微软雅黑"/>
                <a:ea typeface="微软雅黑"/>
                <a:cs typeface="微软雅黑"/>
              </a:rPr>
              <a:t>安全巡检</a:t>
            </a:r>
            <a:endParaRPr lang="en-US" sz="2100" b="1">
              <a:latin typeface="微软雅黑"/>
              <a:ea typeface="微软雅黑"/>
              <a:cs typeface="微软雅黑"/>
            </a:endParaRPr>
          </a:p>
        </p:txBody>
      </p:sp>
      <p:sp>
        <p:nvSpPr>
          <p:cNvPr id="131076" name="AutoShape 14"/>
          <p:cNvSpPr>
            <a:spLocks noChangeArrowheads="1"/>
          </p:cNvSpPr>
          <p:nvPr/>
        </p:nvSpPr>
        <p:spPr bwMode="auto">
          <a:xfrm>
            <a:off x="350838" y="1870075"/>
            <a:ext cx="1349375" cy="1997075"/>
          </a:xfrm>
          <a:prstGeom prst="roundRect">
            <a:avLst>
              <a:gd name="adj" fmla="val 16667"/>
            </a:avLst>
          </a:prstGeom>
          <a:solidFill>
            <a:schemeClr val="accent1"/>
          </a:solidFill>
          <a:ln w="9525">
            <a:solidFill>
              <a:schemeClr val="tx1"/>
            </a:solidFill>
            <a:round/>
            <a:headEnd/>
            <a:tailEnd/>
          </a:ln>
        </p:spPr>
        <p:txBody>
          <a:bodyPr wrap="none" anchor="ctr"/>
          <a:lstStyle/>
          <a:p>
            <a:pPr eaLnBrk="0" hangingPunct="0">
              <a:buFont typeface="Arial" charset="0"/>
              <a:buNone/>
            </a:pPr>
            <a:r>
              <a:rPr lang="zh-CN" altLang="en-US" sz="2100" b="1">
                <a:latin typeface="微软雅黑"/>
                <a:ea typeface="微软雅黑"/>
                <a:cs typeface="微软雅黑"/>
              </a:rPr>
              <a:t>安全巡检</a:t>
            </a:r>
          </a:p>
          <a:p>
            <a:pPr eaLnBrk="0" hangingPunct="0">
              <a:buFont typeface="Arial" charset="0"/>
              <a:buNone/>
            </a:pPr>
            <a:r>
              <a:rPr lang="zh-CN" altLang="en-US" sz="2100" b="1">
                <a:latin typeface="微软雅黑"/>
                <a:ea typeface="微软雅黑"/>
                <a:cs typeface="微软雅黑"/>
              </a:rPr>
              <a:t>中的“望、</a:t>
            </a:r>
            <a:endParaRPr lang="en-US" altLang="zh-CN" sz="2100" b="1">
              <a:latin typeface="微软雅黑"/>
              <a:ea typeface="微软雅黑"/>
              <a:cs typeface="微软雅黑"/>
            </a:endParaRPr>
          </a:p>
          <a:p>
            <a:pPr eaLnBrk="0" hangingPunct="0">
              <a:buFont typeface="Arial" charset="0"/>
              <a:buNone/>
            </a:pPr>
            <a:r>
              <a:rPr lang="zh-CN" altLang="en-US" sz="2100" b="1">
                <a:latin typeface="微软雅黑"/>
                <a:ea typeface="微软雅黑"/>
                <a:cs typeface="微软雅黑"/>
              </a:rPr>
              <a:t>闻、听、</a:t>
            </a:r>
            <a:endParaRPr lang="en-US" altLang="zh-CN" sz="2100" b="1">
              <a:latin typeface="微软雅黑"/>
              <a:ea typeface="微软雅黑"/>
              <a:cs typeface="微软雅黑"/>
            </a:endParaRPr>
          </a:p>
          <a:p>
            <a:pPr eaLnBrk="0" hangingPunct="0">
              <a:buFont typeface="Arial" charset="0"/>
              <a:buNone/>
            </a:pPr>
            <a:r>
              <a:rPr lang="zh-CN" altLang="en-US" sz="2100" b="1">
                <a:latin typeface="微软雅黑"/>
                <a:ea typeface="微软雅黑"/>
                <a:cs typeface="微软雅黑"/>
              </a:rPr>
              <a:t>问” </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noChangeArrowheads="1"/>
          </p:cNvSpPr>
          <p:nvPr>
            <p:ph type="title" idx="4294967295"/>
          </p:nvPr>
        </p:nvSpPr>
        <p:spPr>
          <a:xfrm>
            <a:off x="765175" y="552450"/>
            <a:ext cx="6172200" cy="323850"/>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安全事故要因分析</a:t>
            </a:r>
          </a:p>
        </p:txBody>
      </p:sp>
      <p:sp>
        <p:nvSpPr>
          <p:cNvPr id="16387" name="内容占位符 2"/>
          <p:cNvSpPr>
            <a:spLocks noGrp="1"/>
          </p:cNvSpPr>
          <p:nvPr>
            <p:ph idx="4294967295"/>
          </p:nvPr>
        </p:nvSpPr>
        <p:spPr>
          <a:xfrm>
            <a:off x="260350" y="1058863"/>
            <a:ext cx="5983288" cy="3671887"/>
          </a:xfrm>
        </p:spPr>
        <p:style>
          <a:lnRef idx="2">
            <a:schemeClr val="accent2"/>
          </a:lnRef>
          <a:fillRef idx="1">
            <a:schemeClr val="lt1"/>
          </a:fillRef>
          <a:effectRef idx="0">
            <a:schemeClr val="accent2"/>
          </a:effectRef>
          <a:fontRef idx="minor">
            <a:schemeClr val="dk1"/>
          </a:fontRef>
        </p:style>
        <p:txBody>
          <a:bodyPr>
            <a:normAutofit/>
          </a:bodyPr>
          <a:lstStyle/>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侥幸的工作心理、错觉；</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预防失控，自认为周边环境是安全的；</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安全隐患来自工作冲突；</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安全隐患来自违反工作纪律；</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员工情绪化生产，未排查潜在危险；</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干部督导不周，让新员工操作；</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盲目赶货、工作疲劳和职业病；</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人员和设备超负荷工作；</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个人工作贪婪，急于一气呵成；</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干部填鸭式工作安排，不允许员工解释；</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员工心不在焉；</a:t>
            </a:r>
            <a:endParaRPr lang="en-US" sz="1500" b="1" dirty="0">
              <a:latin typeface="微软雅黑" pitchFamily="34" charset="-122"/>
              <a:sym typeface="Arial" panose="020B0604020202020204" pitchFamily="34" charset="0"/>
            </a:endParaRPr>
          </a:p>
          <a:p>
            <a:pPr marL="385763" indent="-385763" eaLnBrk="1" hangingPunct="1">
              <a:lnSpc>
                <a:spcPts val="2025"/>
              </a:lnSpc>
              <a:buFontTx/>
              <a:buAutoNum type="arabicPeriod"/>
              <a:defRPr/>
            </a:pPr>
            <a:r>
              <a:rPr lang="zh-CN" altLang="en-US" sz="1500" b="1" dirty="0">
                <a:latin typeface="微软雅黑" pitchFamily="34" charset="-122"/>
                <a:sym typeface="Arial" panose="020B0604020202020204" pitchFamily="34" charset="0"/>
              </a:rPr>
              <a:t>干部工作安排不妥当，没把合适员工放在合适位置。</a:t>
            </a:r>
            <a:endParaRPr lang="zh-CN" altLang="en-US" b="1" dirty="0">
              <a:latin typeface="微软雅黑" pitchFamily="34" charset="-122"/>
              <a:sym typeface="Arial" panose="020B0604020202020204" pitchFamily="34" charset="0"/>
            </a:endParaRPr>
          </a:p>
        </p:txBody>
      </p:sp>
      <p:pic>
        <p:nvPicPr>
          <p:cNvPr id="132099" name="Picture 4"/>
          <p:cNvPicPr>
            <a:picLocks noChangeArrowheads="1"/>
          </p:cNvPicPr>
          <p:nvPr/>
        </p:nvPicPr>
        <p:blipFill>
          <a:blip r:embed="rId2"/>
          <a:srcRect/>
          <a:stretch>
            <a:fillRect/>
          </a:stretch>
        </p:blipFill>
        <p:spPr bwMode="auto">
          <a:xfrm>
            <a:off x="4394200" y="1500188"/>
            <a:ext cx="2089150" cy="231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11200" y="447675"/>
            <a:ext cx="3024188" cy="461963"/>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安全预防</a:t>
            </a:r>
            <a:endParaRPr lang="en-US" altLang="ja-JP" sz="2400" b="1">
              <a:solidFill>
                <a:srgbClr val="FF0000"/>
              </a:solidFill>
              <a:latin typeface="微软雅黑"/>
              <a:ea typeface="微软雅黑"/>
              <a:cs typeface="微软雅黑"/>
            </a:endParaRPr>
          </a:p>
        </p:txBody>
      </p:sp>
      <p:sp>
        <p:nvSpPr>
          <p:cNvPr id="133122" name="Text Box 4"/>
          <p:cNvSpPr txBox="1">
            <a:spLocks noChangeArrowheads="1"/>
          </p:cNvSpPr>
          <p:nvPr/>
        </p:nvSpPr>
        <p:spPr bwMode="auto">
          <a:xfrm rot="-2195916">
            <a:off x="1506538" y="3571875"/>
            <a:ext cx="604837" cy="452438"/>
          </a:xfrm>
          <a:prstGeom prst="rect">
            <a:avLst/>
          </a:prstGeom>
          <a:noFill/>
          <a:ln w="9525">
            <a:noFill/>
            <a:miter lim="800000"/>
            <a:headEnd/>
            <a:tailEnd/>
          </a:ln>
        </p:spPr>
        <p:txBody>
          <a:bodyPr/>
          <a:lstStyle/>
          <a:p>
            <a:pPr algn="just" eaLnBrk="0" hangingPunct="0">
              <a:buFont typeface="Arial" charset="0"/>
              <a:buNone/>
            </a:pPr>
            <a:r>
              <a:rPr lang="zh-CN" altLang="en-US" sz="1500" b="1">
                <a:latin typeface="微软雅黑"/>
                <a:ea typeface="微软雅黑"/>
                <a:cs typeface="微软雅黑"/>
              </a:rPr>
              <a:t>根本原因</a:t>
            </a:r>
            <a:endParaRPr lang="ja-JP" altLang="en-US" sz="1500" b="1">
              <a:latin typeface="微软雅黑"/>
              <a:ea typeface="微软雅黑"/>
              <a:cs typeface="微软雅黑"/>
            </a:endParaRPr>
          </a:p>
        </p:txBody>
      </p:sp>
      <p:sp>
        <p:nvSpPr>
          <p:cNvPr id="133123" name="Text Box 5"/>
          <p:cNvSpPr txBox="1">
            <a:spLocks noChangeArrowheads="1"/>
          </p:cNvSpPr>
          <p:nvPr/>
        </p:nvSpPr>
        <p:spPr bwMode="auto">
          <a:xfrm rot="-1363549">
            <a:off x="2265363" y="3482975"/>
            <a:ext cx="800100" cy="565150"/>
          </a:xfrm>
          <a:prstGeom prst="rect">
            <a:avLst/>
          </a:prstGeom>
          <a:noFill/>
          <a:ln w="9525">
            <a:noFill/>
            <a:miter lim="800000"/>
            <a:headEnd/>
            <a:tailEnd/>
          </a:ln>
        </p:spPr>
        <p:txBody>
          <a:bodyPr/>
          <a:lstStyle/>
          <a:p>
            <a:pPr algn="just" eaLnBrk="0" hangingPunct="0">
              <a:buFont typeface="Arial" charset="0"/>
              <a:buNone/>
            </a:pPr>
            <a:r>
              <a:rPr lang="zh-CN" altLang="en-US" sz="1500" b="1">
                <a:latin typeface="微软雅黑"/>
                <a:ea typeface="微软雅黑"/>
                <a:cs typeface="微软雅黑"/>
              </a:rPr>
              <a:t>个</a:t>
            </a:r>
            <a:r>
              <a:rPr lang="ja-JP" altLang="en-US" sz="1500" b="1">
                <a:latin typeface="微软雅黑"/>
                <a:ea typeface="微软雅黑"/>
                <a:cs typeface="微软雅黑"/>
              </a:rPr>
              <a:t>人的</a:t>
            </a:r>
            <a:endParaRPr lang="en-US" altLang="ja-JP" sz="1500" b="1">
              <a:latin typeface="微软雅黑"/>
              <a:ea typeface="微软雅黑"/>
              <a:cs typeface="微软雅黑"/>
            </a:endParaRPr>
          </a:p>
          <a:p>
            <a:pPr algn="just" eaLnBrk="0" hangingPunct="0">
              <a:buFont typeface="Arial" charset="0"/>
              <a:buNone/>
            </a:pPr>
            <a:r>
              <a:rPr lang="zh-CN" altLang="en-US" sz="1500" b="1">
                <a:latin typeface="微软雅黑"/>
                <a:ea typeface="微软雅黑"/>
                <a:cs typeface="微软雅黑"/>
              </a:rPr>
              <a:t>缺陷</a:t>
            </a:r>
            <a:endParaRPr lang="ja-JP" altLang="en-US" sz="1500" b="1">
              <a:latin typeface="微软雅黑"/>
              <a:ea typeface="微软雅黑"/>
              <a:cs typeface="微软雅黑"/>
            </a:endParaRPr>
          </a:p>
        </p:txBody>
      </p:sp>
      <p:sp>
        <p:nvSpPr>
          <p:cNvPr id="133124" name="Text Box 6"/>
          <p:cNvSpPr txBox="1">
            <a:spLocks noChangeArrowheads="1"/>
          </p:cNvSpPr>
          <p:nvPr/>
        </p:nvSpPr>
        <p:spPr bwMode="auto">
          <a:xfrm rot="-1870664">
            <a:off x="2982913" y="3424238"/>
            <a:ext cx="998537" cy="431800"/>
          </a:xfrm>
          <a:prstGeom prst="rect">
            <a:avLst/>
          </a:prstGeom>
          <a:noFill/>
          <a:ln w="9525">
            <a:noFill/>
            <a:miter lim="800000"/>
            <a:headEnd/>
            <a:tailEnd/>
          </a:ln>
        </p:spPr>
        <p:txBody>
          <a:bodyPr/>
          <a:lstStyle/>
          <a:p>
            <a:pPr algn="just" eaLnBrk="0" hangingPunct="0">
              <a:buFont typeface="Arial" charset="0"/>
              <a:buNone/>
            </a:pPr>
            <a:r>
              <a:rPr lang="ja-JP" altLang="en-US" sz="1200" b="1">
                <a:solidFill>
                  <a:srgbClr val="FF9900"/>
                </a:solidFill>
                <a:latin typeface="微软雅黑"/>
                <a:ea typeface="微软雅黑"/>
                <a:cs typeface="微软雅黑"/>
              </a:rPr>
              <a:t>不安全</a:t>
            </a:r>
            <a:r>
              <a:rPr lang="zh-CN" altLang="en-US" sz="1200" b="1">
                <a:solidFill>
                  <a:srgbClr val="FF9900"/>
                </a:solidFill>
                <a:latin typeface="微软雅黑"/>
                <a:ea typeface="微软雅黑"/>
                <a:cs typeface="微软雅黑"/>
              </a:rPr>
              <a:t>的</a:t>
            </a:r>
            <a:endParaRPr lang="en-US" altLang="zh-CN" sz="1200" b="1">
              <a:solidFill>
                <a:srgbClr val="FF9900"/>
              </a:solidFill>
              <a:latin typeface="微软雅黑"/>
              <a:ea typeface="微软雅黑"/>
              <a:cs typeface="微软雅黑"/>
            </a:endParaRPr>
          </a:p>
          <a:p>
            <a:pPr algn="just" eaLnBrk="0" hangingPunct="0">
              <a:buFont typeface="Arial" charset="0"/>
              <a:buNone/>
            </a:pPr>
            <a:r>
              <a:rPr lang="zh-CN" altLang="en-US" sz="1200" b="1">
                <a:solidFill>
                  <a:srgbClr val="FF9900"/>
                </a:solidFill>
                <a:latin typeface="微软雅黑"/>
                <a:ea typeface="微软雅黑"/>
                <a:cs typeface="微软雅黑"/>
              </a:rPr>
              <a:t>状态和行为</a:t>
            </a:r>
            <a:endParaRPr lang="ja-JP" altLang="en-US" sz="1200" b="1">
              <a:solidFill>
                <a:srgbClr val="FF9900"/>
              </a:solidFill>
              <a:latin typeface="微软雅黑"/>
              <a:ea typeface="微软雅黑"/>
              <a:cs typeface="微软雅黑"/>
            </a:endParaRPr>
          </a:p>
        </p:txBody>
      </p:sp>
      <p:sp>
        <p:nvSpPr>
          <p:cNvPr id="133125" name="Text Box 7"/>
          <p:cNvSpPr txBox="1">
            <a:spLocks noChangeArrowheads="1"/>
          </p:cNvSpPr>
          <p:nvPr/>
        </p:nvSpPr>
        <p:spPr bwMode="auto">
          <a:xfrm rot="-1867497">
            <a:off x="3860800" y="3705225"/>
            <a:ext cx="576263" cy="234950"/>
          </a:xfrm>
          <a:prstGeom prst="rect">
            <a:avLst/>
          </a:prstGeom>
          <a:noFill/>
          <a:ln w="9525">
            <a:noFill/>
            <a:miter lim="800000"/>
            <a:headEnd/>
            <a:tailEnd/>
          </a:ln>
        </p:spPr>
        <p:txBody>
          <a:bodyPr/>
          <a:lstStyle/>
          <a:p>
            <a:pPr algn="just" eaLnBrk="0" hangingPunct="0">
              <a:buFont typeface="Arial" charset="0"/>
              <a:buNone/>
            </a:pPr>
            <a:r>
              <a:rPr lang="ja-JP" altLang="en-US" sz="1500" b="1">
                <a:solidFill>
                  <a:srgbClr val="FF0000"/>
                </a:solidFill>
                <a:latin typeface="微软雅黑"/>
                <a:ea typeface="微软雅黑"/>
                <a:cs typeface="微软雅黑"/>
              </a:rPr>
              <a:t>事故</a:t>
            </a:r>
          </a:p>
        </p:txBody>
      </p:sp>
      <p:sp>
        <p:nvSpPr>
          <p:cNvPr id="133126" name="Text Box 8"/>
          <p:cNvSpPr txBox="1">
            <a:spLocks noChangeArrowheads="1"/>
          </p:cNvSpPr>
          <p:nvPr/>
        </p:nvSpPr>
        <p:spPr bwMode="auto">
          <a:xfrm>
            <a:off x="4514850" y="3897313"/>
            <a:ext cx="576263" cy="233362"/>
          </a:xfrm>
          <a:prstGeom prst="rect">
            <a:avLst/>
          </a:prstGeom>
          <a:noFill/>
          <a:ln w="9525">
            <a:noFill/>
            <a:miter lim="800000"/>
            <a:headEnd/>
            <a:tailEnd/>
          </a:ln>
        </p:spPr>
        <p:txBody>
          <a:bodyPr/>
          <a:lstStyle/>
          <a:p>
            <a:pPr algn="just" eaLnBrk="0" hangingPunct="0">
              <a:buFont typeface="Arial" charset="0"/>
              <a:buNone/>
            </a:pPr>
            <a:r>
              <a:rPr lang="zh-CN" altLang="en-US" sz="1500" b="1">
                <a:solidFill>
                  <a:srgbClr val="FF0000"/>
                </a:solidFill>
                <a:latin typeface="微软雅黑"/>
                <a:ea typeface="微软雅黑"/>
                <a:cs typeface="微软雅黑"/>
              </a:rPr>
              <a:t>受伤</a:t>
            </a:r>
          </a:p>
        </p:txBody>
      </p:sp>
      <p:sp>
        <p:nvSpPr>
          <p:cNvPr id="133127" name="Line 9"/>
          <p:cNvSpPr>
            <a:spLocks noChangeShapeType="1"/>
          </p:cNvSpPr>
          <p:nvPr/>
        </p:nvSpPr>
        <p:spPr bwMode="auto">
          <a:xfrm flipV="1">
            <a:off x="1433513" y="3767138"/>
            <a:ext cx="644525" cy="301625"/>
          </a:xfrm>
          <a:prstGeom prst="line">
            <a:avLst/>
          </a:prstGeom>
          <a:noFill/>
          <a:ln w="9525">
            <a:solidFill>
              <a:srgbClr val="000000"/>
            </a:solidFill>
            <a:round/>
            <a:headEnd/>
            <a:tailEnd/>
          </a:ln>
        </p:spPr>
        <p:txBody>
          <a:bodyPr/>
          <a:lstStyle/>
          <a:p>
            <a:endParaRPr lang="zh-CN" altLang="en-US"/>
          </a:p>
        </p:txBody>
      </p:sp>
      <p:sp>
        <p:nvSpPr>
          <p:cNvPr id="133128" name="Line 10"/>
          <p:cNvSpPr>
            <a:spLocks noChangeShapeType="1"/>
          </p:cNvSpPr>
          <p:nvPr/>
        </p:nvSpPr>
        <p:spPr bwMode="auto">
          <a:xfrm>
            <a:off x="2078038" y="3767138"/>
            <a:ext cx="71437" cy="134937"/>
          </a:xfrm>
          <a:prstGeom prst="line">
            <a:avLst/>
          </a:prstGeom>
          <a:noFill/>
          <a:ln w="9525">
            <a:solidFill>
              <a:srgbClr val="000000"/>
            </a:solidFill>
            <a:round/>
            <a:headEnd/>
            <a:tailEnd/>
          </a:ln>
        </p:spPr>
        <p:txBody>
          <a:bodyPr/>
          <a:lstStyle/>
          <a:p>
            <a:endParaRPr lang="zh-CN" altLang="en-US"/>
          </a:p>
        </p:txBody>
      </p:sp>
      <p:sp>
        <p:nvSpPr>
          <p:cNvPr id="133129" name="Line 11"/>
          <p:cNvSpPr>
            <a:spLocks noChangeShapeType="1"/>
          </p:cNvSpPr>
          <p:nvPr/>
        </p:nvSpPr>
        <p:spPr bwMode="auto">
          <a:xfrm flipV="1">
            <a:off x="2967038" y="3433763"/>
            <a:ext cx="928687" cy="519112"/>
          </a:xfrm>
          <a:prstGeom prst="line">
            <a:avLst/>
          </a:prstGeom>
          <a:noFill/>
          <a:ln w="9525">
            <a:solidFill>
              <a:srgbClr val="000000"/>
            </a:solidFill>
            <a:round/>
            <a:headEnd/>
            <a:tailEnd/>
          </a:ln>
        </p:spPr>
        <p:txBody>
          <a:bodyPr/>
          <a:lstStyle/>
          <a:p>
            <a:endParaRPr lang="zh-CN" altLang="en-US"/>
          </a:p>
        </p:txBody>
      </p:sp>
      <p:sp>
        <p:nvSpPr>
          <p:cNvPr id="133130" name="Line 12"/>
          <p:cNvSpPr>
            <a:spLocks noChangeShapeType="1"/>
          </p:cNvSpPr>
          <p:nvPr/>
        </p:nvSpPr>
        <p:spPr bwMode="auto">
          <a:xfrm>
            <a:off x="4324350" y="4167188"/>
            <a:ext cx="0" cy="0"/>
          </a:xfrm>
          <a:prstGeom prst="line">
            <a:avLst/>
          </a:prstGeom>
          <a:noFill/>
          <a:ln w="9525">
            <a:solidFill>
              <a:srgbClr val="000000"/>
            </a:solidFill>
            <a:round/>
            <a:headEnd/>
            <a:tailEnd/>
          </a:ln>
        </p:spPr>
        <p:txBody>
          <a:bodyPr/>
          <a:lstStyle/>
          <a:p>
            <a:endParaRPr lang="zh-CN" altLang="en-US"/>
          </a:p>
        </p:txBody>
      </p:sp>
      <p:sp>
        <p:nvSpPr>
          <p:cNvPr id="133131" name="Line 14"/>
          <p:cNvSpPr>
            <a:spLocks noChangeShapeType="1"/>
          </p:cNvSpPr>
          <p:nvPr/>
        </p:nvSpPr>
        <p:spPr bwMode="auto">
          <a:xfrm>
            <a:off x="1431925" y="4068763"/>
            <a:ext cx="80963" cy="155575"/>
          </a:xfrm>
          <a:prstGeom prst="line">
            <a:avLst/>
          </a:prstGeom>
          <a:noFill/>
          <a:ln w="9525">
            <a:solidFill>
              <a:srgbClr val="000000"/>
            </a:solidFill>
            <a:round/>
            <a:headEnd/>
            <a:tailEnd/>
          </a:ln>
        </p:spPr>
        <p:txBody>
          <a:bodyPr/>
          <a:lstStyle/>
          <a:p>
            <a:endParaRPr lang="zh-CN" altLang="en-US"/>
          </a:p>
        </p:txBody>
      </p:sp>
      <p:sp>
        <p:nvSpPr>
          <p:cNvPr id="133132" name="Line 15"/>
          <p:cNvSpPr>
            <a:spLocks noChangeShapeType="1"/>
          </p:cNvSpPr>
          <p:nvPr/>
        </p:nvSpPr>
        <p:spPr bwMode="auto">
          <a:xfrm flipV="1">
            <a:off x="1503363" y="3892550"/>
            <a:ext cx="655637" cy="322263"/>
          </a:xfrm>
          <a:prstGeom prst="line">
            <a:avLst/>
          </a:prstGeom>
          <a:noFill/>
          <a:ln w="9525">
            <a:solidFill>
              <a:srgbClr val="000000"/>
            </a:solidFill>
            <a:round/>
            <a:headEnd/>
            <a:tailEnd/>
          </a:ln>
        </p:spPr>
        <p:txBody>
          <a:bodyPr/>
          <a:lstStyle/>
          <a:p>
            <a:endParaRPr lang="zh-CN" altLang="en-US"/>
          </a:p>
        </p:txBody>
      </p:sp>
      <p:sp>
        <p:nvSpPr>
          <p:cNvPr id="133133" name="Line 16"/>
          <p:cNvSpPr>
            <a:spLocks noChangeShapeType="1"/>
          </p:cNvSpPr>
          <p:nvPr/>
        </p:nvSpPr>
        <p:spPr bwMode="auto">
          <a:xfrm flipV="1">
            <a:off x="2078038" y="3551238"/>
            <a:ext cx="182562" cy="214312"/>
          </a:xfrm>
          <a:prstGeom prst="line">
            <a:avLst/>
          </a:prstGeom>
          <a:noFill/>
          <a:ln w="9525">
            <a:solidFill>
              <a:srgbClr val="000000"/>
            </a:solidFill>
            <a:round/>
            <a:headEnd/>
            <a:tailEnd/>
          </a:ln>
        </p:spPr>
        <p:txBody>
          <a:bodyPr/>
          <a:lstStyle/>
          <a:p>
            <a:endParaRPr lang="zh-CN" altLang="en-US"/>
          </a:p>
        </p:txBody>
      </p:sp>
      <p:sp>
        <p:nvSpPr>
          <p:cNvPr id="133134" name="Line 17"/>
          <p:cNvSpPr>
            <a:spLocks noChangeShapeType="1"/>
          </p:cNvSpPr>
          <p:nvPr/>
        </p:nvSpPr>
        <p:spPr bwMode="auto">
          <a:xfrm flipV="1">
            <a:off x="2149475" y="3659188"/>
            <a:ext cx="180975" cy="244475"/>
          </a:xfrm>
          <a:prstGeom prst="line">
            <a:avLst/>
          </a:prstGeom>
          <a:noFill/>
          <a:ln w="9525">
            <a:solidFill>
              <a:srgbClr val="000000"/>
            </a:solidFill>
            <a:round/>
            <a:headEnd/>
            <a:tailEnd/>
          </a:ln>
        </p:spPr>
        <p:txBody>
          <a:bodyPr/>
          <a:lstStyle/>
          <a:p>
            <a:endParaRPr lang="zh-CN" altLang="en-US"/>
          </a:p>
        </p:txBody>
      </p:sp>
      <p:sp>
        <p:nvSpPr>
          <p:cNvPr id="133135" name="Line 18"/>
          <p:cNvSpPr>
            <a:spLocks noChangeShapeType="1"/>
          </p:cNvSpPr>
          <p:nvPr/>
        </p:nvSpPr>
        <p:spPr bwMode="auto">
          <a:xfrm>
            <a:off x="2249488" y="3551238"/>
            <a:ext cx="90487" cy="136525"/>
          </a:xfrm>
          <a:prstGeom prst="line">
            <a:avLst/>
          </a:prstGeom>
          <a:noFill/>
          <a:ln w="9525">
            <a:solidFill>
              <a:srgbClr val="000000"/>
            </a:solidFill>
            <a:round/>
            <a:headEnd/>
            <a:tailEnd/>
          </a:ln>
        </p:spPr>
        <p:txBody>
          <a:bodyPr/>
          <a:lstStyle/>
          <a:p>
            <a:endParaRPr lang="zh-CN" altLang="en-US"/>
          </a:p>
        </p:txBody>
      </p:sp>
      <p:sp>
        <p:nvSpPr>
          <p:cNvPr id="133136" name="Line 19"/>
          <p:cNvSpPr>
            <a:spLocks noChangeShapeType="1"/>
          </p:cNvSpPr>
          <p:nvPr/>
        </p:nvSpPr>
        <p:spPr bwMode="auto">
          <a:xfrm flipH="1" flipV="1">
            <a:off x="1987550" y="3541713"/>
            <a:ext cx="261938" cy="19050"/>
          </a:xfrm>
          <a:prstGeom prst="line">
            <a:avLst/>
          </a:prstGeom>
          <a:noFill/>
          <a:ln w="9525">
            <a:solidFill>
              <a:srgbClr val="000000"/>
            </a:solidFill>
            <a:round/>
            <a:headEnd/>
            <a:tailEnd/>
          </a:ln>
        </p:spPr>
        <p:txBody>
          <a:bodyPr/>
          <a:lstStyle/>
          <a:p>
            <a:endParaRPr lang="zh-CN" altLang="en-US"/>
          </a:p>
        </p:txBody>
      </p:sp>
      <p:sp>
        <p:nvSpPr>
          <p:cNvPr id="133137" name="Line 20"/>
          <p:cNvSpPr>
            <a:spLocks noChangeShapeType="1"/>
          </p:cNvSpPr>
          <p:nvPr/>
        </p:nvSpPr>
        <p:spPr bwMode="auto">
          <a:xfrm flipH="1">
            <a:off x="1543050" y="3541713"/>
            <a:ext cx="465138" cy="214312"/>
          </a:xfrm>
          <a:prstGeom prst="line">
            <a:avLst/>
          </a:prstGeom>
          <a:noFill/>
          <a:ln w="9525">
            <a:solidFill>
              <a:srgbClr val="000000"/>
            </a:solidFill>
            <a:round/>
            <a:headEnd/>
            <a:tailEnd/>
          </a:ln>
        </p:spPr>
        <p:txBody>
          <a:bodyPr/>
          <a:lstStyle/>
          <a:p>
            <a:endParaRPr lang="zh-CN" altLang="en-US"/>
          </a:p>
        </p:txBody>
      </p:sp>
      <p:sp>
        <p:nvSpPr>
          <p:cNvPr id="133138" name="Line 21"/>
          <p:cNvSpPr>
            <a:spLocks noChangeShapeType="1"/>
          </p:cNvSpPr>
          <p:nvPr/>
        </p:nvSpPr>
        <p:spPr bwMode="auto">
          <a:xfrm flipH="1">
            <a:off x="1431925" y="3746500"/>
            <a:ext cx="122238" cy="331788"/>
          </a:xfrm>
          <a:prstGeom prst="line">
            <a:avLst/>
          </a:prstGeom>
          <a:noFill/>
          <a:ln w="9525">
            <a:solidFill>
              <a:srgbClr val="000000"/>
            </a:solidFill>
            <a:round/>
            <a:headEnd/>
            <a:tailEnd/>
          </a:ln>
        </p:spPr>
        <p:txBody>
          <a:bodyPr/>
          <a:lstStyle/>
          <a:p>
            <a:endParaRPr lang="zh-CN" altLang="en-US"/>
          </a:p>
        </p:txBody>
      </p:sp>
      <p:sp>
        <p:nvSpPr>
          <p:cNvPr id="133139" name="Line 22"/>
          <p:cNvSpPr>
            <a:spLocks noChangeShapeType="1"/>
          </p:cNvSpPr>
          <p:nvPr/>
        </p:nvSpPr>
        <p:spPr bwMode="auto">
          <a:xfrm flipV="1">
            <a:off x="2465388" y="3386138"/>
            <a:ext cx="423862" cy="157162"/>
          </a:xfrm>
          <a:prstGeom prst="line">
            <a:avLst/>
          </a:prstGeom>
          <a:noFill/>
          <a:ln w="9525">
            <a:solidFill>
              <a:srgbClr val="000000"/>
            </a:solidFill>
            <a:round/>
            <a:headEnd/>
            <a:tailEnd/>
          </a:ln>
        </p:spPr>
        <p:txBody>
          <a:bodyPr/>
          <a:lstStyle/>
          <a:p>
            <a:endParaRPr lang="zh-CN" altLang="en-US"/>
          </a:p>
        </p:txBody>
      </p:sp>
      <p:sp>
        <p:nvSpPr>
          <p:cNvPr id="133140" name="Line 23"/>
          <p:cNvSpPr>
            <a:spLocks noChangeShapeType="1"/>
          </p:cNvSpPr>
          <p:nvPr/>
        </p:nvSpPr>
        <p:spPr bwMode="auto">
          <a:xfrm flipV="1">
            <a:off x="2133600" y="3630613"/>
            <a:ext cx="827088" cy="322262"/>
          </a:xfrm>
          <a:prstGeom prst="line">
            <a:avLst/>
          </a:prstGeom>
          <a:noFill/>
          <a:ln w="9525">
            <a:solidFill>
              <a:srgbClr val="000000"/>
            </a:solidFill>
            <a:round/>
            <a:headEnd/>
            <a:tailEnd/>
          </a:ln>
        </p:spPr>
        <p:txBody>
          <a:bodyPr/>
          <a:lstStyle/>
          <a:p>
            <a:endParaRPr lang="zh-CN" altLang="en-US"/>
          </a:p>
        </p:txBody>
      </p:sp>
      <p:sp>
        <p:nvSpPr>
          <p:cNvPr id="133141" name="Line 24"/>
          <p:cNvSpPr>
            <a:spLocks noChangeShapeType="1"/>
          </p:cNvSpPr>
          <p:nvPr/>
        </p:nvSpPr>
        <p:spPr bwMode="auto">
          <a:xfrm>
            <a:off x="2143125" y="3952875"/>
            <a:ext cx="80963" cy="185738"/>
          </a:xfrm>
          <a:prstGeom prst="line">
            <a:avLst/>
          </a:prstGeom>
          <a:noFill/>
          <a:ln w="9525">
            <a:solidFill>
              <a:srgbClr val="000000"/>
            </a:solidFill>
            <a:round/>
            <a:headEnd/>
            <a:tailEnd/>
          </a:ln>
        </p:spPr>
        <p:txBody>
          <a:bodyPr/>
          <a:lstStyle/>
          <a:p>
            <a:endParaRPr lang="zh-CN" altLang="en-US"/>
          </a:p>
        </p:txBody>
      </p:sp>
      <p:sp>
        <p:nvSpPr>
          <p:cNvPr id="133142" name="Line 25"/>
          <p:cNvSpPr>
            <a:spLocks noChangeShapeType="1"/>
          </p:cNvSpPr>
          <p:nvPr/>
        </p:nvSpPr>
        <p:spPr bwMode="auto">
          <a:xfrm flipV="1">
            <a:off x="2241550" y="3813175"/>
            <a:ext cx="847725" cy="312738"/>
          </a:xfrm>
          <a:prstGeom prst="line">
            <a:avLst/>
          </a:prstGeom>
          <a:noFill/>
          <a:ln w="9525">
            <a:solidFill>
              <a:srgbClr val="000000"/>
            </a:solidFill>
            <a:round/>
            <a:headEnd/>
            <a:tailEnd/>
          </a:ln>
        </p:spPr>
        <p:txBody>
          <a:bodyPr/>
          <a:lstStyle/>
          <a:p>
            <a:endParaRPr lang="zh-CN" altLang="en-US"/>
          </a:p>
        </p:txBody>
      </p:sp>
      <p:sp>
        <p:nvSpPr>
          <p:cNvPr id="133143" name="Line 26"/>
          <p:cNvSpPr>
            <a:spLocks noChangeShapeType="1"/>
          </p:cNvSpPr>
          <p:nvPr/>
        </p:nvSpPr>
        <p:spPr bwMode="auto">
          <a:xfrm>
            <a:off x="2949575" y="3630613"/>
            <a:ext cx="122238" cy="204787"/>
          </a:xfrm>
          <a:prstGeom prst="line">
            <a:avLst/>
          </a:prstGeom>
          <a:noFill/>
          <a:ln w="9525">
            <a:solidFill>
              <a:srgbClr val="000000"/>
            </a:solidFill>
            <a:round/>
            <a:headEnd/>
            <a:tailEnd/>
          </a:ln>
        </p:spPr>
        <p:txBody>
          <a:bodyPr/>
          <a:lstStyle/>
          <a:p>
            <a:endParaRPr lang="zh-CN" altLang="en-US"/>
          </a:p>
        </p:txBody>
      </p:sp>
      <p:sp>
        <p:nvSpPr>
          <p:cNvPr id="133144" name="Line 27"/>
          <p:cNvSpPr>
            <a:spLocks noChangeShapeType="1"/>
          </p:cNvSpPr>
          <p:nvPr/>
        </p:nvSpPr>
        <p:spPr bwMode="auto">
          <a:xfrm flipV="1">
            <a:off x="2960688" y="3395663"/>
            <a:ext cx="180975" cy="234950"/>
          </a:xfrm>
          <a:prstGeom prst="line">
            <a:avLst/>
          </a:prstGeom>
          <a:noFill/>
          <a:ln w="9525">
            <a:solidFill>
              <a:srgbClr val="000000"/>
            </a:solidFill>
            <a:round/>
            <a:headEnd/>
            <a:tailEnd/>
          </a:ln>
        </p:spPr>
        <p:txBody>
          <a:bodyPr/>
          <a:lstStyle/>
          <a:p>
            <a:endParaRPr lang="zh-CN" altLang="en-US"/>
          </a:p>
        </p:txBody>
      </p:sp>
      <p:sp>
        <p:nvSpPr>
          <p:cNvPr id="133145" name="Line 28"/>
          <p:cNvSpPr>
            <a:spLocks noChangeShapeType="1"/>
          </p:cNvSpPr>
          <p:nvPr/>
        </p:nvSpPr>
        <p:spPr bwMode="auto">
          <a:xfrm flipV="1">
            <a:off x="3060700" y="3590925"/>
            <a:ext cx="182563" cy="234950"/>
          </a:xfrm>
          <a:prstGeom prst="line">
            <a:avLst/>
          </a:prstGeom>
          <a:noFill/>
          <a:ln w="9525">
            <a:solidFill>
              <a:srgbClr val="000000"/>
            </a:solidFill>
            <a:round/>
            <a:headEnd/>
            <a:tailEnd/>
          </a:ln>
        </p:spPr>
        <p:txBody>
          <a:bodyPr/>
          <a:lstStyle/>
          <a:p>
            <a:endParaRPr lang="zh-CN" altLang="en-US"/>
          </a:p>
        </p:txBody>
      </p:sp>
      <p:sp>
        <p:nvSpPr>
          <p:cNvPr id="133146" name="Line 29"/>
          <p:cNvSpPr>
            <a:spLocks noChangeShapeType="1"/>
          </p:cNvSpPr>
          <p:nvPr/>
        </p:nvSpPr>
        <p:spPr bwMode="auto">
          <a:xfrm>
            <a:off x="3141663" y="3406775"/>
            <a:ext cx="90487" cy="223838"/>
          </a:xfrm>
          <a:prstGeom prst="line">
            <a:avLst/>
          </a:prstGeom>
          <a:noFill/>
          <a:ln w="9525">
            <a:solidFill>
              <a:srgbClr val="000000"/>
            </a:solidFill>
            <a:round/>
            <a:headEnd/>
            <a:tailEnd/>
          </a:ln>
        </p:spPr>
        <p:txBody>
          <a:bodyPr/>
          <a:lstStyle/>
          <a:p>
            <a:endParaRPr lang="zh-CN" altLang="en-US"/>
          </a:p>
        </p:txBody>
      </p:sp>
      <p:sp>
        <p:nvSpPr>
          <p:cNvPr id="133147" name="Line 30"/>
          <p:cNvSpPr>
            <a:spLocks noChangeShapeType="1"/>
          </p:cNvSpPr>
          <p:nvPr/>
        </p:nvSpPr>
        <p:spPr bwMode="auto">
          <a:xfrm>
            <a:off x="2879725" y="3386138"/>
            <a:ext cx="252413" cy="30162"/>
          </a:xfrm>
          <a:prstGeom prst="line">
            <a:avLst/>
          </a:prstGeom>
          <a:noFill/>
          <a:ln w="9525">
            <a:solidFill>
              <a:srgbClr val="000000"/>
            </a:solidFill>
            <a:round/>
            <a:headEnd/>
            <a:tailEnd/>
          </a:ln>
        </p:spPr>
        <p:txBody>
          <a:bodyPr/>
          <a:lstStyle/>
          <a:p>
            <a:endParaRPr lang="zh-CN" altLang="en-US"/>
          </a:p>
        </p:txBody>
      </p:sp>
      <p:sp>
        <p:nvSpPr>
          <p:cNvPr id="133148" name="Line 31"/>
          <p:cNvSpPr>
            <a:spLocks noChangeShapeType="1"/>
          </p:cNvSpPr>
          <p:nvPr/>
        </p:nvSpPr>
        <p:spPr bwMode="auto">
          <a:xfrm>
            <a:off x="1028700" y="4205288"/>
            <a:ext cx="4743450" cy="0"/>
          </a:xfrm>
          <a:prstGeom prst="line">
            <a:avLst/>
          </a:prstGeom>
          <a:noFill/>
          <a:ln w="9525">
            <a:solidFill>
              <a:srgbClr val="000000"/>
            </a:solidFill>
            <a:round/>
            <a:headEnd/>
            <a:tailEnd/>
          </a:ln>
        </p:spPr>
        <p:txBody>
          <a:bodyPr/>
          <a:lstStyle/>
          <a:p>
            <a:endParaRPr lang="zh-CN" altLang="en-US"/>
          </a:p>
        </p:txBody>
      </p:sp>
      <p:sp>
        <p:nvSpPr>
          <p:cNvPr id="133149" name="Line 32"/>
          <p:cNvSpPr>
            <a:spLocks noChangeShapeType="1"/>
          </p:cNvSpPr>
          <p:nvPr/>
        </p:nvSpPr>
        <p:spPr bwMode="auto">
          <a:xfrm>
            <a:off x="2967038" y="3941763"/>
            <a:ext cx="131762" cy="254000"/>
          </a:xfrm>
          <a:prstGeom prst="line">
            <a:avLst/>
          </a:prstGeom>
          <a:noFill/>
          <a:ln w="9525">
            <a:solidFill>
              <a:srgbClr val="000000"/>
            </a:solidFill>
            <a:round/>
            <a:headEnd/>
            <a:tailEnd/>
          </a:ln>
        </p:spPr>
        <p:txBody>
          <a:bodyPr/>
          <a:lstStyle/>
          <a:p>
            <a:endParaRPr lang="zh-CN" altLang="en-US"/>
          </a:p>
        </p:txBody>
      </p:sp>
      <p:sp>
        <p:nvSpPr>
          <p:cNvPr id="133150" name="Line 33"/>
          <p:cNvSpPr>
            <a:spLocks noChangeShapeType="1"/>
          </p:cNvSpPr>
          <p:nvPr/>
        </p:nvSpPr>
        <p:spPr bwMode="auto">
          <a:xfrm flipV="1">
            <a:off x="3089275" y="3619500"/>
            <a:ext cx="968375" cy="576263"/>
          </a:xfrm>
          <a:prstGeom prst="line">
            <a:avLst/>
          </a:prstGeom>
          <a:noFill/>
          <a:ln w="9525">
            <a:solidFill>
              <a:srgbClr val="000000"/>
            </a:solidFill>
            <a:round/>
            <a:headEnd/>
            <a:tailEnd/>
          </a:ln>
        </p:spPr>
        <p:txBody>
          <a:bodyPr/>
          <a:lstStyle/>
          <a:p>
            <a:endParaRPr lang="zh-CN" altLang="en-US"/>
          </a:p>
        </p:txBody>
      </p:sp>
      <p:sp>
        <p:nvSpPr>
          <p:cNvPr id="133151" name="Line 34"/>
          <p:cNvSpPr>
            <a:spLocks noChangeShapeType="1"/>
          </p:cNvSpPr>
          <p:nvPr/>
        </p:nvSpPr>
        <p:spPr bwMode="auto">
          <a:xfrm>
            <a:off x="3895725" y="3444875"/>
            <a:ext cx="171450" cy="195263"/>
          </a:xfrm>
          <a:prstGeom prst="line">
            <a:avLst/>
          </a:prstGeom>
          <a:noFill/>
          <a:ln w="9525">
            <a:solidFill>
              <a:srgbClr val="000000"/>
            </a:solidFill>
            <a:round/>
            <a:headEnd/>
            <a:tailEnd/>
          </a:ln>
        </p:spPr>
        <p:txBody>
          <a:bodyPr/>
          <a:lstStyle/>
          <a:p>
            <a:endParaRPr lang="zh-CN" altLang="en-US"/>
          </a:p>
        </p:txBody>
      </p:sp>
      <p:sp>
        <p:nvSpPr>
          <p:cNvPr id="133152" name="Line 35"/>
          <p:cNvSpPr>
            <a:spLocks noChangeShapeType="1"/>
          </p:cNvSpPr>
          <p:nvPr/>
        </p:nvSpPr>
        <p:spPr bwMode="auto">
          <a:xfrm flipV="1">
            <a:off x="3886200" y="3200400"/>
            <a:ext cx="192088" cy="244475"/>
          </a:xfrm>
          <a:prstGeom prst="line">
            <a:avLst/>
          </a:prstGeom>
          <a:noFill/>
          <a:ln w="9525">
            <a:solidFill>
              <a:srgbClr val="000000"/>
            </a:solidFill>
            <a:round/>
            <a:headEnd/>
            <a:tailEnd/>
          </a:ln>
        </p:spPr>
        <p:txBody>
          <a:bodyPr/>
          <a:lstStyle/>
          <a:p>
            <a:endParaRPr lang="zh-CN" altLang="en-US"/>
          </a:p>
        </p:txBody>
      </p:sp>
      <p:sp>
        <p:nvSpPr>
          <p:cNvPr id="133153" name="Line 36"/>
          <p:cNvSpPr>
            <a:spLocks noChangeShapeType="1"/>
          </p:cNvSpPr>
          <p:nvPr/>
        </p:nvSpPr>
        <p:spPr bwMode="auto">
          <a:xfrm flipV="1">
            <a:off x="4057650" y="3355975"/>
            <a:ext cx="180975" cy="263525"/>
          </a:xfrm>
          <a:prstGeom prst="line">
            <a:avLst/>
          </a:prstGeom>
          <a:noFill/>
          <a:ln w="9525">
            <a:solidFill>
              <a:srgbClr val="000000"/>
            </a:solidFill>
            <a:round/>
            <a:headEnd/>
            <a:tailEnd/>
          </a:ln>
        </p:spPr>
        <p:txBody>
          <a:bodyPr/>
          <a:lstStyle/>
          <a:p>
            <a:endParaRPr lang="zh-CN" altLang="en-US"/>
          </a:p>
        </p:txBody>
      </p:sp>
      <p:sp>
        <p:nvSpPr>
          <p:cNvPr id="133154" name="Line 37"/>
          <p:cNvSpPr>
            <a:spLocks noChangeShapeType="1"/>
          </p:cNvSpPr>
          <p:nvPr/>
        </p:nvSpPr>
        <p:spPr bwMode="auto">
          <a:xfrm>
            <a:off x="4067175" y="3219450"/>
            <a:ext cx="171450" cy="146050"/>
          </a:xfrm>
          <a:prstGeom prst="line">
            <a:avLst/>
          </a:prstGeom>
          <a:noFill/>
          <a:ln w="9525">
            <a:solidFill>
              <a:srgbClr val="000000"/>
            </a:solidFill>
            <a:round/>
            <a:headEnd/>
            <a:tailEnd/>
          </a:ln>
        </p:spPr>
        <p:txBody>
          <a:bodyPr/>
          <a:lstStyle/>
          <a:p>
            <a:endParaRPr lang="zh-CN" altLang="en-US"/>
          </a:p>
        </p:txBody>
      </p:sp>
      <p:sp>
        <p:nvSpPr>
          <p:cNvPr id="133155" name="Line 38"/>
          <p:cNvSpPr>
            <a:spLocks noChangeShapeType="1"/>
          </p:cNvSpPr>
          <p:nvPr/>
        </p:nvSpPr>
        <p:spPr bwMode="auto">
          <a:xfrm flipH="1">
            <a:off x="3814763" y="3209925"/>
            <a:ext cx="252412" cy="30163"/>
          </a:xfrm>
          <a:prstGeom prst="line">
            <a:avLst/>
          </a:prstGeom>
          <a:noFill/>
          <a:ln w="9525">
            <a:solidFill>
              <a:srgbClr val="000000"/>
            </a:solidFill>
            <a:round/>
            <a:headEnd/>
            <a:tailEnd/>
          </a:ln>
        </p:spPr>
        <p:txBody>
          <a:bodyPr/>
          <a:lstStyle/>
          <a:p>
            <a:endParaRPr lang="zh-CN" altLang="en-US"/>
          </a:p>
        </p:txBody>
      </p:sp>
      <p:sp>
        <p:nvSpPr>
          <p:cNvPr id="133156" name="Line 39"/>
          <p:cNvSpPr>
            <a:spLocks noChangeShapeType="1"/>
          </p:cNvSpPr>
          <p:nvPr/>
        </p:nvSpPr>
        <p:spPr bwMode="auto">
          <a:xfrm flipH="1">
            <a:off x="3198813" y="3240088"/>
            <a:ext cx="646112" cy="292100"/>
          </a:xfrm>
          <a:prstGeom prst="line">
            <a:avLst/>
          </a:prstGeom>
          <a:noFill/>
          <a:ln w="9525">
            <a:solidFill>
              <a:srgbClr val="000000"/>
            </a:solidFill>
            <a:round/>
            <a:headEnd/>
            <a:tailEnd/>
          </a:ln>
        </p:spPr>
        <p:txBody>
          <a:bodyPr/>
          <a:lstStyle/>
          <a:p>
            <a:endParaRPr lang="zh-CN" altLang="en-US"/>
          </a:p>
        </p:txBody>
      </p:sp>
      <p:sp>
        <p:nvSpPr>
          <p:cNvPr id="133157" name="Line 40"/>
          <p:cNvSpPr>
            <a:spLocks noChangeShapeType="1"/>
          </p:cNvSpPr>
          <p:nvPr/>
        </p:nvSpPr>
        <p:spPr bwMode="auto">
          <a:xfrm>
            <a:off x="3741738" y="3922713"/>
            <a:ext cx="182562" cy="204787"/>
          </a:xfrm>
          <a:prstGeom prst="line">
            <a:avLst/>
          </a:prstGeom>
          <a:noFill/>
          <a:ln w="9525">
            <a:solidFill>
              <a:srgbClr val="000000"/>
            </a:solidFill>
            <a:round/>
            <a:headEnd/>
            <a:tailEnd/>
          </a:ln>
        </p:spPr>
        <p:txBody>
          <a:bodyPr/>
          <a:lstStyle/>
          <a:p>
            <a:endParaRPr lang="zh-CN" altLang="en-US"/>
          </a:p>
        </p:txBody>
      </p:sp>
      <p:sp>
        <p:nvSpPr>
          <p:cNvPr id="133158" name="Line 41"/>
          <p:cNvSpPr>
            <a:spLocks noChangeShapeType="1"/>
          </p:cNvSpPr>
          <p:nvPr/>
        </p:nvSpPr>
        <p:spPr bwMode="auto">
          <a:xfrm flipV="1">
            <a:off x="3741738" y="3630613"/>
            <a:ext cx="576262" cy="292100"/>
          </a:xfrm>
          <a:prstGeom prst="line">
            <a:avLst/>
          </a:prstGeom>
          <a:noFill/>
          <a:ln w="9525">
            <a:solidFill>
              <a:srgbClr val="000000"/>
            </a:solidFill>
            <a:round/>
            <a:headEnd/>
            <a:tailEnd/>
          </a:ln>
        </p:spPr>
        <p:txBody>
          <a:bodyPr/>
          <a:lstStyle/>
          <a:p>
            <a:endParaRPr lang="zh-CN" altLang="en-US"/>
          </a:p>
        </p:txBody>
      </p:sp>
      <p:sp>
        <p:nvSpPr>
          <p:cNvPr id="133159" name="Line 42"/>
          <p:cNvSpPr>
            <a:spLocks noChangeShapeType="1"/>
          </p:cNvSpPr>
          <p:nvPr/>
        </p:nvSpPr>
        <p:spPr bwMode="auto">
          <a:xfrm flipV="1">
            <a:off x="3903663" y="3795713"/>
            <a:ext cx="636587" cy="322262"/>
          </a:xfrm>
          <a:prstGeom prst="line">
            <a:avLst/>
          </a:prstGeom>
          <a:noFill/>
          <a:ln w="9525">
            <a:solidFill>
              <a:srgbClr val="000000"/>
            </a:solidFill>
            <a:round/>
            <a:headEnd/>
            <a:tailEnd/>
          </a:ln>
        </p:spPr>
        <p:txBody>
          <a:bodyPr/>
          <a:lstStyle/>
          <a:p>
            <a:endParaRPr lang="zh-CN" altLang="en-US"/>
          </a:p>
        </p:txBody>
      </p:sp>
      <p:sp>
        <p:nvSpPr>
          <p:cNvPr id="133160" name="Line 43"/>
          <p:cNvSpPr>
            <a:spLocks noChangeShapeType="1"/>
          </p:cNvSpPr>
          <p:nvPr/>
        </p:nvSpPr>
        <p:spPr bwMode="auto">
          <a:xfrm>
            <a:off x="4267200" y="3638550"/>
            <a:ext cx="241300" cy="174625"/>
          </a:xfrm>
          <a:prstGeom prst="line">
            <a:avLst/>
          </a:prstGeom>
          <a:noFill/>
          <a:ln w="9525">
            <a:solidFill>
              <a:srgbClr val="000000"/>
            </a:solidFill>
            <a:round/>
            <a:headEnd/>
            <a:tailEnd/>
          </a:ln>
        </p:spPr>
        <p:txBody>
          <a:bodyPr/>
          <a:lstStyle/>
          <a:p>
            <a:endParaRPr lang="zh-CN" altLang="en-US"/>
          </a:p>
        </p:txBody>
      </p:sp>
      <p:sp>
        <p:nvSpPr>
          <p:cNvPr id="133161" name="Line 44"/>
          <p:cNvSpPr>
            <a:spLocks noChangeShapeType="1"/>
          </p:cNvSpPr>
          <p:nvPr/>
        </p:nvSpPr>
        <p:spPr bwMode="auto">
          <a:xfrm flipV="1">
            <a:off x="4306888" y="3367088"/>
            <a:ext cx="303212" cy="282575"/>
          </a:xfrm>
          <a:prstGeom prst="line">
            <a:avLst/>
          </a:prstGeom>
          <a:noFill/>
          <a:ln w="9525">
            <a:solidFill>
              <a:srgbClr val="000000"/>
            </a:solidFill>
            <a:round/>
            <a:headEnd/>
            <a:tailEnd/>
          </a:ln>
        </p:spPr>
        <p:txBody>
          <a:bodyPr/>
          <a:lstStyle/>
          <a:p>
            <a:endParaRPr lang="zh-CN" altLang="en-US"/>
          </a:p>
        </p:txBody>
      </p:sp>
      <p:sp>
        <p:nvSpPr>
          <p:cNvPr id="133162" name="Line 45"/>
          <p:cNvSpPr>
            <a:spLocks noChangeShapeType="1"/>
          </p:cNvSpPr>
          <p:nvPr/>
        </p:nvSpPr>
        <p:spPr bwMode="auto">
          <a:xfrm flipV="1">
            <a:off x="4530725" y="3494088"/>
            <a:ext cx="303213" cy="301625"/>
          </a:xfrm>
          <a:prstGeom prst="line">
            <a:avLst/>
          </a:prstGeom>
          <a:noFill/>
          <a:ln w="9525">
            <a:solidFill>
              <a:srgbClr val="000000"/>
            </a:solidFill>
            <a:round/>
            <a:headEnd/>
            <a:tailEnd/>
          </a:ln>
        </p:spPr>
        <p:txBody>
          <a:bodyPr/>
          <a:lstStyle/>
          <a:p>
            <a:endParaRPr lang="zh-CN" altLang="en-US"/>
          </a:p>
        </p:txBody>
      </p:sp>
      <p:sp>
        <p:nvSpPr>
          <p:cNvPr id="133163" name="Line 46"/>
          <p:cNvSpPr>
            <a:spLocks noChangeShapeType="1"/>
          </p:cNvSpPr>
          <p:nvPr/>
        </p:nvSpPr>
        <p:spPr bwMode="auto">
          <a:xfrm>
            <a:off x="4610100" y="3367088"/>
            <a:ext cx="222250" cy="155575"/>
          </a:xfrm>
          <a:prstGeom prst="line">
            <a:avLst/>
          </a:prstGeom>
          <a:noFill/>
          <a:ln w="9525">
            <a:solidFill>
              <a:srgbClr val="000000"/>
            </a:solidFill>
            <a:round/>
            <a:headEnd/>
            <a:tailEnd/>
          </a:ln>
        </p:spPr>
        <p:txBody>
          <a:bodyPr/>
          <a:lstStyle/>
          <a:p>
            <a:endParaRPr lang="zh-CN" altLang="en-US"/>
          </a:p>
        </p:txBody>
      </p:sp>
      <p:sp>
        <p:nvSpPr>
          <p:cNvPr id="133164" name="Line 47"/>
          <p:cNvSpPr>
            <a:spLocks noChangeShapeType="1"/>
          </p:cNvSpPr>
          <p:nvPr/>
        </p:nvSpPr>
        <p:spPr bwMode="auto">
          <a:xfrm>
            <a:off x="4216400" y="3327400"/>
            <a:ext cx="414338" cy="49213"/>
          </a:xfrm>
          <a:prstGeom prst="line">
            <a:avLst/>
          </a:prstGeom>
          <a:noFill/>
          <a:ln w="9525">
            <a:solidFill>
              <a:srgbClr val="000000"/>
            </a:solidFill>
            <a:round/>
            <a:headEnd/>
            <a:tailEnd/>
          </a:ln>
        </p:spPr>
        <p:txBody>
          <a:bodyPr/>
          <a:lstStyle/>
          <a:p>
            <a:endParaRPr lang="zh-CN" altLang="en-US"/>
          </a:p>
        </p:txBody>
      </p:sp>
      <p:sp>
        <p:nvSpPr>
          <p:cNvPr id="133165" name="Line 48"/>
          <p:cNvSpPr>
            <a:spLocks noChangeShapeType="1"/>
          </p:cNvSpPr>
          <p:nvPr/>
        </p:nvSpPr>
        <p:spPr bwMode="auto">
          <a:xfrm>
            <a:off x="4324350" y="3932238"/>
            <a:ext cx="0" cy="214312"/>
          </a:xfrm>
          <a:prstGeom prst="line">
            <a:avLst/>
          </a:prstGeom>
          <a:noFill/>
          <a:ln w="9525">
            <a:solidFill>
              <a:srgbClr val="000000"/>
            </a:solidFill>
            <a:round/>
            <a:headEnd/>
            <a:tailEnd/>
          </a:ln>
        </p:spPr>
        <p:txBody>
          <a:bodyPr/>
          <a:lstStyle/>
          <a:p>
            <a:endParaRPr lang="zh-CN" altLang="en-US"/>
          </a:p>
        </p:txBody>
      </p:sp>
      <p:sp>
        <p:nvSpPr>
          <p:cNvPr id="133166" name="Line 49"/>
          <p:cNvSpPr>
            <a:spLocks noChangeShapeType="1"/>
          </p:cNvSpPr>
          <p:nvPr/>
        </p:nvSpPr>
        <p:spPr bwMode="auto">
          <a:xfrm>
            <a:off x="4324350" y="4146550"/>
            <a:ext cx="857250" cy="0"/>
          </a:xfrm>
          <a:prstGeom prst="line">
            <a:avLst/>
          </a:prstGeom>
          <a:noFill/>
          <a:ln w="9525">
            <a:solidFill>
              <a:srgbClr val="000000"/>
            </a:solidFill>
            <a:round/>
            <a:headEnd/>
            <a:tailEnd/>
          </a:ln>
        </p:spPr>
        <p:txBody>
          <a:bodyPr/>
          <a:lstStyle/>
          <a:p>
            <a:endParaRPr lang="zh-CN" altLang="en-US"/>
          </a:p>
        </p:txBody>
      </p:sp>
      <p:sp>
        <p:nvSpPr>
          <p:cNvPr id="133167" name="Line 50"/>
          <p:cNvSpPr>
            <a:spLocks noChangeShapeType="1"/>
          </p:cNvSpPr>
          <p:nvPr/>
        </p:nvSpPr>
        <p:spPr bwMode="auto">
          <a:xfrm>
            <a:off x="4324350" y="3932238"/>
            <a:ext cx="857250" cy="0"/>
          </a:xfrm>
          <a:prstGeom prst="line">
            <a:avLst/>
          </a:prstGeom>
          <a:noFill/>
          <a:ln w="9525">
            <a:solidFill>
              <a:srgbClr val="000000"/>
            </a:solidFill>
            <a:round/>
            <a:headEnd/>
            <a:tailEnd/>
          </a:ln>
        </p:spPr>
        <p:txBody>
          <a:bodyPr/>
          <a:lstStyle/>
          <a:p>
            <a:endParaRPr lang="zh-CN" altLang="en-US"/>
          </a:p>
        </p:txBody>
      </p:sp>
      <p:sp>
        <p:nvSpPr>
          <p:cNvPr id="133168" name="Line 51"/>
          <p:cNvSpPr>
            <a:spLocks noChangeShapeType="1"/>
          </p:cNvSpPr>
          <p:nvPr/>
        </p:nvSpPr>
        <p:spPr bwMode="auto">
          <a:xfrm>
            <a:off x="5181600" y="3932238"/>
            <a:ext cx="0" cy="214312"/>
          </a:xfrm>
          <a:prstGeom prst="line">
            <a:avLst/>
          </a:prstGeom>
          <a:noFill/>
          <a:ln w="9525">
            <a:solidFill>
              <a:srgbClr val="000000"/>
            </a:solidFill>
            <a:round/>
            <a:headEnd/>
            <a:tailEnd/>
          </a:ln>
        </p:spPr>
        <p:txBody>
          <a:bodyPr/>
          <a:lstStyle/>
          <a:p>
            <a:endParaRPr lang="zh-CN" altLang="en-US"/>
          </a:p>
        </p:txBody>
      </p:sp>
      <p:sp>
        <p:nvSpPr>
          <p:cNvPr id="133169" name="Line 52"/>
          <p:cNvSpPr>
            <a:spLocks noChangeShapeType="1"/>
          </p:cNvSpPr>
          <p:nvPr/>
        </p:nvSpPr>
        <p:spPr bwMode="auto">
          <a:xfrm flipV="1">
            <a:off x="4314825" y="3873500"/>
            <a:ext cx="39688" cy="58738"/>
          </a:xfrm>
          <a:prstGeom prst="line">
            <a:avLst/>
          </a:prstGeom>
          <a:noFill/>
          <a:ln w="9525">
            <a:solidFill>
              <a:srgbClr val="000000"/>
            </a:solidFill>
            <a:round/>
            <a:headEnd/>
            <a:tailEnd/>
          </a:ln>
        </p:spPr>
        <p:txBody>
          <a:bodyPr/>
          <a:lstStyle/>
          <a:p>
            <a:endParaRPr lang="zh-CN" altLang="en-US"/>
          </a:p>
        </p:txBody>
      </p:sp>
      <p:sp>
        <p:nvSpPr>
          <p:cNvPr id="133170" name="Line 53"/>
          <p:cNvSpPr>
            <a:spLocks noChangeShapeType="1"/>
          </p:cNvSpPr>
          <p:nvPr/>
        </p:nvSpPr>
        <p:spPr bwMode="auto">
          <a:xfrm>
            <a:off x="4676775" y="3687763"/>
            <a:ext cx="636588" cy="0"/>
          </a:xfrm>
          <a:prstGeom prst="line">
            <a:avLst/>
          </a:prstGeom>
          <a:noFill/>
          <a:ln w="9525">
            <a:solidFill>
              <a:srgbClr val="000000"/>
            </a:solidFill>
            <a:round/>
            <a:headEnd/>
            <a:tailEnd/>
          </a:ln>
        </p:spPr>
        <p:txBody>
          <a:bodyPr/>
          <a:lstStyle/>
          <a:p>
            <a:endParaRPr lang="zh-CN" altLang="en-US"/>
          </a:p>
        </p:txBody>
      </p:sp>
      <p:sp>
        <p:nvSpPr>
          <p:cNvPr id="133171" name="Line 54"/>
          <p:cNvSpPr>
            <a:spLocks noChangeShapeType="1"/>
          </p:cNvSpPr>
          <p:nvPr/>
        </p:nvSpPr>
        <p:spPr bwMode="auto">
          <a:xfrm flipV="1">
            <a:off x="5181600" y="3844925"/>
            <a:ext cx="333375" cy="87313"/>
          </a:xfrm>
          <a:prstGeom prst="line">
            <a:avLst/>
          </a:prstGeom>
          <a:noFill/>
          <a:ln w="9525">
            <a:solidFill>
              <a:srgbClr val="000000"/>
            </a:solidFill>
            <a:round/>
            <a:headEnd/>
            <a:tailEnd/>
          </a:ln>
        </p:spPr>
        <p:txBody>
          <a:bodyPr/>
          <a:lstStyle/>
          <a:p>
            <a:endParaRPr lang="zh-CN" altLang="en-US"/>
          </a:p>
        </p:txBody>
      </p:sp>
      <p:sp>
        <p:nvSpPr>
          <p:cNvPr id="133172" name="Line 55"/>
          <p:cNvSpPr>
            <a:spLocks noChangeShapeType="1"/>
          </p:cNvSpPr>
          <p:nvPr/>
        </p:nvSpPr>
        <p:spPr bwMode="auto">
          <a:xfrm>
            <a:off x="5303838" y="3687763"/>
            <a:ext cx="231775" cy="147637"/>
          </a:xfrm>
          <a:prstGeom prst="line">
            <a:avLst/>
          </a:prstGeom>
          <a:noFill/>
          <a:ln w="9525">
            <a:solidFill>
              <a:srgbClr val="000000"/>
            </a:solidFill>
            <a:round/>
            <a:headEnd/>
            <a:tailEnd/>
          </a:ln>
        </p:spPr>
        <p:txBody>
          <a:bodyPr/>
          <a:lstStyle/>
          <a:p>
            <a:endParaRPr lang="zh-CN" altLang="en-US"/>
          </a:p>
        </p:txBody>
      </p:sp>
      <p:sp>
        <p:nvSpPr>
          <p:cNvPr id="133173" name="Line 56"/>
          <p:cNvSpPr>
            <a:spLocks noChangeShapeType="1"/>
          </p:cNvSpPr>
          <p:nvPr/>
        </p:nvSpPr>
        <p:spPr bwMode="auto">
          <a:xfrm>
            <a:off x="5514975" y="3835400"/>
            <a:ext cx="0" cy="193675"/>
          </a:xfrm>
          <a:prstGeom prst="line">
            <a:avLst/>
          </a:prstGeom>
          <a:noFill/>
          <a:ln w="9525">
            <a:solidFill>
              <a:srgbClr val="000000"/>
            </a:solidFill>
            <a:round/>
            <a:headEnd/>
            <a:tailEnd/>
          </a:ln>
        </p:spPr>
        <p:txBody>
          <a:bodyPr/>
          <a:lstStyle/>
          <a:p>
            <a:endParaRPr lang="zh-CN" altLang="en-US"/>
          </a:p>
        </p:txBody>
      </p:sp>
      <p:sp>
        <p:nvSpPr>
          <p:cNvPr id="133174" name="Line 57"/>
          <p:cNvSpPr>
            <a:spLocks noChangeShapeType="1"/>
          </p:cNvSpPr>
          <p:nvPr/>
        </p:nvSpPr>
        <p:spPr bwMode="auto">
          <a:xfrm flipV="1">
            <a:off x="5181600" y="4029075"/>
            <a:ext cx="333375" cy="117475"/>
          </a:xfrm>
          <a:prstGeom prst="line">
            <a:avLst/>
          </a:prstGeom>
          <a:noFill/>
          <a:ln w="9525">
            <a:solidFill>
              <a:srgbClr val="000000"/>
            </a:solidFill>
            <a:round/>
            <a:headEnd/>
            <a:tailEnd/>
          </a:ln>
        </p:spPr>
        <p:txBody>
          <a:bodyPr/>
          <a:lstStyle/>
          <a:p>
            <a:endParaRPr lang="zh-CN" altLang="en-US"/>
          </a:p>
        </p:txBody>
      </p:sp>
      <p:sp>
        <p:nvSpPr>
          <p:cNvPr id="6202" name="Text Box 58" descr="右上がり対角線"/>
          <p:cNvSpPr txBox="1">
            <a:spLocks noChangeArrowheads="1"/>
          </p:cNvSpPr>
          <p:nvPr/>
        </p:nvSpPr>
        <p:spPr bwMode="auto">
          <a:xfrm>
            <a:off x="1139825" y="4224338"/>
            <a:ext cx="4470400" cy="176212"/>
          </a:xfrm>
          <a:prstGeom prst="rect">
            <a:avLst/>
          </a:prstGeom>
          <a:pattFill prst="ltUpDiag">
            <a:fgClr>
              <a:srgbClr val="000000"/>
            </a:fgClr>
            <a:bgClr>
              <a:srgbClr val="FFFFFF"/>
            </a:bgClr>
          </a:pattFill>
          <a:ln w="9525">
            <a:noFill/>
            <a:miter lim="800000"/>
            <a:headEnd/>
            <a:tailEnd/>
          </a:ln>
        </p:spPr>
        <p:txBody>
          <a:bodyPr/>
          <a:lstStyle/>
          <a:p>
            <a:pPr algn="just" eaLnBrk="0" hangingPunct="0">
              <a:buFont typeface="Arial" panose="020B0604020202020204" pitchFamily="34" charset="0"/>
              <a:buNone/>
              <a:defRPr/>
            </a:pPr>
            <a:endParaRPr lang="zh-CN" altLang="en-US" sz="750" b="1">
              <a:latin typeface="Century" pitchFamily="18" charset="0"/>
              <a:ea typeface="ＭＳ 明朝" pitchFamily="49" charset="-128"/>
            </a:endParaRPr>
          </a:p>
        </p:txBody>
      </p:sp>
      <p:sp>
        <p:nvSpPr>
          <p:cNvPr id="6204" name="Rectangle 60"/>
          <p:cNvSpPr>
            <a:spLocks noChangeArrowheads="1"/>
          </p:cNvSpPr>
          <p:nvPr/>
        </p:nvSpPr>
        <p:spPr bwMode="auto">
          <a:xfrm>
            <a:off x="192088" y="1247775"/>
            <a:ext cx="6416675" cy="1568450"/>
          </a:xfrm>
          <a:prstGeom prst="rect">
            <a:avLst/>
          </a:prstGeom>
          <a:noFill/>
          <a:ln w="9525">
            <a:noFill/>
            <a:miter lim="800000"/>
            <a:headEnd/>
            <a:tailEnd/>
          </a:ln>
        </p:spPr>
        <p:txBody>
          <a:bodyPr anchor="ctr">
            <a:spAutoFit/>
          </a:bodyPr>
          <a:lstStyle/>
          <a:p>
            <a:pPr indent="-200025" algn="just" eaLnBrk="0" hangingPunct="0">
              <a:lnSpc>
                <a:spcPct val="150000"/>
              </a:lnSpc>
              <a:buFont typeface="Arial" charset="0"/>
              <a:buNone/>
            </a:pPr>
            <a:r>
              <a:rPr lang="zh-CN" altLang="en-US" sz="1600" b="1">
                <a:latin typeface="微软雅黑"/>
                <a:ea typeface="微软雅黑"/>
                <a:cs typeface="微软雅黑"/>
              </a:rPr>
              <a:t>要对安全问题进行事前防止，必须明白安全问题发生的原因。然后要去除此安全问题的发生原因，消除原因是防止安全问题的首要方法。</a:t>
            </a:r>
            <a:endParaRPr lang="en-US" altLang="zh-CN" sz="1600" b="1">
              <a:latin typeface="微软雅黑"/>
              <a:ea typeface="微软雅黑"/>
              <a:cs typeface="微软雅黑"/>
            </a:endParaRPr>
          </a:p>
          <a:p>
            <a:pPr indent="-200025" algn="just" eaLnBrk="0" hangingPunct="0">
              <a:lnSpc>
                <a:spcPct val="150000"/>
              </a:lnSpc>
              <a:buFont typeface="Arial" charset="0"/>
              <a:buNone/>
            </a:pPr>
            <a:r>
              <a:rPr lang="zh-CN" altLang="en-US" sz="1600" b="1">
                <a:latin typeface="微软雅黑"/>
                <a:ea typeface="微软雅黑"/>
                <a:cs typeface="微软雅黑"/>
              </a:rPr>
              <a:t>安全问题的发生必定有某种原因，也就是因为这种原因而发生的。以下就用多米诺骨牌的棋子来说明发生问题的顺序。</a:t>
            </a:r>
            <a:endParaRPr lang="ja-JP" altLang="en-US" sz="1600" b="1">
              <a:latin typeface="微软雅黑"/>
              <a:ea typeface="微软雅黑"/>
              <a:cs typeface="微软雅黑"/>
            </a:endParaRPr>
          </a:p>
        </p:txBody>
      </p:sp>
      <p:sp>
        <p:nvSpPr>
          <p:cNvPr id="133177" name="Rectangle 63"/>
          <p:cNvSpPr>
            <a:spLocks noChangeArrowheads="1"/>
          </p:cNvSpPr>
          <p:nvPr/>
        </p:nvSpPr>
        <p:spPr bwMode="auto">
          <a:xfrm>
            <a:off x="4470400" y="3922713"/>
            <a:ext cx="485775" cy="214312"/>
          </a:xfrm>
          <a:prstGeom prst="rect">
            <a:avLst/>
          </a:prstGeom>
          <a:noFill/>
          <a:ln w="9525">
            <a:noFill/>
            <a:miter lim="800000"/>
            <a:headEnd/>
            <a:tailEnd/>
          </a:ln>
        </p:spPr>
        <p:txBody>
          <a:bodyPr wrap="none" anchor="ctr"/>
          <a:lstStyle/>
          <a:p>
            <a:pPr eaLnBrk="0" hangingPunct="0">
              <a:buFont typeface="Arial" charset="0"/>
              <a:buNone/>
            </a:pPr>
            <a:endParaRPr lang="zh-CN" altLang="en-US"/>
          </a:p>
        </p:txBody>
      </p:sp>
      <p:sp>
        <p:nvSpPr>
          <p:cNvPr id="133178" name="Line 21"/>
          <p:cNvSpPr>
            <a:spLocks noChangeShapeType="1"/>
          </p:cNvSpPr>
          <p:nvPr/>
        </p:nvSpPr>
        <p:spPr bwMode="auto">
          <a:xfrm>
            <a:off x="3752850" y="3813175"/>
            <a:ext cx="0" cy="115888"/>
          </a:xfrm>
          <a:prstGeom prst="line">
            <a:avLst/>
          </a:prstGeom>
          <a:noFill/>
          <a:ln w="9525">
            <a:solidFill>
              <a:srgbClr val="000000"/>
            </a:solidFill>
            <a:round/>
            <a:headEnd/>
            <a:tailEnd/>
          </a:ln>
        </p:spPr>
        <p:txBody>
          <a:body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204"/>
                                        </p:tgtEl>
                                        <p:attrNameLst>
                                          <p:attrName>style.visibility</p:attrName>
                                        </p:attrNameLst>
                                      </p:cBhvr>
                                      <p:to>
                                        <p:strVal val="visible"/>
                                      </p:to>
                                    </p:set>
                                    <p:animEffect transition="in" filter="blinds(horizontal)">
                                      <p:cBhvr>
                                        <p:cTn id="13" dur="500"/>
                                        <p:tgtEl>
                                          <p:spTgt spid="6204"/>
                                        </p:tgtEl>
                                      </p:cBhvr>
                                    </p:animEffect>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advAuto="0"/>
      <p:bldP spid="620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WordArt 19"/>
          <p:cNvSpPr>
            <a:spLocks noChangeArrowheads="1" noChangeShapeType="1" noTextEdit="1"/>
          </p:cNvSpPr>
          <p:nvPr/>
        </p:nvSpPr>
        <p:spPr bwMode="auto">
          <a:xfrm>
            <a:off x="319088" y="1004888"/>
            <a:ext cx="2000250" cy="685800"/>
          </a:xfrm>
          <a:prstGeom prst="rect">
            <a:avLst/>
          </a:prstGeom>
        </p:spPr>
        <p:txBody>
          <a:bodyPr wrap="none" fromWordArt="1">
            <a:prstTxWarp prst="textPlain">
              <a:avLst>
                <a:gd name="adj" fmla="val 50000"/>
              </a:avLst>
            </a:prstTxWarp>
          </a:bodyPr>
          <a:lstStyle/>
          <a:p>
            <a:pPr algn="ctr"/>
            <a:r>
              <a:rPr lang="en-US" altLang="zh-CN" sz="4500" b="1" kern="10">
                <a:ln w="19050">
                  <a:noFill/>
                  <a:round/>
                  <a:headEnd/>
                  <a:tailEnd/>
                </a:ln>
                <a:gradFill rotWithShape="1">
                  <a:gsLst>
                    <a:gs pos="0">
                      <a:srgbClr val="8686C3"/>
                    </a:gs>
                    <a:gs pos="100000">
                      <a:srgbClr val="000080"/>
                    </a:gs>
                  </a:gsLst>
                  <a:lin ang="5400000" scaled="1"/>
                </a:gradFill>
                <a:effectLst>
                  <a:outerShdw dist="53882" dir="2700000" algn="ctr" rotWithShape="0">
                    <a:schemeClr val="bg2">
                      <a:alpha val="50000"/>
                    </a:schemeClr>
                  </a:outerShdw>
                </a:effectLst>
                <a:latin typeface="华文楷体"/>
              </a:rPr>
              <a:t>KYT</a:t>
            </a:r>
            <a:endParaRPr lang="zh-CN" altLang="en-US" sz="4500" b="1" kern="10">
              <a:ln w="19050">
                <a:noFill/>
                <a:round/>
                <a:headEnd/>
                <a:tailEnd/>
              </a:ln>
              <a:gradFill rotWithShape="1">
                <a:gsLst>
                  <a:gs pos="0">
                    <a:srgbClr val="8686C3"/>
                  </a:gs>
                  <a:gs pos="100000">
                    <a:srgbClr val="000080"/>
                  </a:gs>
                </a:gsLst>
                <a:lin ang="5400000" scaled="1"/>
              </a:gradFill>
              <a:effectLst>
                <a:outerShdw dist="53882" dir="2700000" algn="ctr" rotWithShape="0">
                  <a:schemeClr val="bg2">
                    <a:alpha val="50000"/>
                  </a:schemeClr>
                </a:outerShdw>
              </a:effectLst>
              <a:latin typeface="华文楷体"/>
            </a:endParaRPr>
          </a:p>
        </p:txBody>
      </p:sp>
      <p:sp>
        <p:nvSpPr>
          <p:cNvPr id="134146" name="Line 21"/>
          <p:cNvSpPr>
            <a:spLocks noChangeShapeType="1"/>
          </p:cNvSpPr>
          <p:nvPr/>
        </p:nvSpPr>
        <p:spPr bwMode="auto">
          <a:xfrm>
            <a:off x="319088" y="1804988"/>
            <a:ext cx="628650" cy="0"/>
          </a:xfrm>
          <a:prstGeom prst="line">
            <a:avLst/>
          </a:prstGeom>
          <a:noFill/>
          <a:ln w="38100">
            <a:solidFill>
              <a:schemeClr val="tx1"/>
            </a:solidFill>
            <a:round/>
            <a:headEnd/>
            <a:tailEnd/>
          </a:ln>
        </p:spPr>
        <p:txBody>
          <a:bodyPr wrap="none" anchor="ctr"/>
          <a:lstStyle/>
          <a:p>
            <a:endParaRPr lang="zh-CN" altLang="en-US"/>
          </a:p>
        </p:txBody>
      </p:sp>
      <p:sp>
        <p:nvSpPr>
          <p:cNvPr id="134147" name="Line 23"/>
          <p:cNvSpPr>
            <a:spLocks noChangeShapeType="1"/>
          </p:cNvSpPr>
          <p:nvPr/>
        </p:nvSpPr>
        <p:spPr bwMode="auto">
          <a:xfrm>
            <a:off x="1004888" y="1804988"/>
            <a:ext cx="628650" cy="0"/>
          </a:xfrm>
          <a:prstGeom prst="line">
            <a:avLst/>
          </a:prstGeom>
          <a:noFill/>
          <a:ln w="38100">
            <a:solidFill>
              <a:schemeClr val="tx1"/>
            </a:solidFill>
            <a:round/>
            <a:headEnd/>
            <a:tailEnd/>
          </a:ln>
        </p:spPr>
        <p:txBody>
          <a:bodyPr wrap="none" anchor="ctr"/>
          <a:lstStyle/>
          <a:p>
            <a:endParaRPr lang="zh-CN" altLang="en-US"/>
          </a:p>
        </p:txBody>
      </p:sp>
      <p:sp>
        <p:nvSpPr>
          <p:cNvPr id="134148" name="Line 24"/>
          <p:cNvSpPr>
            <a:spLocks noChangeShapeType="1"/>
          </p:cNvSpPr>
          <p:nvPr/>
        </p:nvSpPr>
        <p:spPr bwMode="auto">
          <a:xfrm>
            <a:off x="1690688" y="1804988"/>
            <a:ext cx="628650" cy="0"/>
          </a:xfrm>
          <a:prstGeom prst="line">
            <a:avLst/>
          </a:prstGeom>
          <a:noFill/>
          <a:ln w="38100">
            <a:solidFill>
              <a:schemeClr val="tx1"/>
            </a:solidFill>
            <a:round/>
            <a:headEnd/>
            <a:tailEnd/>
          </a:ln>
        </p:spPr>
        <p:txBody>
          <a:bodyPr wrap="none" anchor="ctr"/>
          <a:lstStyle/>
          <a:p>
            <a:endParaRPr lang="zh-CN" altLang="en-US"/>
          </a:p>
        </p:txBody>
      </p:sp>
      <p:sp>
        <p:nvSpPr>
          <p:cNvPr id="134149" name="Line 25"/>
          <p:cNvSpPr>
            <a:spLocks noChangeShapeType="1"/>
          </p:cNvSpPr>
          <p:nvPr/>
        </p:nvSpPr>
        <p:spPr bwMode="auto">
          <a:xfrm>
            <a:off x="547688" y="1804988"/>
            <a:ext cx="0" cy="108585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134150" name="Line 26"/>
          <p:cNvSpPr>
            <a:spLocks noChangeShapeType="1"/>
          </p:cNvSpPr>
          <p:nvPr/>
        </p:nvSpPr>
        <p:spPr bwMode="auto">
          <a:xfrm>
            <a:off x="1347788" y="1804988"/>
            <a:ext cx="0" cy="74295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134151" name="Line 27"/>
          <p:cNvSpPr>
            <a:spLocks noChangeShapeType="1"/>
          </p:cNvSpPr>
          <p:nvPr/>
        </p:nvSpPr>
        <p:spPr bwMode="auto">
          <a:xfrm>
            <a:off x="2012950" y="1804988"/>
            <a:ext cx="0" cy="40005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411676" name="Rectangle 28"/>
          <p:cNvSpPr>
            <a:spLocks noChangeArrowheads="1"/>
          </p:cNvSpPr>
          <p:nvPr/>
        </p:nvSpPr>
        <p:spPr bwMode="auto">
          <a:xfrm>
            <a:off x="242888" y="3462338"/>
            <a:ext cx="6318250" cy="1130300"/>
          </a:xfrm>
          <a:prstGeom prst="rect">
            <a:avLst/>
          </a:prstGeom>
          <a:noFill/>
          <a:ln w="9525" algn="ctr">
            <a:noFill/>
            <a:miter lim="800000"/>
            <a:headEnd/>
            <a:tailEnd/>
          </a:ln>
        </p:spPr>
        <p:txBody>
          <a:bodyPr>
            <a:spAutoFit/>
          </a:bodyPr>
          <a:lstStyle/>
          <a:p>
            <a:pPr eaLnBrk="0" hangingPunct="0">
              <a:lnSpc>
                <a:spcPct val="150000"/>
              </a:lnSpc>
              <a:buFont typeface="Arial" charset="0"/>
              <a:buNone/>
            </a:pPr>
            <a:r>
              <a:rPr lang="zh-CN" altLang="en-US" sz="1500" b="1">
                <a:solidFill>
                  <a:srgbClr val="FF0000"/>
                </a:solidFill>
                <a:latin typeface="微软雅黑"/>
                <a:ea typeface="微软雅黑"/>
                <a:cs typeface="微软雅黑"/>
              </a:rPr>
              <a:t>定义</a:t>
            </a:r>
            <a:r>
              <a:rPr lang="en-US" altLang="zh-CN" sz="1500" b="1">
                <a:latin typeface="微软雅黑"/>
                <a:ea typeface="微软雅黑"/>
                <a:cs typeface="微软雅黑"/>
              </a:rPr>
              <a:t>——</a:t>
            </a:r>
            <a:r>
              <a:rPr lang="zh-CN" altLang="en-US" sz="1500" b="1">
                <a:latin typeface="微软雅黑"/>
                <a:ea typeface="微软雅黑"/>
                <a:cs typeface="微软雅黑"/>
              </a:rPr>
              <a:t>危险预知活动，是针对生产作业全过程，以危险因素为对象，以作业班组为团队开展的一项安全教育和训练活动，它是群众性的“自主管理”活动，目的是控制作业过程中的危险，预测和预防可能出现的事故。</a:t>
            </a:r>
          </a:p>
        </p:txBody>
      </p:sp>
      <p:sp>
        <p:nvSpPr>
          <p:cNvPr id="134153" name="Text Box 33"/>
          <p:cNvSpPr txBox="1">
            <a:spLocks noChangeArrowheads="1"/>
          </p:cNvSpPr>
          <p:nvPr/>
        </p:nvSpPr>
        <p:spPr bwMode="auto">
          <a:xfrm>
            <a:off x="765175" y="430213"/>
            <a:ext cx="2114550" cy="460375"/>
          </a:xfrm>
          <a:prstGeom prst="rect">
            <a:avLst/>
          </a:prstGeom>
          <a:noFill/>
          <a:ln w="9525" algn="ctr">
            <a:noFill/>
            <a:miter lim="800000"/>
            <a:headEnd/>
            <a:tailEnd/>
          </a:ln>
        </p:spPr>
        <p:txBody>
          <a:bodyPr>
            <a:spAutoFit/>
          </a:bodyPr>
          <a:lstStyle/>
          <a:p>
            <a:pPr eaLnBrk="0" hangingPunct="0">
              <a:spcBef>
                <a:spcPct val="50000"/>
              </a:spcBef>
              <a:buFont typeface="Arial" charset="0"/>
              <a:buNone/>
            </a:pPr>
            <a:r>
              <a:rPr lang="zh-CN" altLang="en-US" sz="2400" b="1">
                <a:solidFill>
                  <a:srgbClr val="FF0000"/>
                </a:solidFill>
                <a:latin typeface="微软雅黑"/>
                <a:ea typeface="微软雅黑"/>
                <a:cs typeface="微软雅黑"/>
              </a:rPr>
              <a:t>什么是</a:t>
            </a:r>
            <a:r>
              <a:rPr lang="en-US" altLang="zh-CN" sz="2400" b="1">
                <a:solidFill>
                  <a:srgbClr val="FF0000"/>
                </a:solidFill>
                <a:latin typeface="微软雅黑"/>
                <a:ea typeface="微软雅黑"/>
                <a:cs typeface="微软雅黑"/>
              </a:rPr>
              <a:t>KYT</a:t>
            </a:r>
          </a:p>
        </p:txBody>
      </p:sp>
      <p:sp>
        <p:nvSpPr>
          <p:cNvPr id="411682" name="Oval 34" descr="图片1"/>
          <p:cNvSpPr>
            <a:spLocks noChangeArrowheads="1"/>
          </p:cNvSpPr>
          <p:nvPr/>
        </p:nvSpPr>
        <p:spPr bwMode="auto">
          <a:xfrm>
            <a:off x="4508500" y="950913"/>
            <a:ext cx="1782763" cy="1350962"/>
          </a:xfrm>
          <a:prstGeom prst="ellipse">
            <a:avLst/>
          </a:prstGeom>
          <a:blipFill dpi="0" rotWithShape="1">
            <a:blip r:embed="rId2"/>
            <a:srcRect/>
            <a:stretch>
              <a:fillRect/>
            </a:stretch>
          </a:blipFill>
          <a:ln w="9525">
            <a:noFill/>
            <a:round/>
            <a:headEnd/>
            <a:tailEnd/>
          </a:ln>
        </p:spPr>
        <p:txBody>
          <a:bodyPr wrap="none" anchor="ctr"/>
          <a:lstStyle/>
          <a:p>
            <a:pPr eaLnBrk="0" hangingPunct="0">
              <a:buFont typeface="Arial" charset="0"/>
              <a:buNone/>
            </a:pPr>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1676"/>
                                        </p:tgtEl>
                                        <p:attrNameLst>
                                          <p:attrName>style.visibility</p:attrName>
                                        </p:attrNameLst>
                                      </p:cBhvr>
                                      <p:to>
                                        <p:strVal val="visible"/>
                                      </p:to>
                                    </p:set>
                                    <p:anim calcmode="lin" valueType="num">
                                      <p:cBhvr additive="base">
                                        <p:cTn id="7" dur="500" fill="hold"/>
                                        <p:tgtEl>
                                          <p:spTgt spid="411676"/>
                                        </p:tgtEl>
                                        <p:attrNameLst>
                                          <p:attrName>ppt_x</p:attrName>
                                        </p:attrNameLst>
                                      </p:cBhvr>
                                      <p:tavLst>
                                        <p:tav tm="0">
                                          <p:val>
                                            <p:strVal val="1+#ppt_w/2"/>
                                          </p:val>
                                        </p:tav>
                                        <p:tav tm="100000">
                                          <p:val>
                                            <p:strVal val="#ppt_x"/>
                                          </p:val>
                                        </p:tav>
                                      </p:tavLst>
                                    </p:anim>
                                    <p:anim calcmode="lin" valueType="num">
                                      <p:cBhvr additive="base">
                                        <p:cTn id="8" dur="500" fill="hold"/>
                                        <p:tgtEl>
                                          <p:spTgt spid="411676"/>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411682"/>
                                        </p:tgtEl>
                                        <p:attrNameLst>
                                          <p:attrName>style.visibility</p:attrName>
                                        </p:attrNameLst>
                                      </p:cBhvr>
                                      <p:to>
                                        <p:strVal val="visible"/>
                                      </p:to>
                                    </p:set>
                                    <p:animEffect transition="in" filter="box(in)">
                                      <p:cBhvr>
                                        <p:cTn id="11" dur="500"/>
                                        <p:tgtEl>
                                          <p:spTgt spid="41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76" grpId="0"/>
      <p:bldP spid="41168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2"/>
          <p:cNvSpPr txBox="1">
            <a:spLocks noChangeArrowheads="1"/>
          </p:cNvSpPr>
          <p:nvPr/>
        </p:nvSpPr>
        <p:spPr bwMode="auto">
          <a:xfrm>
            <a:off x="685800" y="446088"/>
            <a:ext cx="5600700" cy="450850"/>
          </a:xfrm>
          <a:prstGeom prst="rect">
            <a:avLst/>
          </a:prstGeom>
          <a:noFill/>
          <a:ln w="28575">
            <a:noFill/>
            <a:miter lim="800000"/>
            <a:headEnd/>
            <a:tailEnd/>
          </a:ln>
        </p:spPr>
        <p:txBody>
          <a:bodyPr lIns="40500" tIns="40500" rIns="40500" bIns="40500">
            <a:spAutoFit/>
          </a:bodyPr>
          <a:lstStyle/>
          <a:p>
            <a:pPr eaLnBrk="0" hangingPunct="0">
              <a:spcBef>
                <a:spcPct val="50000"/>
              </a:spcBef>
              <a:buFont typeface="Arial" charset="0"/>
              <a:buNone/>
            </a:pPr>
            <a:r>
              <a:rPr lang="en-US" altLang="ja-JP" sz="2400" b="1">
                <a:solidFill>
                  <a:srgbClr val="FF0000"/>
                </a:solidFill>
                <a:latin typeface="微软雅黑"/>
                <a:ea typeface="微软雅黑"/>
                <a:cs typeface="微软雅黑"/>
              </a:rPr>
              <a:t>KYT</a:t>
            </a:r>
            <a:r>
              <a:rPr lang="zh-CN" altLang="en-US" sz="2400" b="1">
                <a:solidFill>
                  <a:srgbClr val="FF0000"/>
                </a:solidFill>
                <a:latin typeface="微软雅黑"/>
                <a:ea typeface="微软雅黑"/>
                <a:cs typeface="微软雅黑"/>
              </a:rPr>
              <a:t>实施的四项基本</a:t>
            </a:r>
            <a:r>
              <a:rPr lang="ja-JP" altLang="en-US" sz="2400" b="1">
                <a:solidFill>
                  <a:srgbClr val="FF0000"/>
                </a:solidFill>
                <a:latin typeface="微软雅黑"/>
                <a:ea typeface="微软雅黑"/>
                <a:cs typeface="微软雅黑"/>
              </a:rPr>
              <a:t>原則</a:t>
            </a:r>
          </a:p>
        </p:txBody>
      </p:sp>
      <p:sp>
        <p:nvSpPr>
          <p:cNvPr id="135170" name="Text Box 3"/>
          <p:cNvSpPr txBox="1">
            <a:spLocks noChangeArrowheads="1"/>
          </p:cNvSpPr>
          <p:nvPr/>
        </p:nvSpPr>
        <p:spPr bwMode="auto">
          <a:xfrm>
            <a:off x="228600" y="2117725"/>
            <a:ext cx="2000250" cy="404813"/>
          </a:xfrm>
          <a:prstGeom prst="rect">
            <a:avLst/>
          </a:prstGeom>
          <a:solidFill>
            <a:srgbClr val="CCFFFF"/>
          </a:solidFill>
          <a:ln w="28575">
            <a:solidFill>
              <a:schemeClr val="tx1"/>
            </a:solidFill>
            <a:miter lim="800000"/>
            <a:headEnd/>
            <a:tailEnd/>
          </a:ln>
        </p:spPr>
        <p:txBody>
          <a:bodyPr lIns="40500" tIns="40500" rIns="40500" bIns="40500">
            <a:spAutoFit/>
          </a:bodyPr>
          <a:lstStyle/>
          <a:p>
            <a:pPr eaLnBrk="0" hangingPunct="0">
              <a:buFont typeface="Arial" charset="0"/>
              <a:buNone/>
            </a:pPr>
            <a:r>
              <a:rPr lang="ja-JP" altLang="en-US" sz="2100" b="1">
                <a:latin typeface="微软雅黑"/>
                <a:ea typeface="微软雅黑"/>
                <a:cs typeface="微软雅黑"/>
              </a:rPr>
              <a:t>２．</a:t>
            </a:r>
          </a:p>
        </p:txBody>
      </p:sp>
      <p:sp>
        <p:nvSpPr>
          <p:cNvPr id="135171" name="Text Box 4"/>
          <p:cNvSpPr txBox="1">
            <a:spLocks noChangeArrowheads="1"/>
          </p:cNvSpPr>
          <p:nvPr/>
        </p:nvSpPr>
        <p:spPr bwMode="auto">
          <a:xfrm>
            <a:off x="228600" y="2860675"/>
            <a:ext cx="2000250" cy="404813"/>
          </a:xfrm>
          <a:prstGeom prst="rect">
            <a:avLst/>
          </a:prstGeom>
          <a:solidFill>
            <a:srgbClr val="CCFFFF"/>
          </a:solidFill>
          <a:ln w="28575">
            <a:solidFill>
              <a:schemeClr val="tx1"/>
            </a:solidFill>
            <a:miter lim="800000"/>
            <a:headEnd/>
            <a:tailEnd/>
          </a:ln>
        </p:spPr>
        <p:txBody>
          <a:bodyPr lIns="40500" tIns="40500" rIns="40500" bIns="40500">
            <a:spAutoFit/>
          </a:bodyPr>
          <a:lstStyle/>
          <a:p>
            <a:pPr eaLnBrk="0" hangingPunct="0">
              <a:buFont typeface="Arial" charset="0"/>
              <a:buNone/>
            </a:pPr>
            <a:r>
              <a:rPr lang="ja-JP" altLang="en-US" sz="2100" b="1">
                <a:latin typeface="微软雅黑"/>
                <a:ea typeface="微软雅黑"/>
                <a:cs typeface="微软雅黑"/>
              </a:rPr>
              <a:t>３．</a:t>
            </a:r>
          </a:p>
        </p:txBody>
      </p:sp>
      <p:sp>
        <p:nvSpPr>
          <p:cNvPr id="135172" name="Text Box 5"/>
          <p:cNvSpPr txBox="1">
            <a:spLocks noChangeArrowheads="1"/>
          </p:cNvSpPr>
          <p:nvPr/>
        </p:nvSpPr>
        <p:spPr bwMode="auto">
          <a:xfrm>
            <a:off x="228600" y="3600450"/>
            <a:ext cx="2000250" cy="404813"/>
          </a:xfrm>
          <a:prstGeom prst="rect">
            <a:avLst/>
          </a:prstGeom>
          <a:solidFill>
            <a:srgbClr val="CCFFFF"/>
          </a:solidFill>
          <a:ln w="28575">
            <a:solidFill>
              <a:schemeClr val="tx1"/>
            </a:solidFill>
            <a:miter lim="800000"/>
            <a:headEnd/>
            <a:tailEnd/>
          </a:ln>
        </p:spPr>
        <p:txBody>
          <a:bodyPr lIns="40500" tIns="40500" rIns="40500" bIns="40500">
            <a:spAutoFit/>
          </a:bodyPr>
          <a:lstStyle/>
          <a:p>
            <a:pPr eaLnBrk="0" hangingPunct="0">
              <a:buFont typeface="Arial" charset="0"/>
              <a:buNone/>
            </a:pPr>
            <a:r>
              <a:rPr lang="ja-JP" altLang="en-US" sz="2100" b="1">
                <a:latin typeface="微软雅黑"/>
                <a:ea typeface="微软雅黑"/>
                <a:cs typeface="微软雅黑"/>
              </a:rPr>
              <a:t>４．</a:t>
            </a:r>
          </a:p>
        </p:txBody>
      </p:sp>
      <p:sp>
        <p:nvSpPr>
          <p:cNvPr id="135173" name="Text Box 6"/>
          <p:cNvSpPr txBox="1">
            <a:spLocks noChangeArrowheads="1"/>
          </p:cNvSpPr>
          <p:nvPr/>
        </p:nvSpPr>
        <p:spPr bwMode="auto">
          <a:xfrm>
            <a:off x="228600" y="1335088"/>
            <a:ext cx="2000250" cy="406400"/>
          </a:xfrm>
          <a:prstGeom prst="rect">
            <a:avLst/>
          </a:prstGeom>
          <a:solidFill>
            <a:srgbClr val="CCFFFF"/>
          </a:solidFill>
          <a:ln w="28575">
            <a:solidFill>
              <a:schemeClr val="tx1"/>
            </a:solidFill>
            <a:miter lim="800000"/>
            <a:headEnd/>
            <a:tailEnd/>
          </a:ln>
        </p:spPr>
        <p:txBody>
          <a:bodyPr lIns="40500" tIns="40500" rIns="40500" bIns="40500">
            <a:spAutoFit/>
          </a:bodyPr>
          <a:lstStyle/>
          <a:p>
            <a:pPr eaLnBrk="0" hangingPunct="0">
              <a:buFont typeface="Arial" charset="0"/>
              <a:buNone/>
            </a:pPr>
            <a:r>
              <a:rPr lang="ja-JP" altLang="en-US" sz="2100" b="1">
                <a:latin typeface="微软雅黑"/>
                <a:ea typeface="微软雅黑"/>
                <a:cs typeface="微软雅黑"/>
              </a:rPr>
              <a:t>１．</a:t>
            </a:r>
          </a:p>
        </p:txBody>
      </p:sp>
      <p:sp>
        <p:nvSpPr>
          <p:cNvPr id="135174" name="Text Box 7"/>
          <p:cNvSpPr txBox="1">
            <a:spLocks noChangeArrowheads="1"/>
          </p:cNvSpPr>
          <p:nvPr/>
        </p:nvSpPr>
        <p:spPr bwMode="auto">
          <a:xfrm>
            <a:off x="3086100" y="2144713"/>
            <a:ext cx="3600450" cy="360362"/>
          </a:xfrm>
          <a:prstGeom prst="rect">
            <a:avLst/>
          </a:prstGeom>
          <a:noFill/>
          <a:ln w="28575">
            <a:solidFill>
              <a:schemeClr val="tx1"/>
            </a:solidFill>
            <a:miter lim="800000"/>
            <a:headEnd/>
            <a:tailEnd/>
          </a:ln>
        </p:spPr>
        <p:txBody>
          <a:bodyPr lIns="40500" tIns="40500" rIns="40500" bIns="40500">
            <a:spAutoFit/>
          </a:bodyPr>
          <a:lstStyle/>
          <a:p>
            <a:pPr eaLnBrk="0" hangingPunct="0">
              <a:buFont typeface="Arial" charset="0"/>
              <a:buNone/>
            </a:pPr>
            <a:endParaRPr lang="ja-JP" altLang="en-US" b="1">
              <a:latin typeface="微软雅黑"/>
              <a:ea typeface="微软雅黑"/>
              <a:cs typeface="微软雅黑"/>
            </a:endParaRPr>
          </a:p>
        </p:txBody>
      </p:sp>
      <p:sp>
        <p:nvSpPr>
          <p:cNvPr id="135175" name="Text Box 8"/>
          <p:cNvSpPr txBox="1">
            <a:spLocks noChangeArrowheads="1"/>
          </p:cNvSpPr>
          <p:nvPr/>
        </p:nvSpPr>
        <p:spPr bwMode="auto">
          <a:xfrm>
            <a:off x="3086100" y="1392238"/>
            <a:ext cx="3600450" cy="360362"/>
          </a:xfrm>
          <a:prstGeom prst="rect">
            <a:avLst/>
          </a:prstGeom>
          <a:noFill/>
          <a:ln w="28575">
            <a:solidFill>
              <a:schemeClr val="tx1"/>
            </a:solidFill>
            <a:miter lim="800000"/>
            <a:headEnd/>
            <a:tailEnd/>
          </a:ln>
        </p:spPr>
        <p:txBody>
          <a:bodyPr lIns="40500" tIns="40500" rIns="40500" bIns="40500">
            <a:spAutoFit/>
          </a:bodyPr>
          <a:lstStyle/>
          <a:p>
            <a:pPr eaLnBrk="0" hangingPunct="0">
              <a:buFont typeface="Arial" charset="0"/>
              <a:buNone/>
            </a:pPr>
            <a:endParaRPr lang="ja-JP" altLang="en-US" b="1">
              <a:latin typeface="微软雅黑"/>
              <a:ea typeface="微软雅黑"/>
              <a:cs typeface="微软雅黑"/>
            </a:endParaRPr>
          </a:p>
        </p:txBody>
      </p:sp>
      <p:sp>
        <p:nvSpPr>
          <p:cNvPr id="135176" name="Text Box 9"/>
          <p:cNvSpPr txBox="1">
            <a:spLocks noChangeArrowheads="1"/>
          </p:cNvSpPr>
          <p:nvPr/>
        </p:nvSpPr>
        <p:spPr bwMode="auto">
          <a:xfrm>
            <a:off x="3086100" y="2903538"/>
            <a:ext cx="3600450" cy="358775"/>
          </a:xfrm>
          <a:prstGeom prst="rect">
            <a:avLst/>
          </a:prstGeom>
          <a:noFill/>
          <a:ln w="28575">
            <a:solidFill>
              <a:schemeClr val="tx1"/>
            </a:solidFill>
            <a:miter lim="800000"/>
            <a:headEnd/>
            <a:tailEnd/>
          </a:ln>
        </p:spPr>
        <p:txBody>
          <a:bodyPr lIns="40500" tIns="40500" rIns="40500" bIns="40500">
            <a:spAutoFit/>
          </a:bodyPr>
          <a:lstStyle/>
          <a:p>
            <a:pPr eaLnBrk="0" hangingPunct="0">
              <a:buFont typeface="Arial" charset="0"/>
              <a:buNone/>
            </a:pPr>
            <a:endParaRPr lang="ja-JP" altLang="en-US" b="1">
              <a:latin typeface="微软雅黑"/>
              <a:ea typeface="微软雅黑"/>
              <a:cs typeface="微软雅黑"/>
            </a:endParaRPr>
          </a:p>
        </p:txBody>
      </p:sp>
      <p:sp>
        <p:nvSpPr>
          <p:cNvPr id="135177" name="Text Box 10"/>
          <p:cNvSpPr txBox="1">
            <a:spLocks noChangeArrowheads="1"/>
          </p:cNvSpPr>
          <p:nvPr/>
        </p:nvSpPr>
        <p:spPr bwMode="auto">
          <a:xfrm>
            <a:off x="3086100" y="3649663"/>
            <a:ext cx="3600450" cy="358775"/>
          </a:xfrm>
          <a:prstGeom prst="rect">
            <a:avLst/>
          </a:prstGeom>
          <a:noFill/>
          <a:ln w="28575">
            <a:solidFill>
              <a:schemeClr val="tx1"/>
            </a:solidFill>
            <a:miter lim="800000"/>
            <a:headEnd/>
            <a:tailEnd/>
          </a:ln>
        </p:spPr>
        <p:txBody>
          <a:bodyPr lIns="40500" tIns="40500" rIns="40500" bIns="40500">
            <a:spAutoFit/>
          </a:bodyPr>
          <a:lstStyle/>
          <a:p>
            <a:pPr eaLnBrk="0" hangingPunct="0">
              <a:buFont typeface="Arial" charset="0"/>
              <a:buNone/>
            </a:pPr>
            <a:endParaRPr lang="zh-CN" altLang="en-US" b="1">
              <a:latin typeface="微软雅黑"/>
              <a:ea typeface="微软雅黑"/>
              <a:cs typeface="微软雅黑"/>
            </a:endParaRPr>
          </a:p>
        </p:txBody>
      </p:sp>
      <p:sp>
        <p:nvSpPr>
          <p:cNvPr id="135178" name="AutoShape 11"/>
          <p:cNvSpPr>
            <a:spLocks noChangeArrowheads="1"/>
          </p:cNvSpPr>
          <p:nvPr/>
        </p:nvSpPr>
        <p:spPr bwMode="auto">
          <a:xfrm>
            <a:off x="2400300" y="1244600"/>
            <a:ext cx="542925" cy="711200"/>
          </a:xfrm>
          <a:prstGeom prst="rightArrow">
            <a:avLst>
              <a:gd name="adj1" fmla="val 50000"/>
              <a:gd name="adj2" fmla="val 25000"/>
            </a:avLst>
          </a:prstGeom>
          <a:solidFill>
            <a:schemeClr val="accent1"/>
          </a:solidFill>
          <a:ln w="9525">
            <a:solidFill>
              <a:schemeClr val="tx1"/>
            </a:solidFill>
            <a:miter lim="800000"/>
            <a:headEnd/>
            <a:tailEnd/>
          </a:ln>
        </p:spPr>
        <p:txBody>
          <a:bodyPr lIns="40500" tIns="40500" rIns="40500" bIns="40500" anchor="ctr">
            <a:spAutoFit/>
          </a:bodyPr>
          <a:lstStyle/>
          <a:p>
            <a:pPr eaLnBrk="0" hangingPunct="0">
              <a:buFont typeface="Arial" charset="0"/>
              <a:buNone/>
            </a:pPr>
            <a:endParaRPr lang="zh-CN" altLang="en-US">
              <a:latin typeface="微软雅黑"/>
              <a:ea typeface="微软雅黑"/>
              <a:cs typeface="微软雅黑"/>
            </a:endParaRPr>
          </a:p>
        </p:txBody>
      </p:sp>
      <p:sp>
        <p:nvSpPr>
          <p:cNvPr id="135179" name="AutoShape 12"/>
          <p:cNvSpPr>
            <a:spLocks noChangeArrowheads="1"/>
          </p:cNvSpPr>
          <p:nvPr/>
        </p:nvSpPr>
        <p:spPr bwMode="auto">
          <a:xfrm>
            <a:off x="2400300" y="1968500"/>
            <a:ext cx="542925" cy="712788"/>
          </a:xfrm>
          <a:prstGeom prst="rightArrow">
            <a:avLst>
              <a:gd name="adj1" fmla="val 50000"/>
              <a:gd name="adj2" fmla="val 25000"/>
            </a:avLst>
          </a:prstGeom>
          <a:solidFill>
            <a:schemeClr val="accent1"/>
          </a:solidFill>
          <a:ln w="9525">
            <a:solidFill>
              <a:schemeClr val="tx1"/>
            </a:solidFill>
            <a:miter lim="800000"/>
            <a:headEnd/>
            <a:tailEnd/>
          </a:ln>
        </p:spPr>
        <p:txBody>
          <a:bodyPr lIns="40500" tIns="40500" rIns="40500" bIns="40500" anchor="ctr">
            <a:spAutoFit/>
          </a:bodyPr>
          <a:lstStyle/>
          <a:p>
            <a:pPr eaLnBrk="0" hangingPunct="0">
              <a:buFont typeface="Arial" charset="0"/>
              <a:buNone/>
            </a:pPr>
            <a:endParaRPr lang="zh-CN" altLang="en-US">
              <a:latin typeface="微软雅黑"/>
              <a:ea typeface="微软雅黑"/>
              <a:cs typeface="微软雅黑"/>
            </a:endParaRPr>
          </a:p>
        </p:txBody>
      </p:sp>
      <p:sp>
        <p:nvSpPr>
          <p:cNvPr id="135180" name="AutoShape 13"/>
          <p:cNvSpPr>
            <a:spLocks noChangeArrowheads="1"/>
          </p:cNvSpPr>
          <p:nvPr/>
        </p:nvSpPr>
        <p:spPr bwMode="auto">
          <a:xfrm>
            <a:off x="2400300" y="2719388"/>
            <a:ext cx="542925" cy="712787"/>
          </a:xfrm>
          <a:prstGeom prst="rightArrow">
            <a:avLst>
              <a:gd name="adj1" fmla="val 50000"/>
              <a:gd name="adj2" fmla="val 25000"/>
            </a:avLst>
          </a:prstGeom>
          <a:solidFill>
            <a:schemeClr val="accent1"/>
          </a:solidFill>
          <a:ln w="9525">
            <a:solidFill>
              <a:schemeClr val="tx1"/>
            </a:solidFill>
            <a:miter lim="800000"/>
            <a:headEnd/>
            <a:tailEnd/>
          </a:ln>
        </p:spPr>
        <p:txBody>
          <a:bodyPr lIns="40500" tIns="40500" rIns="40500" bIns="40500" anchor="ctr">
            <a:spAutoFit/>
          </a:bodyPr>
          <a:lstStyle/>
          <a:p>
            <a:pPr eaLnBrk="0" hangingPunct="0">
              <a:buFont typeface="Arial" charset="0"/>
              <a:buNone/>
            </a:pPr>
            <a:endParaRPr lang="zh-CN" altLang="en-US">
              <a:latin typeface="微软雅黑"/>
              <a:ea typeface="微软雅黑"/>
              <a:cs typeface="微软雅黑"/>
            </a:endParaRPr>
          </a:p>
        </p:txBody>
      </p:sp>
      <p:sp>
        <p:nvSpPr>
          <p:cNvPr id="135181" name="AutoShape 14"/>
          <p:cNvSpPr>
            <a:spLocks noChangeArrowheads="1"/>
          </p:cNvSpPr>
          <p:nvPr/>
        </p:nvSpPr>
        <p:spPr bwMode="auto">
          <a:xfrm>
            <a:off x="2400300" y="3473450"/>
            <a:ext cx="542925" cy="711200"/>
          </a:xfrm>
          <a:prstGeom prst="rightArrow">
            <a:avLst>
              <a:gd name="adj1" fmla="val 50000"/>
              <a:gd name="adj2" fmla="val 25000"/>
            </a:avLst>
          </a:prstGeom>
          <a:solidFill>
            <a:schemeClr val="accent1"/>
          </a:solidFill>
          <a:ln w="9525">
            <a:solidFill>
              <a:schemeClr val="tx1"/>
            </a:solidFill>
            <a:miter lim="800000"/>
            <a:headEnd/>
            <a:tailEnd/>
          </a:ln>
        </p:spPr>
        <p:txBody>
          <a:bodyPr lIns="40500" tIns="40500" rIns="40500" bIns="40500" anchor="ctr">
            <a:spAutoFit/>
          </a:bodyPr>
          <a:lstStyle/>
          <a:p>
            <a:pPr eaLnBrk="0" hangingPunct="0">
              <a:buFont typeface="Arial" charset="0"/>
              <a:buNone/>
            </a:pPr>
            <a:endParaRPr lang="zh-CN" altLang="en-US">
              <a:latin typeface="微软雅黑"/>
              <a:ea typeface="微软雅黑"/>
              <a:cs typeface="微软雅黑"/>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577" name="Group 153"/>
          <p:cNvGraphicFramePr>
            <a:graphicFrameLocks noGrp="1"/>
          </p:cNvGraphicFramePr>
          <p:nvPr>
            <p:ph sz="half" idx="1"/>
          </p:nvPr>
        </p:nvGraphicFramePr>
        <p:xfrm>
          <a:off x="457200" y="1166813"/>
          <a:ext cx="6049963" cy="3457575"/>
        </p:xfrm>
        <a:graphic>
          <a:graphicData uri="http://schemas.openxmlformats.org/drawingml/2006/table">
            <a:tbl>
              <a:tblPr/>
              <a:tblGrid>
                <a:gridCol w="1116223"/>
                <a:gridCol w="813230"/>
                <a:gridCol w="1363464"/>
                <a:gridCol w="1301654"/>
                <a:gridCol w="1455573"/>
              </a:tblGrid>
              <a:tr h="61147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400" b="0" i="0" u="none" strike="noStrike" cap="none" normalizeH="0" baseline="0" dirty="0" smtClean="0">
                        <a:ln>
                          <a:noFill/>
                        </a:ln>
                        <a:solidFill>
                          <a:schemeClr val="tx1"/>
                        </a:solidFill>
                        <a:effectLst/>
                        <a:latin typeface="华文中宋" pitchFamily="2" charset="-122"/>
                        <a:ea typeface="华文中宋" pitchFamily="2" charset="-122"/>
                      </a:endParaRPr>
                    </a:p>
                  </a:txBody>
                  <a:tcPr marL="68580" marR="68580" marT="34290" marB="34290"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400" b="0" i="0" u="none" strike="noStrike" cap="none" normalizeH="0" baseline="0" smtClean="0">
                        <a:ln>
                          <a:noFill/>
                        </a:ln>
                        <a:solidFill>
                          <a:schemeClr val="tx1"/>
                        </a:solidFill>
                        <a:effectLst/>
                        <a:latin typeface="华文中宋" pitchFamily="2" charset="-122"/>
                        <a:ea typeface="华文中宋" pitchFamily="2" charset="-122"/>
                      </a:endParaRPr>
                    </a:p>
                  </a:txBody>
                  <a:tcPr marL="68580" marR="68580" marT="34290" marB="34290"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400" b="0" i="0" u="none" strike="noStrike" cap="none" normalizeH="0" baseline="0" smtClean="0">
                        <a:ln>
                          <a:noFill/>
                        </a:ln>
                        <a:solidFill>
                          <a:schemeClr val="tx1"/>
                        </a:solidFill>
                        <a:effectLst/>
                        <a:latin typeface="华文中宋" pitchFamily="2" charset="-122"/>
                        <a:ea typeface="华文中宋" pitchFamily="2" charset="-122"/>
                      </a:endParaRPr>
                    </a:p>
                  </a:txBody>
                  <a:tcPr marL="68580" marR="68580" marT="34290" marB="34290" horzOverflow="overflow">
                    <a:lnL>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tx2"/>
                        </a:buClr>
                        <a:buSzPct val="70000"/>
                        <a:buFont typeface="Wingdings" pitchFamily="2" charset="2"/>
                        <a:buNone/>
                        <a:tabLst/>
                      </a:pPr>
                      <a:r>
                        <a:rPr kumimoji="0" lang="ja-JP" altLang="en-US" sz="1500" b="1" i="0" u="none" strike="noStrike" cap="none" normalizeH="0" baseline="0" dirty="0" smtClean="0">
                          <a:ln>
                            <a:noFill/>
                          </a:ln>
                          <a:solidFill>
                            <a:schemeClr val="tx1"/>
                          </a:solidFill>
                          <a:effectLst/>
                          <a:latin typeface="微软雅黑" pitchFamily="34" charset="-122"/>
                          <a:ea typeface="微软雅黑" pitchFamily="34" charset="-122"/>
                        </a:rPr>
                        <a:t>ＫＹＴ</a:t>
                      </a: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chemeClr val="tx2"/>
                        </a:buClr>
                        <a:buSzPct val="70000"/>
                        <a:buFont typeface="Wingdings" pitchFamily="2" charset="2"/>
                        <a:buNone/>
                        <a:tabLst/>
                      </a:pPr>
                      <a:r>
                        <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rPr>
                        <a:t>实施点</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5033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500" b="1" i="0" u="none" strike="noStrike" cap="none" normalizeH="0" baseline="0" smtClean="0">
                          <a:ln>
                            <a:noFill/>
                          </a:ln>
                          <a:solidFill>
                            <a:schemeClr val="tx1"/>
                          </a:solidFill>
                          <a:effectLst/>
                          <a:latin typeface="微软雅黑" pitchFamily="34" charset="-122"/>
                          <a:ea typeface="微软雅黑" pitchFamily="34" charset="-122"/>
                        </a:rPr>
                        <a:t>1R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dirty="0"/>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dirty="0"/>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54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500" b="1" i="0" u="none" strike="noStrike" cap="none" normalizeH="0" baseline="0" smtClean="0">
                          <a:ln>
                            <a:noFill/>
                          </a:ln>
                          <a:solidFill>
                            <a:schemeClr val="tx1"/>
                          </a:solidFill>
                          <a:effectLst/>
                          <a:latin typeface="微软雅黑" pitchFamily="34" charset="-122"/>
                          <a:ea typeface="微软雅黑" pitchFamily="34" charset="-122"/>
                        </a:rPr>
                        <a:t>2R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dirty="0"/>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23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500" b="1" i="0" u="none" strike="noStrike" cap="none" normalizeH="0" baseline="0" smtClean="0">
                          <a:ln>
                            <a:noFill/>
                          </a:ln>
                          <a:solidFill>
                            <a:schemeClr val="tx1"/>
                          </a:solidFill>
                          <a:effectLst/>
                          <a:latin typeface="微软雅黑" pitchFamily="34" charset="-122"/>
                          <a:ea typeface="微软雅黑" pitchFamily="34" charset="-122"/>
                        </a:rPr>
                        <a:t>3R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zh-CN"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86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zh-CN" sz="1500" b="1" i="0" u="none" strike="noStrike" cap="none" normalizeH="0" baseline="0" smtClean="0">
                          <a:ln>
                            <a:noFill/>
                          </a:ln>
                          <a:solidFill>
                            <a:schemeClr val="tx1"/>
                          </a:solidFill>
                          <a:effectLst/>
                          <a:latin typeface="微软雅黑" pitchFamily="34" charset="-122"/>
                          <a:ea typeface="微软雅黑" pitchFamily="34" charset="-122"/>
                        </a:rPr>
                        <a:t>4R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400" dirty="0"/>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969">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500" b="1" i="0" u="none" strike="noStrike" cap="none" normalizeH="0" baseline="0" smtClean="0">
                        <a:ln>
                          <a:noFill/>
                        </a:ln>
                        <a:solidFill>
                          <a:schemeClr val="tx1"/>
                        </a:solidFill>
                        <a:effectLst/>
                        <a:latin typeface="微软雅黑" pitchFamily="34" charset="-122"/>
                        <a:ea typeface="微软雅黑" pitchFamily="34" charset="-122"/>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5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17969">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zh-CN" sz="1500" b="1" i="0" u="none" strike="noStrike" cap="none" normalizeH="0" baseline="0" smtClean="0">
                        <a:ln>
                          <a:noFill/>
                        </a:ln>
                        <a:solidFill>
                          <a:schemeClr val="tx1"/>
                        </a:solidFill>
                        <a:effectLst/>
                        <a:latin typeface="微软雅黑" pitchFamily="34" charset="-122"/>
                        <a:ea typeface="微软雅黑" pitchFamily="34" charset="-122"/>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
        <p:nvSpPr>
          <p:cNvPr id="137264" name="Rectangle 117"/>
          <p:cNvSpPr>
            <a:spLocks noChangeArrowheads="1"/>
          </p:cNvSpPr>
          <p:nvPr/>
        </p:nvSpPr>
        <p:spPr bwMode="auto">
          <a:xfrm>
            <a:off x="134938" y="950913"/>
            <a:ext cx="3240087" cy="647700"/>
          </a:xfrm>
          <a:prstGeom prst="rect">
            <a:avLst/>
          </a:prstGeom>
          <a:noFill/>
          <a:ln w="9525" algn="ctr">
            <a:noFill/>
            <a:miter lim="800000"/>
            <a:headEnd/>
            <a:tailEnd/>
          </a:ln>
        </p:spPr>
        <p:txBody>
          <a:bodyPr>
            <a:spAutoFit/>
          </a:bodyPr>
          <a:lstStyle/>
          <a:p>
            <a:pPr eaLnBrk="0" hangingPunct="0">
              <a:buFont typeface="Arial" charset="0"/>
              <a:buNone/>
            </a:pPr>
            <a:r>
              <a:rPr lang="zh-CN" altLang="en-US" b="1">
                <a:latin typeface="微软雅黑"/>
                <a:ea typeface="微软雅黑"/>
                <a:cs typeface="微软雅黑"/>
              </a:rPr>
              <a:t>通过小集团活动，解决问题的四步循环：</a:t>
            </a:r>
          </a:p>
        </p:txBody>
      </p:sp>
      <p:sp>
        <p:nvSpPr>
          <p:cNvPr id="137265" name="TextBox 12"/>
          <p:cNvSpPr txBox="1">
            <a:spLocks noChangeArrowheads="1"/>
          </p:cNvSpPr>
          <p:nvPr/>
        </p:nvSpPr>
        <p:spPr bwMode="auto">
          <a:xfrm>
            <a:off x="2673350" y="465138"/>
            <a:ext cx="1719263" cy="461962"/>
          </a:xfrm>
          <a:prstGeom prst="rect">
            <a:avLst/>
          </a:prstGeom>
          <a:noFill/>
          <a:ln w="9525">
            <a:noFill/>
            <a:miter lim="800000"/>
            <a:headEnd/>
            <a:tailEnd/>
          </a:ln>
        </p:spPr>
        <p:txBody>
          <a:bodyPr wrap="none">
            <a:spAutoFit/>
          </a:bodyPr>
          <a:lstStyle/>
          <a:p>
            <a:pPr eaLnBrk="0" hangingPunct="0">
              <a:buFont typeface="Arial" charset="0"/>
              <a:buNone/>
            </a:pPr>
            <a:r>
              <a:rPr lang="en-US" altLang="zh-CN" sz="2400" b="1">
                <a:solidFill>
                  <a:srgbClr val="FF0000"/>
                </a:solidFill>
                <a:latin typeface="微软雅黑"/>
                <a:ea typeface="微软雅黑"/>
                <a:cs typeface="微软雅黑"/>
              </a:rPr>
              <a:t>KYT</a:t>
            </a:r>
            <a:r>
              <a:rPr lang="zh-CN" altLang="en-US" sz="2400" b="1">
                <a:solidFill>
                  <a:srgbClr val="FF0000"/>
                </a:solidFill>
                <a:latin typeface="微软雅黑"/>
                <a:ea typeface="微软雅黑"/>
                <a:cs typeface="微软雅黑"/>
              </a:rPr>
              <a:t>四步法</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4" name="Rectangle 4"/>
          <p:cNvSpPr>
            <a:spLocks noChangeArrowheads="1"/>
          </p:cNvSpPr>
          <p:nvPr/>
        </p:nvSpPr>
        <p:spPr bwMode="auto">
          <a:xfrm>
            <a:off x="296863" y="1058863"/>
            <a:ext cx="6264275" cy="1339850"/>
          </a:xfrm>
          <a:prstGeom prst="rect">
            <a:avLst/>
          </a:prstGeom>
          <a:noFill/>
          <a:ln w="19050" algn="ctr">
            <a:noFill/>
            <a:miter lim="800000"/>
            <a:headEnd/>
            <a:tailEnd/>
          </a:ln>
        </p:spPr>
        <p:txBody>
          <a:bodyPr>
            <a:spAutoFit/>
          </a:bodyPr>
          <a:lstStyle/>
          <a:p>
            <a:pPr eaLnBrk="0" hangingPunct="0">
              <a:lnSpc>
                <a:spcPct val="150000"/>
              </a:lnSpc>
              <a:buFont typeface="Arial" charset="0"/>
              <a:buNone/>
            </a:pPr>
            <a:r>
              <a:rPr lang="en-US" altLang="zh-CN" b="1">
                <a:latin typeface="微软雅黑"/>
                <a:ea typeface="微软雅黑"/>
                <a:cs typeface="微软雅黑"/>
              </a:rPr>
              <a:t>KYT——</a:t>
            </a:r>
            <a:r>
              <a:rPr lang="zh-CN" altLang="en-US" b="1">
                <a:latin typeface="微软雅黑"/>
                <a:ea typeface="微软雅黑"/>
                <a:cs typeface="微软雅黑"/>
              </a:rPr>
              <a:t>是作业员工对作业现场的重新认识、对安全知识与安全能力再造的过程，它能让员工重新体验 “零灾害是我自己的心愿、创造安全工作场所要从自己做起”。</a:t>
            </a:r>
          </a:p>
        </p:txBody>
      </p:sp>
      <p:sp>
        <p:nvSpPr>
          <p:cNvPr id="522245" name="Rectangle 5"/>
          <p:cNvSpPr>
            <a:spLocks noChangeArrowheads="1"/>
          </p:cNvSpPr>
          <p:nvPr/>
        </p:nvSpPr>
        <p:spPr bwMode="auto">
          <a:xfrm>
            <a:off x="458788" y="2841625"/>
            <a:ext cx="3509962" cy="1546225"/>
          </a:xfrm>
          <a:prstGeom prst="rect">
            <a:avLst/>
          </a:prstGeom>
          <a:noFill/>
          <a:ln w="19050" algn="ctr">
            <a:noFill/>
            <a:miter lim="800000"/>
            <a:headEnd/>
            <a:tailEnd/>
          </a:ln>
        </p:spPr>
        <p:txBody>
          <a:bodyPr>
            <a:spAutoFit/>
          </a:bodyPr>
          <a:lstStyle/>
          <a:p>
            <a:pPr eaLnBrk="0" hangingPunct="0">
              <a:lnSpc>
                <a:spcPct val="150000"/>
              </a:lnSpc>
              <a:buFont typeface="Arial" charset="0"/>
              <a:buNone/>
            </a:pPr>
            <a:r>
              <a:rPr lang="en-US" altLang="zh-CN" sz="2100" b="1">
                <a:solidFill>
                  <a:srgbClr val="FF0000"/>
                </a:solidFill>
                <a:latin typeface="微软雅黑"/>
                <a:ea typeface="微软雅黑"/>
                <a:cs typeface="微软雅黑"/>
              </a:rPr>
              <a:t>——</a:t>
            </a:r>
            <a:r>
              <a:rPr lang="zh-CN" altLang="en-US" sz="2100" b="1">
                <a:solidFill>
                  <a:srgbClr val="FF0000"/>
                </a:solidFill>
                <a:latin typeface="微软雅黑"/>
                <a:ea typeface="微软雅黑"/>
                <a:cs typeface="微软雅黑"/>
              </a:rPr>
              <a:t>班组是生产的最小集团，只有真正发挥班组的作用，实现零灾害才有希望！</a:t>
            </a:r>
          </a:p>
        </p:txBody>
      </p:sp>
      <p:pic>
        <p:nvPicPr>
          <p:cNvPr id="522246" name="Picture 6" descr="wx13"/>
          <p:cNvPicPr>
            <a:picLocks noGrp="1" noChangeAspect="1" noChangeArrowheads="1"/>
          </p:cNvPicPr>
          <p:nvPr>
            <p:ph/>
          </p:nvPr>
        </p:nvPicPr>
        <p:blipFill>
          <a:blip r:embed="rId2"/>
          <a:stretch>
            <a:fillRect/>
          </a:stretch>
        </p:blipFill>
        <p:spPr>
          <a:xfrm>
            <a:off x="4575175" y="3048000"/>
            <a:ext cx="1209675" cy="1133475"/>
          </a:xfrm>
          <a:effectLst>
            <a:outerShdw dist="81320" dir="2319588" algn="ctr" rotWithShape="0">
              <a:schemeClr val="bg2"/>
            </a:outerShdw>
          </a:effectLst>
        </p:spPr>
      </p:pic>
      <p:sp>
        <p:nvSpPr>
          <p:cNvPr id="138244" name="TextBox 7"/>
          <p:cNvSpPr txBox="1">
            <a:spLocks noChangeArrowheads="1"/>
          </p:cNvSpPr>
          <p:nvPr/>
        </p:nvSpPr>
        <p:spPr bwMode="auto">
          <a:xfrm>
            <a:off x="765175" y="411163"/>
            <a:ext cx="2027238" cy="461962"/>
          </a:xfrm>
          <a:prstGeom prst="rect">
            <a:avLst/>
          </a:prstGeom>
          <a:noFill/>
          <a:ln w="9525">
            <a:noFill/>
            <a:miter lim="800000"/>
            <a:headEnd/>
            <a:tailEnd/>
          </a:ln>
        </p:spPr>
        <p:txBody>
          <a:bodyPr wrap="none">
            <a:spAutoFit/>
          </a:bodyPr>
          <a:lstStyle/>
          <a:p>
            <a:pPr eaLnBrk="0" hangingPunct="0">
              <a:buFont typeface="Arial" charset="0"/>
              <a:buNone/>
            </a:pPr>
            <a:r>
              <a:rPr lang="en-US" altLang="zh-CN" sz="2400" b="1">
                <a:solidFill>
                  <a:srgbClr val="FF0000"/>
                </a:solidFill>
                <a:latin typeface="微软雅黑"/>
                <a:ea typeface="微软雅黑"/>
                <a:cs typeface="微软雅黑"/>
              </a:rPr>
              <a:t>KYT</a:t>
            </a:r>
            <a:r>
              <a:rPr lang="zh-CN" altLang="en-US" sz="2400" b="1">
                <a:solidFill>
                  <a:srgbClr val="FF0000"/>
                </a:solidFill>
                <a:latin typeface="微软雅黑"/>
                <a:ea typeface="微软雅黑"/>
                <a:cs typeface="微软雅黑"/>
              </a:rPr>
              <a:t>推进实施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2244"/>
                                        </p:tgtEl>
                                        <p:attrNameLst>
                                          <p:attrName>style.visibility</p:attrName>
                                        </p:attrNameLst>
                                      </p:cBhvr>
                                      <p:to>
                                        <p:strVal val="visible"/>
                                      </p:to>
                                    </p:set>
                                    <p:anim calcmode="lin" valueType="num">
                                      <p:cBhvr additive="base">
                                        <p:cTn id="7" dur="500" fill="hold"/>
                                        <p:tgtEl>
                                          <p:spTgt spid="522244"/>
                                        </p:tgtEl>
                                        <p:attrNameLst>
                                          <p:attrName>ppt_x</p:attrName>
                                        </p:attrNameLst>
                                      </p:cBhvr>
                                      <p:tavLst>
                                        <p:tav tm="0">
                                          <p:val>
                                            <p:strVal val="1+#ppt_w/2"/>
                                          </p:val>
                                        </p:tav>
                                        <p:tav tm="100000">
                                          <p:val>
                                            <p:strVal val="#ppt_x"/>
                                          </p:val>
                                        </p:tav>
                                      </p:tavLst>
                                    </p:anim>
                                    <p:anim calcmode="lin" valueType="num">
                                      <p:cBhvr additive="base">
                                        <p:cTn id="8" dur="500" fill="hold"/>
                                        <p:tgtEl>
                                          <p:spTgt spid="5222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22245"/>
                                        </p:tgtEl>
                                        <p:attrNameLst>
                                          <p:attrName>style.visibility</p:attrName>
                                        </p:attrNameLst>
                                      </p:cBhvr>
                                      <p:to>
                                        <p:strVal val="visible"/>
                                      </p:to>
                                    </p:set>
                                    <p:animEffect transition="in" filter="slide(fromBottom)">
                                      <p:cBhvr>
                                        <p:cTn id="13" dur="500"/>
                                        <p:tgtEl>
                                          <p:spTgt spid="52224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22246"/>
                                        </p:tgtEl>
                                        <p:attrNameLst>
                                          <p:attrName>style.visibility</p:attrName>
                                        </p:attrNameLst>
                                      </p:cBhvr>
                                      <p:to>
                                        <p:strVal val="visible"/>
                                      </p:to>
                                    </p:set>
                                    <p:animEffect transition="in" filter="blinds(horizontal)">
                                      <p:cBhvr>
                                        <p:cTn id="18" dur="2000"/>
                                        <p:tgtEl>
                                          <p:spTgt spid="522246"/>
                                        </p:tgtEl>
                                      </p:cBhvr>
                                    </p:animEffect>
                                  </p:childTnLst>
                                </p:cTn>
                              </p:par>
                              <p:par>
                                <p:cTn id="19" presetID="6" presetClass="emph" presetSubtype="0" fill="hold" nodeType="withEffect">
                                  <p:stCondLst>
                                    <p:cond delay="2000"/>
                                  </p:stCondLst>
                                  <p:childTnLst>
                                    <p:animScale>
                                      <p:cBhvr>
                                        <p:cTn id="20" dur="2000" fill="hold"/>
                                        <p:tgtEl>
                                          <p:spTgt spid="5222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4" grpId="0"/>
      <p:bldP spid="5222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42950" y="484188"/>
            <a:ext cx="5372100" cy="377825"/>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班组管理是企业最基础的管理</a:t>
            </a:r>
          </a:p>
        </p:txBody>
      </p:sp>
      <p:sp>
        <p:nvSpPr>
          <p:cNvPr id="19459" name="AutoShape 3"/>
          <p:cNvSpPr>
            <a:spLocks noChangeArrowheads="1"/>
          </p:cNvSpPr>
          <p:nvPr/>
        </p:nvSpPr>
        <p:spPr bwMode="auto">
          <a:xfrm>
            <a:off x="242888" y="1870075"/>
            <a:ext cx="2687637" cy="809625"/>
          </a:xfrm>
          <a:prstGeom prst="roundRect">
            <a:avLst>
              <a:gd name="adj" fmla="val 16667"/>
            </a:avLst>
          </a:prstGeom>
          <a:solidFill>
            <a:srgbClr val="3366FF"/>
          </a:solidFill>
          <a:ln w="9525">
            <a:noFill/>
            <a:round/>
            <a:headEnd/>
            <a:tailEnd/>
          </a:ln>
        </p:spPr>
        <p:txBody>
          <a:bodyPr wrap="none" lIns="13500" tIns="8100" rIns="13500" bIns="8100" anchor="ctr"/>
          <a:lstStyle/>
          <a:p>
            <a:pPr algn="ctr" eaLnBrk="0" hangingPunct="0">
              <a:buFont typeface="Arial" panose="020B0604020202020204" pitchFamily="34" charset="0"/>
              <a:buNone/>
              <a:defRPr/>
            </a:pPr>
            <a:r>
              <a:rPr lang="zh-CN" altLang="en-US" sz="6000" b="1">
                <a:solidFill>
                  <a:srgbClr val="000066"/>
                </a:solidFill>
                <a:latin typeface="微软雅黑" pitchFamily="34" charset="-122"/>
                <a:ea typeface="微软雅黑" pitchFamily="34" charset="-122"/>
              </a:rPr>
              <a:t>　</a:t>
            </a:r>
            <a:r>
              <a:rPr lang="zh-CN" altLang="en-US" sz="4050" b="1">
                <a:latin typeface="微软雅黑" pitchFamily="34" charset="-122"/>
                <a:ea typeface="微软雅黑" pitchFamily="34" charset="-122"/>
              </a:rPr>
              <a:t>班组好坏</a:t>
            </a:r>
            <a:r>
              <a:rPr lang="zh-CN" altLang="en-US" sz="6000" b="1">
                <a:solidFill>
                  <a:srgbClr val="000066"/>
                </a:solidFill>
                <a:latin typeface="微软雅黑" pitchFamily="34" charset="-122"/>
                <a:ea typeface="微软雅黑" pitchFamily="34" charset="-122"/>
              </a:rPr>
              <a:t>　</a:t>
            </a:r>
          </a:p>
        </p:txBody>
      </p:sp>
      <p:sp>
        <p:nvSpPr>
          <p:cNvPr id="19460" name="AutoShape 4"/>
          <p:cNvSpPr>
            <a:spLocks noChangeArrowheads="1"/>
          </p:cNvSpPr>
          <p:nvPr/>
        </p:nvSpPr>
        <p:spPr bwMode="auto">
          <a:xfrm>
            <a:off x="242888" y="3436938"/>
            <a:ext cx="2687637" cy="784225"/>
          </a:xfrm>
          <a:prstGeom prst="roundRect">
            <a:avLst>
              <a:gd name="adj" fmla="val 16667"/>
            </a:avLst>
          </a:prstGeom>
          <a:solidFill>
            <a:srgbClr val="3366FF"/>
          </a:solidFill>
          <a:ln w="9525">
            <a:noFill/>
            <a:round/>
            <a:headEnd/>
            <a:tailEnd/>
          </a:ln>
        </p:spPr>
        <p:txBody>
          <a:bodyPr wrap="none" lIns="13500" tIns="8100" rIns="13500" bIns="8100" anchor="ctr"/>
          <a:lstStyle/>
          <a:p>
            <a:pPr algn="ctr" eaLnBrk="0" hangingPunct="0">
              <a:buFont typeface="Arial" panose="020B0604020202020204" pitchFamily="34" charset="0"/>
              <a:buNone/>
              <a:defRPr/>
            </a:pPr>
            <a:r>
              <a:rPr lang="zh-CN" altLang="en-US" sz="6000" b="1">
                <a:solidFill>
                  <a:srgbClr val="000066"/>
                </a:solidFill>
                <a:latin typeface="微软雅黑" pitchFamily="34" charset="-122"/>
                <a:ea typeface="微软雅黑" pitchFamily="34" charset="-122"/>
              </a:rPr>
              <a:t>　</a:t>
            </a:r>
            <a:r>
              <a:rPr lang="zh-CN" altLang="en-US" sz="4050" b="1">
                <a:latin typeface="微软雅黑" pitchFamily="34" charset="-122"/>
                <a:ea typeface="微软雅黑" pitchFamily="34" charset="-122"/>
              </a:rPr>
              <a:t>基础不牢</a:t>
            </a:r>
            <a:r>
              <a:rPr lang="zh-CN" altLang="en-US" sz="6000" b="1">
                <a:solidFill>
                  <a:srgbClr val="000066"/>
                </a:solidFill>
                <a:latin typeface="微软雅黑" pitchFamily="34" charset="-122"/>
                <a:ea typeface="微软雅黑" pitchFamily="34" charset="-122"/>
              </a:rPr>
              <a:t>　</a:t>
            </a:r>
          </a:p>
        </p:txBody>
      </p:sp>
      <p:grpSp>
        <p:nvGrpSpPr>
          <p:cNvPr id="2" name="Group 5"/>
          <p:cNvGrpSpPr>
            <a:grpSpLocks/>
          </p:cNvGrpSpPr>
          <p:nvPr/>
        </p:nvGrpSpPr>
        <p:grpSpPr bwMode="auto">
          <a:xfrm>
            <a:off x="1808163" y="1868488"/>
            <a:ext cx="3889375" cy="2454275"/>
            <a:chOff x="0" y="0"/>
            <a:chExt cx="1872" cy="990"/>
          </a:xfrm>
        </p:grpSpPr>
        <p:sp>
          <p:nvSpPr>
            <p:cNvPr id="56327" name="Rectangle 6"/>
            <p:cNvSpPr>
              <a:spLocks noChangeArrowheads="1"/>
            </p:cNvSpPr>
            <p:nvPr/>
          </p:nvSpPr>
          <p:spPr bwMode="auto">
            <a:xfrm>
              <a:off x="816" y="624"/>
              <a:ext cx="1056" cy="366"/>
            </a:xfrm>
            <a:prstGeom prst="rect">
              <a:avLst/>
            </a:prstGeom>
            <a:solidFill>
              <a:srgbClr val="FF5B5B"/>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5B5B"/>
              </a:extrusionClr>
            </a:sp3d>
          </p:spPr>
          <p:txBody>
            <a:bodyPr wrap="none" anchor="ctr">
              <a:flatTx/>
            </a:bodyPr>
            <a:lstStyle/>
            <a:p>
              <a:pPr algn="ctr" eaLnBrk="0" hangingPunct="0">
                <a:buFont typeface="Arial" charset="0"/>
                <a:buNone/>
              </a:pPr>
              <a:r>
                <a:rPr lang="zh-CN" altLang="en-US" sz="3000" b="1">
                  <a:solidFill>
                    <a:srgbClr val="000000"/>
                  </a:solidFill>
                  <a:latin typeface="微软雅黑"/>
                  <a:ea typeface="微软雅黑"/>
                  <a:cs typeface="微软雅黑"/>
                </a:rPr>
                <a:t>地动山摇</a:t>
              </a:r>
            </a:p>
          </p:txBody>
        </p:sp>
        <p:sp>
          <p:nvSpPr>
            <p:cNvPr id="56328" name="Rectangle 7"/>
            <p:cNvSpPr>
              <a:spLocks noChangeArrowheads="1"/>
            </p:cNvSpPr>
            <p:nvPr/>
          </p:nvSpPr>
          <p:spPr bwMode="auto">
            <a:xfrm>
              <a:off x="816" y="0"/>
              <a:ext cx="1056" cy="366"/>
            </a:xfrm>
            <a:prstGeom prst="rect">
              <a:avLst/>
            </a:prstGeom>
            <a:solidFill>
              <a:srgbClr val="FF5B5B"/>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FF5B5B"/>
              </a:extrusionClr>
            </a:sp3d>
          </p:spPr>
          <p:txBody>
            <a:bodyPr wrap="none" anchor="ctr">
              <a:flatTx/>
            </a:bodyPr>
            <a:lstStyle/>
            <a:p>
              <a:pPr algn="ctr" eaLnBrk="0" hangingPunct="0">
                <a:buFont typeface="Arial" charset="0"/>
                <a:buNone/>
              </a:pPr>
              <a:r>
                <a:rPr lang="zh-CN" altLang="en-US" sz="3000" b="1">
                  <a:solidFill>
                    <a:srgbClr val="000000"/>
                  </a:solidFill>
                  <a:latin typeface="微软雅黑"/>
                  <a:ea typeface="微软雅黑"/>
                  <a:cs typeface="微软雅黑"/>
                </a:rPr>
                <a:t>企业成败</a:t>
              </a:r>
            </a:p>
          </p:txBody>
        </p:sp>
        <p:sp>
          <p:nvSpPr>
            <p:cNvPr id="56329" name="AutoShape 8"/>
            <p:cNvSpPr>
              <a:spLocks noChangeArrowheads="1"/>
            </p:cNvSpPr>
            <p:nvPr/>
          </p:nvSpPr>
          <p:spPr bwMode="auto">
            <a:xfrm rot="-956">
              <a:off x="0" y="384"/>
              <a:ext cx="480" cy="194"/>
            </a:xfrm>
            <a:custGeom>
              <a:avLst/>
              <a:gdLst>
                <a:gd name="T0" fmla="*/ 8 w 21600"/>
                <a:gd name="T1" fmla="*/ 0 h 21600"/>
                <a:gd name="T2" fmla="*/ 0 w 21600"/>
                <a:gd name="T3" fmla="*/ 1 h 21600"/>
                <a:gd name="T4" fmla="*/ 8 w 21600"/>
                <a:gd name="T5" fmla="*/ 2 h 21600"/>
                <a:gd name="T6" fmla="*/ 11 w 21600"/>
                <a:gd name="T7" fmla="*/ 1 h 21600"/>
                <a:gd name="T8" fmla="*/ 17694720 60000 65536"/>
                <a:gd name="T9" fmla="*/ 11796480 60000 65536"/>
                <a:gd name="T10" fmla="*/ 5898240 60000 65536"/>
                <a:gd name="T11" fmla="*/ 0 60000 65536"/>
                <a:gd name="T12" fmla="*/ 3375 w 21600"/>
                <a:gd name="T13" fmla="*/ 5456 h 21600"/>
                <a:gd name="T14" fmla="*/ 18900 w 21600"/>
                <a:gd name="T15" fmla="*/ 1625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5B5B"/>
            </a:solidFill>
            <a:ln w="9525">
              <a:solidFill>
                <a:srgbClr val="009999"/>
              </a:solidFill>
              <a:miter lim="800000"/>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grpSp>
      <p:sp>
        <p:nvSpPr>
          <p:cNvPr id="19466" name="AutoShape 4"/>
          <p:cNvSpPr>
            <a:spLocks noChangeArrowheads="1"/>
          </p:cNvSpPr>
          <p:nvPr/>
        </p:nvSpPr>
        <p:spPr bwMode="auto">
          <a:xfrm>
            <a:off x="5697538" y="2625725"/>
            <a:ext cx="1106487" cy="919163"/>
          </a:xfrm>
          <a:prstGeom prst="irregularSeal1">
            <a:avLst/>
          </a:prstGeom>
          <a:gradFill rotWithShape="1">
            <a:gsLst>
              <a:gs pos="0">
                <a:schemeClr val="bg1"/>
              </a:gs>
              <a:gs pos="100000">
                <a:srgbClr val="FF0066"/>
              </a:gs>
            </a:gsLst>
            <a:path path="shape">
              <a:fillToRect l="50000" t="50000" r="50000" b="50000"/>
            </a:path>
          </a:gradFill>
          <a:ln w="9525">
            <a:solidFill>
              <a:srgbClr val="FF9900"/>
            </a:solidFill>
            <a:miter lim="800000"/>
            <a:headEnd/>
            <a:tailEnd/>
          </a:ln>
        </p:spPr>
        <p:txBody>
          <a:bodyPr wrap="none" anchor="ctr"/>
          <a:lstStyle/>
          <a:p>
            <a:pPr algn="ctr" eaLnBrk="0" hangingPunct="0">
              <a:buFont typeface="Arial" charset="0"/>
              <a:buNone/>
            </a:pPr>
            <a:r>
              <a:rPr lang="zh-CN" altLang="en-US" sz="6600" b="1">
                <a:latin typeface="微软雅黑"/>
                <a:ea typeface="微软雅黑"/>
                <a:cs typeface="微软雅黑"/>
              </a:rPr>
              <a:t>！</a:t>
            </a:r>
          </a:p>
        </p:txBody>
      </p:sp>
      <p:sp>
        <p:nvSpPr>
          <p:cNvPr id="11" name="左大括号 10"/>
          <p:cNvSpPr/>
          <p:nvPr/>
        </p:nvSpPr>
        <p:spPr bwMode="auto">
          <a:xfrm>
            <a:off x="2943225" y="2193925"/>
            <a:ext cx="485775" cy="1673225"/>
          </a:xfrm>
          <a:prstGeom prst="leftBrace">
            <a:avLst/>
          </a:prstGeom>
          <a:noFill/>
          <a:ln w="38100"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txBody>
          <a:bodyPr wrap="none" lIns="67500" tIns="35100" rIns="67500" bIns="35100" anchor="ctr"/>
          <a:lstStyle/>
          <a:p>
            <a:pPr marL="341710" indent="-341710" algn="ctr" defTabSz="685800">
              <a:spcBef>
                <a:spcPct val="50000"/>
              </a:spcBef>
              <a:buSzPct val="120000"/>
              <a:buFont typeface="Arial" panose="020B0604020202020204" pitchFamily="34" charset="0"/>
              <a:buNone/>
              <a:defRPr/>
            </a:pPr>
            <a:endParaRPr lang="zh-CN" altLang="en-US" sz="1350" b="1" i="1">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1000"/>
                                        <p:tgtEl>
                                          <p:spTgt spid="194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linds(horizontal)">
                                      <p:cBhvr>
                                        <p:cTn id="10" dur="1000"/>
                                        <p:tgtEl>
                                          <p:spTgt spid="19460"/>
                                        </p:tgtEl>
                                      </p:cBhvr>
                                    </p:animEffect>
                                  </p:childTnLst>
                                </p:cTn>
                              </p:par>
                              <p:par>
                                <p:cTn id="11" presetID="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19466"/>
                                        </p:tgtEl>
                                        <p:attrNameLst>
                                          <p:attrName>style.visibility</p:attrName>
                                        </p:attrNameLst>
                                      </p:cBhvr>
                                      <p:to>
                                        <p:strVal val="visible"/>
                                      </p:to>
                                    </p:set>
                                    <p:animEffect transition="in" filter="box(out)">
                                      <p:cBhvr>
                                        <p:cTn id="18" dur="1000"/>
                                        <p:tgtEl>
                                          <p:spTgt spid="19466"/>
                                        </p:tgtEl>
                                      </p:cBhvr>
                                    </p:animEffect>
                                  </p:childTnLst>
                                </p:cTn>
                              </p:par>
                              <p:par>
                                <p:cTn id="19" presetID="6" presetClass="emph" presetSubtype="0" fill="hold" nodeType="withEffect">
                                  <p:stCondLst>
                                    <p:cond delay="0"/>
                                  </p:stCondLst>
                                  <p:childTnLst>
                                    <p:animScale>
                                      <p:cBhvr>
                                        <p:cTn id="20" dur="1000" fill="hold"/>
                                        <p:tgtEl>
                                          <p:spTgt spid="19466"/>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P spid="19460" grpId="0" animBg="1" autoUpdateAnimBg="0"/>
      <p:bldP spid="19466"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3"/>
          <p:cNvPicPr>
            <a:picLocks noGrp="1" noChangeAspect="1" noChangeArrowheads="1"/>
          </p:cNvPicPr>
          <p:nvPr>
            <p:ph idx="1"/>
          </p:nvPr>
        </p:nvPicPr>
        <p:blipFill>
          <a:blip r:embed="rId2"/>
          <a:srcRect/>
          <a:stretch>
            <a:fillRect/>
          </a:stretch>
        </p:blipFill>
        <p:spPr>
          <a:xfrm>
            <a:off x="3175" y="1438275"/>
            <a:ext cx="2455863" cy="2862263"/>
          </a:xfrm>
        </p:spPr>
      </p:pic>
      <p:sp>
        <p:nvSpPr>
          <p:cNvPr id="139266" name="AutoShape 4"/>
          <p:cNvSpPr>
            <a:spLocks noChangeArrowheads="1"/>
          </p:cNvSpPr>
          <p:nvPr/>
        </p:nvSpPr>
        <p:spPr bwMode="auto">
          <a:xfrm>
            <a:off x="2697163" y="1546225"/>
            <a:ext cx="3671887" cy="323850"/>
          </a:xfrm>
          <a:prstGeom prst="flowChartAlternateProcess">
            <a:avLst/>
          </a:prstGeom>
          <a:gradFill rotWithShape="0">
            <a:gsLst>
              <a:gs pos="0">
                <a:srgbClr val="6A8B25"/>
              </a:gs>
              <a:gs pos="100000">
                <a:srgbClr val="83B02F"/>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8197" name="Rectangle 5"/>
          <p:cNvSpPr>
            <a:spLocks noChangeArrowheads="1"/>
          </p:cNvSpPr>
          <p:nvPr/>
        </p:nvSpPr>
        <p:spPr bwMode="auto">
          <a:xfrm>
            <a:off x="2697163" y="1816100"/>
            <a:ext cx="3671887" cy="2430463"/>
          </a:xfrm>
          <a:prstGeom prst="rect">
            <a:avLst/>
          </a:prstGeom>
          <a:gradFill rotWithShape="0">
            <a:gsLst>
              <a:gs pos="0">
                <a:schemeClr val="bg1"/>
              </a:gs>
              <a:gs pos="100000">
                <a:srgbClr val="CBCBCB"/>
              </a:gs>
            </a:gsLst>
            <a:lin ang="5400000" scaled="1"/>
          </a:gradFill>
          <a:ln>
            <a:noFill/>
          </a:ln>
          <a:effectLst/>
          <a:extLst>
            <a:ext uri="{91240B29-F687-4F45-9708-019B960494DF}"/>
            <a:ext uri="{AF507438-7753-43E0-B8FC-AC1667EBCBE1}"/>
          </a:extLst>
        </p:spPr>
        <p:txBody>
          <a:bodyPr/>
          <a:lstStyle/>
          <a:p>
            <a:pPr algn="ctr">
              <a:lnSpc>
                <a:spcPct val="200000"/>
              </a:lnSpc>
              <a:defRPr/>
            </a:pPr>
            <a:r>
              <a:rPr lang="zh-CN" altLang="en-US" sz="2100" b="1" dirty="0">
                <a:latin typeface="+mj-ea"/>
                <a:ea typeface="+mj-ea"/>
              </a:rPr>
              <a:t>第四单元</a:t>
            </a:r>
            <a:endParaRPr lang="en-US" altLang="zh-CN" sz="2100" b="1" dirty="0">
              <a:latin typeface="+mj-ea"/>
              <a:ea typeface="+mj-ea"/>
            </a:endParaRPr>
          </a:p>
          <a:p>
            <a:pPr eaLnBrk="0" hangingPunct="0">
              <a:lnSpc>
                <a:spcPct val="200000"/>
              </a:lnSpc>
              <a:buFont typeface="Arial" panose="020B0604020202020204" pitchFamily="34" charset="0"/>
              <a:buNone/>
              <a:defRPr/>
            </a:pPr>
            <a:r>
              <a:rPr lang="zh-CN" altLang="en-US" sz="1600" b="1" dirty="0">
                <a:latin typeface="微软雅黑" pitchFamily="34" charset="-122"/>
                <a:ea typeface="微软雅黑" pitchFamily="34" charset="-122"/>
              </a:rPr>
              <a:t>人造环境、环境育人</a:t>
            </a:r>
            <a:r>
              <a:rPr lang="en-US" altLang="zh-CN" sz="1200" b="1" dirty="0">
                <a:latin typeface="微软雅黑" pitchFamily="34" charset="-122"/>
                <a:ea typeface="微软雅黑" pitchFamily="34" charset="-122"/>
              </a:rPr>
              <a:t> —“</a:t>
            </a:r>
            <a:r>
              <a:rPr lang="zh-CN" altLang="en-US" sz="1200" b="1" dirty="0">
                <a:latin typeface="微软雅黑" pitchFamily="34" charset="-122"/>
                <a:ea typeface="微软雅黑" pitchFamily="34" charset="-122"/>
              </a:rPr>
              <a:t>清洁型”班组创建</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3"/>
          <p:cNvSpPr>
            <a:spLocks noChangeArrowheads="1"/>
          </p:cNvSpPr>
          <p:nvPr/>
        </p:nvSpPr>
        <p:spPr bwMode="auto">
          <a:xfrm>
            <a:off x="2519363" y="1387475"/>
            <a:ext cx="3941762" cy="107950"/>
          </a:xfrm>
          <a:prstGeom prst="rect">
            <a:avLst/>
          </a:prstGeom>
          <a:gradFill rotWithShape="0">
            <a:gsLst>
              <a:gs pos="0">
                <a:srgbClr val="CBCBCB"/>
              </a:gs>
              <a:gs pos="100000">
                <a:srgbClr val="E7E3E7"/>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9220" name="Oval 4"/>
          <p:cNvSpPr>
            <a:spLocks noChangeArrowheads="1"/>
          </p:cNvSpPr>
          <p:nvPr/>
        </p:nvSpPr>
        <p:spPr bwMode="auto">
          <a:xfrm>
            <a:off x="2413000" y="1227138"/>
            <a:ext cx="406400" cy="406400"/>
          </a:xfrm>
          <a:prstGeom prst="ellipse">
            <a:avLst/>
          </a:prstGeom>
          <a:solidFill>
            <a:srgbClr val="FF6600"/>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1" name="Text Box 5"/>
          <p:cNvSpPr txBox="1">
            <a:spLocks noChangeArrowheads="1"/>
          </p:cNvSpPr>
          <p:nvPr/>
        </p:nvSpPr>
        <p:spPr bwMode="auto">
          <a:xfrm>
            <a:off x="2465388" y="1279525"/>
            <a:ext cx="255587" cy="368300"/>
          </a:xfrm>
          <a:prstGeom prst="rect">
            <a:avLst/>
          </a:prstGeom>
          <a:noFill/>
          <a:ln>
            <a:noFill/>
          </a:ln>
          <a:extLst>
            <a:ext uri="{909E8E84-426E-40DD-AFC4-6F175D3DCCD1}"/>
            <a:ext uri="{91240B29-F687-4F45-9708-019B960494DF}"/>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1</a:t>
            </a:r>
          </a:p>
        </p:txBody>
      </p:sp>
      <p:sp>
        <p:nvSpPr>
          <p:cNvPr id="140292" name="Text Box 6"/>
          <p:cNvSpPr txBox="1">
            <a:spLocks noChangeArrowheads="1"/>
          </p:cNvSpPr>
          <p:nvPr/>
        </p:nvSpPr>
        <p:spPr bwMode="auto">
          <a:xfrm>
            <a:off x="2559050" y="1363663"/>
            <a:ext cx="4089400" cy="458787"/>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latin typeface="微软雅黑"/>
                <a:ea typeface="微软雅黑"/>
                <a:cs typeface="微软雅黑"/>
              </a:rPr>
              <a:t>班组长成为一名三现主义者</a:t>
            </a:r>
            <a:endParaRPr lang="zh-CN" altLang="en-US" b="1">
              <a:solidFill>
                <a:srgbClr val="000000"/>
              </a:solidFill>
              <a:latin typeface="微软雅黑"/>
              <a:ea typeface="微软雅黑"/>
              <a:cs typeface="微软雅黑"/>
            </a:endParaRPr>
          </a:p>
        </p:txBody>
      </p:sp>
      <p:sp>
        <p:nvSpPr>
          <p:cNvPr id="9223" name="Rectangle 7"/>
          <p:cNvSpPr>
            <a:spLocks noChangeArrowheads="1"/>
          </p:cNvSpPr>
          <p:nvPr/>
        </p:nvSpPr>
        <p:spPr bwMode="auto">
          <a:xfrm>
            <a:off x="2012950" y="2063750"/>
            <a:ext cx="3941763" cy="107950"/>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4" name="Oval 8"/>
          <p:cNvSpPr>
            <a:spLocks noChangeArrowheads="1"/>
          </p:cNvSpPr>
          <p:nvPr/>
        </p:nvSpPr>
        <p:spPr bwMode="auto">
          <a:xfrm>
            <a:off x="1905000" y="1901825"/>
            <a:ext cx="407988" cy="407988"/>
          </a:xfrm>
          <a:prstGeom prst="ellipse">
            <a:avLst/>
          </a:prstGeom>
          <a:solidFill>
            <a:srgbClr val="6A8B25"/>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5" name="Text Box 9"/>
          <p:cNvSpPr txBox="1">
            <a:spLocks noChangeArrowheads="1"/>
          </p:cNvSpPr>
          <p:nvPr/>
        </p:nvSpPr>
        <p:spPr bwMode="auto">
          <a:xfrm>
            <a:off x="1957388" y="1947863"/>
            <a:ext cx="257175" cy="369887"/>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dirty="0">
                <a:solidFill>
                  <a:schemeClr val="bg1"/>
                </a:solidFill>
                <a:latin typeface="+mn-ea"/>
                <a:ea typeface="宋体" panose="02010600030101010101" pitchFamily="2" charset="-122"/>
              </a:rPr>
              <a:t>2</a:t>
            </a:r>
          </a:p>
        </p:txBody>
      </p:sp>
      <p:sp>
        <p:nvSpPr>
          <p:cNvPr id="140296" name="Text Box 10"/>
          <p:cNvSpPr txBox="1">
            <a:spLocks noChangeArrowheads="1"/>
          </p:cNvSpPr>
          <p:nvPr/>
        </p:nvSpPr>
        <p:spPr bwMode="auto">
          <a:xfrm>
            <a:off x="2085975" y="2065338"/>
            <a:ext cx="4535488" cy="458787"/>
          </a:xfrm>
          <a:prstGeom prst="rect">
            <a:avLst/>
          </a:prstGeom>
          <a:noFill/>
          <a:ln w="9525">
            <a:noFill/>
            <a:miter lim="800000"/>
            <a:headEnd/>
            <a:tailEnd/>
          </a:ln>
        </p:spPr>
        <p:txBody>
          <a:bodyPr>
            <a:spAutoFit/>
          </a:bodyPr>
          <a:lstStyle/>
          <a:p>
            <a:pPr eaLnBrk="0" hangingPunct="0">
              <a:lnSpc>
                <a:spcPct val="150000"/>
              </a:lnSpc>
              <a:buFont typeface="Arial" charset="0"/>
              <a:buNone/>
            </a:pPr>
            <a:r>
              <a:rPr lang="zh-CN" altLang="en-US" b="1">
                <a:latin typeface="微软雅黑"/>
                <a:ea typeface="微软雅黑"/>
                <a:cs typeface="微软雅黑"/>
              </a:rPr>
              <a:t>推行5S管理，创建清洁型班组</a:t>
            </a:r>
          </a:p>
        </p:txBody>
      </p:sp>
      <p:sp>
        <p:nvSpPr>
          <p:cNvPr id="9227" name="Rectangle 11"/>
          <p:cNvSpPr>
            <a:spLocks noChangeArrowheads="1"/>
          </p:cNvSpPr>
          <p:nvPr/>
        </p:nvSpPr>
        <p:spPr bwMode="auto">
          <a:xfrm>
            <a:off x="1484313" y="2743200"/>
            <a:ext cx="3943350" cy="106363"/>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8" name="Oval 12"/>
          <p:cNvSpPr>
            <a:spLocks noChangeArrowheads="1"/>
          </p:cNvSpPr>
          <p:nvPr/>
        </p:nvSpPr>
        <p:spPr bwMode="auto">
          <a:xfrm>
            <a:off x="1376363" y="2581275"/>
            <a:ext cx="407987" cy="406400"/>
          </a:xfrm>
          <a:prstGeom prst="ellipse">
            <a:avLst/>
          </a:prstGeom>
          <a:solidFill>
            <a:schemeClr val="folHlink"/>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9" name="Text Box 13"/>
          <p:cNvSpPr txBox="1">
            <a:spLocks noChangeArrowheads="1"/>
          </p:cNvSpPr>
          <p:nvPr/>
        </p:nvSpPr>
        <p:spPr bwMode="auto">
          <a:xfrm>
            <a:off x="1428750" y="2611438"/>
            <a:ext cx="257175" cy="3683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3</a:t>
            </a:r>
            <a:endParaRPr lang="zh-CN" altLang="en-US" dirty="0">
              <a:latin typeface="+mn-ea"/>
              <a:ea typeface="宋体" panose="02010600030101010101" pitchFamily="2" charset="-122"/>
            </a:endParaRPr>
          </a:p>
        </p:txBody>
      </p:sp>
      <p:sp>
        <p:nvSpPr>
          <p:cNvPr id="140300" name="Text Box 14"/>
          <p:cNvSpPr txBox="1">
            <a:spLocks noChangeArrowheads="1"/>
          </p:cNvSpPr>
          <p:nvPr/>
        </p:nvSpPr>
        <p:spPr bwMode="auto">
          <a:xfrm>
            <a:off x="1741488" y="2755900"/>
            <a:ext cx="3746500" cy="458788"/>
          </a:xfrm>
          <a:prstGeom prst="rect">
            <a:avLst/>
          </a:prstGeom>
          <a:noFill/>
          <a:ln w="9525">
            <a:noFill/>
            <a:miter lim="800000"/>
            <a:headEnd/>
            <a:tailEnd/>
          </a:ln>
        </p:spPr>
        <p:txBody>
          <a:bodyPr>
            <a:spAutoFit/>
          </a:bodyPr>
          <a:lstStyle/>
          <a:p>
            <a:pPr eaLnBrk="0" hangingPunct="0">
              <a:lnSpc>
                <a:spcPct val="150000"/>
              </a:lnSpc>
              <a:buFont typeface="Arial" charset="0"/>
              <a:buNone/>
            </a:pPr>
            <a:r>
              <a:rPr lang="zh-CN" altLang="en-US" b="1">
                <a:latin typeface="微软雅黑"/>
                <a:ea typeface="微软雅黑"/>
                <a:cs typeface="微软雅黑"/>
              </a:rPr>
              <a:t>5S实施的技巧</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765175" y="484188"/>
            <a:ext cx="3660775" cy="411162"/>
          </a:xfrm>
        </p:spPr>
        <p:txBody>
          <a:bodyPr/>
          <a:lstStyle/>
          <a:p>
            <a:pPr eaLnBrk="1" hangingPunct="1"/>
            <a:r>
              <a:rPr lang="zh-CN" altLang="en-US" smtClean="0">
                <a:solidFill>
                  <a:srgbClr val="FF0000"/>
                </a:solidFill>
              </a:rPr>
              <a:t>什么是三现？</a:t>
            </a:r>
          </a:p>
        </p:txBody>
      </p:sp>
      <p:sp>
        <p:nvSpPr>
          <p:cNvPr id="280579" name="Rectangle 3"/>
          <p:cNvSpPr>
            <a:spLocks noGrp="1" noChangeArrowheads="1"/>
          </p:cNvSpPr>
          <p:nvPr>
            <p:ph idx="1"/>
          </p:nvPr>
        </p:nvSpPr>
        <p:spPr>
          <a:xfrm>
            <a:off x="242888" y="1004888"/>
            <a:ext cx="6318250" cy="2106612"/>
          </a:xfrm>
        </p:spPr>
        <p:txBody>
          <a:bodyPr/>
          <a:lstStyle/>
          <a:p>
            <a:pPr eaLnBrk="1" hangingPunct="1">
              <a:lnSpc>
                <a:spcPct val="150000"/>
              </a:lnSpc>
              <a:buFont typeface="Wingdings" pitchFamily="2" charset="2"/>
              <a:buChar char="Ø"/>
            </a:pPr>
            <a:r>
              <a:rPr lang="zh-CN" altLang="en-US" sz="2100" b="1" smtClean="0">
                <a:latin typeface="微软雅黑"/>
              </a:rPr>
              <a:t> </a:t>
            </a:r>
          </a:p>
          <a:p>
            <a:pPr eaLnBrk="1" hangingPunct="1">
              <a:lnSpc>
                <a:spcPct val="150000"/>
              </a:lnSpc>
              <a:buFont typeface="Wingdings" pitchFamily="2" charset="2"/>
              <a:buChar char="Ø"/>
            </a:pPr>
            <a:r>
              <a:rPr lang="zh-CN" altLang="en-US" sz="2100" b="1" smtClean="0">
                <a:latin typeface="微软雅黑"/>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 calcmode="lin" valueType="num">
                                      <p:cBhvr additive="base">
                                        <p:cTn id="7" dur="500" fill="hold"/>
                                        <p:tgtEl>
                                          <p:spTgt spid="280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0579">
                                            <p:txEl>
                                              <p:pRg st="1" end="1"/>
                                            </p:txEl>
                                          </p:spTgt>
                                        </p:tgtEl>
                                        <p:attrNameLst>
                                          <p:attrName>style.visibility</p:attrName>
                                        </p:attrNameLst>
                                      </p:cBhvr>
                                      <p:to>
                                        <p:strVal val="visible"/>
                                      </p:to>
                                    </p:set>
                                    <p:anim calcmode="lin" valueType="num">
                                      <p:cBhvr additive="base">
                                        <p:cTn id="13" dur="5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05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Text Box 7"/>
          <p:cNvSpPr txBox="1">
            <a:spLocks noChangeArrowheads="1"/>
          </p:cNvSpPr>
          <p:nvPr/>
        </p:nvSpPr>
        <p:spPr bwMode="auto">
          <a:xfrm>
            <a:off x="404813" y="4022725"/>
            <a:ext cx="5918200" cy="461963"/>
          </a:xfrm>
          <a:prstGeom prst="rect">
            <a:avLst/>
          </a:prstGeom>
          <a:solidFill>
            <a:srgbClr val="FFC000"/>
          </a:solidFill>
          <a:ln w="9525">
            <a:noFill/>
            <a:miter lim="800000"/>
            <a:headEnd/>
            <a:tailEnd/>
          </a:ln>
        </p:spPr>
        <p:txBody>
          <a:bodyPr>
            <a:spAutoFit/>
          </a:bodyPr>
          <a:lstStyle/>
          <a:p>
            <a:pPr algn="ctr" eaLnBrk="0" hangingPunct="0">
              <a:spcBef>
                <a:spcPct val="50000"/>
              </a:spcBef>
              <a:buFont typeface="Arial" charset="0"/>
              <a:buNone/>
            </a:pPr>
            <a:r>
              <a:rPr kumimoji="1" lang="zh-CN" altLang="en-US" sz="2400" b="1">
                <a:solidFill>
                  <a:srgbClr val="002060"/>
                </a:solidFill>
                <a:latin typeface="微软雅黑"/>
                <a:ea typeface="微软雅黑"/>
                <a:cs typeface="微软雅黑"/>
              </a:rPr>
              <a:t>推行过</a:t>
            </a:r>
            <a:r>
              <a:rPr kumimoji="1" lang="en-US" altLang="zh-CN" sz="2400" b="1">
                <a:solidFill>
                  <a:srgbClr val="002060"/>
                </a:solidFill>
                <a:latin typeface="微软雅黑"/>
                <a:ea typeface="微软雅黑"/>
                <a:cs typeface="微软雅黑"/>
              </a:rPr>
              <a:t>5S</a:t>
            </a:r>
            <a:r>
              <a:rPr kumimoji="1" lang="zh-CN" altLang="en-US" sz="2400" b="1">
                <a:solidFill>
                  <a:srgbClr val="002060"/>
                </a:solidFill>
                <a:latin typeface="微软雅黑"/>
                <a:ea typeface="微软雅黑"/>
                <a:cs typeface="微软雅黑"/>
              </a:rPr>
              <a:t>的工厂</a:t>
            </a:r>
          </a:p>
        </p:txBody>
      </p:sp>
      <p:sp>
        <p:nvSpPr>
          <p:cNvPr id="15" name="Rectangle 8"/>
          <p:cNvSpPr txBox="1">
            <a:spLocks noChangeArrowheads="1"/>
          </p:cNvSpPr>
          <p:nvPr/>
        </p:nvSpPr>
        <p:spPr>
          <a:xfrm>
            <a:off x="242888" y="1112838"/>
            <a:ext cx="6318250" cy="2646362"/>
          </a:xfrm>
          <a:prstGeom prst="rect">
            <a:avLst/>
          </a:prstGeom>
        </p:spPr>
        <p:txBody>
          <a:bodyPr/>
          <a:lstStyle/>
          <a:p>
            <a:pPr marL="257175" indent="-257175" algn="just" defTabSz="685800">
              <a:lnSpc>
                <a:spcPct val="150000"/>
              </a:lnSpc>
              <a:spcBef>
                <a:spcPct val="20000"/>
              </a:spcBef>
              <a:buFont typeface="Arial" panose="020B0604020202020204" pitchFamily="34" charset="0"/>
              <a:buNone/>
              <a:defRPr/>
            </a:pPr>
            <a:r>
              <a:rPr lang="zh-CN" altLang="en-US" sz="2100" b="1" kern="0" dirty="0">
                <a:latin typeface="微软雅黑" pitchFamily="34" charset="-122"/>
                <a:ea typeface="微软雅黑" pitchFamily="34" charset="-122"/>
              </a:rPr>
              <a:t>当我们进入一家工厂时，</a:t>
            </a:r>
            <a:r>
              <a:rPr lang="zh-CN" altLang="en-US" sz="2100" b="1" kern="0" dirty="0">
                <a:solidFill>
                  <a:srgbClr val="C00000"/>
                </a:solidFill>
                <a:latin typeface="微软雅黑" pitchFamily="34" charset="-122"/>
                <a:ea typeface="微软雅黑" pitchFamily="34" charset="-122"/>
              </a:rPr>
              <a:t>第一印象是最深刻的</a:t>
            </a:r>
            <a:r>
              <a:rPr lang="zh-CN" altLang="en-US" sz="2100" b="1" kern="0" dirty="0">
                <a:latin typeface="微软雅黑" pitchFamily="34" charset="-122"/>
                <a:ea typeface="微软雅黑" pitchFamily="34" charset="-122"/>
              </a:rPr>
              <a:t>。</a:t>
            </a:r>
            <a:endParaRPr lang="zh-TW" altLang="en-US" sz="2100" b="1" kern="0" dirty="0">
              <a:latin typeface="微软雅黑" pitchFamily="34" charset="-122"/>
              <a:ea typeface="微软雅黑" pitchFamily="34" charset="-122"/>
            </a:endParaRPr>
          </a:p>
          <a:p>
            <a:pPr marL="257175" indent="-257175" defTabSz="685800">
              <a:lnSpc>
                <a:spcPct val="150000"/>
              </a:lnSpc>
              <a:spcBef>
                <a:spcPct val="20000"/>
              </a:spcBef>
              <a:buFont typeface="Arial" panose="020B0604020202020204" pitchFamily="34" charset="0"/>
              <a:buNone/>
              <a:defRPr/>
            </a:pPr>
            <a:r>
              <a:rPr lang="zh-CN" altLang="en-US" sz="2100" b="1" kern="0" dirty="0">
                <a:latin typeface="微软雅黑" pitchFamily="34" charset="-122"/>
                <a:ea typeface="微软雅黑" pitchFamily="34" charset="-122"/>
              </a:rPr>
              <a:t>如果它给我们的第一印象是</a:t>
            </a:r>
            <a:r>
              <a:rPr lang="zh-CN" altLang="en-US" sz="2100" b="1" kern="0" dirty="0">
                <a:solidFill>
                  <a:srgbClr val="C00000"/>
                </a:solidFill>
                <a:latin typeface="微软雅黑" pitchFamily="34" charset="-122"/>
                <a:ea typeface="微软雅黑" pitchFamily="34" charset="-122"/>
              </a:rPr>
              <a:t>整齐、干净、亮丽、雅致</a:t>
            </a:r>
            <a:endParaRPr lang="en-US" altLang="zh-CN" sz="2100" b="1" kern="0" dirty="0">
              <a:solidFill>
                <a:srgbClr val="C00000"/>
              </a:solidFill>
              <a:latin typeface="微软雅黑" pitchFamily="34" charset="-122"/>
              <a:ea typeface="微软雅黑" pitchFamily="34" charset="-122"/>
            </a:endParaRPr>
          </a:p>
          <a:p>
            <a:pPr marL="257175" indent="-257175" defTabSz="685800">
              <a:lnSpc>
                <a:spcPct val="150000"/>
              </a:lnSpc>
              <a:spcBef>
                <a:spcPct val="20000"/>
              </a:spcBef>
              <a:buFont typeface="Arial" panose="020B0604020202020204" pitchFamily="34" charset="0"/>
              <a:buNone/>
              <a:defRPr/>
            </a:pPr>
            <a:r>
              <a:rPr lang="zh-CN" altLang="en-US" sz="2100" b="1" kern="0" dirty="0">
                <a:latin typeface="微软雅黑" pitchFamily="34" charset="-122"/>
                <a:ea typeface="微软雅黑" pitchFamily="34" charset="-122"/>
              </a:rPr>
              <a:t>那么我们必定会认为这家工厂的制度很完善，管理上轨道，而其品质也不致太差。无形中对其生产的产品增加了许多信心。</a:t>
            </a:r>
            <a:endParaRPr lang="zh-TW" altLang="en-US" sz="2100" b="1" kern="0" dirty="0">
              <a:latin typeface="微软雅黑" pitchFamily="34" charset="-122"/>
              <a:ea typeface="微软雅黑" pitchFamily="34" charset="-122"/>
            </a:endParaRPr>
          </a:p>
          <a:p>
            <a:pPr marL="257175" indent="-257175" defTabSz="685800">
              <a:lnSpc>
                <a:spcPct val="150000"/>
              </a:lnSpc>
              <a:spcBef>
                <a:spcPct val="20000"/>
              </a:spcBef>
              <a:buFont typeface="Arial" panose="020B0604020202020204" pitchFamily="34" charset="0"/>
              <a:buNone/>
              <a:defRPr/>
            </a:pPr>
            <a:r>
              <a:rPr lang="zh-TW" altLang="en-US" sz="2100" b="1" kern="0" dirty="0">
                <a:latin typeface="微软雅黑" pitchFamily="34" charset="-122"/>
                <a:ea typeface="微软雅黑" pitchFamily="34" charset="-122"/>
              </a:rPr>
              <a:t>      </a:t>
            </a:r>
          </a:p>
        </p:txBody>
      </p:sp>
      <p:sp>
        <p:nvSpPr>
          <p:cNvPr id="16" name="Rectangle 7"/>
          <p:cNvSpPr txBox="1">
            <a:spLocks noChangeArrowheads="1"/>
          </p:cNvSpPr>
          <p:nvPr/>
        </p:nvSpPr>
        <p:spPr>
          <a:xfrm>
            <a:off x="765175" y="442913"/>
            <a:ext cx="4535488" cy="439737"/>
          </a:xfrm>
          <a:prstGeom prst="rect">
            <a:avLst/>
          </a:prstGeom>
        </p:spPr>
        <p:txBody>
          <a:bodyPr/>
          <a:lstStyle/>
          <a:p>
            <a:pPr defTabSz="685800">
              <a:buFont typeface="Arial" panose="020B0604020202020204" pitchFamily="34" charset="0"/>
              <a:buNone/>
              <a:defRPr/>
            </a:pPr>
            <a:r>
              <a:rPr lang="zh-TW" altLang="en-US" sz="2400" b="1" kern="0" dirty="0">
                <a:solidFill>
                  <a:srgbClr val="FF0000"/>
                </a:solidFill>
                <a:latin typeface="微软雅黑" pitchFamily="34" charset="-122"/>
                <a:ea typeface="微软雅黑" pitchFamily="34" charset="-122"/>
                <a:cs typeface="+mj-cs"/>
              </a:rPr>
              <a:t>工厂的第一印象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blinds(horizontal)">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591"/>
                                        </p:tgtEl>
                                        <p:attrNameLst>
                                          <p:attrName>style.visibility</p:attrName>
                                        </p:attrNameLst>
                                      </p:cBhvr>
                                      <p:to>
                                        <p:strVal val="visible"/>
                                      </p:to>
                                    </p:set>
                                    <p:animEffect transition="in" filter="blinds(horizontal)">
                                      <p:cBhvr>
                                        <p:cTn id="12" dur="500"/>
                                        <p:tgtEl>
                                          <p:spTgt spid="6759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animBg="1"/>
      <p:bldP spid="16"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296863" y="1112838"/>
            <a:ext cx="6318250" cy="3600450"/>
          </a:xfrm>
        </p:spPr>
        <p:txBody>
          <a:bodyPr/>
          <a:lstStyle/>
          <a:p>
            <a:pPr eaLnBrk="1" hangingPunct="1">
              <a:lnSpc>
                <a:spcPct val="150000"/>
              </a:lnSpc>
              <a:buFontTx/>
              <a:buNone/>
            </a:pPr>
            <a:r>
              <a:rPr lang="zh-CN" altLang="en-US" sz="2100" b="1" smtClean="0">
                <a:solidFill>
                  <a:srgbClr val="000000"/>
                </a:solidFill>
                <a:latin typeface="微软雅黑"/>
              </a:rPr>
              <a:t>如果我们看到的第一印象是</a:t>
            </a:r>
            <a:r>
              <a:rPr lang="zh-CN" altLang="en-US" sz="2100" b="1" smtClean="0">
                <a:solidFill>
                  <a:srgbClr val="FF0066"/>
                </a:solidFill>
                <a:latin typeface="微软雅黑"/>
              </a:rPr>
              <a:t>肮脏、杂乱、昏暗、污秽</a:t>
            </a:r>
            <a:r>
              <a:rPr lang="zh-TW" altLang="en-US" sz="2100" b="1" smtClean="0">
                <a:solidFill>
                  <a:srgbClr val="000000"/>
                </a:solidFill>
                <a:latin typeface="微软雅黑"/>
              </a:rPr>
              <a:t>，</a:t>
            </a:r>
            <a:endParaRPr lang="en-US" altLang="zh-TW" sz="2100" b="1" smtClean="0">
              <a:solidFill>
                <a:srgbClr val="000000"/>
              </a:solidFill>
              <a:latin typeface="微软雅黑"/>
            </a:endParaRPr>
          </a:p>
          <a:p>
            <a:pPr eaLnBrk="1" hangingPunct="1">
              <a:lnSpc>
                <a:spcPct val="150000"/>
              </a:lnSpc>
              <a:buFontTx/>
              <a:buNone/>
            </a:pPr>
            <a:r>
              <a:rPr lang="zh-TW" altLang="en-US" sz="2100" b="1" smtClean="0">
                <a:solidFill>
                  <a:srgbClr val="000000"/>
                </a:solidFill>
                <a:latin typeface="微软雅黑"/>
              </a:rPr>
              <a:t>再加上</a:t>
            </a:r>
            <a:r>
              <a:rPr lang="zh-TW" altLang="en-US" sz="2100" b="1" smtClean="0">
                <a:solidFill>
                  <a:srgbClr val="FF0066"/>
                </a:solidFill>
                <a:latin typeface="微软雅黑"/>
              </a:rPr>
              <a:t>通道狭窄</a:t>
            </a:r>
            <a:r>
              <a:rPr lang="zh-TW" altLang="en-US" sz="2100" b="1" smtClean="0">
                <a:solidFill>
                  <a:srgbClr val="000000"/>
                </a:solidFill>
                <a:latin typeface="微软雅黑"/>
              </a:rPr>
              <a:t>，</a:t>
            </a:r>
            <a:r>
              <a:rPr lang="zh-CN" altLang="en-US" sz="2100" b="1" smtClean="0">
                <a:solidFill>
                  <a:srgbClr val="FF0066"/>
                </a:solidFill>
                <a:latin typeface="微软雅黑"/>
              </a:rPr>
              <a:t>成品及半成品四处乱放</a:t>
            </a:r>
            <a:endParaRPr lang="en-US" altLang="zh-CN" sz="2100" b="1" smtClean="0">
              <a:solidFill>
                <a:srgbClr val="000000"/>
              </a:solidFill>
              <a:latin typeface="微软雅黑"/>
            </a:endParaRPr>
          </a:p>
          <a:p>
            <a:pPr eaLnBrk="1" hangingPunct="1">
              <a:lnSpc>
                <a:spcPct val="150000"/>
              </a:lnSpc>
              <a:buFontTx/>
              <a:buNone/>
            </a:pPr>
            <a:r>
              <a:rPr lang="zh-CN" altLang="en-US" sz="2100" b="1" smtClean="0">
                <a:solidFill>
                  <a:srgbClr val="000000"/>
                </a:solidFill>
                <a:latin typeface="微软雅黑"/>
              </a:rPr>
              <a:t>那么我们必定会打从心底产生厌恶，不想多做逗留，同时对其所生产的成品也没有信心，连下订单的勇气也都没有了。</a:t>
            </a:r>
          </a:p>
        </p:txBody>
      </p:sp>
      <p:sp>
        <p:nvSpPr>
          <p:cNvPr id="4" name="Rectangle 7"/>
          <p:cNvSpPr txBox="1">
            <a:spLocks noChangeArrowheads="1"/>
          </p:cNvSpPr>
          <p:nvPr/>
        </p:nvSpPr>
        <p:spPr bwMode="auto">
          <a:xfrm>
            <a:off x="765175" y="566738"/>
            <a:ext cx="4535488" cy="323850"/>
          </a:xfrm>
          <a:prstGeom prst="rect">
            <a:avLst/>
          </a:prstGeom>
          <a:noFill/>
          <a:ln w="9525">
            <a:noFill/>
            <a:miter lim="800000"/>
            <a:headEnd/>
            <a:tailEnd/>
          </a:ln>
        </p:spPr>
        <p:txBody>
          <a:bodyPr lIns="68570" tIns="34284" rIns="68570" bIns="34284" anchor="ctr"/>
          <a:lstStyle/>
          <a:p>
            <a:pPr defTabSz="685800">
              <a:buFont typeface="Arial" panose="020B0604020202020204" pitchFamily="34" charset="0"/>
              <a:buNone/>
              <a:defRPr/>
            </a:pPr>
            <a:r>
              <a:rPr lang="zh-TW" altLang="en-US" sz="2400" b="1" kern="0" dirty="0">
                <a:solidFill>
                  <a:srgbClr val="FF0000"/>
                </a:solidFill>
                <a:latin typeface="微软雅黑" pitchFamily="34" charset="-122"/>
                <a:ea typeface="微软雅黑" pitchFamily="34" charset="-122"/>
                <a:cs typeface="+mj-cs"/>
              </a:rPr>
              <a:t>工厂的第一印象</a:t>
            </a:r>
          </a:p>
        </p:txBody>
      </p:sp>
      <p:sp>
        <p:nvSpPr>
          <p:cNvPr id="6" name="Text Box 2"/>
          <p:cNvSpPr txBox="1">
            <a:spLocks noChangeArrowheads="1"/>
          </p:cNvSpPr>
          <p:nvPr/>
        </p:nvSpPr>
        <p:spPr bwMode="auto">
          <a:xfrm>
            <a:off x="458788" y="4030663"/>
            <a:ext cx="6089650" cy="460375"/>
          </a:xfrm>
          <a:prstGeom prst="rect">
            <a:avLst/>
          </a:prstGeom>
          <a:solidFill>
            <a:srgbClr val="FFC000"/>
          </a:solidFill>
          <a:ln w="9525">
            <a:noFill/>
            <a:miter lim="800000"/>
            <a:headEnd/>
            <a:tailEnd/>
          </a:ln>
        </p:spPr>
        <p:txBody>
          <a:bodyPr>
            <a:spAutoFit/>
          </a:bodyPr>
          <a:lstStyle/>
          <a:p>
            <a:pPr algn="ctr" eaLnBrk="0" hangingPunct="0">
              <a:spcBef>
                <a:spcPct val="50000"/>
              </a:spcBef>
              <a:buFont typeface="Arial" charset="0"/>
              <a:buNone/>
            </a:pPr>
            <a:r>
              <a:rPr kumimoji="1" lang="zh-CN" altLang="en-US" sz="2400" b="1">
                <a:solidFill>
                  <a:srgbClr val="002060"/>
                </a:solidFill>
                <a:latin typeface="微软雅黑"/>
                <a:ea typeface="微软雅黑"/>
                <a:cs typeface="微软雅黑"/>
              </a:rPr>
              <a:t>未推行过</a:t>
            </a:r>
            <a:r>
              <a:rPr kumimoji="1" lang="en-US" altLang="zh-CN" sz="2400" b="1">
                <a:solidFill>
                  <a:srgbClr val="002060"/>
                </a:solidFill>
                <a:latin typeface="微软雅黑"/>
                <a:ea typeface="微软雅黑"/>
                <a:cs typeface="微软雅黑"/>
              </a:rPr>
              <a:t>5S</a:t>
            </a:r>
            <a:r>
              <a:rPr kumimoji="1" lang="zh-CN" altLang="en-US" sz="2400" b="1">
                <a:solidFill>
                  <a:srgbClr val="002060"/>
                </a:solidFill>
                <a:latin typeface="微软雅黑"/>
                <a:ea typeface="微软雅黑"/>
                <a:cs typeface="微软雅黑"/>
              </a:rPr>
              <a:t>的工厂</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animEffect transition="in" filter="blinds(horizontal)">
                                      <p:cBhvr>
                                        <p:cTn id="7" dur="500"/>
                                        <p:tgtEl>
                                          <p:spTgt spid="573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6"/>
          <p:cNvSpPr txBox="1">
            <a:spLocks noChangeArrowheads="1"/>
          </p:cNvSpPr>
          <p:nvPr/>
        </p:nvSpPr>
        <p:spPr bwMode="auto">
          <a:xfrm>
            <a:off x="903288" y="3251200"/>
            <a:ext cx="3509962" cy="758825"/>
          </a:xfrm>
          <a:prstGeom prst="rect">
            <a:avLst/>
          </a:prstGeom>
          <a:solidFill>
            <a:srgbClr val="92D050"/>
          </a:solidFill>
          <a:ln w="9525">
            <a:solidFill>
              <a:schemeClr val="tx1"/>
            </a:solidFill>
            <a:miter lim="800000"/>
            <a:headEnd/>
            <a:tailEnd/>
          </a:ln>
        </p:spPr>
        <p:txBody>
          <a:bodyPr>
            <a:spAutoFit/>
          </a:bodyPr>
          <a:lstStyle/>
          <a:p>
            <a:pPr eaLnBrk="0" hangingPunct="0">
              <a:lnSpc>
                <a:spcPts val="2625"/>
              </a:lnSpc>
              <a:buFont typeface="Arial" charset="0"/>
              <a:buNone/>
            </a:pPr>
            <a:r>
              <a:rPr kumimoji="1" lang="en-US" altLang="zh-CN" sz="1600" b="1">
                <a:latin typeface="微软雅黑"/>
                <a:ea typeface="微软雅黑"/>
                <a:cs typeface="微软雅黑"/>
              </a:rPr>
              <a:t>1955</a:t>
            </a:r>
            <a:r>
              <a:rPr kumimoji="1" lang="zh-CN" altLang="en-US" sz="1600" b="1">
                <a:latin typeface="微软雅黑"/>
                <a:ea typeface="微软雅黑"/>
                <a:cs typeface="微软雅黑"/>
              </a:rPr>
              <a:t>年盛行“安全始于整理整顿，终于整理整顿”，提出“</a:t>
            </a:r>
            <a:r>
              <a:rPr kumimoji="1" lang="en-US" altLang="zh-CN" sz="1600" b="1">
                <a:latin typeface="微软雅黑"/>
                <a:ea typeface="微软雅黑"/>
                <a:cs typeface="微软雅黑"/>
              </a:rPr>
              <a:t>2S”</a:t>
            </a:r>
          </a:p>
        </p:txBody>
      </p:sp>
      <p:sp>
        <p:nvSpPr>
          <p:cNvPr id="147458" name="Text Box 7"/>
          <p:cNvSpPr txBox="1">
            <a:spLocks noChangeArrowheads="1"/>
          </p:cNvSpPr>
          <p:nvPr/>
        </p:nvSpPr>
        <p:spPr bwMode="auto">
          <a:xfrm>
            <a:off x="188913" y="4056063"/>
            <a:ext cx="3455987" cy="723900"/>
          </a:xfrm>
          <a:prstGeom prst="rect">
            <a:avLst/>
          </a:prstGeom>
          <a:solidFill>
            <a:srgbClr val="92D050"/>
          </a:solidFill>
          <a:ln w="9525">
            <a:solidFill>
              <a:schemeClr val="tx1"/>
            </a:solidFill>
            <a:miter lim="800000"/>
            <a:headEnd/>
            <a:tailEnd/>
          </a:ln>
        </p:spPr>
        <p:txBody>
          <a:bodyPr>
            <a:spAutoFit/>
          </a:bodyPr>
          <a:lstStyle/>
          <a:p>
            <a:pPr eaLnBrk="0" hangingPunct="0">
              <a:lnSpc>
                <a:spcPts val="2625"/>
              </a:lnSpc>
              <a:buFont typeface="Arial" charset="0"/>
              <a:buNone/>
            </a:pPr>
            <a:r>
              <a:rPr kumimoji="1" lang="en-US" altLang="zh-CN" sz="1600" b="1">
                <a:latin typeface="微软雅黑"/>
                <a:ea typeface="微软雅黑"/>
                <a:cs typeface="微软雅黑"/>
              </a:rPr>
              <a:t>200</a:t>
            </a:r>
            <a:r>
              <a:rPr kumimoji="1" lang="zh-CN" altLang="en-US" sz="1600" b="1">
                <a:latin typeface="微软雅黑"/>
                <a:ea typeface="微软雅黑"/>
                <a:cs typeface="微软雅黑"/>
              </a:rPr>
              <a:t>年前流行于日本的家庭管理方式，针对物的整理整顿。</a:t>
            </a:r>
          </a:p>
        </p:txBody>
      </p:sp>
      <p:sp>
        <p:nvSpPr>
          <p:cNvPr id="147459" name="Text Box 8"/>
          <p:cNvSpPr txBox="1">
            <a:spLocks noChangeArrowheads="1"/>
          </p:cNvSpPr>
          <p:nvPr/>
        </p:nvSpPr>
        <p:spPr bwMode="auto">
          <a:xfrm>
            <a:off x="1647825" y="2452688"/>
            <a:ext cx="3509963" cy="758825"/>
          </a:xfrm>
          <a:prstGeom prst="rect">
            <a:avLst/>
          </a:prstGeom>
          <a:solidFill>
            <a:srgbClr val="92D050"/>
          </a:solidFill>
          <a:ln w="9525">
            <a:solidFill>
              <a:schemeClr val="tx1"/>
            </a:solidFill>
            <a:miter lim="800000"/>
            <a:headEnd/>
            <a:tailEnd/>
          </a:ln>
        </p:spPr>
        <p:txBody>
          <a:bodyPr>
            <a:spAutoFit/>
          </a:bodyPr>
          <a:lstStyle/>
          <a:p>
            <a:pPr eaLnBrk="0" hangingPunct="0">
              <a:lnSpc>
                <a:spcPts val="2625"/>
              </a:lnSpc>
              <a:spcBef>
                <a:spcPct val="50000"/>
              </a:spcBef>
              <a:buFont typeface="Arial" charset="0"/>
              <a:buNone/>
            </a:pPr>
            <a:r>
              <a:rPr kumimoji="1" lang="en-US" altLang="zh-CN" sz="1600" b="1">
                <a:latin typeface="微软雅黑"/>
                <a:ea typeface="微软雅黑"/>
                <a:cs typeface="微软雅黑"/>
              </a:rPr>
              <a:t>1986</a:t>
            </a:r>
            <a:r>
              <a:rPr kumimoji="1" lang="zh-CN" altLang="en-US" sz="1600" b="1">
                <a:latin typeface="微软雅黑"/>
                <a:ea typeface="微软雅黑"/>
                <a:cs typeface="微软雅黑"/>
              </a:rPr>
              <a:t>年，首本</a:t>
            </a:r>
            <a:r>
              <a:rPr kumimoji="1" lang="en-US" altLang="zh-CN" sz="1600" b="1">
                <a:latin typeface="微软雅黑"/>
                <a:ea typeface="微软雅黑"/>
                <a:cs typeface="微软雅黑"/>
              </a:rPr>
              <a:t>5S</a:t>
            </a:r>
            <a:r>
              <a:rPr kumimoji="1" lang="zh-CN" altLang="en-US" sz="1600" b="1">
                <a:latin typeface="微软雅黑"/>
                <a:ea typeface="微软雅黑"/>
                <a:cs typeface="微软雅黑"/>
              </a:rPr>
              <a:t>改善专著问世，日本全国掀起</a:t>
            </a:r>
            <a:r>
              <a:rPr kumimoji="1" lang="en-US" altLang="zh-CN" sz="1600" b="1">
                <a:latin typeface="微软雅黑"/>
                <a:ea typeface="微软雅黑"/>
                <a:cs typeface="微软雅黑"/>
              </a:rPr>
              <a:t>5S</a:t>
            </a:r>
            <a:r>
              <a:rPr kumimoji="1" lang="zh-CN" altLang="en-US" sz="1600" b="1">
                <a:latin typeface="微软雅黑"/>
                <a:ea typeface="微软雅黑"/>
                <a:cs typeface="微软雅黑"/>
              </a:rPr>
              <a:t>热潮</a:t>
            </a:r>
          </a:p>
        </p:txBody>
      </p:sp>
      <p:sp>
        <p:nvSpPr>
          <p:cNvPr id="147460" name="Text Box 9"/>
          <p:cNvSpPr txBox="1">
            <a:spLocks noChangeArrowheads="1"/>
          </p:cNvSpPr>
          <p:nvPr/>
        </p:nvSpPr>
        <p:spPr bwMode="auto">
          <a:xfrm>
            <a:off x="2349500" y="1697038"/>
            <a:ext cx="3509963" cy="723900"/>
          </a:xfrm>
          <a:prstGeom prst="rect">
            <a:avLst/>
          </a:prstGeom>
          <a:solidFill>
            <a:srgbClr val="92D050"/>
          </a:solidFill>
          <a:ln w="9525">
            <a:solidFill>
              <a:schemeClr val="tx1"/>
            </a:solidFill>
            <a:miter lim="800000"/>
            <a:headEnd/>
            <a:tailEnd/>
          </a:ln>
        </p:spPr>
        <p:txBody>
          <a:bodyPr>
            <a:spAutoFit/>
          </a:bodyPr>
          <a:lstStyle/>
          <a:p>
            <a:pPr eaLnBrk="0" hangingPunct="0">
              <a:lnSpc>
                <a:spcPts val="2625"/>
              </a:lnSpc>
              <a:spcBef>
                <a:spcPct val="50000"/>
              </a:spcBef>
              <a:buFont typeface="Arial" charset="0"/>
              <a:buNone/>
            </a:pPr>
            <a:r>
              <a:rPr kumimoji="1" lang="zh-CN" altLang="en-US" sz="1600" b="1">
                <a:latin typeface="微软雅黑"/>
                <a:ea typeface="微软雅黑"/>
                <a:cs typeface="微软雅黑"/>
              </a:rPr>
              <a:t>以丰田公司为核心力量的一大批倡导企业的推进使之活性化。</a:t>
            </a:r>
          </a:p>
        </p:txBody>
      </p:sp>
      <p:sp>
        <p:nvSpPr>
          <p:cNvPr id="147461" name="Text Box 10"/>
          <p:cNvSpPr txBox="1">
            <a:spLocks noChangeArrowheads="1"/>
          </p:cNvSpPr>
          <p:nvPr/>
        </p:nvSpPr>
        <p:spPr bwMode="auto">
          <a:xfrm>
            <a:off x="3105150" y="939800"/>
            <a:ext cx="3509963" cy="725488"/>
          </a:xfrm>
          <a:prstGeom prst="rect">
            <a:avLst/>
          </a:prstGeom>
          <a:solidFill>
            <a:srgbClr val="92D050"/>
          </a:solidFill>
          <a:ln w="9525">
            <a:solidFill>
              <a:schemeClr val="tx1"/>
            </a:solidFill>
            <a:miter lim="800000"/>
            <a:headEnd/>
            <a:tailEnd/>
          </a:ln>
        </p:spPr>
        <p:txBody>
          <a:bodyPr>
            <a:spAutoFit/>
          </a:bodyPr>
          <a:lstStyle/>
          <a:p>
            <a:pPr eaLnBrk="0" hangingPunct="0">
              <a:lnSpc>
                <a:spcPts val="2625"/>
              </a:lnSpc>
              <a:spcBef>
                <a:spcPct val="50000"/>
              </a:spcBef>
              <a:buFont typeface="Arial" charset="0"/>
              <a:buNone/>
            </a:pPr>
            <a:r>
              <a:rPr kumimoji="1" lang="zh-CN" altLang="en-US" sz="1600" b="1">
                <a:latin typeface="微软雅黑"/>
                <a:ea typeface="微软雅黑"/>
                <a:cs typeface="微软雅黑"/>
              </a:rPr>
              <a:t>巨大的改善促进作用逐渐为各国管理界所青睐。</a:t>
            </a:r>
          </a:p>
        </p:txBody>
      </p:sp>
      <p:sp>
        <p:nvSpPr>
          <p:cNvPr id="147462" name="Text Box 11"/>
          <p:cNvSpPr txBox="1">
            <a:spLocks noChangeArrowheads="1"/>
          </p:cNvSpPr>
          <p:nvPr/>
        </p:nvSpPr>
        <p:spPr bwMode="auto">
          <a:xfrm>
            <a:off x="782638" y="479425"/>
            <a:ext cx="2268537" cy="460375"/>
          </a:xfrm>
          <a:prstGeom prst="rect">
            <a:avLst/>
          </a:prstGeom>
          <a:noFill/>
          <a:ln w="9525">
            <a:noFill/>
            <a:miter lim="800000"/>
            <a:headEnd/>
            <a:tailEnd/>
          </a:ln>
        </p:spPr>
        <p:txBody>
          <a:bodyPr>
            <a:spAutoFit/>
          </a:bodyPr>
          <a:lstStyle/>
          <a:p>
            <a:pPr eaLnBrk="0" hangingPunct="0">
              <a:spcBef>
                <a:spcPct val="50000"/>
              </a:spcBef>
              <a:buFont typeface="Arial" charset="0"/>
              <a:buNone/>
            </a:pPr>
            <a:r>
              <a:rPr kumimoji="1" lang="en-US" altLang="zh-CN" sz="2400" b="1">
                <a:solidFill>
                  <a:srgbClr val="FF0000"/>
                </a:solidFill>
                <a:latin typeface="微软雅黑"/>
                <a:ea typeface="微软雅黑"/>
                <a:cs typeface="微软雅黑"/>
              </a:rPr>
              <a:t>5S</a:t>
            </a:r>
            <a:r>
              <a:rPr kumimoji="1" lang="zh-CN" altLang="en-US" sz="2400" b="1">
                <a:solidFill>
                  <a:srgbClr val="FF0000"/>
                </a:solidFill>
                <a:latin typeface="微软雅黑"/>
                <a:ea typeface="微软雅黑"/>
                <a:cs typeface="微软雅黑"/>
              </a:rPr>
              <a:t>演变历程</a:t>
            </a:r>
          </a:p>
        </p:txBody>
      </p:sp>
      <p:sp>
        <p:nvSpPr>
          <p:cNvPr id="10" name="下弧形箭头 9"/>
          <p:cNvSpPr/>
          <p:nvPr/>
        </p:nvSpPr>
        <p:spPr bwMode="auto">
          <a:xfrm rot="18423607">
            <a:off x="3386138" y="2713038"/>
            <a:ext cx="3730625" cy="1209675"/>
          </a:xfrm>
          <a:prstGeom prst="curvedUpArrow">
            <a:avLst/>
          </a:prstGeom>
          <a:solidFill>
            <a:srgbClr val="C00000"/>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wrap="none" lIns="67500" tIns="35100" rIns="67500" bIns="35100" anchor="ctr"/>
          <a:lstStyle/>
          <a:p>
            <a:pPr marL="341710" indent="-341710" algn="ctr" defTabSz="685800">
              <a:spcBef>
                <a:spcPct val="50000"/>
              </a:spcBef>
              <a:buSzPct val="120000"/>
              <a:buFont typeface="Arial" panose="020B0604020202020204" pitchFamily="34" charset="0"/>
              <a:buNone/>
              <a:defRPr/>
            </a:pPr>
            <a:endParaRPr lang="zh-CN" altLang="en-US" sz="1350" b="1" i="1">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3"/>
          <p:cNvSpPr txBox="1">
            <a:spLocks noChangeArrowheads="1"/>
          </p:cNvSpPr>
          <p:nvPr/>
        </p:nvSpPr>
        <p:spPr bwMode="auto">
          <a:xfrm>
            <a:off x="1971675" y="1058863"/>
            <a:ext cx="1295400" cy="377825"/>
          </a:xfrm>
          <a:prstGeom prst="rect">
            <a:avLst/>
          </a:prstGeom>
          <a:solidFill>
            <a:schemeClr val="bg1"/>
          </a:solidFill>
          <a:ln w="28575">
            <a:solidFill>
              <a:srgbClr val="F30505"/>
            </a:solidFill>
            <a:miter lim="800000"/>
            <a:headEnd/>
            <a:tailEnd/>
          </a:ln>
        </p:spPr>
        <p:txBody>
          <a:bodyPr lIns="0" tIns="0" rIns="0" bIns="0" anchor="ctr"/>
          <a:lstStyle/>
          <a:p>
            <a:pPr algn="ctr" eaLnBrk="0" hangingPunct="0">
              <a:buFont typeface="Arial" charset="0"/>
              <a:buNone/>
            </a:pPr>
            <a:r>
              <a:rPr lang="zh-CN" altLang="en-US" b="1">
                <a:latin typeface="微软雅黑"/>
                <a:ea typeface="微软雅黑"/>
                <a:cs typeface="微软雅黑"/>
              </a:rPr>
              <a:t>第</a:t>
            </a:r>
            <a:r>
              <a:rPr lang="en-US" altLang="zh-CN" b="1">
                <a:latin typeface="微软雅黑"/>
                <a:ea typeface="微软雅黑"/>
                <a:cs typeface="微软雅黑"/>
              </a:rPr>
              <a:t>1</a:t>
            </a:r>
            <a:r>
              <a:rPr lang="zh-CN" altLang="en-US" b="1">
                <a:latin typeface="微软雅黑"/>
                <a:ea typeface="微软雅黑"/>
                <a:cs typeface="微软雅黑"/>
              </a:rPr>
              <a:t>个</a:t>
            </a:r>
            <a:r>
              <a:rPr lang="en-US" altLang="zh-CN" b="1">
                <a:latin typeface="微软雅黑"/>
                <a:ea typeface="微软雅黑"/>
                <a:cs typeface="微软雅黑"/>
              </a:rPr>
              <a:t>S</a:t>
            </a:r>
            <a:r>
              <a:rPr lang="zh-CN" altLang="en-US" b="1">
                <a:latin typeface="微软雅黑"/>
                <a:ea typeface="微软雅黑"/>
                <a:cs typeface="微软雅黑"/>
              </a:rPr>
              <a:t>整理</a:t>
            </a:r>
          </a:p>
        </p:txBody>
      </p:sp>
      <p:sp>
        <p:nvSpPr>
          <p:cNvPr id="148482" name="Text Box 4"/>
          <p:cNvSpPr txBox="1">
            <a:spLocks noChangeArrowheads="1"/>
          </p:cNvSpPr>
          <p:nvPr/>
        </p:nvSpPr>
        <p:spPr bwMode="auto">
          <a:xfrm>
            <a:off x="2078038" y="2301875"/>
            <a:ext cx="1081087" cy="463550"/>
          </a:xfrm>
          <a:prstGeom prst="rect">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sp3d>
        </p:spPr>
        <p:txBody>
          <a:bodyPr lIns="0" tIns="0" rIns="0" bIns="0" anchor="ctr">
            <a:flatTx/>
          </a:bodyPr>
          <a:lstStyle/>
          <a:p>
            <a:pPr algn="ctr" eaLnBrk="0" hangingPunct="0">
              <a:buFont typeface="Arial" charset="0"/>
              <a:buNone/>
            </a:pPr>
            <a:endParaRPr lang="zh-CN" altLang="en-US" b="1">
              <a:latin typeface="微软雅黑"/>
              <a:ea typeface="微软雅黑"/>
              <a:cs typeface="微软雅黑"/>
            </a:endParaRPr>
          </a:p>
        </p:txBody>
      </p:sp>
      <p:sp>
        <p:nvSpPr>
          <p:cNvPr id="148483" name="Text Box 5"/>
          <p:cNvSpPr txBox="1">
            <a:spLocks noChangeArrowheads="1"/>
          </p:cNvSpPr>
          <p:nvPr/>
        </p:nvSpPr>
        <p:spPr bwMode="auto">
          <a:xfrm>
            <a:off x="1916113" y="4310063"/>
            <a:ext cx="1296987" cy="368300"/>
          </a:xfrm>
          <a:prstGeom prst="rect">
            <a:avLst/>
          </a:prstGeom>
          <a:solidFill>
            <a:schemeClr val="bg1"/>
          </a:solidFill>
          <a:ln w="28575" algn="ctr">
            <a:solidFill>
              <a:srgbClr val="F30505"/>
            </a:solidFill>
            <a:miter lim="800000"/>
            <a:headEnd/>
            <a:tailEnd/>
          </a:ln>
        </p:spPr>
        <p:txBody>
          <a:bodyPr lIns="0" tIns="0" rIns="0" bIns="0" anchor="ctr"/>
          <a:lstStyle/>
          <a:p>
            <a:pPr algn="ctr" eaLnBrk="0" hangingPunct="0">
              <a:buFont typeface="Arial" charset="0"/>
              <a:buNone/>
            </a:pPr>
            <a:r>
              <a:rPr lang="zh-CN" altLang="en-US" b="1">
                <a:latin typeface="微软雅黑"/>
                <a:ea typeface="微软雅黑"/>
                <a:cs typeface="微软雅黑"/>
              </a:rPr>
              <a:t>第</a:t>
            </a:r>
            <a:r>
              <a:rPr lang="en-US" altLang="zh-CN" b="1">
                <a:latin typeface="微软雅黑"/>
                <a:ea typeface="微软雅黑"/>
                <a:cs typeface="微软雅黑"/>
              </a:rPr>
              <a:t>5</a:t>
            </a:r>
            <a:r>
              <a:rPr lang="zh-CN" altLang="en-US" b="1">
                <a:latin typeface="微软雅黑"/>
                <a:ea typeface="微软雅黑"/>
                <a:cs typeface="微软雅黑"/>
              </a:rPr>
              <a:t>个</a:t>
            </a:r>
            <a:r>
              <a:rPr lang="en-US" altLang="zh-CN" b="1">
                <a:latin typeface="微软雅黑"/>
                <a:ea typeface="微软雅黑"/>
                <a:cs typeface="微软雅黑"/>
              </a:rPr>
              <a:t>S</a:t>
            </a:r>
            <a:r>
              <a:rPr lang="zh-CN" altLang="en-US" b="1">
                <a:latin typeface="微软雅黑"/>
                <a:ea typeface="微软雅黑"/>
                <a:cs typeface="微软雅黑"/>
              </a:rPr>
              <a:t>素养</a:t>
            </a:r>
          </a:p>
        </p:txBody>
      </p:sp>
      <p:sp>
        <p:nvSpPr>
          <p:cNvPr id="148484" name="Text Box 6"/>
          <p:cNvSpPr txBox="1">
            <a:spLocks noChangeArrowheads="1"/>
          </p:cNvSpPr>
          <p:nvPr/>
        </p:nvSpPr>
        <p:spPr bwMode="auto">
          <a:xfrm>
            <a:off x="1916113" y="3489325"/>
            <a:ext cx="1296987" cy="382588"/>
          </a:xfrm>
          <a:prstGeom prst="rect">
            <a:avLst/>
          </a:prstGeom>
          <a:solidFill>
            <a:schemeClr val="bg1"/>
          </a:solidFill>
          <a:ln w="28575" algn="ctr">
            <a:solidFill>
              <a:srgbClr val="F30505"/>
            </a:solidFill>
            <a:miter lim="800000"/>
            <a:headEnd/>
            <a:tailEnd/>
          </a:ln>
        </p:spPr>
        <p:txBody>
          <a:bodyPr lIns="0" tIns="0" rIns="0" bIns="0" anchor="ctr"/>
          <a:lstStyle/>
          <a:p>
            <a:pPr algn="ctr" eaLnBrk="0" hangingPunct="0">
              <a:buFont typeface="Arial" charset="0"/>
              <a:buNone/>
            </a:pPr>
            <a:r>
              <a:rPr lang="zh-CN" altLang="en-US" b="1">
                <a:latin typeface="微软雅黑"/>
                <a:ea typeface="微软雅黑"/>
                <a:cs typeface="微软雅黑"/>
              </a:rPr>
              <a:t>第</a:t>
            </a:r>
            <a:r>
              <a:rPr lang="en-US" altLang="zh-CN" b="1">
                <a:latin typeface="微软雅黑"/>
                <a:ea typeface="微软雅黑"/>
                <a:cs typeface="微软雅黑"/>
              </a:rPr>
              <a:t>4</a:t>
            </a:r>
            <a:r>
              <a:rPr lang="zh-CN" altLang="en-US" b="1">
                <a:latin typeface="微软雅黑"/>
                <a:ea typeface="微软雅黑"/>
                <a:cs typeface="微软雅黑"/>
              </a:rPr>
              <a:t>个</a:t>
            </a:r>
            <a:r>
              <a:rPr lang="en-US" altLang="zh-CN" b="1">
                <a:latin typeface="微软雅黑"/>
                <a:ea typeface="微软雅黑"/>
                <a:cs typeface="微软雅黑"/>
              </a:rPr>
              <a:t>S</a:t>
            </a:r>
            <a:r>
              <a:rPr lang="zh-CN" altLang="en-US" b="1">
                <a:latin typeface="微软雅黑"/>
                <a:ea typeface="微软雅黑"/>
                <a:cs typeface="微软雅黑"/>
              </a:rPr>
              <a:t>清洁</a:t>
            </a:r>
          </a:p>
        </p:txBody>
      </p:sp>
      <p:sp>
        <p:nvSpPr>
          <p:cNvPr id="148485" name="Text Box 7"/>
          <p:cNvSpPr txBox="1">
            <a:spLocks noChangeArrowheads="1"/>
          </p:cNvSpPr>
          <p:nvPr/>
        </p:nvSpPr>
        <p:spPr bwMode="auto">
          <a:xfrm>
            <a:off x="3375025" y="2301875"/>
            <a:ext cx="1295400" cy="377825"/>
          </a:xfrm>
          <a:prstGeom prst="rect">
            <a:avLst/>
          </a:prstGeom>
          <a:solidFill>
            <a:schemeClr val="bg1"/>
          </a:solidFill>
          <a:ln w="28575" algn="ctr">
            <a:solidFill>
              <a:srgbClr val="F30505"/>
            </a:solidFill>
            <a:miter lim="800000"/>
            <a:headEnd/>
            <a:tailEnd/>
          </a:ln>
        </p:spPr>
        <p:txBody>
          <a:bodyPr lIns="0" tIns="0" rIns="0" bIns="0" anchor="ctr"/>
          <a:lstStyle/>
          <a:p>
            <a:pPr algn="ctr" eaLnBrk="0" hangingPunct="0">
              <a:buFont typeface="Arial" charset="0"/>
              <a:buNone/>
            </a:pPr>
            <a:r>
              <a:rPr lang="zh-CN" altLang="en-US" b="1">
                <a:latin typeface="微软雅黑"/>
                <a:ea typeface="微软雅黑"/>
                <a:cs typeface="微软雅黑"/>
              </a:rPr>
              <a:t>第</a:t>
            </a:r>
            <a:r>
              <a:rPr lang="en-US" altLang="zh-CN" b="1">
                <a:latin typeface="微软雅黑"/>
                <a:ea typeface="微软雅黑"/>
                <a:cs typeface="微软雅黑"/>
              </a:rPr>
              <a:t>3</a:t>
            </a:r>
            <a:r>
              <a:rPr lang="zh-CN" altLang="en-US" b="1">
                <a:latin typeface="微软雅黑"/>
                <a:ea typeface="微软雅黑"/>
                <a:cs typeface="微软雅黑"/>
              </a:rPr>
              <a:t>个</a:t>
            </a:r>
            <a:r>
              <a:rPr lang="en-US" altLang="zh-CN" b="1">
                <a:latin typeface="微软雅黑"/>
                <a:ea typeface="微软雅黑"/>
                <a:cs typeface="微软雅黑"/>
              </a:rPr>
              <a:t>S</a:t>
            </a:r>
            <a:r>
              <a:rPr lang="zh-CN" altLang="en-US" b="1">
                <a:latin typeface="微软雅黑"/>
                <a:ea typeface="微软雅黑"/>
                <a:cs typeface="微软雅黑"/>
              </a:rPr>
              <a:t>清扫</a:t>
            </a:r>
          </a:p>
        </p:txBody>
      </p:sp>
      <p:sp>
        <p:nvSpPr>
          <p:cNvPr id="148486" name="Text Box 8"/>
          <p:cNvSpPr txBox="1">
            <a:spLocks noChangeArrowheads="1"/>
          </p:cNvSpPr>
          <p:nvPr/>
        </p:nvSpPr>
        <p:spPr bwMode="auto">
          <a:xfrm>
            <a:off x="4618038" y="1004888"/>
            <a:ext cx="2051050" cy="487362"/>
          </a:xfrm>
          <a:prstGeom prst="rect">
            <a:avLst/>
          </a:prstGeom>
          <a:solidFill>
            <a:srgbClr val="00FFFF"/>
          </a:solidFill>
          <a:ln w="9525">
            <a:noFill/>
            <a:miter lim="800000"/>
            <a:headEnd/>
            <a:tailEnd/>
          </a:ln>
        </p:spPr>
        <p:txBody>
          <a:bodyPr lIns="0" tIns="0" rIns="0" bIns="0"/>
          <a:lstStyle/>
          <a:p>
            <a:pPr algn="just" eaLnBrk="0" hangingPunct="0">
              <a:buFont typeface="Arial" charset="0"/>
              <a:buNone/>
            </a:pPr>
            <a:endParaRPr lang="zh-CN" altLang="en-US" sz="1500" b="1">
              <a:latin typeface="微软雅黑"/>
              <a:ea typeface="微软雅黑"/>
              <a:cs typeface="微软雅黑"/>
            </a:endParaRPr>
          </a:p>
        </p:txBody>
      </p:sp>
      <p:sp>
        <p:nvSpPr>
          <p:cNvPr id="148487" name="Text Box 9"/>
          <p:cNvSpPr txBox="1">
            <a:spLocks noChangeArrowheads="1"/>
          </p:cNvSpPr>
          <p:nvPr/>
        </p:nvSpPr>
        <p:spPr bwMode="auto">
          <a:xfrm>
            <a:off x="4454525" y="3489325"/>
            <a:ext cx="2268538" cy="323850"/>
          </a:xfrm>
          <a:prstGeom prst="rect">
            <a:avLst/>
          </a:prstGeom>
          <a:solidFill>
            <a:srgbClr val="00FFFF"/>
          </a:solidFill>
          <a:ln w="9525" algn="ctr">
            <a:noFill/>
            <a:miter lim="800000"/>
            <a:headEnd/>
            <a:tailEnd/>
          </a:ln>
        </p:spPr>
        <p:txBody>
          <a:bodyPr lIns="0" tIns="0" rIns="0" bIns="0"/>
          <a:lstStyle/>
          <a:p>
            <a:pPr algn="just" eaLnBrk="0" hangingPunct="0">
              <a:buFont typeface="Arial" charset="0"/>
              <a:buNone/>
            </a:pPr>
            <a:endParaRPr lang="zh-CN" altLang="en-US" sz="1500" b="1">
              <a:latin typeface="微软雅黑"/>
              <a:ea typeface="微软雅黑"/>
              <a:cs typeface="微软雅黑"/>
            </a:endParaRPr>
          </a:p>
        </p:txBody>
      </p:sp>
      <p:sp>
        <p:nvSpPr>
          <p:cNvPr id="148488" name="Text Box 10"/>
          <p:cNvSpPr txBox="1">
            <a:spLocks noChangeArrowheads="1"/>
          </p:cNvSpPr>
          <p:nvPr/>
        </p:nvSpPr>
        <p:spPr bwMode="auto">
          <a:xfrm>
            <a:off x="4454525" y="4138613"/>
            <a:ext cx="2268538" cy="539750"/>
          </a:xfrm>
          <a:prstGeom prst="rect">
            <a:avLst/>
          </a:prstGeom>
          <a:solidFill>
            <a:srgbClr val="00FFFF"/>
          </a:solidFill>
          <a:ln w="9525" algn="ctr">
            <a:noFill/>
            <a:miter lim="800000"/>
            <a:headEnd/>
            <a:tailEnd/>
          </a:ln>
        </p:spPr>
        <p:txBody>
          <a:bodyPr lIns="0" tIns="0" rIns="0" bIns="0"/>
          <a:lstStyle/>
          <a:p>
            <a:pPr algn="just" eaLnBrk="0" hangingPunct="0">
              <a:buFont typeface="Arial" charset="0"/>
              <a:buNone/>
            </a:pPr>
            <a:endParaRPr lang="zh-CN" altLang="en-US" sz="1500" b="1">
              <a:latin typeface="微软雅黑"/>
              <a:ea typeface="微软雅黑"/>
              <a:cs typeface="微软雅黑"/>
            </a:endParaRPr>
          </a:p>
        </p:txBody>
      </p:sp>
      <p:sp>
        <p:nvSpPr>
          <p:cNvPr id="148489" name="Text Box 11"/>
          <p:cNvSpPr txBox="1">
            <a:spLocks noChangeArrowheads="1"/>
          </p:cNvSpPr>
          <p:nvPr/>
        </p:nvSpPr>
        <p:spPr bwMode="auto">
          <a:xfrm>
            <a:off x="4959350" y="2266950"/>
            <a:ext cx="1763713" cy="520700"/>
          </a:xfrm>
          <a:prstGeom prst="rect">
            <a:avLst/>
          </a:prstGeom>
          <a:solidFill>
            <a:srgbClr val="00FFFF"/>
          </a:solidFill>
          <a:ln w="38100" algn="ctr">
            <a:noFill/>
            <a:miter lim="800000"/>
            <a:headEnd/>
            <a:tailEnd/>
          </a:ln>
        </p:spPr>
        <p:txBody>
          <a:bodyPr lIns="0" tIns="0" rIns="0" bIns="0"/>
          <a:lstStyle/>
          <a:p>
            <a:pPr algn="just" eaLnBrk="0" hangingPunct="0">
              <a:buFont typeface="Arial" charset="0"/>
              <a:buNone/>
            </a:pPr>
            <a:endParaRPr lang="zh-CN" altLang="en-US" sz="1500" b="1">
              <a:latin typeface="微软雅黑"/>
              <a:ea typeface="微软雅黑"/>
              <a:cs typeface="微软雅黑"/>
            </a:endParaRPr>
          </a:p>
        </p:txBody>
      </p:sp>
      <p:sp>
        <p:nvSpPr>
          <p:cNvPr id="148490" name="Line 12"/>
          <p:cNvSpPr>
            <a:spLocks noChangeShapeType="1"/>
          </p:cNvSpPr>
          <p:nvPr/>
        </p:nvSpPr>
        <p:spPr bwMode="auto">
          <a:xfrm>
            <a:off x="1358900" y="1800225"/>
            <a:ext cx="0" cy="466725"/>
          </a:xfrm>
          <a:prstGeom prst="line">
            <a:avLst/>
          </a:prstGeom>
          <a:noFill/>
          <a:ln w="38100">
            <a:solidFill>
              <a:srgbClr val="ED03A5"/>
            </a:solidFill>
            <a:round/>
            <a:headEnd/>
            <a:tailEnd type="triangle" w="med" len="med"/>
          </a:ln>
        </p:spPr>
        <p:txBody>
          <a:bodyPr/>
          <a:lstStyle/>
          <a:p>
            <a:endParaRPr lang="zh-CN" altLang="en-US"/>
          </a:p>
        </p:txBody>
      </p:sp>
      <p:sp>
        <p:nvSpPr>
          <p:cNvPr id="148491" name="Line 13"/>
          <p:cNvSpPr>
            <a:spLocks noChangeShapeType="1"/>
          </p:cNvSpPr>
          <p:nvPr/>
        </p:nvSpPr>
        <p:spPr bwMode="auto">
          <a:xfrm>
            <a:off x="3879850" y="1800225"/>
            <a:ext cx="0" cy="466725"/>
          </a:xfrm>
          <a:prstGeom prst="line">
            <a:avLst/>
          </a:prstGeom>
          <a:noFill/>
          <a:ln w="38100">
            <a:solidFill>
              <a:srgbClr val="ED03A5"/>
            </a:solidFill>
            <a:round/>
            <a:headEnd/>
            <a:tailEnd type="triangle" w="med" len="med"/>
          </a:ln>
        </p:spPr>
        <p:txBody>
          <a:bodyPr/>
          <a:lstStyle/>
          <a:p>
            <a:endParaRPr lang="zh-CN" altLang="en-US"/>
          </a:p>
        </p:txBody>
      </p:sp>
      <p:sp>
        <p:nvSpPr>
          <p:cNvPr id="148492" name="Line 14"/>
          <p:cNvSpPr>
            <a:spLocks noChangeShapeType="1"/>
          </p:cNvSpPr>
          <p:nvPr/>
        </p:nvSpPr>
        <p:spPr bwMode="auto">
          <a:xfrm>
            <a:off x="1358900" y="1817688"/>
            <a:ext cx="2520950" cy="0"/>
          </a:xfrm>
          <a:prstGeom prst="line">
            <a:avLst/>
          </a:prstGeom>
          <a:noFill/>
          <a:ln w="38100">
            <a:solidFill>
              <a:srgbClr val="ED03A5"/>
            </a:solidFill>
            <a:round/>
            <a:headEnd/>
            <a:tailEnd/>
          </a:ln>
        </p:spPr>
        <p:txBody>
          <a:bodyPr/>
          <a:lstStyle/>
          <a:p>
            <a:endParaRPr lang="zh-CN" altLang="en-US"/>
          </a:p>
        </p:txBody>
      </p:sp>
      <p:sp>
        <p:nvSpPr>
          <p:cNvPr id="148493" name="Line 15"/>
          <p:cNvSpPr>
            <a:spLocks noChangeShapeType="1"/>
          </p:cNvSpPr>
          <p:nvPr/>
        </p:nvSpPr>
        <p:spPr bwMode="auto">
          <a:xfrm flipH="1">
            <a:off x="2559050" y="1492250"/>
            <a:ext cx="6350" cy="307975"/>
          </a:xfrm>
          <a:prstGeom prst="line">
            <a:avLst/>
          </a:prstGeom>
          <a:noFill/>
          <a:ln w="38100">
            <a:solidFill>
              <a:srgbClr val="ED03A5"/>
            </a:solidFill>
            <a:round/>
            <a:headEnd/>
            <a:tailEnd type="triangle" w="med" len="med"/>
          </a:ln>
        </p:spPr>
        <p:txBody>
          <a:bodyPr/>
          <a:lstStyle/>
          <a:p>
            <a:endParaRPr lang="zh-CN" altLang="en-US"/>
          </a:p>
        </p:txBody>
      </p:sp>
      <p:sp>
        <p:nvSpPr>
          <p:cNvPr id="148494" name="Line 16"/>
          <p:cNvSpPr>
            <a:spLocks noChangeShapeType="1"/>
          </p:cNvSpPr>
          <p:nvPr/>
        </p:nvSpPr>
        <p:spPr bwMode="auto">
          <a:xfrm flipV="1">
            <a:off x="1358900" y="2730500"/>
            <a:ext cx="0" cy="349250"/>
          </a:xfrm>
          <a:prstGeom prst="line">
            <a:avLst/>
          </a:prstGeom>
          <a:noFill/>
          <a:ln w="38100">
            <a:solidFill>
              <a:srgbClr val="ED03A5"/>
            </a:solidFill>
            <a:round/>
            <a:headEnd/>
            <a:tailEnd type="triangle" w="med" len="med"/>
          </a:ln>
        </p:spPr>
        <p:txBody>
          <a:bodyPr/>
          <a:lstStyle/>
          <a:p>
            <a:endParaRPr lang="zh-CN" altLang="en-US"/>
          </a:p>
        </p:txBody>
      </p:sp>
      <p:sp>
        <p:nvSpPr>
          <p:cNvPr id="148495" name="Line 17"/>
          <p:cNvSpPr>
            <a:spLocks noChangeShapeType="1"/>
          </p:cNvSpPr>
          <p:nvPr/>
        </p:nvSpPr>
        <p:spPr bwMode="auto">
          <a:xfrm flipV="1">
            <a:off x="3879850" y="2730500"/>
            <a:ext cx="0" cy="349250"/>
          </a:xfrm>
          <a:prstGeom prst="line">
            <a:avLst/>
          </a:prstGeom>
          <a:noFill/>
          <a:ln w="38100">
            <a:solidFill>
              <a:srgbClr val="ED03A5"/>
            </a:solidFill>
            <a:round/>
            <a:headEnd/>
            <a:tailEnd type="triangle" w="med" len="med"/>
          </a:ln>
        </p:spPr>
        <p:txBody>
          <a:bodyPr/>
          <a:lstStyle/>
          <a:p>
            <a:endParaRPr lang="zh-CN" altLang="en-US"/>
          </a:p>
        </p:txBody>
      </p:sp>
      <p:sp>
        <p:nvSpPr>
          <p:cNvPr id="148496" name="Line 18"/>
          <p:cNvSpPr>
            <a:spLocks noChangeShapeType="1"/>
          </p:cNvSpPr>
          <p:nvPr/>
        </p:nvSpPr>
        <p:spPr bwMode="auto">
          <a:xfrm>
            <a:off x="1358900" y="3079750"/>
            <a:ext cx="2520950" cy="0"/>
          </a:xfrm>
          <a:prstGeom prst="line">
            <a:avLst/>
          </a:prstGeom>
          <a:noFill/>
          <a:ln w="38100">
            <a:solidFill>
              <a:srgbClr val="ED03A5"/>
            </a:solidFill>
            <a:round/>
            <a:headEnd/>
            <a:tailEnd/>
          </a:ln>
        </p:spPr>
        <p:txBody>
          <a:bodyPr/>
          <a:lstStyle/>
          <a:p>
            <a:endParaRPr lang="zh-CN" altLang="en-US"/>
          </a:p>
        </p:txBody>
      </p:sp>
      <p:sp>
        <p:nvSpPr>
          <p:cNvPr id="148497" name="Line 19"/>
          <p:cNvSpPr>
            <a:spLocks noChangeShapeType="1"/>
          </p:cNvSpPr>
          <p:nvPr/>
        </p:nvSpPr>
        <p:spPr bwMode="auto">
          <a:xfrm>
            <a:off x="2565400" y="3111500"/>
            <a:ext cx="0" cy="350838"/>
          </a:xfrm>
          <a:prstGeom prst="line">
            <a:avLst/>
          </a:prstGeom>
          <a:noFill/>
          <a:ln w="38100">
            <a:solidFill>
              <a:srgbClr val="ED03A5"/>
            </a:solidFill>
            <a:round/>
            <a:headEnd/>
            <a:tailEnd type="triangle" w="med" len="med"/>
          </a:ln>
        </p:spPr>
        <p:txBody>
          <a:bodyPr/>
          <a:lstStyle/>
          <a:p>
            <a:endParaRPr lang="zh-CN" altLang="en-US"/>
          </a:p>
        </p:txBody>
      </p:sp>
      <p:sp>
        <p:nvSpPr>
          <p:cNvPr id="148498" name="Line 20"/>
          <p:cNvSpPr>
            <a:spLocks noChangeShapeType="1"/>
          </p:cNvSpPr>
          <p:nvPr/>
        </p:nvSpPr>
        <p:spPr bwMode="auto">
          <a:xfrm>
            <a:off x="3267075" y="1276350"/>
            <a:ext cx="1320800" cy="0"/>
          </a:xfrm>
          <a:prstGeom prst="line">
            <a:avLst/>
          </a:prstGeom>
          <a:noFill/>
          <a:ln w="38100">
            <a:solidFill>
              <a:srgbClr val="ED03A5"/>
            </a:solidFill>
            <a:round/>
            <a:headEnd/>
            <a:tailEnd type="triangle" w="med" len="med"/>
          </a:ln>
        </p:spPr>
        <p:txBody>
          <a:bodyPr/>
          <a:lstStyle/>
          <a:p>
            <a:endParaRPr lang="zh-CN" altLang="en-US"/>
          </a:p>
        </p:txBody>
      </p:sp>
      <p:sp>
        <p:nvSpPr>
          <p:cNvPr id="148499" name="Line 21"/>
          <p:cNvSpPr>
            <a:spLocks noChangeShapeType="1"/>
          </p:cNvSpPr>
          <p:nvPr/>
        </p:nvSpPr>
        <p:spPr bwMode="auto">
          <a:xfrm>
            <a:off x="3267075" y="3705225"/>
            <a:ext cx="1133475" cy="0"/>
          </a:xfrm>
          <a:prstGeom prst="line">
            <a:avLst/>
          </a:prstGeom>
          <a:noFill/>
          <a:ln w="38100">
            <a:solidFill>
              <a:srgbClr val="ED03A5"/>
            </a:solidFill>
            <a:round/>
            <a:headEnd/>
            <a:tailEnd type="triangle" w="med" len="med"/>
          </a:ln>
        </p:spPr>
        <p:txBody>
          <a:bodyPr/>
          <a:lstStyle/>
          <a:p>
            <a:endParaRPr lang="zh-CN" altLang="en-US"/>
          </a:p>
        </p:txBody>
      </p:sp>
      <p:sp>
        <p:nvSpPr>
          <p:cNvPr id="148500" name="Line 22"/>
          <p:cNvSpPr>
            <a:spLocks noChangeShapeType="1"/>
          </p:cNvSpPr>
          <p:nvPr/>
        </p:nvSpPr>
        <p:spPr bwMode="auto">
          <a:xfrm>
            <a:off x="3267075" y="4516438"/>
            <a:ext cx="1187450" cy="0"/>
          </a:xfrm>
          <a:prstGeom prst="line">
            <a:avLst/>
          </a:prstGeom>
          <a:noFill/>
          <a:ln w="38100">
            <a:solidFill>
              <a:srgbClr val="ED03A5"/>
            </a:solidFill>
            <a:round/>
            <a:headEnd/>
            <a:tailEnd type="triangle" w="med" len="med"/>
          </a:ln>
        </p:spPr>
        <p:txBody>
          <a:bodyPr/>
          <a:lstStyle/>
          <a:p>
            <a:endParaRPr lang="zh-CN" altLang="en-US"/>
          </a:p>
        </p:txBody>
      </p:sp>
      <p:sp>
        <p:nvSpPr>
          <p:cNvPr id="148501" name="Line 23"/>
          <p:cNvSpPr>
            <a:spLocks noChangeShapeType="1"/>
          </p:cNvSpPr>
          <p:nvPr/>
        </p:nvSpPr>
        <p:spPr bwMode="auto">
          <a:xfrm>
            <a:off x="4724400" y="2517775"/>
            <a:ext cx="241300" cy="0"/>
          </a:xfrm>
          <a:prstGeom prst="line">
            <a:avLst/>
          </a:prstGeom>
          <a:noFill/>
          <a:ln w="38100">
            <a:solidFill>
              <a:srgbClr val="ED03A5"/>
            </a:solidFill>
            <a:round/>
            <a:headEnd/>
            <a:tailEnd type="triangle" w="med" len="med"/>
          </a:ln>
        </p:spPr>
        <p:txBody>
          <a:bodyPr/>
          <a:lstStyle/>
          <a:p>
            <a:endParaRPr lang="zh-CN" altLang="en-US"/>
          </a:p>
        </p:txBody>
      </p:sp>
      <p:sp>
        <p:nvSpPr>
          <p:cNvPr id="148502" name="Text Box 27"/>
          <p:cNvSpPr txBox="1">
            <a:spLocks noChangeArrowheads="1"/>
          </p:cNvSpPr>
          <p:nvPr/>
        </p:nvSpPr>
        <p:spPr bwMode="auto">
          <a:xfrm>
            <a:off x="620713" y="2301875"/>
            <a:ext cx="1295400" cy="377825"/>
          </a:xfrm>
          <a:prstGeom prst="rect">
            <a:avLst/>
          </a:prstGeom>
          <a:solidFill>
            <a:schemeClr val="bg1"/>
          </a:solidFill>
          <a:ln w="19050" algn="ctr">
            <a:solidFill>
              <a:srgbClr val="F30505"/>
            </a:solidFill>
            <a:miter lim="800000"/>
            <a:headEnd/>
            <a:tailEnd/>
          </a:ln>
        </p:spPr>
        <p:txBody>
          <a:bodyPr lIns="0" tIns="0" rIns="0" bIns="0" anchor="ctr"/>
          <a:lstStyle/>
          <a:p>
            <a:pPr algn="ctr" eaLnBrk="0" hangingPunct="0">
              <a:buFont typeface="Arial" charset="0"/>
              <a:buNone/>
            </a:pPr>
            <a:r>
              <a:rPr lang="zh-CN" altLang="en-US" b="1">
                <a:latin typeface="微软雅黑"/>
                <a:ea typeface="微软雅黑"/>
                <a:cs typeface="微软雅黑"/>
              </a:rPr>
              <a:t>第</a:t>
            </a:r>
            <a:r>
              <a:rPr lang="en-US" altLang="zh-CN" b="1">
                <a:latin typeface="微软雅黑"/>
                <a:ea typeface="微软雅黑"/>
                <a:cs typeface="微软雅黑"/>
              </a:rPr>
              <a:t>2</a:t>
            </a:r>
            <a:r>
              <a:rPr lang="zh-CN" altLang="en-US" b="1">
                <a:latin typeface="微软雅黑"/>
                <a:ea typeface="微软雅黑"/>
                <a:cs typeface="微软雅黑"/>
              </a:rPr>
              <a:t>个</a:t>
            </a:r>
            <a:r>
              <a:rPr lang="en-US" altLang="zh-CN" b="1">
                <a:latin typeface="微软雅黑"/>
                <a:ea typeface="微软雅黑"/>
                <a:cs typeface="微软雅黑"/>
              </a:rPr>
              <a:t>S</a:t>
            </a:r>
            <a:r>
              <a:rPr lang="zh-CN" altLang="en-US" b="1">
                <a:latin typeface="微软雅黑"/>
                <a:ea typeface="微软雅黑"/>
                <a:cs typeface="微软雅黑"/>
              </a:rPr>
              <a:t>整顿</a:t>
            </a:r>
          </a:p>
        </p:txBody>
      </p:sp>
      <p:sp>
        <p:nvSpPr>
          <p:cNvPr id="148503" name="Line 28"/>
          <p:cNvSpPr>
            <a:spLocks noChangeShapeType="1"/>
          </p:cNvSpPr>
          <p:nvPr/>
        </p:nvSpPr>
        <p:spPr bwMode="auto">
          <a:xfrm>
            <a:off x="2565400" y="3921125"/>
            <a:ext cx="0" cy="358775"/>
          </a:xfrm>
          <a:prstGeom prst="line">
            <a:avLst/>
          </a:prstGeom>
          <a:noFill/>
          <a:ln w="38100">
            <a:solidFill>
              <a:srgbClr val="ED03A5"/>
            </a:solidFill>
            <a:round/>
            <a:headEnd/>
            <a:tailEnd type="triangle" w="med" len="med"/>
          </a:ln>
        </p:spPr>
        <p:txBody>
          <a:bodyPr/>
          <a:lstStyle/>
          <a:p>
            <a:endParaRPr lang="zh-CN" altLang="en-US"/>
          </a:p>
        </p:txBody>
      </p:sp>
      <p:sp>
        <p:nvSpPr>
          <p:cNvPr id="148504" name="Rectangle 30"/>
          <p:cNvSpPr>
            <a:spLocks noChangeArrowheads="1"/>
          </p:cNvSpPr>
          <p:nvPr/>
        </p:nvSpPr>
        <p:spPr bwMode="auto">
          <a:xfrm>
            <a:off x="3375025" y="950913"/>
            <a:ext cx="1047750" cy="277812"/>
          </a:xfrm>
          <a:prstGeom prst="rect">
            <a:avLst/>
          </a:prstGeom>
          <a:noFill/>
          <a:ln w="9525" cap="rnd">
            <a:noFill/>
            <a:prstDash val="sysDot"/>
            <a:miter lim="800000"/>
            <a:headEnd/>
            <a:tailEnd/>
          </a:ln>
        </p:spPr>
        <p:txBody>
          <a:bodyPr wrap="none" lIns="0" tIns="0" rIns="0" bIns="0">
            <a:spAutoFit/>
          </a:bodyPr>
          <a:lstStyle/>
          <a:p>
            <a:pPr eaLnBrk="0" hangingPunct="0">
              <a:buFont typeface="Arial" charset="0"/>
              <a:buNone/>
            </a:pPr>
            <a:r>
              <a:rPr lang="zh-CN" altLang="en-US" b="1">
                <a:solidFill>
                  <a:srgbClr val="FF7C80"/>
                </a:solidFill>
                <a:latin typeface="微软雅黑"/>
                <a:ea typeface="微软雅黑"/>
                <a:cs typeface="微软雅黑"/>
              </a:rPr>
              <a:t>（</a:t>
            </a:r>
            <a:r>
              <a:rPr lang="en-US" altLang="zh-CN" b="1">
                <a:solidFill>
                  <a:srgbClr val="FF7C80"/>
                </a:solidFill>
                <a:latin typeface="微软雅黑"/>
                <a:ea typeface="微软雅黑"/>
                <a:cs typeface="微软雅黑"/>
              </a:rPr>
              <a:t>SEIRI</a:t>
            </a:r>
            <a:r>
              <a:rPr lang="zh-CN" altLang="en-US" b="1">
                <a:solidFill>
                  <a:srgbClr val="FF7C80"/>
                </a:solidFill>
                <a:latin typeface="微软雅黑"/>
                <a:ea typeface="微软雅黑"/>
                <a:cs typeface="微软雅黑"/>
              </a:rPr>
              <a:t>）</a:t>
            </a:r>
          </a:p>
        </p:txBody>
      </p:sp>
      <p:sp>
        <p:nvSpPr>
          <p:cNvPr id="148505" name="Rectangle 31"/>
          <p:cNvSpPr>
            <a:spLocks noChangeArrowheads="1"/>
          </p:cNvSpPr>
          <p:nvPr/>
        </p:nvSpPr>
        <p:spPr bwMode="auto">
          <a:xfrm>
            <a:off x="458788" y="1978025"/>
            <a:ext cx="866775" cy="276225"/>
          </a:xfrm>
          <a:prstGeom prst="rect">
            <a:avLst/>
          </a:prstGeom>
          <a:noFill/>
          <a:ln w="38100" cap="rnd">
            <a:noFill/>
            <a:prstDash val="sysDot"/>
            <a:miter lim="800000"/>
            <a:headEnd/>
            <a:tailEnd/>
          </a:ln>
        </p:spPr>
        <p:txBody>
          <a:bodyPr wrap="none" lIns="0" tIns="0" rIns="0" bIns="0">
            <a:spAutoFit/>
          </a:bodyPr>
          <a:lstStyle/>
          <a:p>
            <a:pPr eaLnBrk="0" hangingPunct="0">
              <a:buFont typeface="Arial" charset="0"/>
              <a:buNone/>
            </a:pPr>
            <a:r>
              <a:rPr lang="en-US" altLang="zh-CN" b="1">
                <a:solidFill>
                  <a:srgbClr val="FF7C80"/>
                </a:solidFill>
                <a:latin typeface="微软雅黑"/>
                <a:ea typeface="微软雅黑"/>
                <a:cs typeface="微软雅黑"/>
              </a:rPr>
              <a:t>SEITON</a:t>
            </a:r>
          </a:p>
        </p:txBody>
      </p:sp>
      <p:sp>
        <p:nvSpPr>
          <p:cNvPr id="148506" name="Rectangle 32"/>
          <p:cNvSpPr>
            <a:spLocks noChangeArrowheads="1"/>
          </p:cNvSpPr>
          <p:nvPr/>
        </p:nvSpPr>
        <p:spPr bwMode="auto">
          <a:xfrm>
            <a:off x="3968750" y="1985963"/>
            <a:ext cx="676275" cy="276225"/>
          </a:xfrm>
          <a:prstGeom prst="rect">
            <a:avLst/>
          </a:prstGeom>
          <a:noFill/>
          <a:ln w="38100" cap="rnd">
            <a:noFill/>
            <a:prstDash val="sysDot"/>
            <a:miter lim="800000"/>
            <a:headEnd/>
            <a:tailEnd/>
          </a:ln>
        </p:spPr>
        <p:txBody>
          <a:bodyPr wrap="none" lIns="0" tIns="0" rIns="0" bIns="0">
            <a:spAutoFit/>
          </a:bodyPr>
          <a:lstStyle/>
          <a:p>
            <a:pPr eaLnBrk="0" hangingPunct="0">
              <a:buFont typeface="Arial" charset="0"/>
              <a:buNone/>
            </a:pPr>
            <a:r>
              <a:rPr lang="en-US" altLang="zh-CN" b="1">
                <a:solidFill>
                  <a:srgbClr val="FF7C80"/>
                </a:solidFill>
                <a:latin typeface="微软雅黑"/>
                <a:ea typeface="微软雅黑"/>
                <a:cs typeface="微软雅黑"/>
              </a:rPr>
              <a:t>SEISO</a:t>
            </a:r>
          </a:p>
        </p:txBody>
      </p:sp>
      <p:sp>
        <p:nvSpPr>
          <p:cNvPr id="148507" name="Rectangle 33"/>
          <p:cNvSpPr>
            <a:spLocks noChangeArrowheads="1"/>
          </p:cNvSpPr>
          <p:nvPr/>
        </p:nvSpPr>
        <p:spPr bwMode="auto">
          <a:xfrm>
            <a:off x="3213100" y="3381375"/>
            <a:ext cx="1104900" cy="277813"/>
          </a:xfrm>
          <a:prstGeom prst="rect">
            <a:avLst/>
          </a:prstGeom>
          <a:noFill/>
          <a:ln w="9525" cap="rnd">
            <a:noFill/>
            <a:prstDash val="sysDot"/>
            <a:miter lim="800000"/>
            <a:headEnd/>
            <a:tailEnd/>
          </a:ln>
        </p:spPr>
        <p:txBody>
          <a:bodyPr wrap="none" lIns="0" tIns="0" rIns="0" bIns="0">
            <a:spAutoFit/>
          </a:bodyPr>
          <a:lstStyle/>
          <a:p>
            <a:pPr eaLnBrk="0" hangingPunct="0">
              <a:buFont typeface="Arial" charset="0"/>
              <a:buNone/>
            </a:pPr>
            <a:r>
              <a:rPr lang="en-US" altLang="zh-CN" b="1">
                <a:solidFill>
                  <a:srgbClr val="FF7C80"/>
                </a:solidFill>
                <a:latin typeface="微软雅黑"/>
                <a:ea typeface="微软雅黑"/>
                <a:cs typeface="微软雅黑"/>
              </a:rPr>
              <a:t>SEIKETSU</a:t>
            </a:r>
          </a:p>
        </p:txBody>
      </p:sp>
      <p:sp>
        <p:nvSpPr>
          <p:cNvPr id="148508" name="Rectangle 34"/>
          <p:cNvSpPr>
            <a:spLocks noChangeArrowheads="1"/>
          </p:cNvSpPr>
          <p:nvPr/>
        </p:nvSpPr>
        <p:spPr bwMode="auto">
          <a:xfrm>
            <a:off x="3267075" y="4192588"/>
            <a:ext cx="1160463" cy="276225"/>
          </a:xfrm>
          <a:prstGeom prst="rect">
            <a:avLst/>
          </a:prstGeom>
          <a:noFill/>
          <a:ln w="9525" cap="rnd">
            <a:noFill/>
            <a:prstDash val="sysDot"/>
            <a:miter lim="800000"/>
            <a:headEnd/>
            <a:tailEnd/>
          </a:ln>
        </p:spPr>
        <p:txBody>
          <a:bodyPr wrap="none" lIns="0" tIns="0" rIns="0" bIns="0">
            <a:spAutoFit/>
          </a:bodyPr>
          <a:lstStyle/>
          <a:p>
            <a:pPr eaLnBrk="0" hangingPunct="0">
              <a:buFont typeface="Arial" charset="0"/>
              <a:buNone/>
            </a:pPr>
            <a:r>
              <a:rPr lang="en-US" altLang="zh-CN" b="1">
                <a:solidFill>
                  <a:srgbClr val="FF7C80"/>
                </a:solidFill>
                <a:latin typeface="微软雅黑"/>
                <a:ea typeface="微软雅黑"/>
                <a:cs typeface="微软雅黑"/>
              </a:rPr>
              <a:t>SHITSUKE</a:t>
            </a:r>
          </a:p>
        </p:txBody>
      </p:sp>
      <p:grpSp>
        <p:nvGrpSpPr>
          <p:cNvPr id="148509" name="Group 35"/>
          <p:cNvGrpSpPr>
            <a:grpSpLocks/>
          </p:cNvGrpSpPr>
          <p:nvPr/>
        </p:nvGrpSpPr>
        <p:grpSpPr bwMode="auto">
          <a:xfrm>
            <a:off x="134938" y="1058863"/>
            <a:ext cx="1295400" cy="811212"/>
            <a:chOff x="1066" y="164"/>
            <a:chExt cx="1088" cy="744"/>
          </a:xfrm>
        </p:grpSpPr>
        <p:pic>
          <p:nvPicPr>
            <p:cNvPr id="148511" name="Picture 36" descr="K0012"/>
            <p:cNvPicPr>
              <a:picLocks noChangeAspect="1" noChangeArrowheads="1"/>
            </p:cNvPicPr>
            <p:nvPr/>
          </p:nvPicPr>
          <p:blipFill>
            <a:blip r:embed="rId2"/>
            <a:srcRect/>
            <a:stretch>
              <a:fillRect/>
            </a:stretch>
          </p:blipFill>
          <p:spPr bwMode="auto">
            <a:xfrm>
              <a:off x="1066" y="164"/>
              <a:ext cx="582" cy="744"/>
            </a:xfrm>
            <a:prstGeom prst="rect">
              <a:avLst/>
            </a:prstGeom>
            <a:solidFill>
              <a:srgbClr val="00FF00"/>
            </a:solidFill>
            <a:ln w="9525">
              <a:noFill/>
              <a:miter lim="800000"/>
              <a:headEnd/>
              <a:tailEnd/>
            </a:ln>
          </p:spPr>
        </p:pic>
        <p:sp>
          <p:nvSpPr>
            <p:cNvPr id="148512" name="Rectangle 37"/>
            <p:cNvSpPr>
              <a:spLocks noChangeArrowheads="1"/>
            </p:cNvSpPr>
            <p:nvPr/>
          </p:nvSpPr>
          <p:spPr bwMode="auto">
            <a:xfrm>
              <a:off x="1520" y="178"/>
              <a:ext cx="634" cy="680"/>
            </a:xfrm>
            <a:prstGeom prst="rect">
              <a:avLst/>
            </a:prstGeom>
            <a:noFill/>
            <a:ln w="9525" cap="rnd">
              <a:noFill/>
              <a:prstDash val="sysDot"/>
              <a:miter lim="800000"/>
              <a:headEnd/>
              <a:tailEnd/>
            </a:ln>
          </p:spPr>
          <p:txBody>
            <a:bodyPr wrap="none" lIns="0" tIns="0" rIns="0" bIns="0" anchor="ctr"/>
            <a:lstStyle/>
            <a:p>
              <a:pPr algn="ctr" eaLnBrk="0" hangingPunct="0">
                <a:buFont typeface="Arial" charset="0"/>
                <a:buNone/>
              </a:pPr>
              <a:r>
                <a:rPr lang="en-US" altLang="zh-CN" sz="7200">
                  <a:solidFill>
                    <a:srgbClr val="FF7C80"/>
                  </a:solidFill>
                </a:rPr>
                <a:t>S</a:t>
              </a:r>
            </a:p>
          </p:txBody>
        </p:sp>
      </p:grpSp>
      <p:sp>
        <p:nvSpPr>
          <p:cNvPr id="148510" name="Text Box 11"/>
          <p:cNvSpPr txBox="1">
            <a:spLocks noChangeArrowheads="1"/>
          </p:cNvSpPr>
          <p:nvPr/>
        </p:nvSpPr>
        <p:spPr bwMode="auto">
          <a:xfrm>
            <a:off x="782638" y="428625"/>
            <a:ext cx="2268537" cy="461963"/>
          </a:xfrm>
          <a:prstGeom prst="rect">
            <a:avLst/>
          </a:prstGeom>
          <a:noFill/>
          <a:ln w="9525">
            <a:noFill/>
            <a:miter lim="800000"/>
            <a:headEnd/>
            <a:tailEnd/>
          </a:ln>
        </p:spPr>
        <p:txBody>
          <a:bodyPr>
            <a:spAutoFit/>
          </a:bodyPr>
          <a:lstStyle/>
          <a:p>
            <a:pPr eaLnBrk="0" hangingPunct="0">
              <a:spcBef>
                <a:spcPct val="50000"/>
              </a:spcBef>
              <a:buFont typeface="Arial" charset="0"/>
              <a:buNone/>
            </a:pPr>
            <a:r>
              <a:rPr kumimoji="1" lang="en-US" altLang="zh-CN" sz="2400" b="1">
                <a:solidFill>
                  <a:srgbClr val="FF0000"/>
                </a:solidFill>
                <a:latin typeface="微软雅黑"/>
                <a:ea typeface="微软雅黑"/>
                <a:cs typeface="微软雅黑"/>
              </a:rPr>
              <a:t>5S</a:t>
            </a:r>
            <a:r>
              <a:rPr kumimoji="1" lang="zh-CN" altLang="en-US" sz="2400" b="1">
                <a:solidFill>
                  <a:srgbClr val="FF0000"/>
                </a:solidFill>
                <a:latin typeface="微软雅黑"/>
                <a:ea typeface="微软雅黑"/>
                <a:cs typeface="微软雅黑"/>
              </a:rPr>
              <a:t>是什么？</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Oval 2"/>
          <p:cNvSpPr>
            <a:spLocks noChangeArrowheads="1"/>
          </p:cNvSpPr>
          <p:nvPr/>
        </p:nvSpPr>
        <p:spPr bwMode="auto">
          <a:xfrm rot="1788883">
            <a:off x="1384300" y="1481138"/>
            <a:ext cx="4454525" cy="2736850"/>
          </a:xfrm>
          <a:prstGeom prst="ellipse">
            <a:avLst/>
          </a:prstGeom>
          <a:solidFill>
            <a:srgbClr val="CCFF99"/>
          </a:solidFill>
          <a:ln w="9525">
            <a:noFill/>
            <a:round/>
            <a:headEnd/>
            <a:tailEnd/>
          </a:ln>
        </p:spPr>
        <p:txBody>
          <a:bodyPr wrap="none" anchor="ctr"/>
          <a:lstStyle/>
          <a:p>
            <a:pPr eaLnBrk="0" hangingPunct="0">
              <a:buFont typeface="Arial" charset="0"/>
              <a:buNone/>
            </a:pPr>
            <a:endParaRPr lang="zh-CN" altLang="en-US"/>
          </a:p>
        </p:txBody>
      </p:sp>
      <p:sp>
        <p:nvSpPr>
          <p:cNvPr id="149506" name="Text Box 8"/>
          <p:cNvSpPr txBox="1">
            <a:spLocks noChangeArrowheads="1"/>
          </p:cNvSpPr>
          <p:nvPr/>
        </p:nvSpPr>
        <p:spPr bwMode="auto">
          <a:xfrm>
            <a:off x="188913" y="950913"/>
            <a:ext cx="1389062" cy="415925"/>
          </a:xfrm>
          <a:prstGeom prst="rect">
            <a:avLst/>
          </a:prstGeom>
          <a:noFill/>
          <a:ln w="9525">
            <a:noFill/>
            <a:miter lim="800000"/>
            <a:headEnd/>
            <a:tailEnd/>
          </a:ln>
        </p:spPr>
        <p:txBody>
          <a:bodyPr>
            <a:spAutoFit/>
          </a:bodyPr>
          <a:lstStyle/>
          <a:p>
            <a:pPr algn="ctr" eaLnBrk="0" hangingPunct="0">
              <a:spcBef>
                <a:spcPct val="50000"/>
              </a:spcBef>
              <a:buFont typeface="Arial" charset="0"/>
              <a:buNone/>
            </a:pPr>
            <a:r>
              <a:rPr kumimoji="1" lang="zh-CN" altLang="en-US" sz="2100" b="1">
                <a:latin typeface="微软雅黑"/>
                <a:ea typeface="微软雅黑"/>
                <a:cs typeface="微软雅黑"/>
              </a:rPr>
              <a:t>基本原理</a:t>
            </a:r>
          </a:p>
        </p:txBody>
      </p:sp>
      <p:sp>
        <p:nvSpPr>
          <p:cNvPr id="149507" name="Text Box 9"/>
          <p:cNvSpPr txBox="1">
            <a:spLocks noChangeArrowheads="1"/>
          </p:cNvSpPr>
          <p:nvPr/>
        </p:nvSpPr>
        <p:spPr bwMode="auto">
          <a:xfrm>
            <a:off x="1160463" y="1477963"/>
            <a:ext cx="881062" cy="414337"/>
          </a:xfrm>
          <a:prstGeom prst="rect">
            <a:avLst/>
          </a:prstGeom>
          <a:solidFill>
            <a:srgbClr val="FFCC99"/>
          </a:solidFill>
          <a:ln w="9525">
            <a:solidFill>
              <a:schemeClr val="tx1"/>
            </a:solidFill>
            <a:miter lim="800000"/>
            <a:headEnd/>
            <a:tailEnd/>
          </a:ln>
        </p:spPr>
        <p:txBody>
          <a:bodyPr>
            <a:spAutoFit/>
          </a:bodyPr>
          <a:lstStyle/>
          <a:p>
            <a:pPr algn="ctr" eaLnBrk="0" hangingPunct="0">
              <a:spcBef>
                <a:spcPct val="50000"/>
              </a:spcBef>
              <a:buFont typeface="Arial" charset="0"/>
              <a:buNone/>
            </a:pPr>
            <a:r>
              <a:rPr kumimoji="1" lang="zh-CN" altLang="en-US" sz="2100" b="1">
                <a:latin typeface="微软雅黑"/>
                <a:ea typeface="微软雅黑"/>
                <a:cs typeface="微软雅黑"/>
              </a:rPr>
              <a:t>整理</a:t>
            </a:r>
          </a:p>
        </p:txBody>
      </p:sp>
      <p:sp>
        <p:nvSpPr>
          <p:cNvPr id="149508" name="Text Box 10"/>
          <p:cNvSpPr txBox="1">
            <a:spLocks noChangeArrowheads="1"/>
          </p:cNvSpPr>
          <p:nvPr/>
        </p:nvSpPr>
        <p:spPr bwMode="auto">
          <a:xfrm>
            <a:off x="1160463" y="2071688"/>
            <a:ext cx="881062" cy="415925"/>
          </a:xfrm>
          <a:prstGeom prst="rect">
            <a:avLst/>
          </a:prstGeom>
          <a:solidFill>
            <a:srgbClr val="FFCC99"/>
          </a:solidFill>
          <a:ln w="9525">
            <a:solidFill>
              <a:schemeClr val="tx1"/>
            </a:solidFill>
            <a:miter lim="800000"/>
            <a:headEnd/>
            <a:tailEnd/>
          </a:ln>
        </p:spPr>
        <p:txBody>
          <a:bodyPr>
            <a:spAutoFit/>
          </a:bodyPr>
          <a:lstStyle/>
          <a:p>
            <a:pPr algn="ctr" eaLnBrk="0" hangingPunct="0">
              <a:spcBef>
                <a:spcPct val="50000"/>
              </a:spcBef>
              <a:buFont typeface="Arial" charset="0"/>
              <a:buNone/>
            </a:pPr>
            <a:r>
              <a:rPr kumimoji="1" lang="zh-CN" altLang="en-US" sz="2100" b="1">
                <a:latin typeface="微软雅黑"/>
                <a:ea typeface="微软雅黑"/>
                <a:cs typeface="微软雅黑"/>
              </a:rPr>
              <a:t>整顿</a:t>
            </a:r>
          </a:p>
        </p:txBody>
      </p:sp>
      <p:sp>
        <p:nvSpPr>
          <p:cNvPr id="149509" name="Text Box 11"/>
          <p:cNvSpPr txBox="1">
            <a:spLocks noChangeArrowheads="1"/>
          </p:cNvSpPr>
          <p:nvPr/>
        </p:nvSpPr>
        <p:spPr bwMode="auto">
          <a:xfrm>
            <a:off x="1160463" y="2679700"/>
            <a:ext cx="881062" cy="415925"/>
          </a:xfrm>
          <a:prstGeom prst="rect">
            <a:avLst/>
          </a:prstGeom>
          <a:solidFill>
            <a:srgbClr val="FFCC99"/>
          </a:solidFill>
          <a:ln w="9525">
            <a:solidFill>
              <a:schemeClr val="tx1"/>
            </a:solidFill>
            <a:miter lim="800000"/>
            <a:headEnd/>
            <a:tailEnd/>
          </a:ln>
        </p:spPr>
        <p:txBody>
          <a:bodyPr>
            <a:spAutoFit/>
          </a:bodyPr>
          <a:lstStyle/>
          <a:p>
            <a:pPr algn="ctr" eaLnBrk="0" hangingPunct="0">
              <a:spcBef>
                <a:spcPct val="50000"/>
              </a:spcBef>
              <a:buFont typeface="Arial" charset="0"/>
              <a:buNone/>
            </a:pPr>
            <a:r>
              <a:rPr kumimoji="1" lang="zh-CN" altLang="en-US" sz="2100" b="1">
                <a:latin typeface="微软雅黑"/>
                <a:ea typeface="微软雅黑"/>
                <a:cs typeface="微软雅黑"/>
              </a:rPr>
              <a:t>清扫</a:t>
            </a:r>
          </a:p>
        </p:txBody>
      </p:sp>
      <p:sp>
        <p:nvSpPr>
          <p:cNvPr id="149510" name="Text Box 12"/>
          <p:cNvSpPr txBox="1">
            <a:spLocks noChangeArrowheads="1"/>
          </p:cNvSpPr>
          <p:nvPr/>
        </p:nvSpPr>
        <p:spPr bwMode="auto">
          <a:xfrm>
            <a:off x="1160463" y="3327400"/>
            <a:ext cx="881062" cy="415925"/>
          </a:xfrm>
          <a:prstGeom prst="rect">
            <a:avLst/>
          </a:prstGeom>
          <a:solidFill>
            <a:srgbClr val="FFCC99"/>
          </a:solidFill>
          <a:ln w="9525">
            <a:solidFill>
              <a:schemeClr val="tx1"/>
            </a:solidFill>
            <a:miter lim="800000"/>
            <a:headEnd/>
            <a:tailEnd/>
          </a:ln>
        </p:spPr>
        <p:txBody>
          <a:bodyPr>
            <a:spAutoFit/>
          </a:bodyPr>
          <a:lstStyle/>
          <a:p>
            <a:pPr algn="ctr" eaLnBrk="0" hangingPunct="0">
              <a:spcBef>
                <a:spcPct val="50000"/>
              </a:spcBef>
              <a:buFont typeface="Arial" charset="0"/>
              <a:buNone/>
            </a:pPr>
            <a:r>
              <a:rPr kumimoji="1" lang="zh-CN" altLang="en-US" sz="2100" b="1">
                <a:latin typeface="微软雅黑"/>
                <a:ea typeface="微软雅黑"/>
                <a:cs typeface="微软雅黑"/>
              </a:rPr>
              <a:t>清洁</a:t>
            </a:r>
          </a:p>
        </p:txBody>
      </p:sp>
      <p:sp>
        <p:nvSpPr>
          <p:cNvPr id="149511" name="Text Box 13"/>
          <p:cNvSpPr txBox="1">
            <a:spLocks noChangeArrowheads="1"/>
          </p:cNvSpPr>
          <p:nvPr/>
        </p:nvSpPr>
        <p:spPr bwMode="auto">
          <a:xfrm>
            <a:off x="1160463" y="4014788"/>
            <a:ext cx="881062" cy="415925"/>
          </a:xfrm>
          <a:prstGeom prst="rect">
            <a:avLst/>
          </a:prstGeom>
          <a:solidFill>
            <a:srgbClr val="FFCC99"/>
          </a:solidFill>
          <a:ln w="9525">
            <a:solidFill>
              <a:schemeClr val="tx1"/>
            </a:solidFill>
            <a:miter lim="800000"/>
            <a:headEnd/>
            <a:tailEnd/>
          </a:ln>
        </p:spPr>
        <p:txBody>
          <a:bodyPr>
            <a:spAutoFit/>
          </a:bodyPr>
          <a:lstStyle/>
          <a:p>
            <a:pPr algn="ctr" eaLnBrk="0" hangingPunct="0">
              <a:spcBef>
                <a:spcPct val="50000"/>
              </a:spcBef>
              <a:buFont typeface="Arial" charset="0"/>
              <a:buNone/>
            </a:pPr>
            <a:r>
              <a:rPr kumimoji="1" lang="zh-CN" altLang="en-US" sz="2100" b="1">
                <a:latin typeface="微软雅黑"/>
                <a:ea typeface="微软雅黑"/>
                <a:cs typeface="微软雅黑"/>
              </a:rPr>
              <a:t>素养</a:t>
            </a:r>
          </a:p>
        </p:txBody>
      </p:sp>
      <p:sp>
        <p:nvSpPr>
          <p:cNvPr id="149512" name="Text Box 14"/>
          <p:cNvSpPr txBox="1">
            <a:spLocks noChangeArrowheads="1"/>
          </p:cNvSpPr>
          <p:nvPr/>
        </p:nvSpPr>
        <p:spPr bwMode="auto">
          <a:xfrm>
            <a:off x="4508500" y="2193925"/>
            <a:ext cx="1490663" cy="415925"/>
          </a:xfrm>
          <a:prstGeom prst="rect">
            <a:avLst/>
          </a:prstGeom>
          <a:solidFill>
            <a:srgbClr val="FFCC99"/>
          </a:solidFill>
          <a:ln w="9525">
            <a:solidFill>
              <a:schemeClr val="tx1"/>
            </a:solidFill>
            <a:miter lim="800000"/>
            <a:headEnd/>
            <a:tailEnd/>
          </a:ln>
        </p:spPr>
        <p:txBody>
          <a:bodyPr>
            <a:spAutoFit/>
          </a:bodyPr>
          <a:lstStyle/>
          <a:p>
            <a:pPr algn="ctr" eaLnBrk="0" hangingPunct="0">
              <a:spcBef>
                <a:spcPct val="50000"/>
              </a:spcBef>
              <a:buFont typeface="Arial" charset="0"/>
              <a:buNone/>
            </a:pPr>
            <a:endParaRPr kumimoji="1" lang="zh-CN" altLang="en-US" sz="2100" b="1">
              <a:latin typeface="微软雅黑"/>
              <a:ea typeface="微软雅黑"/>
              <a:cs typeface="微软雅黑"/>
            </a:endParaRPr>
          </a:p>
        </p:txBody>
      </p:sp>
      <p:sp>
        <p:nvSpPr>
          <p:cNvPr id="149513" name="Text Box 15"/>
          <p:cNvSpPr txBox="1">
            <a:spLocks noChangeArrowheads="1"/>
          </p:cNvSpPr>
          <p:nvPr/>
        </p:nvSpPr>
        <p:spPr bwMode="auto">
          <a:xfrm>
            <a:off x="4562475" y="3327400"/>
            <a:ext cx="1468438" cy="415925"/>
          </a:xfrm>
          <a:prstGeom prst="rect">
            <a:avLst/>
          </a:prstGeom>
          <a:solidFill>
            <a:srgbClr val="FFCC99"/>
          </a:solidFill>
          <a:ln w="9525">
            <a:solidFill>
              <a:schemeClr val="tx1"/>
            </a:solidFill>
            <a:miter lim="800000"/>
            <a:headEnd/>
            <a:tailEnd/>
          </a:ln>
        </p:spPr>
        <p:txBody>
          <a:bodyPr>
            <a:spAutoFit/>
          </a:bodyPr>
          <a:lstStyle/>
          <a:p>
            <a:pPr algn="ctr" eaLnBrk="0" hangingPunct="0">
              <a:spcBef>
                <a:spcPct val="50000"/>
              </a:spcBef>
              <a:buFont typeface="Arial" charset="0"/>
              <a:buNone/>
            </a:pPr>
            <a:endParaRPr kumimoji="1" lang="zh-CN" altLang="en-US" sz="2100" b="1">
              <a:latin typeface="微软雅黑"/>
              <a:ea typeface="微软雅黑"/>
              <a:cs typeface="微软雅黑"/>
            </a:endParaRPr>
          </a:p>
        </p:txBody>
      </p:sp>
      <p:sp>
        <p:nvSpPr>
          <p:cNvPr id="149514" name="Text Box 16"/>
          <p:cNvSpPr txBox="1">
            <a:spLocks noChangeArrowheads="1"/>
          </p:cNvSpPr>
          <p:nvPr/>
        </p:nvSpPr>
        <p:spPr bwMode="auto">
          <a:xfrm>
            <a:off x="4562475" y="4068763"/>
            <a:ext cx="1468438" cy="415925"/>
          </a:xfrm>
          <a:prstGeom prst="rect">
            <a:avLst/>
          </a:prstGeom>
          <a:solidFill>
            <a:srgbClr val="FFCC99"/>
          </a:solidFill>
          <a:ln w="9525">
            <a:solidFill>
              <a:schemeClr val="tx1"/>
            </a:solidFill>
            <a:miter lim="800000"/>
            <a:headEnd/>
            <a:tailEnd/>
          </a:ln>
        </p:spPr>
        <p:txBody>
          <a:bodyPr>
            <a:spAutoFit/>
          </a:bodyPr>
          <a:lstStyle/>
          <a:p>
            <a:pPr algn="ctr" eaLnBrk="0" hangingPunct="0">
              <a:spcBef>
                <a:spcPct val="50000"/>
              </a:spcBef>
              <a:buFont typeface="Arial" charset="0"/>
              <a:buNone/>
            </a:pPr>
            <a:endParaRPr kumimoji="1" lang="zh-CN" altLang="en-US" sz="2100" b="1">
              <a:latin typeface="微软雅黑"/>
              <a:ea typeface="微软雅黑"/>
              <a:cs typeface="微软雅黑"/>
            </a:endParaRPr>
          </a:p>
        </p:txBody>
      </p:sp>
      <p:sp>
        <p:nvSpPr>
          <p:cNvPr id="149515" name="Line 17"/>
          <p:cNvSpPr>
            <a:spLocks noChangeShapeType="1"/>
          </p:cNvSpPr>
          <p:nvPr/>
        </p:nvSpPr>
        <p:spPr bwMode="auto">
          <a:xfrm>
            <a:off x="2079625" y="3543300"/>
            <a:ext cx="2428875" cy="0"/>
          </a:xfrm>
          <a:prstGeom prst="line">
            <a:avLst/>
          </a:prstGeom>
          <a:noFill/>
          <a:ln w="38100">
            <a:solidFill>
              <a:schemeClr val="tx1"/>
            </a:solidFill>
            <a:round/>
            <a:headEnd/>
            <a:tailEnd/>
          </a:ln>
        </p:spPr>
        <p:txBody>
          <a:bodyPr/>
          <a:lstStyle/>
          <a:p>
            <a:endParaRPr lang="zh-CN" altLang="en-US"/>
          </a:p>
        </p:txBody>
      </p:sp>
      <p:sp>
        <p:nvSpPr>
          <p:cNvPr id="149516" name="Line 18"/>
          <p:cNvSpPr>
            <a:spLocks noChangeShapeType="1"/>
          </p:cNvSpPr>
          <p:nvPr/>
        </p:nvSpPr>
        <p:spPr bwMode="auto">
          <a:xfrm>
            <a:off x="2079625" y="4246563"/>
            <a:ext cx="2482850" cy="0"/>
          </a:xfrm>
          <a:prstGeom prst="line">
            <a:avLst/>
          </a:prstGeom>
          <a:noFill/>
          <a:ln w="38100">
            <a:solidFill>
              <a:schemeClr val="tx1"/>
            </a:solidFill>
            <a:round/>
            <a:headEnd/>
            <a:tailEnd/>
          </a:ln>
        </p:spPr>
        <p:txBody>
          <a:bodyPr/>
          <a:lstStyle/>
          <a:p>
            <a:endParaRPr lang="zh-CN" altLang="en-US"/>
          </a:p>
        </p:txBody>
      </p:sp>
      <p:sp>
        <p:nvSpPr>
          <p:cNvPr id="149517" name="Line 19"/>
          <p:cNvSpPr>
            <a:spLocks noChangeShapeType="1"/>
          </p:cNvSpPr>
          <p:nvPr/>
        </p:nvSpPr>
        <p:spPr bwMode="auto">
          <a:xfrm>
            <a:off x="2079625" y="1708150"/>
            <a:ext cx="377825" cy="0"/>
          </a:xfrm>
          <a:prstGeom prst="line">
            <a:avLst/>
          </a:prstGeom>
          <a:noFill/>
          <a:ln w="38100">
            <a:solidFill>
              <a:schemeClr val="tx1"/>
            </a:solidFill>
            <a:round/>
            <a:headEnd/>
            <a:tailEnd/>
          </a:ln>
        </p:spPr>
        <p:txBody>
          <a:bodyPr/>
          <a:lstStyle/>
          <a:p>
            <a:endParaRPr lang="zh-CN" altLang="en-US"/>
          </a:p>
        </p:txBody>
      </p:sp>
      <p:sp>
        <p:nvSpPr>
          <p:cNvPr id="149518" name="Line 20"/>
          <p:cNvSpPr>
            <a:spLocks noChangeShapeType="1"/>
          </p:cNvSpPr>
          <p:nvPr/>
        </p:nvSpPr>
        <p:spPr bwMode="auto">
          <a:xfrm>
            <a:off x="2457450" y="1708150"/>
            <a:ext cx="0" cy="1187450"/>
          </a:xfrm>
          <a:prstGeom prst="line">
            <a:avLst/>
          </a:prstGeom>
          <a:noFill/>
          <a:ln w="38100">
            <a:solidFill>
              <a:schemeClr val="tx1"/>
            </a:solidFill>
            <a:round/>
            <a:headEnd/>
            <a:tailEnd/>
          </a:ln>
        </p:spPr>
        <p:txBody>
          <a:bodyPr/>
          <a:lstStyle/>
          <a:p>
            <a:endParaRPr lang="zh-CN" altLang="en-US"/>
          </a:p>
        </p:txBody>
      </p:sp>
      <p:sp>
        <p:nvSpPr>
          <p:cNvPr id="149519" name="Line 21"/>
          <p:cNvSpPr>
            <a:spLocks noChangeShapeType="1"/>
          </p:cNvSpPr>
          <p:nvPr/>
        </p:nvSpPr>
        <p:spPr bwMode="auto">
          <a:xfrm flipH="1">
            <a:off x="2079625" y="2895600"/>
            <a:ext cx="377825" cy="0"/>
          </a:xfrm>
          <a:prstGeom prst="line">
            <a:avLst/>
          </a:prstGeom>
          <a:noFill/>
          <a:ln w="38100">
            <a:solidFill>
              <a:schemeClr val="tx1"/>
            </a:solidFill>
            <a:round/>
            <a:headEnd/>
            <a:tailEnd/>
          </a:ln>
        </p:spPr>
        <p:txBody>
          <a:bodyPr/>
          <a:lstStyle/>
          <a:p>
            <a:endParaRPr lang="zh-CN" altLang="en-US"/>
          </a:p>
        </p:txBody>
      </p:sp>
      <p:sp>
        <p:nvSpPr>
          <p:cNvPr id="149520" name="Line 22"/>
          <p:cNvSpPr>
            <a:spLocks noChangeShapeType="1"/>
          </p:cNvSpPr>
          <p:nvPr/>
        </p:nvSpPr>
        <p:spPr bwMode="auto">
          <a:xfrm>
            <a:off x="2511425" y="2409825"/>
            <a:ext cx="1997075" cy="0"/>
          </a:xfrm>
          <a:prstGeom prst="line">
            <a:avLst/>
          </a:prstGeom>
          <a:noFill/>
          <a:ln w="38100">
            <a:solidFill>
              <a:schemeClr val="tx1"/>
            </a:solidFill>
            <a:round/>
            <a:headEnd/>
            <a:tailEnd/>
          </a:ln>
        </p:spPr>
        <p:txBody>
          <a:bodyPr/>
          <a:lstStyle/>
          <a:p>
            <a:endParaRPr lang="zh-CN" altLang="en-US"/>
          </a:p>
        </p:txBody>
      </p:sp>
      <p:sp>
        <p:nvSpPr>
          <p:cNvPr id="149521" name="Line 26"/>
          <p:cNvSpPr>
            <a:spLocks noChangeShapeType="1"/>
          </p:cNvSpPr>
          <p:nvPr/>
        </p:nvSpPr>
        <p:spPr bwMode="auto">
          <a:xfrm>
            <a:off x="5265738" y="2733675"/>
            <a:ext cx="0" cy="431800"/>
          </a:xfrm>
          <a:prstGeom prst="line">
            <a:avLst/>
          </a:prstGeom>
          <a:noFill/>
          <a:ln w="38100">
            <a:solidFill>
              <a:schemeClr val="tx1"/>
            </a:solidFill>
            <a:round/>
            <a:headEnd/>
            <a:tailEnd type="triangle" w="med" len="med"/>
          </a:ln>
        </p:spPr>
        <p:txBody>
          <a:bodyPr/>
          <a:lstStyle/>
          <a:p>
            <a:endParaRPr lang="zh-CN" altLang="en-US"/>
          </a:p>
        </p:txBody>
      </p:sp>
      <p:sp>
        <p:nvSpPr>
          <p:cNvPr id="149522" name="Line 27"/>
          <p:cNvSpPr>
            <a:spLocks noChangeShapeType="1"/>
          </p:cNvSpPr>
          <p:nvPr/>
        </p:nvSpPr>
        <p:spPr bwMode="auto">
          <a:xfrm>
            <a:off x="5265738" y="3759200"/>
            <a:ext cx="0" cy="234950"/>
          </a:xfrm>
          <a:prstGeom prst="line">
            <a:avLst/>
          </a:prstGeom>
          <a:noFill/>
          <a:ln w="38100">
            <a:solidFill>
              <a:schemeClr val="tx1"/>
            </a:solidFill>
            <a:round/>
            <a:headEnd/>
            <a:tailEnd type="triangle" w="med" len="med"/>
          </a:ln>
        </p:spPr>
        <p:txBody>
          <a:bodyPr/>
          <a:lstStyle/>
          <a:p>
            <a:endParaRPr lang="zh-CN" altLang="en-US"/>
          </a:p>
        </p:txBody>
      </p:sp>
      <p:pic>
        <p:nvPicPr>
          <p:cNvPr id="149523" name="Picture 41" descr="BD06982_"/>
          <p:cNvPicPr>
            <a:picLocks noChangeAspect="1" noChangeArrowheads="1"/>
          </p:cNvPicPr>
          <p:nvPr/>
        </p:nvPicPr>
        <p:blipFill>
          <a:blip r:embed="rId2"/>
          <a:srcRect/>
          <a:stretch>
            <a:fillRect/>
          </a:stretch>
        </p:blipFill>
        <p:spPr bwMode="auto">
          <a:xfrm>
            <a:off x="4778375" y="896938"/>
            <a:ext cx="1728788" cy="1189037"/>
          </a:xfrm>
          <a:prstGeom prst="rect">
            <a:avLst/>
          </a:prstGeom>
          <a:noFill/>
          <a:ln w="9525">
            <a:noFill/>
            <a:miter lim="800000"/>
            <a:headEnd/>
            <a:tailEnd/>
          </a:ln>
        </p:spPr>
      </p:pic>
      <p:sp>
        <p:nvSpPr>
          <p:cNvPr id="149524" name="Text Box 11"/>
          <p:cNvSpPr txBox="1">
            <a:spLocks noChangeArrowheads="1"/>
          </p:cNvSpPr>
          <p:nvPr/>
        </p:nvSpPr>
        <p:spPr bwMode="auto">
          <a:xfrm>
            <a:off x="746125" y="422275"/>
            <a:ext cx="2268538" cy="460375"/>
          </a:xfrm>
          <a:prstGeom prst="rect">
            <a:avLst/>
          </a:prstGeom>
          <a:noFill/>
          <a:ln w="9525">
            <a:noFill/>
            <a:miter lim="800000"/>
            <a:headEnd/>
            <a:tailEnd/>
          </a:ln>
        </p:spPr>
        <p:txBody>
          <a:bodyPr>
            <a:spAutoFit/>
          </a:bodyPr>
          <a:lstStyle/>
          <a:p>
            <a:pPr eaLnBrk="0" hangingPunct="0">
              <a:spcBef>
                <a:spcPct val="50000"/>
              </a:spcBef>
              <a:buFont typeface="Arial" charset="0"/>
              <a:buNone/>
            </a:pPr>
            <a:r>
              <a:rPr kumimoji="1" lang="en-US" altLang="zh-CN" sz="2400" b="1">
                <a:solidFill>
                  <a:srgbClr val="FF0000"/>
                </a:solidFill>
                <a:latin typeface="微软雅黑"/>
                <a:ea typeface="微软雅黑"/>
                <a:cs typeface="微软雅黑"/>
              </a:rPr>
              <a:t>5S</a:t>
            </a:r>
            <a:r>
              <a:rPr kumimoji="1" lang="zh-CN" altLang="en-US" sz="2400" b="1">
                <a:solidFill>
                  <a:srgbClr val="FF0000"/>
                </a:solidFill>
                <a:latin typeface="微软雅黑"/>
                <a:ea typeface="微软雅黑"/>
                <a:cs typeface="微软雅黑"/>
              </a:rPr>
              <a:t>是什么？</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3"/>
          <p:cNvSpPr>
            <a:spLocks noGrp="1" noChangeArrowheads="1"/>
          </p:cNvSpPr>
          <p:nvPr>
            <p:ph idx="1"/>
          </p:nvPr>
        </p:nvSpPr>
        <p:spPr>
          <a:xfrm>
            <a:off x="188913" y="1004888"/>
            <a:ext cx="6426200" cy="3727450"/>
          </a:xfrm>
        </p:spPr>
        <p:txBody>
          <a:bodyPr lIns="68580" tIns="34290" rIns="68580" bIns="34290"/>
          <a:lstStyle/>
          <a:p>
            <a:pPr eaLnBrk="1" hangingPunct="1">
              <a:lnSpc>
                <a:spcPts val="3000"/>
              </a:lnSpc>
              <a:spcBef>
                <a:spcPct val="50000"/>
              </a:spcBef>
              <a:buFontTx/>
              <a:buNone/>
            </a:pPr>
            <a:r>
              <a:rPr lang="zh-CN" altLang="en-US" sz="2100" b="1" smtClean="0">
                <a:solidFill>
                  <a:srgbClr val="FF0000"/>
                </a:solidFill>
                <a:latin typeface="微软雅黑"/>
              </a:rPr>
              <a:t>定义：</a:t>
            </a:r>
          </a:p>
          <a:p>
            <a:pPr eaLnBrk="1" hangingPunct="1">
              <a:lnSpc>
                <a:spcPts val="3000"/>
              </a:lnSpc>
              <a:spcBef>
                <a:spcPct val="50000"/>
              </a:spcBef>
              <a:buFont typeface="Wingdings" pitchFamily="2" charset="2"/>
              <a:buChar char="Ø"/>
            </a:pPr>
            <a:r>
              <a:rPr lang="zh-CN" altLang="en-US" sz="1800" b="1" smtClean="0">
                <a:latin typeface="微软雅黑"/>
              </a:rPr>
              <a:t>区分要与不要的东西，工作场所除了要用的东西以外，一切都不放置。然后将不需要的东西予以处置。</a:t>
            </a:r>
          </a:p>
          <a:p>
            <a:pPr eaLnBrk="1" hangingPunct="1">
              <a:lnSpc>
                <a:spcPts val="3000"/>
              </a:lnSpc>
              <a:spcBef>
                <a:spcPct val="50000"/>
              </a:spcBef>
              <a:buFontTx/>
              <a:buNone/>
            </a:pPr>
            <a:r>
              <a:rPr lang="zh-CN" altLang="en-US" sz="2100" b="1" smtClean="0">
                <a:solidFill>
                  <a:srgbClr val="FF0000"/>
                </a:solidFill>
                <a:latin typeface="微软雅黑"/>
              </a:rPr>
              <a:t>重点：</a:t>
            </a:r>
          </a:p>
          <a:p>
            <a:pPr eaLnBrk="1" hangingPunct="1">
              <a:lnSpc>
                <a:spcPts val="3000"/>
              </a:lnSpc>
              <a:spcBef>
                <a:spcPct val="50000"/>
              </a:spcBef>
              <a:buFont typeface="Wingdings" pitchFamily="2" charset="2"/>
              <a:buChar char="Ø"/>
            </a:pPr>
            <a:r>
              <a:rPr lang="zh-CN" altLang="en-US" sz="1800" b="1" smtClean="0">
                <a:latin typeface="微软雅黑"/>
              </a:rPr>
              <a:t>分清要与不要物，使条理分明；</a:t>
            </a:r>
          </a:p>
          <a:p>
            <a:pPr eaLnBrk="1" hangingPunct="1">
              <a:lnSpc>
                <a:spcPts val="3000"/>
              </a:lnSpc>
              <a:spcBef>
                <a:spcPct val="50000"/>
              </a:spcBef>
              <a:buFont typeface="Wingdings" pitchFamily="2" charset="2"/>
              <a:buChar char="Ø"/>
            </a:pPr>
            <a:r>
              <a:rPr lang="zh-CN" altLang="en-US" sz="1800" b="1" smtClean="0">
                <a:latin typeface="微软雅黑"/>
              </a:rPr>
              <a:t>处置不要物，空间活用；</a:t>
            </a:r>
          </a:p>
          <a:p>
            <a:pPr eaLnBrk="1" hangingPunct="1">
              <a:lnSpc>
                <a:spcPts val="3000"/>
              </a:lnSpc>
              <a:spcBef>
                <a:spcPct val="50000"/>
              </a:spcBef>
              <a:buFont typeface="Wingdings" pitchFamily="2" charset="2"/>
              <a:buChar char="Ø"/>
            </a:pPr>
            <a:r>
              <a:rPr lang="zh-CN" altLang="en-US" sz="1800" b="1" smtClean="0">
                <a:latin typeface="微软雅黑"/>
              </a:rPr>
              <a:t>找出发生根源，防止再发。</a:t>
            </a:r>
          </a:p>
        </p:txBody>
      </p:sp>
      <p:sp>
        <p:nvSpPr>
          <p:cNvPr id="150530" name="Text Box 4"/>
          <p:cNvSpPr txBox="1">
            <a:spLocks noChangeArrowheads="1"/>
          </p:cNvSpPr>
          <p:nvPr/>
        </p:nvSpPr>
        <p:spPr bwMode="auto">
          <a:xfrm>
            <a:off x="765175" y="411163"/>
            <a:ext cx="3240088" cy="461962"/>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整理的含义、作用</a:t>
            </a:r>
          </a:p>
        </p:txBody>
      </p:sp>
      <p:grpSp>
        <p:nvGrpSpPr>
          <p:cNvPr id="150531" name="Group 281"/>
          <p:cNvGrpSpPr>
            <a:grpSpLocks noChangeAspect="1"/>
          </p:cNvGrpSpPr>
          <p:nvPr/>
        </p:nvGrpSpPr>
        <p:grpSpPr bwMode="auto">
          <a:xfrm>
            <a:off x="4540250" y="3003550"/>
            <a:ext cx="1858963" cy="1589088"/>
            <a:chOff x="2485" y="2033"/>
            <a:chExt cx="1153" cy="986"/>
          </a:xfrm>
        </p:grpSpPr>
        <p:sp>
          <p:nvSpPr>
            <p:cNvPr id="150533" name="AutoShape 282"/>
            <p:cNvSpPr>
              <a:spLocks noChangeAspect="1" noChangeArrowheads="1" noTextEdit="1"/>
            </p:cNvSpPr>
            <p:nvPr/>
          </p:nvSpPr>
          <p:spPr bwMode="auto">
            <a:xfrm>
              <a:off x="2485" y="2033"/>
              <a:ext cx="1153" cy="986"/>
            </a:xfrm>
            <a:prstGeom prst="rect">
              <a:avLst/>
            </a:prstGeom>
            <a:noFill/>
            <a:ln w="9525">
              <a:noFill/>
              <a:miter lim="800000"/>
              <a:headEnd/>
              <a:tailEnd/>
            </a:ln>
          </p:spPr>
          <p:txBody>
            <a:bodyPr/>
            <a:lstStyle/>
            <a:p>
              <a:endParaRPr lang="zh-CN" altLang="en-US"/>
            </a:p>
          </p:txBody>
        </p:sp>
        <p:sp>
          <p:nvSpPr>
            <p:cNvPr id="6" name="Freeform 283"/>
            <p:cNvSpPr>
              <a:spLocks/>
            </p:cNvSpPr>
            <p:nvPr/>
          </p:nvSpPr>
          <p:spPr bwMode="auto">
            <a:xfrm>
              <a:off x="2488" y="2054"/>
              <a:ext cx="481" cy="594"/>
            </a:xfrm>
            <a:custGeom>
              <a:avLst/>
              <a:gdLst>
                <a:gd name="T0" fmla="*/ 176 w 962"/>
                <a:gd name="T1" fmla="*/ 1 h 1189"/>
                <a:gd name="T2" fmla="*/ 161 w 962"/>
                <a:gd name="T3" fmla="*/ 0 h 1189"/>
                <a:gd name="T4" fmla="*/ 136 w 962"/>
                <a:gd name="T5" fmla="*/ 2 h 1189"/>
                <a:gd name="T6" fmla="*/ 105 w 962"/>
                <a:gd name="T7" fmla="*/ 9 h 1189"/>
                <a:gd name="T8" fmla="*/ 72 w 962"/>
                <a:gd name="T9" fmla="*/ 23 h 1189"/>
                <a:gd name="T10" fmla="*/ 40 w 962"/>
                <a:gd name="T11" fmla="*/ 47 h 1189"/>
                <a:gd name="T12" fmla="*/ 15 w 962"/>
                <a:gd name="T13" fmla="*/ 83 h 1189"/>
                <a:gd name="T14" fmla="*/ 2 w 962"/>
                <a:gd name="T15" fmla="*/ 134 h 1189"/>
                <a:gd name="T16" fmla="*/ 2 w 962"/>
                <a:gd name="T17" fmla="*/ 198 h 1189"/>
                <a:gd name="T18" fmla="*/ 18 w 962"/>
                <a:gd name="T19" fmla="*/ 253 h 1189"/>
                <a:gd name="T20" fmla="*/ 45 w 962"/>
                <a:gd name="T21" fmla="*/ 299 h 1189"/>
                <a:gd name="T22" fmla="*/ 80 w 962"/>
                <a:gd name="T23" fmla="*/ 337 h 1189"/>
                <a:gd name="T24" fmla="*/ 120 w 962"/>
                <a:gd name="T25" fmla="*/ 372 h 1189"/>
                <a:gd name="T26" fmla="*/ 163 w 962"/>
                <a:gd name="T27" fmla="*/ 406 h 1189"/>
                <a:gd name="T28" fmla="*/ 204 w 962"/>
                <a:gd name="T29" fmla="*/ 442 h 1189"/>
                <a:gd name="T30" fmla="*/ 241 w 962"/>
                <a:gd name="T31" fmla="*/ 483 h 1189"/>
                <a:gd name="T32" fmla="*/ 273 w 962"/>
                <a:gd name="T33" fmla="*/ 529 h 1189"/>
                <a:gd name="T34" fmla="*/ 306 w 962"/>
                <a:gd name="T35" fmla="*/ 565 h 1189"/>
                <a:gd name="T36" fmla="*/ 340 w 962"/>
                <a:gd name="T37" fmla="*/ 587 h 1189"/>
                <a:gd name="T38" fmla="*/ 372 w 962"/>
                <a:gd name="T39" fmla="*/ 594 h 1189"/>
                <a:gd name="T40" fmla="*/ 401 w 962"/>
                <a:gd name="T41" fmla="*/ 588 h 1189"/>
                <a:gd name="T42" fmla="*/ 427 w 962"/>
                <a:gd name="T43" fmla="*/ 567 h 1189"/>
                <a:gd name="T44" fmla="*/ 446 w 962"/>
                <a:gd name="T45" fmla="*/ 532 h 1189"/>
                <a:gd name="T46" fmla="*/ 459 w 962"/>
                <a:gd name="T47" fmla="*/ 483 h 1189"/>
                <a:gd name="T48" fmla="*/ 466 w 962"/>
                <a:gd name="T49" fmla="*/ 385 h 1189"/>
                <a:gd name="T50" fmla="*/ 478 w 962"/>
                <a:gd name="T51" fmla="*/ 242 h 1189"/>
                <a:gd name="T52" fmla="*/ 480 w 962"/>
                <a:gd name="T53" fmla="*/ 115 h 1189"/>
                <a:gd name="T54" fmla="*/ 454 w 962"/>
                <a:gd name="T55" fmla="*/ 32 h 1189"/>
                <a:gd name="T56" fmla="*/ 409 w 962"/>
                <a:gd name="T57" fmla="*/ 14 h 1189"/>
                <a:gd name="T58" fmla="*/ 371 w 962"/>
                <a:gd name="T59" fmla="*/ 10 h 1189"/>
                <a:gd name="T60" fmla="*/ 329 w 962"/>
                <a:gd name="T61" fmla="*/ 7 h 1189"/>
                <a:gd name="T62" fmla="*/ 288 w 962"/>
                <a:gd name="T63" fmla="*/ 5 h 1189"/>
                <a:gd name="T64" fmla="*/ 250 w 962"/>
                <a:gd name="T65" fmla="*/ 3 h 1189"/>
                <a:gd name="T66" fmla="*/ 218 w 962"/>
                <a:gd name="T67" fmla="*/ 2 h 1189"/>
                <a:gd name="T68" fmla="*/ 193 w 962"/>
                <a:gd name="T69" fmla="*/ 1 h 1189"/>
                <a:gd name="T70" fmla="*/ 180 w 962"/>
                <a:gd name="T71" fmla="*/ 1 h 11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2"/>
                <a:gd name="T109" fmla="*/ 0 h 1189"/>
                <a:gd name="T110" fmla="*/ 962 w 962"/>
                <a:gd name="T111" fmla="*/ 1189 h 11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2" h="1189">
                  <a:moveTo>
                    <a:pt x="356" y="2"/>
                  </a:moveTo>
                  <a:lnTo>
                    <a:pt x="351" y="2"/>
                  </a:lnTo>
                  <a:lnTo>
                    <a:pt x="341" y="0"/>
                  </a:lnTo>
                  <a:lnTo>
                    <a:pt x="322" y="0"/>
                  </a:lnTo>
                  <a:lnTo>
                    <a:pt x="299" y="3"/>
                  </a:lnTo>
                  <a:lnTo>
                    <a:pt x="272" y="5"/>
                  </a:lnTo>
                  <a:lnTo>
                    <a:pt x="242" y="11"/>
                  </a:lnTo>
                  <a:lnTo>
                    <a:pt x="210" y="19"/>
                  </a:lnTo>
                  <a:lnTo>
                    <a:pt x="176" y="30"/>
                  </a:lnTo>
                  <a:lnTo>
                    <a:pt x="143" y="47"/>
                  </a:lnTo>
                  <a:lnTo>
                    <a:pt x="110" y="68"/>
                  </a:lnTo>
                  <a:lnTo>
                    <a:pt x="79" y="95"/>
                  </a:lnTo>
                  <a:lnTo>
                    <a:pt x="53" y="127"/>
                  </a:lnTo>
                  <a:lnTo>
                    <a:pt x="31" y="167"/>
                  </a:lnTo>
                  <a:lnTo>
                    <a:pt x="14" y="214"/>
                  </a:lnTo>
                  <a:lnTo>
                    <a:pt x="3" y="269"/>
                  </a:lnTo>
                  <a:lnTo>
                    <a:pt x="0" y="332"/>
                  </a:lnTo>
                  <a:lnTo>
                    <a:pt x="4" y="397"/>
                  </a:lnTo>
                  <a:lnTo>
                    <a:pt x="17" y="455"/>
                  </a:lnTo>
                  <a:lnTo>
                    <a:pt x="35" y="507"/>
                  </a:lnTo>
                  <a:lnTo>
                    <a:pt x="60" y="556"/>
                  </a:lnTo>
                  <a:lnTo>
                    <a:pt x="90" y="598"/>
                  </a:lnTo>
                  <a:lnTo>
                    <a:pt x="123" y="639"/>
                  </a:lnTo>
                  <a:lnTo>
                    <a:pt x="159" y="675"/>
                  </a:lnTo>
                  <a:lnTo>
                    <a:pt x="199" y="710"/>
                  </a:lnTo>
                  <a:lnTo>
                    <a:pt x="239" y="745"/>
                  </a:lnTo>
                  <a:lnTo>
                    <a:pt x="282" y="778"/>
                  </a:lnTo>
                  <a:lnTo>
                    <a:pt x="325" y="813"/>
                  </a:lnTo>
                  <a:lnTo>
                    <a:pt x="366" y="847"/>
                  </a:lnTo>
                  <a:lnTo>
                    <a:pt x="408" y="884"/>
                  </a:lnTo>
                  <a:lnTo>
                    <a:pt x="446" y="923"/>
                  </a:lnTo>
                  <a:lnTo>
                    <a:pt x="483" y="966"/>
                  </a:lnTo>
                  <a:lnTo>
                    <a:pt x="515" y="1013"/>
                  </a:lnTo>
                  <a:lnTo>
                    <a:pt x="546" y="1059"/>
                  </a:lnTo>
                  <a:lnTo>
                    <a:pt x="579" y="1098"/>
                  </a:lnTo>
                  <a:lnTo>
                    <a:pt x="612" y="1130"/>
                  </a:lnTo>
                  <a:lnTo>
                    <a:pt x="645" y="1156"/>
                  </a:lnTo>
                  <a:lnTo>
                    <a:pt x="679" y="1174"/>
                  </a:lnTo>
                  <a:lnTo>
                    <a:pt x="711" y="1186"/>
                  </a:lnTo>
                  <a:lnTo>
                    <a:pt x="743" y="1189"/>
                  </a:lnTo>
                  <a:lnTo>
                    <a:pt x="773" y="1187"/>
                  </a:lnTo>
                  <a:lnTo>
                    <a:pt x="802" y="1177"/>
                  </a:lnTo>
                  <a:lnTo>
                    <a:pt x="828" y="1159"/>
                  </a:lnTo>
                  <a:lnTo>
                    <a:pt x="853" y="1135"/>
                  </a:lnTo>
                  <a:lnTo>
                    <a:pt x="874" y="1104"/>
                  </a:lnTo>
                  <a:lnTo>
                    <a:pt x="892" y="1065"/>
                  </a:lnTo>
                  <a:lnTo>
                    <a:pt x="907" y="1020"/>
                  </a:lnTo>
                  <a:lnTo>
                    <a:pt x="917" y="967"/>
                  </a:lnTo>
                  <a:lnTo>
                    <a:pt x="923" y="906"/>
                  </a:lnTo>
                  <a:lnTo>
                    <a:pt x="932" y="771"/>
                  </a:lnTo>
                  <a:lnTo>
                    <a:pt x="945" y="628"/>
                  </a:lnTo>
                  <a:lnTo>
                    <a:pt x="956" y="485"/>
                  </a:lnTo>
                  <a:lnTo>
                    <a:pt x="962" y="351"/>
                  </a:lnTo>
                  <a:lnTo>
                    <a:pt x="959" y="230"/>
                  </a:lnTo>
                  <a:lnTo>
                    <a:pt x="941" y="133"/>
                  </a:lnTo>
                  <a:lnTo>
                    <a:pt x="908" y="65"/>
                  </a:lnTo>
                  <a:lnTo>
                    <a:pt x="853" y="34"/>
                  </a:lnTo>
                  <a:lnTo>
                    <a:pt x="818" y="29"/>
                  </a:lnTo>
                  <a:lnTo>
                    <a:pt x="780" y="25"/>
                  </a:lnTo>
                  <a:lnTo>
                    <a:pt x="741" y="21"/>
                  </a:lnTo>
                  <a:lnTo>
                    <a:pt x="699" y="18"/>
                  </a:lnTo>
                  <a:lnTo>
                    <a:pt x="658" y="15"/>
                  </a:lnTo>
                  <a:lnTo>
                    <a:pt x="617" y="12"/>
                  </a:lnTo>
                  <a:lnTo>
                    <a:pt x="576" y="10"/>
                  </a:lnTo>
                  <a:lnTo>
                    <a:pt x="537" y="9"/>
                  </a:lnTo>
                  <a:lnTo>
                    <a:pt x="500" y="6"/>
                  </a:lnTo>
                  <a:lnTo>
                    <a:pt x="466" y="5"/>
                  </a:lnTo>
                  <a:lnTo>
                    <a:pt x="435" y="4"/>
                  </a:lnTo>
                  <a:lnTo>
                    <a:pt x="409" y="3"/>
                  </a:lnTo>
                  <a:lnTo>
                    <a:pt x="386" y="3"/>
                  </a:lnTo>
                  <a:lnTo>
                    <a:pt x="370" y="2"/>
                  </a:lnTo>
                  <a:lnTo>
                    <a:pt x="359" y="2"/>
                  </a:lnTo>
                  <a:lnTo>
                    <a:pt x="356" y="2"/>
                  </a:lnTo>
                  <a:close/>
                </a:path>
              </a:pathLst>
            </a:custGeom>
            <a:solidFill>
              <a:srgbClr val="FFFFF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 name="Freeform 284"/>
            <p:cNvSpPr>
              <a:spLocks/>
            </p:cNvSpPr>
            <p:nvPr/>
          </p:nvSpPr>
          <p:spPr bwMode="auto">
            <a:xfrm>
              <a:off x="2499" y="2059"/>
              <a:ext cx="465" cy="575"/>
            </a:xfrm>
            <a:custGeom>
              <a:avLst/>
              <a:gdLst>
                <a:gd name="T0" fmla="*/ 171 w 930"/>
                <a:gd name="T1" fmla="*/ 1 h 1149"/>
                <a:gd name="T2" fmla="*/ 156 w 930"/>
                <a:gd name="T3" fmla="*/ 1 h 1149"/>
                <a:gd name="T4" fmla="*/ 132 w 930"/>
                <a:gd name="T5" fmla="*/ 2 h 1149"/>
                <a:gd name="T6" fmla="*/ 101 w 930"/>
                <a:gd name="T7" fmla="*/ 9 h 1149"/>
                <a:gd name="T8" fmla="*/ 69 w 930"/>
                <a:gd name="T9" fmla="*/ 23 h 1149"/>
                <a:gd name="T10" fmla="*/ 39 w 930"/>
                <a:gd name="T11" fmla="*/ 46 h 1149"/>
                <a:gd name="T12" fmla="*/ 15 w 930"/>
                <a:gd name="T13" fmla="*/ 81 h 1149"/>
                <a:gd name="T14" fmla="*/ 2 w 930"/>
                <a:gd name="T15" fmla="*/ 130 h 1149"/>
                <a:gd name="T16" fmla="*/ 2 w 930"/>
                <a:gd name="T17" fmla="*/ 192 h 1149"/>
                <a:gd name="T18" fmla="*/ 17 w 930"/>
                <a:gd name="T19" fmla="*/ 246 h 1149"/>
                <a:gd name="T20" fmla="*/ 43 w 930"/>
                <a:gd name="T21" fmla="*/ 289 h 1149"/>
                <a:gd name="T22" fmla="*/ 77 w 930"/>
                <a:gd name="T23" fmla="*/ 327 h 1149"/>
                <a:gd name="T24" fmla="*/ 116 w 930"/>
                <a:gd name="T25" fmla="*/ 360 h 1149"/>
                <a:gd name="T26" fmla="*/ 157 w 930"/>
                <a:gd name="T27" fmla="*/ 393 h 1149"/>
                <a:gd name="T28" fmla="*/ 197 w 930"/>
                <a:gd name="T29" fmla="*/ 428 h 1149"/>
                <a:gd name="T30" fmla="*/ 233 w 930"/>
                <a:gd name="T31" fmla="*/ 467 h 1149"/>
                <a:gd name="T32" fmla="*/ 264 w 930"/>
                <a:gd name="T33" fmla="*/ 512 h 1149"/>
                <a:gd name="T34" fmla="*/ 296 w 930"/>
                <a:gd name="T35" fmla="*/ 546 h 1149"/>
                <a:gd name="T36" fmla="*/ 328 w 930"/>
                <a:gd name="T37" fmla="*/ 567 h 1149"/>
                <a:gd name="T38" fmla="*/ 359 w 930"/>
                <a:gd name="T39" fmla="*/ 575 h 1149"/>
                <a:gd name="T40" fmla="*/ 388 w 930"/>
                <a:gd name="T41" fmla="*/ 569 h 1149"/>
                <a:gd name="T42" fmla="*/ 412 w 930"/>
                <a:gd name="T43" fmla="*/ 549 h 1149"/>
                <a:gd name="T44" fmla="*/ 431 w 930"/>
                <a:gd name="T45" fmla="*/ 515 h 1149"/>
                <a:gd name="T46" fmla="*/ 443 w 930"/>
                <a:gd name="T47" fmla="*/ 467 h 1149"/>
                <a:gd name="T48" fmla="*/ 451 w 930"/>
                <a:gd name="T49" fmla="*/ 373 h 1149"/>
                <a:gd name="T50" fmla="*/ 462 w 930"/>
                <a:gd name="T51" fmla="*/ 235 h 1149"/>
                <a:gd name="T52" fmla="*/ 463 w 930"/>
                <a:gd name="T53" fmla="*/ 111 h 1149"/>
                <a:gd name="T54" fmla="*/ 439 w 930"/>
                <a:gd name="T55" fmla="*/ 31 h 1149"/>
                <a:gd name="T56" fmla="*/ 395 w 930"/>
                <a:gd name="T57" fmla="*/ 14 h 1149"/>
                <a:gd name="T58" fmla="*/ 358 w 930"/>
                <a:gd name="T59" fmla="*/ 11 h 1149"/>
                <a:gd name="T60" fmla="*/ 318 w 930"/>
                <a:gd name="T61" fmla="*/ 7 h 1149"/>
                <a:gd name="T62" fmla="*/ 279 w 930"/>
                <a:gd name="T63" fmla="*/ 5 h 1149"/>
                <a:gd name="T64" fmla="*/ 242 w 930"/>
                <a:gd name="T65" fmla="*/ 3 h 1149"/>
                <a:gd name="T66" fmla="*/ 210 w 930"/>
                <a:gd name="T67" fmla="*/ 2 h 1149"/>
                <a:gd name="T68" fmla="*/ 187 w 930"/>
                <a:gd name="T69" fmla="*/ 1 h 1149"/>
                <a:gd name="T70" fmla="*/ 174 w 930"/>
                <a:gd name="T71" fmla="*/ 1 h 11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0"/>
                <a:gd name="T109" fmla="*/ 0 h 1149"/>
                <a:gd name="T110" fmla="*/ 930 w 930"/>
                <a:gd name="T111" fmla="*/ 1149 h 11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0" h="1149">
                  <a:moveTo>
                    <a:pt x="344" y="1"/>
                  </a:moveTo>
                  <a:lnTo>
                    <a:pt x="341" y="1"/>
                  </a:lnTo>
                  <a:lnTo>
                    <a:pt x="329" y="0"/>
                  </a:lnTo>
                  <a:lnTo>
                    <a:pt x="312" y="1"/>
                  </a:lnTo>
                  <a:lnTo>
                    <a:pt x="290" y="2"/>
                  </a:lnTo>
                  <a:lnTo>
                    <a:pt x="264" y="4"/>
                  </a:lnTo>
                  <a:lnTo>
                    <a:pt x="234" y="10"/>
                  </a:lnTo>
                  <a:lnTo>
                    <a:pt x="202" y="18"/>
                  </a:lnTo>
                  <a:lnTo>
                    <a:pt x="170" y="30"/>
                  </a:lnTo>
                  <a:lnTo>
                    <a:pt x="138" y="46"/>
                  </a:lnTo>
                  <a:lnTo>
                    <a:pt x="106" y="65"/>
                  </a:lnTo>
                  <a:lnTo>
                    <a:pt x="77" y="92"/>
                  </a:lnTo>
                  <a:lnTo>
                    <a:pt x="52" y="123"/>
                  </a:lnTo>
                  <a:lnTo>
                    <a:pt x="30" y="161"/>
                  </a:lnTo>
                  <a:lnTo>
                    <a:pt x="12" y="207"/>
                  </a:lnTo>
                  <a:lnTo>
                    <a:pt x="3" y="260"/>
                  </a:lnTo>
                  <a:lnTo>
                    <a:pt x="0" y="321"/>
                  </a:lnTo>
                  <a:lnTo>
                    <a:pt x="4" y="383"/>
                  </a:lnTo>
                  <a:lnTo>
                    <a:pt x="16" y="440"/>
                  </a:lnTo>
                  <a:lnTo>
                    <a:pt x="34" y="491"/>
                  </a:lnTo>
                  <a:lnTo>
                    <a:pt x="57" y="537"/>
                  </a:lnTo>
                  <a:lnTo>
                    <a:pt x="86" y="578"/>
                  </a:lnTo>
                  <a:lnTo>
                    <a:pt x="118" y="617"/>
                  </a:lnTo>
                  <a:lnTo>
                    <a:pt x="154" y="653"/>
                  </a:lnTo>
                  <a:lnTo>
                    <a:pt x="192" y="686"/>
                  </a:lnTo>
                  <a:lnTo>
                    <a:pt x="231" y="720"/>
                  </a:lnTo>
                  <a:lnTo>
                    <a:pt x="272" y="752"/>
                  </a:lnTo>
                  <a:lnTo>
                    <a:pt x="313" y="785"/>
                  </a:lnTo>
                  <a:lnTo>
                    <a:pt x="353" y="819"/>
                  </a:lnTo>
                  <a:lnTo>
                    <a:pt x="394" y="855"/>
                  </a:lnTo>
                  <a:lnTo>
                    <a:pt x="431" y="893"/>
                  </a:lnTo>
                  <a:lnTo>
                    <a:pt x="466" y="934"/>
                  </a:lnTo>
                  <a:lnTo>
                    <a:pt x="498" y="979"/>
                  </a:lnTo>
                  <a:lnTo>
                    <a:pt x="527" y="1024"/>
                  </a:lnTo>
                  <a:lnTo>
                    <a:pt x="560" y="1061"/>
                  </a:lnTo>
                  <a:lnTo>
                    <a:pt x="591" y="1092"/>
                  </a:lnTo>
                  <a:lnTo>
                    <a:pt x="623" y="1117"/>
                  </a:lnTo>
                  <a:lnTo>
                    <a:pt x="655" y="1134"/>
                  </a:lnTo>
                  <a:lnTo>
                    <a:pt x="688" y="1146"/>
                  </a:lnTo>
                  <a:lnTo>
                    <a:pt x="718" y="1149"/>
                  </a:lnTo>
                  <a:lnTo>
                    <a:pt x="748" y="1147"/>
                  </a:lnTo>
                  <a:lnTo>
                    <a:pt x="775" y="1138"/>
                  </a:lnTo>
                  <a:lnTo>
                    <a:pt x="801" y="1121"/>
                  </a:lnTo>
                  <a:lnTo>
                    <a:pt x="824" y="1098"/>
                  </a:lnTo>
                  <a:lnTo>
                    <a:pt x="844" y="1068"/>
                  </a:lnTo>
                  <a:lnTo>
                    <a:pt x="862" y="1030"/>
                  </a:lnTo>
                  <a:lnTo>
                    <a:pt x="876" y="986"/>
                  </a:lnTo>
                  <a:lnTo>
                    <a:pt x="886" y="934"/>
                  </a:lnTo>
                  <a:lnTo>
                    <a:pt x="892" y="875"/>
                  </a:lnTo>
                  <a:lnTo>
                    <a:pt x="901" y="745"/>
                  </a:lnTo>
                  <a:lnTo>
                    <a:pt x="914" y="607"/>
                  </a:lnTo>
                  <a:lnTo>
                    <a:pt x="924" y="469"/>
                  </a:lnTo>
                  <a:lnTo>
                    <a:pt x="930" y="338"/>
                  </a:lnTo>
                  <a:lnTo>
                    <a:pt x="926" y="222"/>
                  </a:lnTo>
                  <a:lnTo>
                    <a:pt x="910" y="128"/>
                  </a:lnTo>
                  <a:lnTo>
                    <a:pt x="877" y="62"/>
                  </a:lnTo>
                  <a:lnTo>
                    <a:pt x="824" y="32"/>
                  </a:lnTo>
                  <a:lnTo>
                    <a:pt x="790" y="27"/>
                  </a:lnTo>
                  <a:lnTo>
                    <a:pt x="753" y="24"/>
                  </a:lnTo>
                  <a:lnTo>
                    <a:pt x="715" y="21"/>
                  </a:lnTo>
                  <a:lnTo>
                    <a:pt x="676" y="17"/>
                  </a:lnTo>
                  <a:lnTo>
                    <a:pt x="636" y="14"/>
                  </a:lnTo>
                  <a:lnTo>
                    <a:pt x="597" y="11"/>
                  </a:lnTo>
                  <a:lnTo>
                    <a:pt x="557" y="9"/>
                  </a:lnTo>
                  <a:lnTo>
                    <a:pt x="519" y="8"/>
                  </a:lnTo>
                  <a:lnTo>
                    <a:pt x="484" y="6"/>
                  </a:lnTo>
                  <a:lnTo>
                    <a:pt x="450" y="4"/>
                  </a:lnTo>
                  <a:lnTo>
                    <a:pt x="420" y="3"/>
                  </a:lnTo>
                  <a:lnTo>
                    <a:pt x="395" y="2"/>
                  </a:lnTo>
                  <a:lnTo>
                    <a:pt x="374" y="2"/>
                  </a:lnTo>
                  <a:lnTo>
                    <a:pt x="358" y="1"/>
                  </a:lnTo>
                  <a:lnTo>
                    <a:pt x="348" y="1"/>
                  </a:lnTo>
                  <a:lnTo>
                    <a:pt x="344" y="1"/>
                  </a:lnTo>
                  <a:close/>
                </a:path>
              </a:pathLst>
            </a:custGeom>
            <a:solidFill>
              <a:srgbClr val="EAF7EA"/>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 name="Freeform 285"/>
            <p:cNvSpPr>
              <a:spLocks/>
            </p:cNvSpPr>
            <p:nvPr/>
          </p:nvSpPr>
          <p:spPr bwMode="auto">
            <a:xfrm>
              <a:off x="2510" y="2065"/>
              <a:ext cx="449" cy="555"/>
            </a:xfrm>
            <a:custGeom>
              <a:avLst/>
              <a:gdLst>
                <a:gd name="T0" fmla="*/ 165 w 897"/>
                <a:gd name="T1" fmla="*/ 1 h 1110"/>
                <a:gd name="T2" fmla="*/ 151 w 897"/>
                <a:gd name="T3" fmla="*/ 1 h 1110"/>
                <a:gd name="T4" fmla="*/ 127 w 897"/>
                <a:gd name="T5" fmla="*/ 2 h 1110"/>
                <a:gd name="T6" fmla="*/ 98 w 897"/>
                <a:gd name="T7" fmla="*/ 9 h 1110"/>
                <a:gd name="T8" fmla="*/ 66 w 897"/>
                <a:gd name="T9" fmla="*/ 22 h 1110"/>
                <a:gd name="T10" fmla="*/ 37 w 897"/>
                <a:gd name="T11" fmla="*/ 44 h 1110"/>
                <a:gd name="T12" fmla="*/ 14 w 897"/>
                <a:gd name="T13" fmla="*/ 78 h 1110"/>
                <a:gd name="T14" fmla="*/ 1 w 897"/>
                <a:gd name="T15" fmla="*/ 125 h 1110"/>
                <a:gd name="T16" fmla="*/ 2 w 897"/>
                <a:gd name="T17" fmla="*/ 185 h 1110"/>
                <a:gd name="T18" fmla="*/ 17 w 897"/>
                <a:gd name="T19" fmla="*/ 237 h 1110"/>
                <a:gd name="T20" fmla="*/ 42 w 897"/>
                <a:gd name="T21" fmla="*/ 278 h 1110"/>
                <a:gd name="T22" fmla="*/ 74 w 897"/>
                <a:gd name="T23" fmla="*/ 314 h 1110"/>
                <a:gd name="T24" fmla="*/ 112 w 897"/>
                <a:gd name="T25" fmla="*/ 346 h 1110"/>
                <a:gd name="T26" fmla="*/ 152 w 897"/>
                <a:gd name="T27" fmla="*/ 378 h 1110"/>
                <a:gd name="T28" fmla="*/ 190 w 897"/>
                <a:gd name="T29" fmla="*/ 411 h 1110"/>
                <a:gd name="T30" fmla="*/ 225 w 897"/>
                <a:gd name="T31" fmla="*/ 450 h 1110"/>
                <a:gd name="T32" fmla="*/ 255 w 897"/>
                <a:gd name="T33" fmla="*/ 493 h 1110"/>
                <a:gd name="T34" fmla="*/ 286 w 897"/>
                <a:gd name="T35" fmla="*/ 526 h 1110"/>
                <a:gd name="T36" fmla="*/ 316 w 897"/>
                <a:gd name="T37" fmla="*/ 547 h 1110"/>
                <a:gd name="T38" fmla="*/ 347 w 897"/>
                <a:gd name="T39" fmla="*/ 554 h 1110"/>
                <a:gd name="T40" fmla="*/ 375 w 897"/>
                <a:gd name="T41" fmla="*/ 548 h 1110"/>
                <a:gd name="T42" fmla="*/ 398 w 897"/>
                <a:gd name="T43" fmla="*/ 529 h 1110"/>
                <a:gd name="T44" fmla="*/ 416 w 897"/>
                <a:gd name="T45" fmla="*/ 496 h 1110"/>
                <a:gd name="T46" fmla="*/ 428 w 897"/>
                <a:gd name="T47" fmla="*/ 450 h 1110"/>
                <a:gd name="T48" fmla="*/ 435 w 897"/>
                <a:gd name="T49" fmla="*/ 359 h 1110"/>
                <a:gd name="T50" fmla="*/ 446 w 897"/>
                <a:gd name="T51" fmla="*/ 226 h 1110"/>
                <a:gd name="T52" fmla="*/ 447 w 897"/>
                <a:gd name="T53" fmla="*/ 107 h 1110"/>
                <a:gd name="T54" fmla="*/ 424 w 897"/>
                <a:gd name="T55" fmla="*/ 29 h 1110"/>
                <a:gd name="T56" fmla="*/ 382 w 897"/>
                <a:gd name="T57" fmla="*/ 13 h 1110"/>
                <a:gd name="T58" fmla="*/ 346 w 897"/>
                <a:gd name="T59" fmla="*/ 9 h 1110"/>
                <a:gd name="T60" fmla="*/ 308 w 897"/>
                <a:gd name="T61" fmla="*/ 6 h 1110"/>
                <a:gd name="T62" fmla="*/ 269 w 897"/>
                <a:gd name="T63" fmla="*/ 5 h 1110"/>
                <a:gd name="T64" fmla="*/ 234 w 897"/>
                <a:gd name="T65" fmla="*/ 3 h 1110"/>
                <a:gd name="T66" fmla="*/ 203 w 897"/>
                <a:gd name="T67" fmla="*/ 2 h 1110"/>
                <a:gd name="T68" fmla="*/ 181 w 897"/>
                <a:gd name="T69" fmla="*/ 1 h 1110"/>
                <a:gd name="T70" fmla="*/ 168 w 897"/>
                <a:gd name="T71" fmla="*/ 1 h 1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7"/>
                <a:gd name="T109" fmla="*/ 0 h 1110"/>
                <a:gd name="T110" fmla="*/ 897 w 897"/>
                <a:gd name="T111" fmla="*/ 1110 h 1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7" h="1110">
                  <a:moveTo>
                    <a:pt x="333" y="2"/>
                  </a:moveTo>
                  <a:lnTo>
                    <a:pt x="329" y="2"/>
                  </a:lnTo>
                  <a:lnTo>
                    <a:pt x="318" y="0"/>
                  </a:lnTo>
                  <a:lnTo>
                    <a:pt x="301" y="2"/>
                  </a:lnTo>
                  <a:lnTo>
                    <a:pt x="280" y="3"/>
                  </a:lnTo>
                  <a:lnTo>
                    <a:pt x="254" y="5"/>
                  </a:lnTo>
                  <a:lnTo>
                    <a:pt x="225" y="10"/>
                  </a:lnTo>
                  <a:lnTo>
                    <a:pt x="195" y="18"/>
                  </a:lnTo>
                  <a:lnTo>
                    <a:pt x="164" y="29"/>
                  </a:lnTo>
                  <a:lnTo>
                    <a:pt x="132" y="44"/>
                  </a:lnTo>
                  <a:lnTo>
                    <a:pt x="102" y="64"/>
                  </a:lnTo>
                  <a:lnTo>
                    <a:pt x="74" y="89"/>
                  </a:lnTo>
                  <a:lnTo>
                    <a:pt x="49" y="119"/>
                  </a:lnTo>
                  <a:lnTo>
                    <a:pt x="28" y="156"/>
                  </a:lnTo>
                  <a:lnTo>
                    <a:pt x="12" y="200"/>
                  </a:lnTo>
                  <a:lnTo>
                    <a:pt x="2" y="251"/>
                  </a:lnTo>
                  <a:lnTo>
                    <a:pt x="0" y="310"/>
                  </a:lnTo>
                  <a:lnTo>
                    <a:pt x="4" y="370"/>
                  </a:lnTo>
                  <a:lnTo>
                    <a:pt x="16" y="424"/>
                  </a:lnTo>
                  <a:lnTo>
                    <a:pt x="33" y="474"/>
                  </a:lnTo>
                  <a:lnTo>
                    <a:pt x="56" y="518"/>
                  </a:lnTo>
                  <a:lnTo>
                    <a:pt x="83" y="558"/>
                  </a:lnTo>
                  <a:lnTo>
                    <a:pt x="114" y="595"/>
                  </a:lnTo>
                  <a:lnTo>
                    <a:pt x="148" y="629"/>
                  </a:lnTo>
                  <a:lnTo>
                    <a:pt x="185" y="663"/>
                  </a:lnTo>
                  <a:lnTo>
                    <a:pt x="223" y="694"/>
                  </a:lnTo>
                  <a:lnTo>
                    <a:pt x="262" y="726"/>
                  </a:lnTo>
                  <a:lnTo>
                    <a:pt x="303" y="757"/>
                  </a:lnTo>
                  <a:lnTo>
                    <a:pt x="342" y="789"/>
                  </a:lnTo>
                  <a:lnTo>
                    <a:pt x="380" y="824"/>
                  </a:lnTo>
                  <a:lnTo>
                    <a:pt x="416" y="861"/>
                  </a:lnTo>
                  <a:lnTo>
                    <a:pt x="450" y="901"/>
                  </a:lnTo>
                  <a:lnTo>
                    <a:pt x="480" y="945"/>
                  </a:lnTo>
                  <a:lnTo>
                    <a:pt x="509" y="988"/>
                  </a:lnTo>
                  <a:lnTo>
                    <a:pt x="540" y="1024"/>
                  </a:lnTo>
                  <a:lnTo>
                    <a:pt x="571" y="1054"/>
                  </a:lnTo>
                  <a:lnTo>
                    <a:pt x="602" y="1079"/>
                  </a:lnTo>
                  <a:lnTo>
                    <a:pt x="632" y="1096"/>
                  </a:lnTo>
                  <a:lnTo>
                    <a:pt x="663" y="1106"/>
                  </a:lnTo>
                  <a:lnTo>
                    <a:pt x="693" y="1110"/>
                  </a:lnTo>
                  <a:lnTo>
                    <a:pt x="721" y="1107"/>
                  </a:lnTo>
                  <a:lnTo>
                    <a:pt x="749" y="1098"/>
                  </a:lnTo>
                  <a:lnTo>
                    <a:pt x="773" y="1082"/>
                  </a:lnTo>
                  <a:lnTo>
                    <a:pt x="796" y="1059"/>
                  </a:lnTo>
                  <a:lnTo>
                    <a:pt x="815" y="1030"/>
                  </a:lnTo>
                  <a:lnTo>
                    <a:pt x="832" y="994"/>
                  </a:lnTo>
                  <a:lnTo>
                    <a:pt x="845" y="951"/>
                  </a:lnTo>
                  <a:lnTo>
                    <a:pt x="855" y="901"/>
                  </a:lnTo>
                  <a:lnTo>
                    <a:pt x="860" y="845"/>
                  </a:lnTo>
                  <a:lnTo>
                    <a:pt x="870" y="719"/>
                  </a:lnTo>
                  <a:lnTo>
                    <a:pt x="881" y="586"/>
                  </a:lnTo>
                  <a:lnTo>
                    <a:pt x="892" y="453"/>
                  </a:lnTo>
                  <a:lnTo>
                    <a:pt x="897" y="326"/>
                  </a:lnTo>
                  <a:lnTo>
                    <a:pt x="894" y="215"/>
                  </a:lnTo>
                  <a:lnTo>
                    <a:pt x="879" y="122"/>
                  </a:lnTo>
                  <a:lnTo>
                    <a:pt x="847" y="59"/>
                  </a:lnTo>
                  <a:lnTo>
                    <a:pt x="796" y="30"/>
                  </a:lnTo>
                  <a:lnTo>
                    <a:pt x="764" y="26"/>
                  </a:lnTo>
                  <a:lnTo>
                    <a:pt x="728" y="22"/>
                  </a:lnTo>
                  <a:lnTo>
                    <a:pt x="691" y="19"/>
                  </a:lnTo>
                  <a:lnTo>
                    <a:pt x="653" y="16"/>
                  </a:lnTo>
                  <a:lnTo>
                    <a:pt x="615" y="13"/>
                  </a:lnTo>
                  <a:lnTo>
                    <a:pt x="576" y="11"/>
                  </a:lnTo>
                  <a:lnTo>
                    <a:pt x="538" y="10"/>
                  </a:lnTo>
                  <a:lnTo>
                    <a:pt x="502" y="7"/>
                  </a:lnTo>
                  <a:lnTo>
                    <a:pt x="467" y="6"/>
                  </a:lnTo>
                  <a:lnTo>
                    <a:pt x="435" y="5"/>
                  </a:lnTo>
                  <a:lnTo>
                    <a:pt x="406" y="4"/>
                  </a:lnTo>
                  <a:lnTo>
                    <a:pt x="381" y="3"/>
                  </a:lnTo>
                  <a:lnTo>
                    <a:pt x="361" y="3"/>
                  </a:lnTo>
                  <a:lnTo>
                    <a:pt x="345" y="2"/>
                  </a:lnTo>
                  <a:lnTo>
                    <a:pt x="336" y="2"/>
                  </a:lnTo>
                  <a:lnTo>
                    <a:pt x="333" y="2"/>
                  </a:lnTo>
                  <a:close/>
                </a:path>
              </a:pathLst>
            </a:custGeom>
            <a:solidFill>
              <a:srgbClr val="D8EDD6"/>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 name="Freeform 286"/>
            <p:cNvSpPr>
              <a:spLocks/>
            </p:cNvSpPr>
            <p:nvPr/>
          </p:nvSpPr>
          <p:spPr bwMode="auto">
            <a:xfrm>
              <a:off x="2521" y="2070"/>
              <a:ext cx="431" cy="535"/>
            </a:xfrm>
            <a:custGeom>
              <a:avLst/>
              <a:gdLst>
                <a:gd name="T0" fmla="*/ 158 w 866"/>
                <a:gd name="T1" fmla="*/ 1 h 1070"/>
                <a:gd name="T2" fmla="*/ 145 w 866"/>
                <a:gd name="T3" fmla="*/ 1 h 1070"/>
                <a:gd name="T4" fmla="*/ 123 w 866"/>
                <a:gd name="T5" fmla="*/ 2 h 1070"/>
                <a:gd name="T6" fmla="*/ 94 w 866"/>
                <a:gd name="T7" fmla="*/ 8 h 1070"/>
                <a:gd name="T8" fmla="*/ 64 w 866"/>
                <a:gd name="T9" fmla="*/ 21 h 1070"/>
                <a:gd name="T10" fmla="*/ 36 w 866"/>
                <a:gd name="T11" fmla="*/ 42 h 1070"/>
                <a:gd name="T12" fmla="*/ 14 w 866"/>
                <a:gd name="T13" fmla="*/ 75 h 1070"/>
                <a:gd name="T14" fmla="*/ 1 w 866"/>
                <a:gd name="T15" fmla="*/ 121 h 1070"/>
                <a:gd name="T16" fmla="*/ 2 w 866"/>
                <a:gd name="T17" fmla="*/ 178 h 1070"/>
                <a:gd name="T18" fmla="*/ 16 w 866"/>
                <a:gd name="T19" fmla="*/ 228 h 1070"/>
                <a:gd name="T20" fmla="*/ 40 w 866"/>
                <a:gd name="T21" fmla="*/ 269 h 1070"/>
                <a:gd name="T22" fmla="*/ 71 w 866"/>
                <a:gd name="T23" fmla="*/ 303 h 1070"/>
                <a:gd name="T24" fmla="*/ 108 w 866"/>
                <a:gd name="T25" fmla="*/ 334 h 1070"/>
                <a:gd name="T26" fmla="*/ 146 w 866"/>
                <a:gd name="T27" fmla="*/ 365 h 1070"/>
                <a:gd name="T28" fmla="*/ 183 w 866"/>
                <a:gd name="T29" fmla="*/ 398 h 1070"/>
                <a:gd name="T30" fmla="*/ 217 w 866"/>
                <a:gd name="T31" fmla="*/ 434 h 1070"/>
                <a:gd name="T32" fmla="*/ 246 w 866"/>
                <a:gd name="T33" fmla="*/ 476 h 1070"/>
                <a:gd name="T34" fmla="*/ 275 w 866"/>
                <a:gd name="T35" fmla="*/ 508 h 1070"/>
                <a:gd name="T36" fmla="*/ 305 w 866"/>
                <a:gd name="T37" fmla="*/ 528 h 1070"/>
                <a:gd name="T38" fmla="*/ 334 w 866"/>
                <a:gd name="T39" fmla="*/ 535 h 1070"/>
                <a:gd name="T40" fmla="*/ 361 w 866"/>
                <a:gd name="T41" fmla="*/ 529 h 1070"/>
                <a:gd name="T42" fmla="*/ 383 w 866"/>
                <a:gd name="T43" fmla="*/ 510 h 1070"/>
                <a:gd name="T44" fmla="*/ 401 w 866"/>
                <a:gd name="T45" fmla="*/ 479 h 1070"/>
                <a:gd name="T46" fmla="*/ 412 w 866"/>
                <a:gd name="T47" fmla="*/ 434 h 1070"/>
                <a:gd name="T48" fmla="*/ 419 w 866"/>
                <a:gd name="T49" fmla="*/ 346 h 1070"/>
                <a:gd name="T50" fmla="*/ 429 w 866"/>
                <a:gd name="T51" fmla="*/ 218 h 1070"/>
                <a:gd name="T52" fmla="*/ 430 w 866"/>
                <a:gd name="T53" fmla="*/ 103 h 1070"/>
                <a:gd name="T54" fmla="*/ 408 w 866"/>
                <a:gd name="T55" fmla="*/ 28 h 1070"/>
                <a:gd name="T56" fmla="*/ 368 w 866"/>
                <a:gd name="T57" fmla="*/ 12 h 1070"/>
                <a:gd name="T58" fmla="*/ 333 w 866"/>
                <a:gd name="T59" fmla="*/ 9 h 1070"/>
                <a:gd name="T60" fmla="*/ 296 w 866"/>
                <a:gd name="T61" fmla="*/ 6 h 1070"/>
                <a:gd name="T62" fmla="*/ 259 w 866"/>
                <a:gd name="T63" fmla="*/ 4 h 1070"/>
                <a:gd name="T64" fmla="*/ 225 w 866"/>
                <a:gd name="T65" fmla="*/ 2 h 1070"/>
                <a:gd name="T66" fmla="*/ 196 w 866"/>
                <a:gd name="T67" fmla="*/ 1 h 1070"/>
                <a:gd name="T68" fmla="*/ 174 w 866"/>
                <a:gd name="T69" fmla="*/ 1 h 1070"/>
                <a:gd name="T70" fmla="*/ 162 w 866"/>
                <a:gd name="T71" fmla="*/ 1 h 10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6"/>
                <a:gd name="T109" fmla="*/ 0 h 1070"/>
                <a:gd name="T110" fmla="*/ 866 w 866"/>
                <a:gd name="T111" fmla="*/ 1070 h 10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6" h="1070">
                  <a:moveTo>
                    <a:pt x="321" y="1"/>
                  </a:moveTo>
                  <a:lnTo>
                    <a:pt x="317" y="1"/>
                  </a:lnTo>
                  <a:lnTo>
                    <a:pt x="307" y="0"/>
                  </a:lnTo>
                  <a:lnTo>
                    <a:pt x="291" y="1"/>
                  </a:lnTo>
                  <a:lnTo>
                    <a:pt x="270" y="2"/>
                  </a:lnTo>
                  <a:lnTo>
                    <a:pt x="246" y="4"/>
                  </a:lnTo>
                  <a:lnTo>
                    <a:pt x="218" y="9"/>
                  </a:lnTo>
                  <a:lnTo>
                    <a:pt x="188" y="17"/>
                  </a:lnTo>
                  <a:lnTo>
                    <a:pt x="158" y="27"/>
                  </a:lnTo>
                  <a:lnTo>
                    <a:pt x="128" y="42"/>
                  </a:lnTo>
                  <a:lnTo>
                    <a:pt x="100" y="61"/>
                  </a:lnTo>
                  <a:lnTo>
                    <a:pt x="72" y="85"/>
                  </a:lnTo>
                  <a:lnTo>
                    <a:pt x="48" y="115"/>
                  </a:lnTo>
                  <a:lnTo>
                    <a:pt x="28" y="151"/>
                  </a:lnTo>
                  <a:lnTo>
                    <a:pt x="13" y="192"/>
                  </a:lnTo>
                  <a:lnTo>
                    <a:pt x="3" y="242"/>
                  </a:lnTo>
                  <a:lnTo>
                    <a:pt x="0" y="299"/>
                  </a:lnTo>
                  <a:lnTo>
                    <a:pt x="5" y="357"/>
                  </a:lnTo>
                  <a:lnTo>
                    <a:pt x="15" y="410"/>
                  </a:lnTo>
                  <a:lnTo>
                    <a:pt x="33" y="457"/>
                  </a:lnTo>
                  <a:lnTo>
                    <a:pt x="55" y="500"/>
                  </a:lnTo>
                  <a:lnTo>
                    <a:pt x="81" y="538"/>
                  </a:lnTo>
                  <a:lnTo>
                    <a:pt x="111" y="573"/>
                  </a:lnTo>
                  <a:lnTo>
                    <a:pt x="143" y="607"/>
                  </a:lnTo>
                  <a:lnTo>
                    <a:pt x="179" y="639"/>
                  </a:lnTo>
                  <a:lnTo>
                    <a:pt x="216" y="669"/>
                  </a:lnTo>
                  <a:lnTo>
                    <a:pt x="254" y="700"/>
                  </a:lnTo>
                  <a:lnTo>
                    <a:pt x="292" y="730"/>
                  </a:lnTo>
                  <a:lnTo>
                    <a:pt x="330" y="762"/>
                  </a:lnTo>
                  <a:lnTo>
                    <a:pt x="367" y="796"/>
                  </a:lnTo>
                  <a:lnTo>
                    <a:pt x="403" y="831"/>
                  </a:lnTo>
                  <a:lnTo>
                    <a:pt x="435" y="869"/>
                  </a:lnTo>
                  <a:lnTo>
                    <a:pt x="465" y="912"/>
                  </a:lnTo>
                  <a:lnTo>
                    <a:pt x="494" y="953"/>
                  </a:lnTo>
                  <a:lnTo>
                    <a:pt x="522" y="988"/>
                  </a:lnTo>
                  <a:lnTo>
                    <a:pt x="552" y="1017"/>
                  </a:lnTo>
                  <a:lnTo>
                    <a:pt x="582" y="1040"/>
                  </a:lnTo>
                  <a:lnTo>
                    <a:pt x="611" y="1056"/>
                  </a:lnTo>
                  <a:lnTo>
                    <a:pt x="641" y="1066"/>
                  </a:lnTo>
                  <a:lnTo>
                    <a:pt x="670" y="1070"/>
                  </a:lnTo>
                  <a:lnTo>
                    <a:pt x="697" y="1068"/>
                  </a:lnTo>
                  <a:lnTo>
                    <a:pt x="723" y="1058"/>
                  </a:lnTo>
                  <a:lnTo>
                    <a:pt x="747" y="1043"/>
                  </a:lnTo>
                  <a:lnTo>
                    <a:pt x="768" y="1021"/>
                  </a:lnTo>
                  <a:lnTo>
                    <a:pt x="788" y="993"/>
                  </a:lnTo>
                  <a:lnTo>
                    <a:pt x="804" y="958"/>
                  </a:lnTo>
                  <a:lnTo>
                    <a:pt x="816" y="917"/>
                  </a:lnTo>
                  <a:lnTo>
                    <a:pt x="826" y="868"/>
                  </a:lnTo>
                  <a:lnTo>
                    <a:pt x="831" y="814"/>
                  </a:lnTo>
                  <a:lnTo>
                    <a:pt x="839" y="693"/>
                  </a:lnTo>
                  <a:lnTo>
                    <a:pt x="851" y="564"/>
                  </a:lnTo>
                  <a:lnTo>
                    <a:pt x="860" y="436"/>
                  </a:lnTo>
                  <a:lnTo>
                    <a:pt x="866" y="314"/>
                  </a:lnTo>
                  <a:lnTo>
                    <a:pt x="862" y="207"/>
                  </a:lnTo>
                  <a:lnTo>
                    <a:pt x="847" y="118"/>
                  </a:lnTo>
                  <a:lnTo>
                    <a:pt x="818" y="57"/>
                  </a:lnTo>
                  <a:lnTo>
                    <a:pt x="768" y="30"/>
                  </a:lnTo>
                  <a:lnTo>
                    <a:pt x="737" y="25"/>
                  </a:lnTo>
                  <a:lnTo>
                    <a:pt x="702" y="22"/>
                  </a:lnTo>
                  <a:lnTo>
                    <a:pt x="668" y="18"/>
                  </a:lnTo>
                  <a:lnTo>
                    <a:pt x="631" y="16"/>
                  </a:lnTo>
                  <a:lnTo>
                    <a:pt x="593" y="12"/>
                  </a:lnTo>
                  <a:lnTo>
                    <a:pt x="556" y="10"/>
                  </a:lnTo>
                  <a:lnTo>
                    <a:pt x="519" y="9"/>
                  </a:lnTo>
                  <a:lnTo>
                    <a:pt x="484" y="7"/>
                  </a:lnTo>
                  <a:lnTo>
                    <a:pt x="451" y="5"/>
                  </a:lnTo>
                  <a:lnTo>
                    <a:pt x="420" y="4"/>
                  </a:lnTo>
                  <a:lnTo>
                    <a:pt x="392" y="3"/>
                  </a:lnTo>
                  <a:lnTo>
                    <a:pt x="368" y="2"/>
                  </a:lnTo>
                  <a:lnTo>
                    <a:pt x="348" y="2"/>
                  </a:lnTo>
                  <a:lnTo>
                    <a:pt x="334" y="1"/>
                  </a:lnTo>
                  <a:lnTo>
                    <a:pt x="324" y="1"/>
                  </a:lnTo>
                  <a:lnTo>
                    <a:pt x="321" y="1"/>
                  </a:lnTo>
                  <a:close/>
                </a:path>
              </a:pathLst>
            </a:custGeom>
            <a:solidFill>
              <a:srgbClr val="C6E8C4"/>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 name="Freeform 287"/>
            <p:cNvSpPr>
              <a:spLocks/>
            </p:cNvSpPr>
            <p:nvPr/>
          </p:nvSpPr>
          <p:spPr bwMode="auto">
            <a:xfrm>
              <a:off x="2532" y="2076"/>
              <a:ext cx="416" cy="514"/>
            </a:xfrm>
            <a:custGeom>
              <a:avLst/>
              <a:gdLst>
                <a:gd name="T0" fmla="*/ 153 w 834"/>
                <a:gd name="T1" fmla="*/ 0 h 1030"/>
                <a:gd name="T2" fmla="*/ 140 w 834"/>
                <a:gd name="T3" fmla="*/ 0 h 1030"/>
                <a:gd name="T4" fmla="*/ 118 w 834"/>
                <a:gd name="T5" fmla="*/ 2 h 1030"/>
                <a:gd name="T6" fmla="*/ 90 w 834"/>
                <a:gd name="T7" fmla="*/ 7 h 1030"/>
                <a:gd name="T8" fmla="*/ 62 w 834"/>
                <a:gd name="T9" fmla="*/ 19 h 1030"/>
                <a:gd name="T10" fmla="*/ 34 w 834"/>
                <a:gd name="T11" fmla="*/ 40 h 1030"/>
                <a:gd name="T12" fmla="*/ 13 w 834"/>
                <a:gd name="T13" fmla="*/ 72 h 1030"/>
                <a:gd name="T14" fmla="*/ 1 w 834"/>
                <a:gd name="T15" fmla="*/ 116 h 1030"/>
                <a:gd name="T16" fmla="*/ 2 w 834"/>
                <a:gd name="T17" fmla="*/ 171 h 1030"/>
                <a:gd name="T18" fmla="*/ 15 w 834"/>
                <a:gd name="T19" fmla="*/ 219 h 1030"/>
                <a:gd name="T20" fmla="*/ 39 w 834"/>
                <a:gd name="T21" fmla="*/ 258 h 1030"/>
                <a:gd name="T22" fmla="*/ 69 w 834"/>
                <a:gd name="T23" fmla="*/ 292 h 1030"/>
                <a:gd name="T24" fmla="*/ 104 w 834"/>
                <a:gd name="T25" fmla="*/ 322 h 1030"/>
                <a:gd name="T26" fmla="*/ 141 w 834"/>
                <a:gd name="T27" fmla="*/ 351 h 1030"/>
                <a:gd name="T28" fmla="*/ 177 w 834"/>
                <a:gd name="T29" fmla="*/ 383 h 1030"/>
                <a:gd name="T30" fmla="*/ 209 w 834"/>
                <a:gd name="T31" fmla="*/ 419 h 1030"/>
                <a:gd name="T32" fmla="*/ 237 w 834"/>
                <a:gd name="T33" fmla="*/ 458 h 1030"/>
                <a:gd name="T34" fmla="*/ 265 w 834"/>
                <a:gd name="T35" fmla="*/ 489 h 1030"/>
                <a:gd name="T36" fmla="*/ 293 w 834"/>
                <a:gd name="T37" fmla="*/ 508 h 1030"/>
                <a:gd name="T38" fmla="*/ 322 w 834"/>
                <a:gd name="T39" fmla="*/ 515 h 1030"/>
                <a:gd name="T40" fmla="*/ 347 w 834"/>
                <a:gd name="T41" fmla="*/ 509 h 1030"/>
                <a:gd name="T42" fmla="*/ 369 w 834"/>
                <a:gd name="T43" fmla="*/ 491 h 1030"/>
                <a:gd name="T44" fmla="*/ 386 w 834"/>
                <a:gd name="T45" fmla="*/ 461 h 1030"/>
                <a:gd name="T46" fmla="*/ 396 w 834"/>
                <a:gd name="T47" fmla="*/ 418 h 1030"/>
                <a:gd name="T48" fmla="*/ 403 w 834"/>
                <a:gd name="T49" fmla="*/ 333 h 1030"/>
                <a:gd name="T50" fmla="*/ 414 w 834"/>
                <a:gd name="T51" fmla="*/ 210 h 1030"/>
                <a:gd name="T52" fmla="*/ 414 w 834"/>
                <a:gd name="T53" fmla="*/ 99 h 1030"/>
                <a:gd name="T54" fmla="*/ 392 w 834"/>
                <a:gd name="T55" fmla="*/ 27 h 1030"/>
                <a:gd name="T56" fmla="*/ 354 w 834"/>
                <a:gd name="T57" fmla="*/ 12 h 1030"/>
                <a:gd name="T58" fmla="*/ 320 w 834"/>
                <a:gd name="T59" fmla="*/ 9 h 1030"/>
                <a:gd name="T60" fmla="*/ 285 w 834"/>
                <a:gd name="T61" fmla="*/ 6 h 1030"/>
                <a:gd name="T62" fmla="*/ 249 w 834"/>
                <a:gd name="T63" fmla="*/ 3 h 1030"/>
                <a:gd name="T64" fmla="*/ 216 w 834"/>
                <a:gd name="T65" fmla="*/ 2 h 1030"/>
                <a:gd name="T66" fmla="*/ 189 w 834"/>
                <a:gd name="T67" fmla="*/ 1 h 1030"/>
                <a:gd name="T68" fmla="*/ 168 w 834"/>
                <a:gd name="T69" fmla="*/ 1 h 1030"/>
                <a:gd name="T70" fmla="*/ 156 w 834"/>
                <a:gd name="T71" fmla="*/ 0 h 10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4"/>
                <a:gd name="T109" fmla="*/ 0 h 1030"/>
                <a:gd name="T110" fmla="*/ 834 w 834"/>
                <a:gd name="T111" fmla="*/ 1030 h 10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4" h="1030">
                  <a:moveTo>
                    <a:pt x="309" y="0"/>
                  </a:moveTo>
                  <a:lnTo>
                    <a:pt x="306" y="0"/>
                  </a:lnTo>
                  <a:lnTo>
                    <a:pt x="295" y="0"/>
                  </a:lnTo>
                  <a:lnTo>
                    <a:pt x="280" y="0"/>
                  </a:lnTo>
                  <a:lnTo>
                    <a:pt x="260" y="1"/>
                  </a:lnTo>
                  <a:lnTo>
                    <a:pt x="237" y="4"/>
                  </a:lnTo>
                  <a:lnTo>
                    <a:pt x="210" y="8"/>
                  </a:lnTo>
                  <a:lnTo>
                    <a:pt x="181" y="15"/>
                  </a:lnTo>
                  <a:lnTo>
                    <a:pt x="152" y="26"/>
                  </a:lnTo>
                  <a:lnTo>
                    <a:pt x="124" y="39"/>
                  </a:lnTo>
                  <a:lnTo>
                    <a:pt x="96" y="58"/>
                  </a:lnTo>
                  <a:lnTo>
                    <a:pt x="69" y="81"/>
                  </a:lnTo>
                  <a:lnTo>
                    <a:pt x="46" y="110"/>
                  </a:lnTo>
                  <a:lnTo>
                    <a:pt x="27" y="144"/>
                  </a:lnTo>
                  <a:lnTo>
                    <a:pt x="12" y="185"/>
                  </a:lnTo>
                  <a:lnTo>
                    <a:pt x="3" y="232"/>
                  </a:lnTo>
                  <a:lnTo>
                    <a:pt x="0" y="287"/>
                  </a:lnTo>
                  <a:lnTo>
                    <a:pt x="5" y="343"/>
                  </a:lnTo>
                  <a:lnTo>
                    <a:pt x="15" y="393"/>
                  </a:lnTo>
                  <a:lnTo>
                    <a:pt x="31" y="439"/>
                  </a:lnTo>
                  <a:lnTo>
                    <a:pt x="52" y="479"/>
                  </a:lnTo>
                  <a:lnTo>
                    <a:pt x="78" y="517"/>
                  </a:lnTo>
                  <a:lnTo>
                    <a:pt x="106" y="552"/>
                  </a:lnTo>
                  <a:lnTo>
                    <a:pt x="139" y="584"/>
                  </a:lnTo>
                  <a:lnTo>
                    <a:pt x="172" y="615"/>
                  </a:lnTo>
                  <a:lnTo>
                    <a:pt x="208" y="644"/>
                  </a:lnTo>
                  <a:lnTo>
                    <a:pt x="245" y="674"/>
                  </a:lnTo>
                  <a:lnTo>
                    <a:pt x="282" y="703"/>
                  </a:lnTo>
                  <a:lnTo>
                    <a:pt x="318" y="734"/>
                  </a:lnTo>
                  <a:lnTo>
                    <a:pt x="354" y="766"/>
                  </a:lnTo>
                  <a:lnTo>
                    <a:pt x="388" y="800"/>
                  </a:lnTo>
                  <a:lnTo>
                    <a:pt x="419" y="838"/>
                  </a:lnTo>
                  <a:lnTo>
                    <a:pt x="447" y="878"/>
                  </a:lnTo>
                  <a:lnTo>
                    <a:pt x="475" y="917"/>
                  </a:lnTo>
                  <a:lnTo>
                    <a:pt x="503" y="952"/>
                  </a:lnTo>
                  <a:lnTo>
                    <a:pt x="532" y="979"/>
                  </a:lnTo>
                  <a:lnTo>
                    <a:pt x="560" y="1001"/>
                  </a:lnTo>
                  <a:lnTo>
                    <a:pt x="588" y="1016"/>
                  </a:lnTo>
                  <a:lnTo>
                    <a:pt x="617" y="1027"/>
                  </a:lnTo>
                  <a:lnTo>
                    <a:pt x="645" y="1030"/>
                  </a:lnTo>
                  <a:lnTo>
                    <a:pt x="671" y="1028"/>
                  </a:lnTo>
                  <a:lnTo>
                    <a:pt x="695" y="1018"/>
                  </a:lnTo>
                  <a:lnTo>
                    <a:pt x="718" y="1005"/>
                  </a:lnTo>
                  <a:lnTo>
                    <a:pt x="739" y="983"/>
                  </a:lnTo>
                  <a:lnTo>
                    <a:pt x="757" y="956"/>
                  </a:lnTo>
                  <a:lnTo>
                    <a:pt x="774" y="923"/>
                  </a:lnTo>
                  <a:lnTo>
                    <a:pt x="786" y="883"/>
                  </a:lnTo>
                  <a:lnTo>
                    <a:pt x="794" y="836"/>
                  </a:lnTo>
                  <a:lnTo>
                    <a:pt x="800" y="785"/>
                  </a:lnTo>
                  <a:lnTo>
                    <a:pt x="808" y="667"/>
                  </a:lnTo>
                  <a:lnTo>
                    <a:pt x="819" y="544"/>
                  </a:lnTo>
                  <a:lnTo>
                    <a:pt x="829" y="420"/>
                  </a:lnTo>
                  <a:lnTo>
                    <a:pt x="834" y="302"/>
                  </a:lnTo>
                  <a:lnTo>
                    <a:pt x="830" y="198"/>
                  </a:lnTo>
                  <a:lnTo>
                    <a:pt x="816" y="113"/>
                  </a:lnTo>
                  <a:lnTo>
                    <a:pt x="786" y="54"/>
                  </a:lnTo>
                  <a:lnTo>
                    <a:pt x="739" y="28"/>
                  </a:lnTo>
                  <a:lnTo>
                    <a:pt x="709" y="24"/>
                  </a:lnTo>
                  <a:lnTo>
                    <a:pt x="677" y="21"/>
                  </a:lnTo>
                  <a:lnTo>
                    <a:pt x="642" y="18"/>
                  </a:lnTo>
                  <a:lnTo>
                    <a:pt x="607" y="14"/>
                  </a:lnTo>
                  <a:lnTo>
                    <a:pt x="571" y="12"/>
                  </a:lnTo>
                  <a:lnTo>
                    <a:pt x="535" y="9"/>
                  </a:lnTo>
                  <a:lnTo>
                    <a:pt x="500" y="7"/>
                  </a:lnTo>
                  <a:lnTo>
                    <a:pt x="466" y="6"/>
                  </a:lnTo>
                  <a:lnTo>
                    <a:pt x="434" y="5"/>
                  </a:lnTo>
                  <a:lnTo>
                    <a:pt x="405" y="4"/>
                  </a:lnTo>
                  <a:lnTo>
                    <a:pt x="378" y="3"/>
                  </a:lnTo>
                  <a:lnTo>
                    <a:pt x="354" y="1"/>
                  </a:lnTo>
                  <a:lnTo>
                    <a:pt x="336" y="1"/>
                  </a:lnTo>
                  <a:lnTo>
                    <a:pt x="322" y="0"/>
                  </a:lnTo>
                  <a:lnTo>
                    <a:pt x="313" y="0"/>
                  </a:lnTo>
                  <a:lnTo>
                    <a:pt x="309" y="0"/>
                  </a:lnTo>
                  <a:close/>
                </a:path>
              </a:pathLst>
            </a:custGeom>
            <a:solidFill>
              <a:srgbClr val="B5DDAD"/>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 name="Freeform 288"/>
            <p:cNvSpPr>
              <a:spLocks/>
            </p:cNvSpPr>
            <p:nvPr/>
          </p:nvSpPr>
          <p:spPr bwMode="auto">
            <a:xfrm>
              <a:off x="2543" y="2081"/>
              <a:ext cx="400" cy="494"/>
            </a:xfrm>
            <a:custGeom>
              <a:avLst/>
              <a:gdLst>
                <a:gd name="T0" fmla="*/ 147 w 801"/>
                <a:gd name="T1" fmla="*/ 0 h 989"/>
                <a:gd name="T2" fmla="*/ 135 w 801"/>
                <a:gd name="T3" fmla="*/ 0 h 989"/>
                <a:gd name="T4" fmla="*/ 113 w 801"/>
                <a:gd name="T5" fmla="*/ 2 h 989"/>
                <a:gd name="T6" fmla="*/ 87 w 801"/>
                <a:gd name="T7" fmla="*/ 8 h 989"/>
                <a:gd name="T8" fmla="*/ 59 w 801"/>
                <a:gd name="T9" fmla="*/ 19 h 989"/>
                <a:gd name="T10" fmla="*/ 33 w 801"/>
                <a:gd name="T11" fmla="*/ 39 h 989"/>
                <a:gd name="T12" fmla="*/ 13 w 801"/>
                <a:gd name="T13" fmla="*/ 69 h 989"/>
                <a:gd name="T14" fmla="*/ 1 w 801"/>
                <a:gd name="T15" fmla="*/ 111 h 989"/>
                <a:gd name="T16" fmla="*/ 2 w 801"/>
                <a:gd name="T17" fmla="*/ 165 h 989"/>
                <a:gd name="T18" fmla="*/ 15 w 801"/>
                <a:gd name="T19" fmla="*/ 211 h 989"/>
                <a:gd name="T20" fmla="*/ 37 w 801"/>
                <a:gd name="T21" fmla="*/ 248 h 989"/>
                <a:gd name="T22" fmla="*/ 66 w 801"/>
                <a:gd name="T23" fmla="*/ 281 h 989"/>
                <a:gd name="T24" fmla="*/ 100 w 801"/>
                <a:gd name="T25" fmla="*/ 309 h 989"/>
                <a:gd name="T26" fmla="*/ 135 w 801"/>
                <a:gd name="T27" fmla="*/ 338 h 989"/>
                <a:gd name="T28" fmla="*/ 170 w 801"/>
                <a:gd name="T29" fmla="*/ 368 h 989"/>
                <a:gd name="T30" fmla="*/ 201 w 801"/>
                <a:gd name="T31" fmla="*/ 402 h 989"/>
                <a:gd name="T32" fmla="*/ 228 w 801"/>
                <a:gd name="T33" fmla="*/ 441 h 989"/>
                <a:gd name="T34" fmla="*/ 255 w 801"/>
                <a:gd name="T35" fmla="*/ 471 h 989"/>
                <a:gd name="T36" fmla="*/ 283 w 801"/>
                <a:gd name="T37" fmla="*/ 489 h 989"/>
                <a:gd name="T38" fmla="*/ 309 w 801"/>
                <a:gd name="T39" fmla="*/ 495 h 989"/>
                <a:gd name="T40" fmla="*/ 334 w 801"/>
                <a:gd name="T41" fmla="*/ 490 h 989"/>
                <a:gd name="T42" fmla="*/ 355 w 801"/>
                <a:gd name="T43" fmla="*/ 472 h 989"/>
                <a:gd name="T44" fmla="*/ 372 w 801"/>
                <a:gd name="T45" fmla="*/ 443 h 989"/>
                <a:gd name="T46" fmla="*/ 382 w 801"/>
                <a:gd name="T47" fmla="*/ 402 h 989"/>
                <a:gd name="T48" fmla="*/ 388 w 801"/>
                <a:gd name="T49" fmla="*/ 320 h 989"/>
                <a:gd name="T50" fmla="*/ 398 w 801"/>
                <a:gd name="T51" fmla="*/ 202 h 989"/>
                <a:gd name="T52" fmla="*/ 399 w 801"/>
                <a:gd name="T53" fmla="*/ 95 h 989"/>
                <a:gd name="T54" fmla="*/ 378 w 801"/>
                <a:gd name="T55" fmla="*/ 26 h 989"/>
                <a:gd name="T56" fmla="*/ 340 w 801"/>
                <a:gd name="T57" fmla="*/ 12 h 989"/>
                <a:gd name="T58" fmla="*/ 308 w 801"/>
                <a:gd name="T59" fmla="*/ 8 h 989"/>
                <a:gd name="T60" fmla="*/ 274 w 801"/>
                <a:gd name="T61" fmla="*/ 5 h 989"/>
                <a:gd name="T62" fmla="*/ 240 w 801"/>
                <a:gd name="T63" fmla="*/ 4 h 989"/>
                <a:gd name="T64" fmla="*/ 208 w 801"/>
                <a:gd name="T65" fmla="*/ 2 h 989"/>
                <a:gd name="T66" fmla="*/ 181 w 801"/>
                <a:gd name="T67" fmla="*/ 1 h 989"/>
                <a:gd name="T68" fmla="*/ 161 w 801"/>
                <a:gd name="T69" fmla="*/ 0 h 989"/>
                <a:gd name="T70" fmla="*/ 150 w 801"/>
                <a:gd name="T71" fmla="*/ 0 h 9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1"/>
                <a:gd name="T109" fmla="*/ 0 h 989"/>
                <a:gd name="T110" fmla="*/ 801 w 801"/>
                <a:gd name="T111" fmla="*/ 989 h 9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1" h="989">
                  <a:moveTo>
                    <a:pt x="298" y="0"/>
                  </a:moveTo>
                  <a:lnTo>
                    <a:pt x="294" y="0"/>
                  </a:lnTo>
                  <a:lnTo>
                    <a:pt x="285" y="0"/>
                  </a:lnTo>
                  <a:lnTo>
                    <a:pt x="270" y="0"/>
                  </a:lnTo>
                  <a:lnTo>
                    <a:pt x="250" y="0"/>
                  </a:lnTo>
                  <a:lnTo>
                    <a:pt x="227" y="3"/>
                  </a:lnTo>
                  <a:lnTo>
                    <a:pt x="202" y="8"/>
                  </a:lnTo>
                  <a:lnTo>
                    <a:pt x="174" y="15"/>
                  </a:lnTo>
                  <a:lnTo>
                    <a:pt x="147" y="24"/>
                  </a:lnTo>
                  <a:lnTo>
                    <a:pt x="119" y="38"/>
                  </a:lnTo>
                  <a:lnTo>
                    <a:pt x="91" y="55"/>
                  </a:lnTo>
                  <a:lnTo>
                    <a:pt x="67" y="77"/>
                  </a:lnTo>
                  <a:lnTo>
                    <a:pt x="44" y="105"/>
                  </a:lnTo>
                  <a:lnTo>
                    <a:pt x="26" y="138"/>
                  </a:lnTo>
                  <a:lnTo>
                    <a:pt x="12" y="177"/>
                  </a:lnTo>
                  <a:lnTo>
                    <a:pt x="3" y="222"/>
                  </a:lnTo>
                  <a:lnTo>
                    <a:pt x="0" y="275"/>
                  </a:lnTo>
                  <a:lnTo>
                    <a:pt x="5" y="329"/>
                  </a:lnTo>
                  <a:lnTo>
                    <a:pt x="15" y="378"/>
                  </a:lnTo>
                  <a:lnTo>
                    <a:pt x="30" y="421"/>
                  </a:lnTo>
                  <a:lnTo>
                    <a:pt x="51" y="461"/>
                  </a:lnTo>
                  <a:lnTo>
                    <a:pt x="75" y="496"/>
                  </a:lnTo>
                  <a:lnTo>
                    <a:pt x="103" y="530"/>
                  </a:lnTo>
                  <a:lnTo>
                    <a:pt x="133" y="561"/>
                  </a:lnTo>
                  <a:lnTo>
                    <a:pt x="166" y="590"/>
                  </a:lnTo>
                  <a:lnTo>
                    <a:pt x="200" y="618"/>
                  </a:lnTo>
                  <a:lnTo>
                    <a:pt x="235" y="646"/>
                  </a:lnTo>
                  <a:lnTo>
                    <a:pt x="271" y="675"/>
                  </a:lnTo>
                  <a:lnTo>
                    <a:pt x="306" y="704"/>
                  </a:lnTo>
                  <a:lnTo>
                    <a:pt x="340" y="735"/>
                  </a:lnTo>
                  <a:lnTo>
                    <a:pt x="372" y="768"/>
                  </a:lnTo>
                  <a:lnTo>
                    <a:pt x="402" y="804"/>
                  </a:lnTo>
                  <a:lnTo>
                    <a:pt x="430" y="843"/>
                  </a:lnTo>
                  <a:lnTo>
                    <a:pt x="457" y="881"/>
                  </a:lnTo>
                  <a:lnTo>
                    <a:pt x="483" y="913"/>
                  </a:lnTo>
                  <a:lnTo>
                    <a:pt x="511" y="941"/>
                  </a:lnTo>
                  <a:lnTo>
                    <a:pt x="538" y="962"/>
                  </a:lnTo>
                  <a:lnTo>
                    <a:pt x="566" y="977"/>
                  </a:lnTo>
                  <a:lnTo>
                    <a:pt x="593" y="986"/>
                  </a:lnTo>
                  <a:lnTo>
                    <a:pt x="619" y="989"/>
                  </a:lnTo>
                  <a:lnTo>
                    <a:pt x="644" y="987"/>
                  </a:lnTo>
                  <a:lnTo>
                    <a:pt x="669" y="979"/>
                  </a:lnTo>
                  <a:lnTo>
                    <a:pt x="691" y="964"/>
                  </a:lnTo>
                  <a:lnTo>
                    <a:pt x="710" y="944"/>
                  </a:lnTo>
                  <a:lnTo>
                    <a:pt x="729" y="918"/>
                  </a:lnTo>
                  <a:lnTo>
                    <a:pt x="744" y="886"/>
                  </a:lnTo>
                  <a:lnTo>
                    <a:pt x="755" y="848"/>
                  </a:lnTo>
                  <a:lnTo>
                    <a:pt x="764" y="804"/>
                  </a:lnTo>
                  <a:lnTo>
                    <a:pt x="769" y="753"/>
                  </a:lnTo>
                  <a:lnTo>
                    <a:pt x="777" y="640"/>
                  </a:lnTo>
                  <a:lnTo>
                    <a:pt x="787" y="522"/>
                  </a:lnTo>
                  <a:lnTo>
                    <a:pt x="797" y="403"/>
                  </a:lnTo>
                  <a:lnTo>
                    <a:pt x="801" y="290"/>
                  </a:lnTo>
                  <a:lnTo>
                    <a:pt x="799" y="190"/>
                  </a:lnTo>
                  <a:lnTo>
                    <a:pt x="784" y="108"/>
                  </a:lnTo>
                  <a:lnTo>
                    <a:pt x="756" y="52"/>
                  </a:lnTo>
                  <a:lnTo>
                    <a:pt x="710" y="26"/>
                  </a:lnTo>
                  <a:lnTo>
                    <a:pt x="681" y="23"/>
                  </a:lnTo>
                  <a:lnTo>
                    <a:pt x="650" y="19"/>
                  </a:lnTo>
                  <a:lnTo>
                    <a:pt x="617" y="16"/>
                  </a:lnTo>
                  <a:lnTo>
                    <a:pt x="583" y="12"/>
                  </a:lnTo>
                  <a:lnTo>
                    <a:pt x="549" y="10"/>
                  </a:lnTo>
                  <a:lnTo>
                    <a:pt x="514" y="8"/>
                  </a:lnTo>
                  <a:lnTo>
                    <a:pt x="481" y="7"/>
                  </a:lnTo>
                  <a:lnTo>
                    <a:pt x="449" y="4"/>
                  </a:lnTo>
                  <a:lnTo>
                    <a:pt x="417" y="3"/>
                  </a:lnTo>
                  <a:lnTo>
                    <a:pt x="390" y="2"/>
                  </a:lnTo>
                  <a:lnTo>
                    <a:pt x="363" y="2"/>
                  </a:lnTo>
                  <a:lnTo>
                    <a:pt x="341" y="1"/>
                  </a:lnTo>
                  <a:lnTo>
                    <a:pt x="323" y="0"/>
                  </a:lnTo>
                  <a:lnTo>
                    <a:pt x="309" y="0"/>
                  </a:lnTo>
                  <a:lnTo>
                    <a:pt x="301" y="0"/>
                  </a:lnTo>
                  <a:lnTo>
                    <a:pt x="298" y="0"/>
                  </a:lnTo>
                  <a:close/>
                </a:path>
              </a:pathLst>
            </a:custGeom>
            <a:solidFill>
              <a:srgbClr val="A0D699"/>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 name="Freeform 289"/>
            <p:cNvSpPr>
              <a:spLocks/>
            </p:cNvSpPr>
            <p:nvPr/>
          </p:nvSpPr>
          <p:spPr bwMode="auto">
            <a:xfrm>
              <a:off x="2554" y="2087"/>
              <a:ext cx="384" cy="475"/>
            </a:xfrm>
            <a:custGeom>
              <a:avLst/>
              <a:gdLst>
                <a:gd name="T0" fmla="*/ 140 w 769"/>
                <a:gd name="T1" fmla="*/ 0 h 950"/>
                <a:gd name="T2" fmla="*/ 129 w 769"/>
                <a:gd name="T3" fmla="*/ 0 h 950"/>
                <a:gd name="T4" fmla="*/ 109 w 769"/>
                <a:gd name="T5" fmla="*/ 2 h 950"/>
                <a:gd name="T6" fmla="*/ 83 w 769"/>
                <a:gd name="T7" fmla="*/ 7 h 950"/>
                <a:gd name="T8" fmla="*/ 56 w 769"/>
                <a:gd name="T9" fmla="*/ 19 h 950"/>
                <a:gd name="T10" fmla="*/ 32 w 769"/>
                <a:gd name="T11" fmla="*/ 38 h 950"/>
                <a:gd name="T12" fmla="*/ 12 w 769"/>
                <a:gd name="T13" fmla="*/ 67 h 950"/>
                <a:gd name="T14" fmla="*/ 1 w 769"/>
                <a:gd name="T15" fmla="*/ 107 h 950"/>
                <a:gd name="T16" fmla="*/ 2 w 769"/>
                <a:gd name="T17" fmla="*/ 159 h 950"/>
                <a:gd name="T18" fmla="*/ 14 w 769"/>
                <a:gd name="T19" fmla="*/ 203 h 950"/>
                <a:gd name="T20" fmla="*/ 36 w 769"/>
                <a:gd name="T21" fmla="*/ 239 h 950"/>
                <a:gd name="T22" fmla="*/ 63 w 769"/>
                <a:gd name="T23" fmla="*/ 270 h 950"/>
                <a:gd name="T24" fmla="*/ 95 w 769"/>
                <a:gd name="T25" fmla="*/ 297 h 950"/>
                <a:gd name="T26" fmla="*/ 129 w 769"/>
                <a:gd name="T27" fmla="*/ 325 h 950"/>
                <a:gd name="T28" fmla="*/ 163 w 769"/>
                <a:gd name="T29" fmla="*/ 353 h 950"/>
                <a:gd name="T30" fmla="*/ 193 w 769"/>
                <a:gd name="T31" fmla="*/ 386 h 950"/>
                <a:gd name="T32" fmla="*/ 219 w 769"/>
                <a:gd name="T33" fmla="*/ 424 h 950"/>
                <a:gd name="T34" fmla="*/ 245 w 769"/>
                <a:gd name="T35" fmla="*/ 452 h 950"/>
                <a:gd name="T36" fmla="*/ 271 w 769"/>
                <a:gd name="T37" fmla="*/ 469 h 950"/>
                <a:gd name="T38" fmla="*/ 297 w 769"/>
                <a:gd name="T39" fmla="*/ 475 h 950"/>
                <a:gd name="T40" fmla="*/ 320 w 769"/>
                <a:gd name="T41" fmla="*/ 470 h 950"/>
                <a:gd name="T42" fmla="*/ 341 w 769"/>
                <a:gd name="T43" fmla="*/ 454 h 950"/>
                <a:gd name="T44" fmla="*/ 356 w 769"/>
                <a:gd name="T45" fmla="*/ 426 h 950"/>
                <a:gd name="T46" fmla="*/ 366 w 769"/>
                <a:gd name="T47" fmla="*/ 386 h 950"/>
                <a:gd name="T48" fmla="*/ 373 w 769"/>
                <a:gd name="T49" fmla="*/ 308 h 950"/>
                <a:gd name="T50" fmla="*/ 382 w 769"/>
                <a:gd name="T51" fmla="*/ 194 h 950"/>
                <a:gd name="T52" fmla="*/ 383 w 769"/>
                <a:gd name="T53" fmla="*/ 92 h 950"/>
                <a:gd name="T54" fmla="*/ 363 w 769"/>
                <a:gd name="T55" fmla="*/ 25 h 950"/>
                <a:gd name="T56" fmla="*/ 327 w 769"/>
                <a:gd name="T57" fmla="*/ 11 h 950"/>
                <a:gd name="T58" fmla="*/ 296 w 769"/>
                <a:gd name="T59" fmla="*/ 7 h 950"/>
                <a:gd name="T60" fmla="*/ 263 w 769"/>
                <a:gd name="T61" fmla="*/ 5 h 950"/>
                <a:gd name="T62" fmla="*/ 230 w 769"/>
                <a:gd name="T63" fmla="*/ 4 h 950"/>
                <a:gd name="T64" fmla="*/ 200 w 769"/>
                <a:gd name="T65" fmla="*/ 2 h 950"/>
                <a:gd name="T66" fmla="*/ 174 w 769"/>
                <a:gd name="T67" fmla="*/ 1 h 950"/>
                <a:gd name="T68" fmla="*/ 154 w 769"/>
                <a:gd name="T69" fmla="*/ 0 h 950"/>
                <a:gd name="T70" fmla="*/ 144 w 769"/>
                <a:gd name="T71" fmla="*/ 0 h 9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9"/>
                <a:gd name="T109" fmla="*/ 0 h 950"/>
                <a:gd name="T110" fmla="*/ 769 w 769"/>
                <a:gd name="T111" fmla="*/ 950 h 9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9" h="950">
                  <a:moveTo>
                    <a:pt x="285" y="0"/>
                  </a:moveTo>
                  <a:lnTo>
                    <a:pt x="281" y="0"/>
                  </a:lnTo>
                  <a:lnTo>
                    <a:pt x="272" y="0"/>
                  </a:lnTo>
                  <a:lnTo>
                    <a:pt x="258" y="0"/>
                  </a:lnTo>
                  <a:lnTo>
                    <a:pt x="240" y="0"/>
                  </a:lnTo>
                  <a:lnTo>
                    <a:pt x="218" y="4"/>
                  </a:lnTo>
                  <a:lnTo>
                    <a:pt x="194" y="7"/>
                  </a:lnTo>
                  <a:lnTo>
                    <a:pt x="167" y="14"/>
                  </a:lnTo>
                  <a:lnTo>
                    <a:pt x="141" y="23"/>
                  </a:lnTo>
                  <a:lnTo>
                    <a:pt x="113" y="37"/>
                  </a:lnTo>
                  <a:lnTo>
                    <a:pt x="88" y="53"/>
                  </a:lnTo>
                  <a:lnTo>
                    <a:pt x="64" y="75"/>
                  </a:lnTo>
                  <a:lnTo>
                    <a:pt x="42" y="101"/>
                  </a:lnTo>
                  <a:lnTo>
                    <a:pt x="24" y="133"/>
                  </a:lnTo>
                  <a:lnTo>
                    <a:pt x="11" y="171"/>
                  </a:lnTo>
                  <a:lnTo>
                    <a:pt x="2" y="214"/>
                  </a:lnTo>
                  <a:lnTo>
                    <a:pt x="0" y="265"/>
                  </a:lnTo>
                  <a:lnTo>
                    <a:pt x="4" y="317"/>
                  </a:lnTo>
                  <a:lnTo>
                    <a:pt x="14" y="363"/>
                  </a:lnTo>
                  <a:lnTo>
                    <a:pt x="29" y="406"/>
                  </a:lnTo>
                  <a:lnTo>
                    <a:pt x="49" y="442"/>
                  </a:lnTo>
                  <a:lnTo>
                    <a:pt x="72" y="478"/>
                  </a:lnTo>
                  <a:lnTo>
                    <a:pt x="98" y="509"/>
                  </a:lnTo>
                  <a:lnTo>
                    <a:pt x="127" y="539"/>
                  </a:lnTo>
                  <a:lnTo>
                    <a:pt x="159" y="567"/>
                  </a:lnTo>
                  <a:lnTo>
                    <a:pt x="191" y="594"/>
                  </a:lnTo>
                  <a:lnTo>
                    <a:pt x="226" y="621"/>
                  </a:lnTo>
                  <a:lnTo>
                    <a:pt x="259" y="649"/>
                  </a:lnTo>
                  <a:lnTo>
                    <a:pt x="294" y="676"/>
                  </a:lnTo>
                  <a:lnTo>
                    <a:pt x="326" y="706"/>
                  </a:lnTo>
                  <a:lnTo>
                    <a:pt x="357" y="737"/>
                  </a:lnTo>
                  <a:lnTo>
                    <a:pt x="386" y="772"/>
                  </a:lnTo>
                  <a:lnTo>
                    <a:pt x="413" y="810"/>
                  </a:lnTo>
                  <a:lnTo>
                    <a:pt x="438" y="847"/>
                  </a:lnTo>
                  <a:lnTo>
                    <a:pt x="463" y="878"/>
                  </a:lnTo>
                  <a:lnTo>
                    <a:pt x="490" y="903"/>
                  </a:lnTo>
                  <a:lnTo>
                    <a:pt x="516" y="924"/>
                  </a:lnTo>
                  <a:lnTo>
                    <a:pt x="543" y="938"/>
                  </a:lnTo>
                  <a:lnTo>
                    <a:pt x="568" y="947"/>
                  </a:lnTo>
                  <a:lnTo>
                    <a:pt x="594" y="950"/>
                  </a:lnTo>
                  <a:lnTo>
                    <a:pt x="619" y="948"/>
                  </a:lnTo>
                  <a:lnTo>
                    <a:pt x="641" y="940"/>
                  </a:lnTo>
                  <a:lnTo>
                    <a:pt x="663" y="926"/>
                  </a:lnTo>
                  <a:lnTo>
                    <a:pt x="682" y="908"/>
                  </a:lnTo>
                  <a:lnTo>
                    <a:pt x="699" y="882"/>
                  </a:lnTo>
                  <a:lnTo>
                    <a:pt x="713" y="851"/>
                  </a:lnTo>
                  <a:lnTo>
                    <a:pt x="725" y="814"/>
                  </a:lnTo>
                  <a:lnTo>
                    <a:pt x="733" y="772"/>
                  </a:lnTo>
                  <a:lnTo>
                    <a:pt x="738" y="723"/>
                  </a:lnTo>
                  <a:lnTo>
                    <a:pt x="746" y="615"/>
                  </a:lnTo>
                  <a:lnTo>
                    <a:pt x="756" y="501"/>
                  </a:lnTo>
                  <a:lnTo>
                    <a:pt x="764" y="387"/>
                  </a:lnTo>
                  <a:lnTo>
                    <a:pt x="769" y="279"/>
                  </a:lnTo>
                  <a:lnTo>
                    <a:pt x="767" y="183"/>
                  </a:lnTo>
                  <a:lnTo>
                    <a:pt x="753" y="105"/>
                  </a:lnTo>
                  <a:lnTo>
                    <a:pt x="726" y="50"/>
                  </a:lnTo>
                  <a:lnTo>
                    <a:pt x="682" y="25"/>
                  </a:lnTo>
                  <a:lnTo>
                    <a:pt x="655" y="22"/>
                  </a:lnTo>
                  <a:lnTo>
                    <a:pt x="625" y="19"/>
                  </a:lnTo>
                  <a:lnTo>
                    <a:pt x="592" y="15"/>
                  </a:lnTo>
                  <a:lnTo>
                    <a:pt x="560" y="13"/>
                  </a:lnTo>
                  <a:lnTo>
                    <a:pt x="527" y="10"/>
                  </a:lnTo>
                  <a:lnTo>
                    <a:pt x="493" y="8"/>
                  </a:lnTo>
                  <a:lnTo>
                    <a:pt x="461" y="7"/>
                  </a:lnTo>
                  <a:lnTo>
                    <a:pt x="430" y="5"/>
                  </a:lnTo>
                  <a:lnTo>
                    <a:pt x="400" y="4"/>
                  </a:lnTo>
                  <a:lnTo>
                    <a:pt x="372" y="2"/>
                  </a:lnTo>
                  <a:lnTo>
                    <a:pt x="348" y="1"/>
                  </a:lnTo>
                  <a:lnTo>
                    <a:pt x="326" y="1"/>
                  </a:lnTo>
                  <a:lnTo>
                    <a:pt x="309" y="0"/>
                  </a:lnTo>
                  <a:lnTo>
                    <a:pt x="296" y="0"/>
                  </a:lnTo>
                  <a:lnTo>
                    <a:pt x="288" y="0"/>
                  </a:lnTo>
                  <a:lnTo>
                    <a:pt x="285" y="0"/>
                  </a:lnTo>
                  <a:close/>
                </a:path>
              </a:pathLst>
            </a:custGeom>
            <a:solidFill>
              <a:srgbClr val="8ECC84"/>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 name="Freeform 290"/>
            <p:cNvSpPr>
              <a:spLocks/>
            </p:cNvSpPr>
            <p:nvPr/>
          </p:nvSpPr>
          <p:spPr bwMode="auto">
            <a:xfrm>
              <a:off x="2565" y="2092"/>
              <a:ext cx="368" cy="455"/>
            </a:xfrm>
            <a:custGeom>
              <a:avLst/>
              <a:gdLst>
                <a:gd name="T0" fmla="*/ 135 w 738"/>
                <a:gd name="T1" fmla="*/ 0 h 912"/>
                <a:gd name="T2" fmla="*/ 124 w 738"/>
                <a:gd name="T3" fmla="*/ 0 h 912"/>
                <a:gd name="T4" fmla="*/ 104 w 738"/>
                <a:gd name="T5" fmla="*/ 2 h 912"/>
                <a:gd name="T6" fmla="*/ 80 w 738"/>
                <a:gd name="T7" fmla="*/ 7 h 912"/>
                <a:gd name="T8" fmla="*/ 55 w 738"/>
                <a:gd name="T9" fmla="*/ 18 h 912"/>
                <a:gd name="T10" fmla="*/ 30 w 738"/>
                <a:gd name="T11" fmla="*/ 36 h 912"/>
                <a:gd name="T12" fmla="*/ 11 w 738"/>
                <a:gd name="T13" fmla="*/ 64 h 912"/>
                <a:gd name="T14" fmla="*/ 1 w 738"/>
                <a:gd name="T15" fmla="*/ 103 h 912"/>
                <a:gd name="T16" fmla="*/ 1 w 738"/>
                <a:gd name="T17" fmla="*/ 152 h 912"/>
                <a:gd name="T18" fmla="*/ 14 w 738"/>
                <a:gd name="T19" fmla="*/ 194 h 912"/>
                <a:gd name="T20" fmla="*/ 34 w 738"/>
                <a:gd name="T21" fmla="*/ 228 h 912"/>
                <a:gd name="T22" fmla="*/ 61 w 738"/>
                <a:gd name="T23" fmla="*/ 258 h 912"/>
                <a:gd name="T24" fmla="*/ 92 w 738"/>
                <a:gd name="T25" fmla="*/ 285 h 912"/>
                <a:gd name="T26" fmla="*/ 124 w 738"/>
                <a:gd name="T27" fmla="*/ 310 h 912"/>
                <a:gd name="T28" fmla="*/ 156 w 738"/>
                <a:gd name="T29" fmla="*/ 338 h 912"/>
                <a:gd name="T30" fmla="*/ 184 w 738"/>
                <a:gd name="T31" fmla="*/ 370 h 912"/>
                <a:gd name="T32" fmla="*/ 209 w 738"/>
                <a:gd name="T33" fmla="*/ 406 h 912"/>
                <a:gd name="T34" fmla="*/ 234 w 738"/>
                <a:gd name="T35" fmla="*/ 433 h 912"/>
                <a:gd name="T36" fmla="*/ 260 w 738"/>
                <a:gd name="T37" fmla="*/ 449 h 912"/>
                <a:gd name="T38" fmla="*/ 284 w 738"/>
                <a:gd name="T39" fmla="*/ 455 h 912"/>
                <a:gd name="T40" fmla="*/ 307 w 738"/>
                <a:gd name="T41" fmla="*/ 450 h 912"/>
                <a:gd name="T42" fmla="*/ 326 w 738"/>
                <a:gd name="T43" fmla="*/ 434 h 912"/>
                <a:gd name="T44" fmla="*/ 342 w 738"/>
                <a:gd name="T45" fmla="*/ 407 h 912"/>
                <a:gd name="T46" fmla="*/ 351 w 738"/>
                <a:gd name="T47" fmla="*/ 369 h 912"/>
                <a:gd name="T48" fmla="*/ 357 w 738"/>
                <a:gd name="T49" fmla="*/ 294 h 912"/>
                <a:gd name="T50" fmla="*/ 366 w 738"/>
                <a:gd name="T51" fmla="*/ 185 h 912"/>
                <a:gd name="T52" fmla="*/ 366 w 738"/>
                <a:gd name="T53" fmla="*/ 88 h 912"/>
                <a:gd name="T54" fmla="*/ 347 w 738"/>
                <a:gd name="T55" fmla="*/ 24 h 912"/>
                <a:gd name="T56" fmla="*/ 313 w 738"/>
                <a:gd name="T57" fmla="*/ 10 h 912"/>
                <a:gd name="T58" fmla="*/ 283 w 738"/>
                <a:gd name="T59" fmla="*/ 7 h 912"/>
                <a:gd name="T60" fmla="*/ 252 w 738"/>
                <a:gd name="T61" fmla="*/ 5 h 912"/>
                <a:gd name="T62" fmla="*/ 221 w 738"/>
                <a:gd name="T63" fmla="*/ 3 h 912"/>
                <a:gd name="T64" fmla="*/ 191 w 738"/>
                <a:gd name="T65" fmla="*/ 2 h 912"/>
                <a:gd name="T66" fmla="*/ 167 w 738"/>
                <a:gd name="T67" fmla="*/ 1 h 912"/>
                <a:gd name="T68" fmla="*/ 148 w 738"/>
                <a:gd name="T69" fmla="*/ 0 h 912"/>
                <a:gd name="T70" fmla="*/ 137 w 738"/>
                <a:gd name="T71" fmla="*/ 0 h 9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8"/>
                <a:gd name="T109" fmla="*/ 0 h 912"/>
                <a:gd name="T110" fmla="*/ 738 w 738"/>
                <a:gd name="T111" fmla="*/ 912 h 9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8" h="912">
                  <a:moveTo>
                    <a:pt x="273" y="0"/>
                  </a:moveTo>
                  <a:lnTo>
                    <a:pt x="270" y="0"/>
                  </a:lnTo>
                  <a:lnTo>
                    <a:pt x="262" y="0"/>
                  </a:lnTo>
                  <a:lnTo>
                    <a:pt x="248" y="0"/>
                  </a:lnTo>
                  <a:lnTo>
                    <a:pt x="229" y="0"/>
                  </a:lnTo>
                  <a:lnTo>
                    <a:pt x="209" y="4"/>
                  </a:lnTo>
                  <a:lnTo>
                    <a:pt x="186" y="7"/>
                  </a:lnTo>
                  <a:lnTo>
                    <a:pt x="160" y="14"/>
                  </a:lnTo>
                  <a:lnTo>
                    <a:pt x="135" y="24"/>
                  </a:lnTo>
                  <a:lnTo>
                    <a:pt x="110" y="36"/>
                  </a:lnTo>
                  <a:lnTo>
                    <a:pt x="84" y="52"/>
                  </a:lnTo>
                  <a:lnTo>
                    <a:pt x="61" y="73"/>
                  </a:lnTo>
                  <a:lnTo>
                    <a:pt x="40" y="97"/>
                  </a:lnTo>
                  <a:lnTo>
                    <a:pt x="23" y="128"/>
                  </a:lnTo>
                  <a:lnTo>
                    <a:pt x="10" y="164"/>
                  </a:lnTo>
                  <a:lnTo>
                    <a:pt x="2" y="207"/>
                  </a:lnTo>
                  <a:lnTo>
                    <a:pt x="0" y="255"/>
                  </a:lnTo>
                  <a:lnTo>
                    <a:pt x="3" y="305"/>
                  </a:lnTo>
                  <a:lnTo>
                    <a:pt x="13" y="348"/>
                  </a:lnTo>
                  <a:lnTo>
                    <a:pt x="28" y="389"/>
                  </a:lnTo>
                  <a:lnTo>
                    <a:pt x="46" y="426"/>
                  </a:lnTo>
                  <a:lnTo>
                    <a:pt x="68" y="458"/>
                  </a:lnTo>
                  <a:lnTo>
                    <a:pt x="95" y="489"/>
                  </a:lnTo>
                  <a:lnTo>
                    <a:pt x="122" y="517"/>
                  </a:lnTo>
                  <a:lnTo>
                    <a:pt x="152" y="544"/>
                  </a:lnTo>
                  <a:lnTo>
                    <a:pt x="184" y="571"/>
                  </a:lnTo>
                  <a:lnTo>
                    <a:pt x="217" y="596"/>
                  </a:lnTo>
                  <a:lnTo>
                    <a:pt x="249" y="621"/>
                  </a:lnTo>
                  <a:lnTo>
                    <a:pt x="281" y="649"/>
                  </a:lnTo>
                  <a:lnTo>
                    <a:pt x="312" y="677"/>
                  </a:lnTo>
                  <a:lnTo>
                    <a:pt x="342" y="708"/>
                  </a:lnTo>
                  <a:lnTo>
                    <a:pt x="370" y="741"/>
                  </a:lnTo>
                  <a:lnTo>
                    <a:pt x="395" y="777"/>
                  </a:lnTo>
                  <a:lnTo>
                    <a:pt x="420" y="813"/>
                  </a:lnTo>
                  <a:lnTo>
                    <a:pt x="444" y="843"/>
                  </a:lnTo>
                  <a:lnTo>
                    <a:pt x="469" y="867"/>
                  </a:lnTo>
                  <a:lnTo>
                    <a:pt x="496" y="886"/>
                  </a:lnTo>
                  <a:lnTo>
                    <a:pt x="521" y="900"/>
                  </a:lnTo>
                  <a:lnTo>
                    <a:pt x="545" y="908"/>
                  </a:lnTo>
                  <a:lnTo>
                    <a:pt x="569" y="912"/>
                  </a:lnTo>
                  <a:lnTo>
                    <a:pt x="594" y="909"/>
                  </a:lnTo>
                  <a:lnTo>
                    <a:pt x="615" y="901"/>
                  </a:lnTo>
                  <a:lnTo>
                    <a:pt x="635" y="889"/>
                  </a:lnTo>
                  <a:lnTo>
                    <a:pt x="653" y="870"/>
                  </a:lnTo>
                  <a:lnTo>
                    <a:pt x="671" y="846"/>
                  </a:lnTo>
                  <a:lnTo>
                    <a:pt x="685" y="816"/>
                  </a:lnTo>
                  <a:lnTo>
                    <a:pt x="695" y="781"/>
                  </a:lnTo>
                  <a:lnTo>
                    <a:pt x="703" y="740"/>
                  </a:lnTo>
                  <a:lnTo>
                    <a:pt x="708" y="694"/>
                  </a:lnTo>
                  <a:lnTo>
                    <a:pt x="715" y="590"/>
                  </a:lnTo>
                  <a:lnTo>
                    <a:pt x="724" y="481"/>
                  </a:lnTo>
                  <a:lnTo>
                    <a:pt x="733" y="371"/>
                  </a:lnTo>
                  <a:lnTo>
                    <a:pt x="738" y="268"/>
                  </a:lnTo>
                  <a:lnTo>
                    <a:pt x="734" y="176"/>
                  </a:lnTo>
                  <a:lnTo>
                    <a:pt x="721" y="101"/>
                  </a:lnTo>
                  <a:lnTo>
                    <a:pt x="696" y="48"/>
                  </a:lnTo>
                  <a:lnTo>
                    <a:pt x="653" y="25"/>
                  </a:lnTo>
                  <a:lnTo>
                    <a:pt x="627" y="21"/>
                  </a:lnTo>
                  <a:lnTo>
                    <a:pt x="598" y="18"/>
                  </a:lnTo>
                  <a:lnTo>
                    <a:pt x="568" y="15"/>
                  </a:lnTo>
                  <a:lnTo>
                    <a:pt x="537" y="13"/>
                  </a:lnTo>
                  <a:lnTo>
                    <a:pt x="505" y="11"/>
                  </a:lnTo>
                  <a:lnTo>
                    <a:pt x="474" y="9"/>
                  </a:lnTo>
                  <a:lnTo>
                    <a:pt x="443" y="6"/>
                  </a:lnTo>
                  <a:lnTo>
                    <a:pt x="413" y="5"/>
                  </a:lnTo>
                  <a:lnTo>
                    <a:pt x="384" y="4"/>
                  </a:lnTo>
                  <a:lnTo>
                    <a:pt x="357" y="3"/>
                  </a:lnTo>
                  <a:lnTo>
                    <a:pt x="334" y="2"/>
                  </a:lnTo>
                  <a:lnTo>
                    <a:pt x="313" y="2"/>
                  </a:lnTo>
                  <a:lnTo>
                    <a:pt x="296" y="0"/>
                  </a:lnTo>
                  <a:lnTo>
                    <a:pt x="284" y="0"/>
                  </a:lnTo>
                  <a:lnTo>
                    <a:pt x="275" y="0"/>
                  </a:lnTo>
                  <a:lnTo>
                    <a:pt x="273" y="0"/>
                  </a:lnTo>
                  <a:close/>
                </a:path>
              </a:pathLst>
            </a:custGeom>
            <a:solidFill>
              <a:srgbClr val="7CC672"/>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4" name="Freeform 291"/>
            <p:cNvSpPr>
              <a:spLocks/>
            </p:cNvSpPr>
            <p:nvPr/>
          </p:nvSpPr>
          <p:spPr bwMode="auto">
            <a:xfrm>
              <a:off x="2575" y="2097"/>
              <a:ext cx="353" cy="436"/>
            </a:xfrm>
            <a:custGeom>
              <a:avLst/>
              <a:gdLst>
                <a:gd name="T0" fmla="*/ 129 w 705"/>
                <a:gd name="T1" fmla="*/ 0 h 872"/>
                <a:gd name="T2" fmla="*/ 119 w 705"/>
                <a:gd name="T3" fmla="*/ 0 h 872"/>
                <a:gd name="T4" fmla="*/ 100 w 705"/>
                <a:gd name="T5" fmla="*/ 1 h 872"/>
                <a:gd name="T6" fmla="*/ 77 w 705"/>
                <a:gd name="T7" fmla="*/ 7 h 872"/>
                <a:gd name="T8" fmla="*/ 53 w 705"/>
                <a:gd name="T9" fmla="*/ 17 h 872"/>
                <a:gd name="T10" fmla="*/ 30 w 705"/>
                <a:gd name="T11" fmla="*/ 35 h 872"/>
                <a:gd name="T12" fmla="*/ 11 w 705"/>
                <a:gd name="T13" fmla="*/ 61 h 872"/>
                <a:gd name="T14" fmla="*/ 1 w 705"/>
                <a:gd name="T15" fmla="*/ 99 h 872"/>
                <a:gd name="T16" fmla="*/ 2 w 705"/>
                <a:gd name="T17" fmla="*/ 145 h 872"/>
                <a:gd name="T18" fmla="*/ 13 w 705"/>
                <a:gd name="T19" fmla="*/ 186 h 872"/>
                <a:gd name="T20" fmla="*/ 33 w 705"/>
                <a:gd name="T21" fmla="*/ 219 h 872"/>
                <a:gd name="T22" fmla="*/ 58 w 705"/>
                <a:gd name="T23" fmla="*/ 247 h 872"/>
                <a:gd name="T24" fmla="*/ 88 w 705"/>
                <a:gd name="T25" fmla="*/ 273 h 872"/>
                <a:gd name="T26" fmla="*/ 119 w 705"/>
                <a:gd name="T27" fmla="*/ 297 h 872"/>
                <a:gd name="T28" fmla="*/ 149 w 705"/>
                <a:gd name="T29" fmla="*/ 324 h 872"/>
                <a:gd name="T30" fmla="*/ 177 w 705"/>
                <a:gd name="T31" fmla="*/ 354 h 872"/>
                <a:gd name="T32" fmla="*/ 201 w 705"/>
                <a:gd name="T33" fmla="*/ 388 h 872"/>
                <a:gd name="T34" fmla="*/ 224 w 705"/>
                <a:gd name="T35" fmla="*/ 414 h 872"/>
                <a:gd name="T36" fmla="*/ 249 w 705"/>
                <a:gd name="T37" fmla="*/ 430 h 872"/>
                <a:gd name="T38" fmla="*/ 273 w 705"/>
                <a:gd name="T39" fmla="*/ 436 h 872"/>
                <a:gd name="T40" fmla="*/ 294 w 705"/>
                <a:gd name="T41" fmla="*/ 432 h 872"/>
                <a:gd name="T42" fmla="*/ 313 w 705"/>
                <a:gd name="T43" fmla="*/ 416 h 872"/>
                <a:gd name="T44" fmla="*/ 328 w 705"/>
                <a:gd name="T45" fmla="*/ 391 h 872"/>
                <a:gd name="T46" fmla="*/ 336 w 705"/>
                <a:gd name="T47" fmla="*/ 354 h 872"/>
                <a:gd name="T48" fmla="*/ 342 w 705"/>
                <a:gd name="T49" fmla="*/ 282 h 872"/>
                <a:gd name="T50" fmla="*/ 351 w 705"/>
                <a:gd name="T51" fmla="*/ 178 h 872"/>
                <a:gd name="T52" fmla="*/ 352 w 705"/>
                <a:gd name="T53" fmla="*/ 84 h 872"/>
                <a:gd name="T54" fmla="*/ 333 w 705"/>
                <a:gd name="T55" fmla="*/ 23 h 872"/>
                <a:gd name="T56" fmla="*/ 300 w 705"/>
                <a:gd name="T57" fmla="*/ 11 h 872"/>
                <a:gd name="T58" fmla="*/ 272 w 705"/>
                <a:gd name="T59" fmla="*/ 7 h 872"/>
                <a:gd name="T60" fmla="*/ 242 w 705"/>
                <a:gd name="T61" fmla="*/ 5 h 872"/>
                <a:gd name="T62" fmla="*/ 212 w 705"/>
                <a:gd name="T63" fmla="*/ 3 h 872"/>
                <a:gd name="T64" fmla="*/ 184 w 705"/>
                <a:gd name="T65" fmla="*/ 2 h 872"/>
                <a:gd name="T66" fmla="*/ 160 w 705"/>
                <a:gd name="T67" fmla="*/ 1 h 872"/>
                <a:gd name="T68" fmla="*/ 142 w 705"/>
                <a:gd name="T69" fmla="*/ 1 h 872"/>
                <a:gd name="T70" fmla="*/ 132 w 705"/>
                <a:gd name="T71" fmla="*/ 0 h 8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5"/>
                <a:gd name="T109" fmla="*/ 0 h 872"/>
                <a:gd name="T110" fmla="*/ 705 w 705"/>
                <a:gd name="T111" fmla="*/ 872 h 8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5" h="872">
                  <a:moveTo>
                    <a:pt x="262" y="0"/>
                  </a:moveTo>
                  <a:lnTo>
                    <a:pt x="258" y="0"/>
                  </a:lnTo>
                  <a:lnTo>
                    <a:pt x="250" y="0"/>
                  </a:lnTo>
                  <a:lnTo>
                    <a:pt x="237" y="0"/>
                  </a:lnTo>
                  <a:lnTo>
                    <a:pt x="220" y="0"/>
                  </a:lnTo>
                  <a:lnTo>
                    <a:pt x="200" y="2"/>
                  </a:lnTo>
                  <a:lnTo>
                    <a:pt x="177" y="7"/>
                  </a:lnTo>
                  <a:lnTo>
                    <a:pt x="153" y="13"/>
                  </a:lnTo>
                  <a:lnTo>
                    <a:pt x="129" y="22"/>
                  </a:lnTo>
                  <a:lnTo>
                    <a:pt x="105" y="33"/>
                  </a:lnTo>
                  <a:lnTo>
                    <a:pt x="81" y="49"/>
                  </a:lnTo>
                  <a:lnTo>
                    <a:pt x="59" y="69"/>
                  </a:lnTo>
                  <a:lnTo>
                    <a:pt x="39" y="93"/>
                  </a:lnTo>
                  <a:lnTo>
                    <a:pt x="22" y="122"/>
                  </a:lnTo>
                  <a:lnTo>
                    <a:pt x="10" y="157"/>
                  </a:lnTo>
                  <a:lnTo>
                    <a:pt x="2" y="197"/>
                  </a:lnTo>
                  <a:lnTo>
                    <a:pt x="0" y="243"/>
                  </a:lnTo>
                  <a:lnTo>
                    <a:pt x="3" y="290"/>
                  </a:lnTo>
                  <a:lnTo>
                    <a:pt x="13" y="333"/>
                  </a:lnTo>
                  <a:lnTo>
                    <a:pt x="26" y="371"/>
                  </a:lnTo>
                  <a:lnTo>
                    <a:pt x="44" y="406"/>
                  </a:lnTo>
                  <a:lnTo>
                    <a:pt x="66" y="438"/>
                  </a:lnTo>
                  <a:lnTo>
                    <a:pt x="90" y="468"/>
                  </a:lnTo>
                  <a:lnTo>
                    <a:pt x="116" y="494"/>
                  </a:lnTo>
                  <a:lnTo>
                    <a:pt x="145" y="521"/>
                  </a:lnTo>
                  <a:lnTo>
                    <a:pt x="175" y="545"/>
                  </a:lnTo>
                  <a:lnTo>
                    <a:pt x="206" y="570"/>
                  </a:lnTo>
                  <a:lnTo>
                    <a:pt x="237" y="594"/>
                  </a:lnTo>
                  <a:lnTo>
                    <a:pt x="268" y="621"/>
                  </a:lnTo>
                  <a:lnTo>
                    <a:pt x="298" y="647"/>
                  </a:lnTo>
                  <a:lnTo>
                    <a:pt x="327" y="677"/>
                  </a:lnTo>
                  <a:lnTo>
                    <a:pt x="354" y="708"/>
                  </a:lnTo>
                  <a:lnTo>
                    <a:pt x="378" y="743"/>
                  </a:lnTo>
                  <a:lnTo>
                    <a:pt x="401" y="776"/>
                  </a:lnTo>
                  <a:lnTo>
                    <a:pt x="424" y="805"/>
                  </a:lnTo>
                  <a:lnTo>
                    <a:pt x="448" y="828"/>
                  </a:lnTo>
                  <a:lnTo>
                    <a:pt x="474" y="846"/>
                  </a:lnTo>
                  <a:lnTo>
                    <a:pt x="498" y="860"/>
                  </a:lnTo>
                  <a:lnTo>
                    <a:pt x="521" y="868"/>
                  </a:lnTo>
                  <a:lnTo>
                    <a:pt x="545" y="872"/>
                  </a:lnTo>
                  <a:lnTo>
                    <a:pt x="567" y="870"/>
                  </a:lnTo>
                  <a:lnTo>
                    <a:pt x="588" y="863"/>
                  </a:lnTo>
                  <a:lnTo>
                    <a:pt x="607" y="850"/>
                  </a:lnTo>
                  <a:lnTo>
                    <a:pt x="626" y="832"/>
                  </a:lnTo>
                  <a:lnTo>
                    <a:pt x="641" y="808"/>
                  </a:lnTo>
                  <a:lnTo>
                    <a:pt x="655" y="781"/>
                  </a:lnTo>
                  <a:lnTo>
                    <a:pt x="665" y="746"/>
                  </a:lnTo>
                  <a:lnTo>
                    <a:pt x="672" y="708"/>
                  </a:lnTo>
                  <a:lnTo>
                    <a:pt x="676" y="663"/>
                  </a:lnTo>
                  <a:lnTo>
                    <a:pt x="683" y="564"/>
                  </a:lnTo>
                  <a:lnTo>
                    <a:pt x="693" y="459"/>
                  </a:lnTo>
                  <a:lnTo>
                    <a:pt x="701" y="355"/>
                  </a:lnTo>
                  <a:lnTo>
                    <a:pt x="705" y="256"/>
                  </a:lnTo>
                  <a:lnTo>
                    <a:pt x="703" y="168"/>
                  </a:lnTo>
                  <a:lnTo>
                    <a:pt x="690" y="97"/>
                  </a:lnTo>
                  <a:lnTo>
                    <a:pt x="665" y="46"/>
                  </a:lnTo>
                  <a:lnTo>
                    <a:pt x="625" y="24"/>
                  </a:lnTo>
                  <a:lnTo>
                    <a:pt x="599" y="21"/>
                  </a:lnTo>
                  <a:lnTo>
                    <a:pt x="572" y="18"/>
                  </a:lnTo>
                  <a:lnTo>
                    <a:pt x="543" y="15"/>
                  </a:lnTo>
                  <a:lnTo>
                    <a:pt x="513" y="13"/>
                  </a:lnTo>
                  <a:lnTo>
                    <a:pt x="483" y="10"/>
                  </a:lnTo>
                  <a:lnTo>
                    <a:pt x="453" y="8"/>
                  </a:lnTo>
                  <a:lnTo>
                    <a:pt x="423" y="7"/>
                  </a:lnTo>
                  <a:lnTo>
                    <a:pt x="394" y="4"/>
                  </a:lnTo>
                  <a:lnTo>
                    <a:pt x="368" y="3"/>
                  </a:lnTo>
                  <a:lnTo>
                    <a:pt x="342" y="2"/>
                  </a:lnTo>
                  <a:lnTo>
                    <a:pt x="319" y="2"/>
                  </a:lnTo>
                  <a:lnTo>
                    <a:pt x="300" y="1"/>
                  </a:lnTo>
                  <a:lnTo>
                    <a:pt x="283" y="1"/>
                  </a:lnTo>
                  <a:lnTo>
                    <a:pt x="272" y="0"/>
                  </a:lnTo>
                  <a:lnTo>
                    <a:pt x="264" y="0"/>
                  </a:lnTo>
                  <a:lnTo>
                    <a:pt x="262" y="0"/>
                  </a:lnTo>
                  <a:close/>
                </a:path>
              </a:pathLst>
            </a:custGeom>
            <a:solidFill>
              <a:srgbClr val="68BF5E"/>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5" name="Freeform 292"/>
            <p:cNvSpPr>
              <a:spLocks/>
            </p:cNvSpPr>
            <p:nvPr/>
          </p:nvSpPr>
          <p:spPr bwMode="auto">
            <a:xfrm>
              <a:off x="2586" y="2103"/>
              <a:ext cx="337" cy="415"/>
            </a:xfrm>
            <a:custGeom>
              <a:avLst/>
              <a:gdLst>
                <a:gd name="T0" fmla="*/ 123 w 673"/>
                <a:gd name="T1" fmla="*/ 0 h 831"/>
                <a:gd name="T2" fmla="*/ 113 w 673"/>
                <a:gd name="T3" fmla="*/ 0 h 831"/>
                <a:gd name="T4" fmla="*/ 95 w 673"/>
                <a:gd name="T5" fmla="*/ 1 h 831"/>
                <a:gd name="T6" fmla="*/ 73 w 673"/>
                <a:gd name="T7" fmla="*/ 6 h 831"/>
                <a:gd name="T8" fmla="*/ 50 w 673"/>
                <a:gd name="T9" fmla="*/ 15 h 831"/>
                <a:gd name="T10" fmla="*/ 28 w 673"/>
                <a:gd name="T11" fmla="*/ 32 h 831"/>
                <a:gd name="T12" fmla="*/ 11 w 673"/>
                <a:gd name="T13" fmla="*/ 58 h 831"/>
                <a:gd name="T14" fmla="*/ 1 w 673"/>
                <a:gd name="T15" fmla="*/ 93 h 831"/>
                <a:gd name="T16" fmla="*/ 2 w 673"/>
                <a:gd name="T17" fmla="*/ 138 h 831"/>
                <a:gd name="T18" fmla="*/ 13 w 673"/>
                <a:gd name="T19" fmla="*/ 177 h 831"/>
                <a:gd name="T20" fmla="*/ 31 w 673"/>
                <a:gd name="T21" fmla="*/ 209 h 831"/>
                <a:gd name="T22" fmla="*/ 56 w 673"/>
                <a:gd name="T23" fmla="*/ 235 h 831"/>
                <a:gd name="T24" fmla="*/ 84 w 673"/>
                <a:gd name="T25" fmla="*/ 260 h 831"/>
                <a:gd name="T26" fmla="*/ 114 w 673"/>
                <a:gd name="T27" fmla="*/ 284 h 831"/>
                <a:gd name="T28" fmla="*/ 142 w 673"/>
                <a:gd name="T29" fmla="*/ 309 h 831"/>
                <a:gd name="T30" fmla="*/ 169 w 673"/>
                <a:gd name="T31" fmla="*/ 337 h 831"/>
                <a:gd name="T32" fmla="*/ 191 w 673"/>
                <a:gd name="T33" fmla="*/ 370 h 831"/>
                <a:gd name="T34" fmla="*/ 215 w 673"/>
                <a:gd name="T35" fmla="*/ 395 h 831"/>
                <a:gd name="T36" fmla="*/ 238 w 673"/>
                <a:gd name="T37" fmla="*/ 410 h 831"/>
                <a:gd name="T38" fmla="*/ 260 w 673"/>
                <a:gd name="T39" fmla="*/ 415 h 831"/>
                <a:gd name="T40" fmla="*/ 281 w 673"/>
                <a:gd name="T41" fmla="*/ 411 h 831"/>
                <a:gd name="T42" fmla="*/ 299 w 673"/>
                <a:gd name="T43" fmla="*/ 397 h 831"/>
                <a:gd name="T44" fmla="*/ 312 w 673"/>
                <a:gd name="T45" fmla="*/ 372 h 831"/>
                <a:gd name="T46" fmla="*/ 321 w 673"/>
                <a:gd name="T47" fmla="*/ 337 h 831"/>
                <a:gd name="T48" fmla="*/ 326 w 673"/>
                <a:gd name="T49" fmla="*/ 269 h 831"/>
                <a:gd name="T50" fmla="*/ 334 w 673"/>
                <a:gd name="T51" fmla="*/ 169 h 831"/>
                <a:gd name="T52" fmla="*/ 336 w 673"/>
                <a:gd name="T53" fmla="*/ 80 h 831"/>
                <a:gd name="T54" fmla="*/ 318 w 673"/>
                <a:gd name="T55" fmla="*/ 22 h 831"/>
                <a:gd name="T56" fmla="*/ 287 w 673"/>
                <a:gd name="T57" fmla="*/ 9 h 831"/>
                <a:gd name="T58" fmla="*/ 259 w 673"/>
                <a:gd name="T59" fmla="*/ 7 h 831"/>
                <a:gd name="T60" fmla="*/ 231 w 673"/>
                <a:gd name="T61" fmla="*/ 5 h 831"/>
                <a:gd name="T62" fmla="*/ 202 w 673"/>
                <a:gd name="T63" fmla="*/ 3 h 831"/>
                <a:gd name="T64" fmla="*/ 175 w 673"/>
                <a:gd name="T65" fmla="*/ 2 h 831"/>
                <a:gd name="T66" fmla="*/ 152 w 673"/>
                <a:gd name="T67" fmla="*/ 1 h 831"/>
                <a:gd name="T68" fmla="*/ 136 w 673"/>
                <a:gd name="T69" fmla="*/ 0 h 831"/>
                <a:gd name="T70" fmla="*/ 126 w 673"/>
                <a:gd name="T71" fmla="*/ 0 h 8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73"/>
                <a:gd name="T109" fmla="*/ 0 h 831"/>
                <a:gd name="T110" fmla="*/ 673 w 673"/>
                <a:gd name="T111" fmla="*/ 831 h 8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73" h="831">
                  <a:moveTo>
                    <a:pt x="249" y="0"/>
                  </a:moveTo>
                  <a:lnTo>
                    <a:pt x="246" y="0"/>
                  </a:lnTo>
                  <a:lnTo>
                    <a:pt x="238" y="0"/>
                  </a:lnTo>
                  <a:lnTo>
                    <a:pt x="226" y="0"/>
                  </a:lnTo>
                  <a:lnTo>
                    <a:pt x="210" y="0"/>
                  </a:lnTo>
                  <a:lnTo>
                    <a:pt x="190" y="3"/>
                  </a:lnTo>
                  <a:lnTo>
                    <a:pt x="169" y="6"/>
                  </a:lnTo>
                  <a:lnTo>
                    <a:pt x="146" y="12"/>
                  </a:lnTo>
                  <a:lnTo>
                    <a:pt x="123" y="21"/>
                  </a:lnTo>
                  <a:lnTo>
                    <a:pt x="99" y="31"/>
                  </a:lnTo>
                  <a:lnTo>
                    <a:pt x="77" y="46"/>
                  </a:lnTo>
                  <a:lnTo>
                    <a:pt x="55" y="65"/>
                  </a:lnTo>
                  <a:lnTo>
                    <a:pt x="37" y="88"/>
                  </a:lnTo>
                  <a:lnTo>
                    <a:pt x="21" y="116"/>
                  </a:lnTo>
                  <a:lnTo>
                    <a:pt x="9" y="149"/>
                  </a:lnTo>
                  <a:lnTo>
                    <a:pt x="2" y="187"/>
                  </a:lnTo>
                  <a:lnTo>
                    <a:pt x="0" y="232"/>
                  </a:lnTo>
                  <a:lnTo>
                    <a:pt x="3" y="277"/>
                  </a:lnTo>
                  <a:lnTo>
                    <a:pt x="11" y="318"/>
                  </a:lnTo>
                  <a:lnTo>
                    <a:pt x="25" y="355"/>
                  </a:lnTo>
                  <a:lnTo>
                    <a:pt x="42" y="387"/>
                  </a:lnTo>
                  <a:lnTo>
                    <a:pt x="62" y="419"/>
                  </a:lnTo>
                  <a:lnTo>
                    <a:pt x="85" y="446"/>
                  </a:lnTo>
                  <a:lnTo>
                    <a:pt x="112" y="471"/>
                  </a:lnTo>
                  <a:lnTo>
                    <a:pt x="139" y="497"/>
                  </a:lnTo>
                  <a:lnTo>
                    <a:pt x="167" y="521"/>
                  </a:lnTo>
                  <a:lnTo>
                    <a:pt x="197" y="544"/>
                  </a:lnTo>
                  <a:lnTo>
                    <a:pt x="227" y="568"/>
                  </a:lnTo>
                  <a:lnTo>
                    <a:pt x="256" y="592"/>
                  </a:lnTo>
                  <a:lnTo>
                    <a:pt x="284" y="618"/>
                  </a:lnTo>
                  <a:lnTo>
                    <a:pt x="312" y="645"/>
                  </a:lnTo>
                  <a:lnTo>
                    <a:pt x="337" y="675"/>
                  </a:lnTo>
                  <a:lnTo>
                    <a:pt x="361" y="709"/>
                  </a:lnTo>
                  <a:lnTo>
                    <a:pt x="382" y="741"/>
                  </a:lnTo>
                  <a:lnTo>
                    <a:pt x="405" y="768"/>
                  </a:lnTo>
                  <a:lnTo>
                    <a:pt x="429" y="791"/>
                  </a:lnTo>
                  <a:lnTo>
                    <a:pt x="452" y="808"/>
                  </a:lnTo>
                  <a:lnTo>
                    <a:pt x="475" y="821"/>
                  </a:lnTo>
                  <a:lnTo>
                    <a:pt x="498" y="829"/>
                  </a:lnTo>
                  <a:lnTo>
                    <a:pt x="520" y="831"/>
                  </a:lnTo>
                  <a:lnTo>
                    <a:pt x="541" y="830"/>
                  </a:lnTo>
                  <a:lnTo>
                    <a:pt x="561" y="823"/>
                  </a:lnTo>
                  <a:lnTo>
                    <a:pt x="579" y="810"/>
                  </a:lnTo>
                  <a:lnTo>
                    <a:pt x="597" y="794"/>
                  </a:lnTo>
                  <a:lnTo>
                    <a:pt x="612" y="771"/>
                  </a:lnTo>
                  <a:lnTo>
                    <a:pt x="624" y="744"/>
                  </a:lnTo>
                  <a:lnTo>
                    <a:pt x="634" y="712"/>
                  </a:lnTo>
                  <a:lnTo>
                    <a:pt x="642" y="675"/>
                  </a:lnTo>
                  <a:lnTo>
                    <a:pt x="645" y="633"/>
                  </a:lnTo>
                  <a:lnTo>
                    <a:pt x="652" y="538"/>
                  </a:lnTo>
                  <a:lnTo>
                    <a:pt x="661" y="438"/>
                  </a:lnTo>
                  <a:lnTo>
                    <a:pt x="668" y="339"/>
                  </a:lnTo>
                  <a:lnTo>
                    <a:pt x="673" y="245"/>
                  </a:lnTo>
                  <a:lnTo>
                    <a:pt x="671" y="160"/>
                  </a:lnTo>
                  <a:lnTo>
                    <a:pt x="659" y="91"/>
                  </a:lnTo>
                  <a:lnTo>
                    <a:pt x="635" y="44"/>
                  </a:lnTo>
                  <a:lnTo>
                    <a:pt x="597" y="22"/>
                  </a:lnTo>
                  <a:lnTo>
                    <a:pt x="573" y="19"/>
                  </a:lnTo>
                  <a:lnTo>
                    <a:pt x="546" y="17"/>
                  </a:lnTo>
                  <a:lnTo>
                    <a:pt x="518" y="14"/>
                  </a:lnTo>
                  <a:lnTo>
                    <a:pt x="490" y="12"/>
                  </a:lnTo>
                  <a:lnTo>
                    <a:pt x="461" y="10"/>
                  </a:lnTo>
                  <a:lnTo>
                    <a:pt x="432" y="7"/>
                  </a:lnTo>
                  <a:lnTo>
                    <a:pt x="403" y="6"/>
                  </a:lnTo>
                  <a:lnTo>
                    <a:pt x="376" y="5"/>
                  </a:lnTo>
                  <a:lnTo>
                    <a:pt x="350" y="4"/>
                  </a:lnTo>
                  <a:lnTo>
                    <a:pt x="326" y="3"/>
                  </a:lnTo>
                  <a:lnTo>
                    <a:pt x="304" y="2"/>
                  </a:lnTo>
                  <a:lnTo>
                    <a:pt x="286" y="2"/>
                  </a:lnTo>
                  <a:lnTo>
                    <a:pt x="271" y="0"/>
                  </a:lnTo>
                  <a:lnTo>
                    <a:pt x="259" y="0"/>
                  </a:lnTo>
                  <a:lnTo>
                    <a:pt x="251" y="0"/>
                  </a:lnTo>
                  <a:lnTo>
                    <a:pt x="249" y="0"/>
                  </a:lnTo>
                  <a:close/>
                </a:path>
              </a:pathLst>
            </a:custGeom>
            <a:solidFill>
              <a:srgbClr val="56B549"/>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6" name="Freeform 293"/>
            <p:cNvSpPr>
              <a:spLocks/>
            </p:cNvSpPr>
            <p:nvPr/>
          </p:nvSpPr>
          <p:spPr bwMode="auto">
            <a:xfrm>
              <a:off x="2737" y="2654"/>
              <a:ext cx="308" cy="217"/>
            </a:xfrm>
            <a:custGeom>
              <a:avLst/>
              <a:gdLst>
                <a:gd name="T0" fmla="*/ 20 w 614"/>
                <a:gd name="T1" fmla="*/ 80 h 432"/>
                <a:gd name="T2" fmla="*/ 18 w 614"/>
                <a:gd name="T3" fmla="*/ 79 h 432"/>
                <a:gd name="T4" fmla="*/ 14 w 614"/>
                <a:gd name="T5" fmla="*/ 76 h 432"/>
                <a:gd name="T6" fmla="*/ 9 w 614"/>
                <a:gd name="T7" fmla="*/ 72 h 432"/>
                <a:gd name="T8" fmla="*/ 4 w 614"/>
                <a:gd name="T9" fmla="*/ 65 h 432"/>
                <a:gd name="T10" fmla="*/ 1 w 614"/>
                <a:gd name="T11" fmla="*/ 57 h 432"/>
                <a:gd name="T12" fmla="*/ 0 w 614"/>
                <a:gd name="T13" fmla="*/ 47 h 432"/>
                <a:gd name="T14" fmla="*/ 3 w 614"/>
                <a:gd name="T15" fmla="*/ 34 h 432"/>
                <a:gd name="T16" fmla="*/ 11 w 614"/>
                <a:gd name="T17" fmla="*/ 19 h 432"/>
                <a:gd name="T18" fmla="*/ 17 w 614"/>
                <a:gd name="T19" fmla="*/ 12 h 432"/>
                <a:gd name="T20" fmla="*/ 24 w 614"/>
                <a:gd name="T21" fmla="*/ 6 h 432"/>
                <a:gd name="T22" fmla="*/ 31 w 614"/>
                <a:gd name="T23" fmla="*/ 2 h 432"/>
                <a:gd name="T24" fmla="*/ 40 w 614"/>
                <a:gd name="T25" fmla="*/ 1 h 432"/>
                <a:gd name="T26" fmla="*/ 49 w 614"/>
                <a:gd name="T27" fmla="*/ 0 h 432"/>
                <a:gd name="T28" fmla="*/ 58 w 614"/>
                <a:gd name="T29" fmla="*/ 1 h 432"/>
                <a:gd name="T30" fmla="*/ 68 w 614"/>
                <a:gd name="T31" fmla="*/ 2 h 432"/>
                <a:gd name="T32" fmla="*/ 77 w 614"/>
                <a:gd name="T33" fmla="*/ 5 h 432"/>
                <a:gd name="T34" fmla="*/ 87 w 614"/>
                <a:gd name="T35" fmla="*/ 8 h 432"/>
                <a:gd name="T36" fmla="*/ 97 w 614"/>
                <a:gd name="T37" fmla="*/ 12 h 432"/>
                <a:gd name="T38" fmla="*/ 107 w 614"/>
                <a:gd name="T39" fmla="*/ 15 h 432"/>
                <a:gd name="T40" fmla="*/ 116 w 614"/>
                <a:gd name="T41" fmla="*/ 20 h 432"/>
                <a:gd name="T42" fmla="*/ 125 w 614"/>
                <a:gd name="T43" fmla="*/ 24 h 432"/>
                <a:gd name="T44" fmla="*/ 133 w 614"/>
                <a:gd name="T45" fmla="*/ 27 h 432"/>
                <a:gd name="T46" fmla="*/ 141 w 614"/>
                <a:gd name="T47" fmla="*/ 30 h 432"/>
                <a:gd name="T48" fmla="*/ 148 w 614"/>
                <a:gd name="T49" fmla="*/ 33 h 432"/>
                <a:gd name="T50" fmla="*/ 156 w 614"/>
                <a:gd name="T51" fmla="*/ 35 h 432"/>
                <a:gd name="T52" fmla="*/ 164 w 614"/>
                <a:gd name="T53" fmla="*/ 38 h 432"/>
                <a:gd name="T54" fmla="*/ 173 w 614"/>
                <a:gd name="T55" fmla="*/ 40 h 432"/>
                <a:gd name="T56" fmla="*/ 184 w 614"/>
                <a:gd name="T57" fmla="*/ 44 h 432"/>
                <a:gd name="T58" fmla="*/ 195 w 614"/>
                <a:gd name="T59" fmla="*/ 48 h 432"/>
                <a:gd name="T60" fmla="*/ 206 w 614"/>
                <a:gd name="T61" fmla="*/ 53 h 432"/>
                <a:gd name="T62" fmla="*/ 218 w 614"/>
                <a:gd name="T63" fmla="*/ 57 h 432"/>
                <a:gd name="T64" fmla="*/ 230 w 614"/>
                <a:gd name="T65" fmla="*/ 64 h 432"/>
                <a:gd name="T66" fmla="*/ 242 w 614"/>
                <a:gd name="T67" fmla="*/ 71 h 432"/>
                <a:gd name="T68" fmla="*/ 253 w 614"/>
                <a:gd name="T69" fmla="*/ 80 h 432"/>
                <a:gd name="T70" fmla="*/ 265 w 614"/>
                <a:gd name="T71" fmla="*/ 89 h 432"/>
                <a:gd name="T72" fmla="*/ 275 w 614"/>
                <a:gd name="T73" fmla="*/ 100 h 432"/>
                <a:gd name="T74" fmla="*/ 284 w 614"/>
                <a:gd name="T75" fmla="*/ 111 h 432"/>
                <a:gd name="T76" fmla="*/ 293 w 614"/>
                <a:gd name="T77" fmla="*/ 125 h 432"/>
                <a:gd name="T78" fmla="*/ 300 w 614"/>
                <a:gd name="T79" fmla="*/ 141 h 432"/>
                <a:gd name="T80" fmla="*/ 305 w 614"/>
                <a:gd name="T81" fmla="*/ 158 h 432"/>
                <a:gd name="T82" fmla="*/ 308 w 614"/>
                <a:gd name="T83" fmla="*/ 175 h 432"/>
                <a:gd name="T84" fmla="*/ 305 w 614"/>
                <a:gd name="T85" fmla="*/ 189 h 432"/>
                <a:gd name="T86" fmla="*/ 297 w 614"/>
                <a:gd name="T87" fmla="*/ 199 h 432"/>
                <a:gd name="T88" fmla="*/ 286 w 614"/>
                <a:gd name="T89" fmla="*/ 208 h 432"/>
                <a:gd name="T90" fmla="*/ 271 w 614"/>
                <a:gd name="T91" fmla="*/ 213 h 432"/>
                <a:gd name="T92" fmla="*/ 253 w 614"/>
                <a:gd name="T93" fmla="*/ 216 h 432"/>
                <a:gd name="T94" fmla="*/ 232 w 614"/>
                <a:gd name="T95" fmla="*/ 216 h 432"/>
                <a:gd name="T96" fmla="*/ 210 w 614"/>
                <a:gd name="T97" fmla="*/ 213 h 432"/>
                <a:gd name="T98" fmla="*/ 186 w 614"/>
                <a:gd name="T99" fmla="*/ 206 h 432"/>
                <a:gd name="T100" fmla="*/ 161 w 614"/>
                <a:gd name="T101" fmla="*/ 197 h 432"/>
                <a:gd name="T102" fmla="*/ 135 w 614"/>
                <a:gd name="T103" fmla="*/ 185 h 432"/>
                <a:gd name="T104" fmla="*/ 110 w 614"/>
                <a:gd name="T105" fmla="*/ 170 h 432"/>
                <a:gd name="T106" fmla="*/ 85 w 614"/>
                <a:gd name="T107" fmla="*/ 152 h 432"/>
                <a:gd name="T108" fmla="*/ 61 w 614"/>
                <a:gd name="T109" fmla="*/ 131 h 432"/>
                <a:gd name="T110" fmla="*/ 39 w 614"/>
                <a:gd name="T111" fmla="*/ 107 h 432"/>
                <a:gd name="T112" fmla="*/ 20 w 614"/>
                <a:gd name="T113" fmla="*/ 80 h 4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432"/>
                <a:gd name="T173" fmla="*/ 614 w 614"/>
                <a:gd name="T174" fmla="*/ 432 h 4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432">
                  <a:moveTo>
                    <a:pt x="39" y="159"/>
                  </a:moveTo>
                  <a:lnTo>
                    <a:pt x="35" y="158"/>
                  </a:lnTo>
                  <a:lnTo>
                    <a:pt x="27" y="152"/>
                  </a:lnTo>
                  <a:lnTo>
                    <a:pt x="18" y="143"/>
                  </a:lnTo>
                  <a:lnTo>
                    <a:pt x="8" y="130"/>
                  </a:lnTo>
                  <a:lnTo>
                    <a:pt x="1" y="114"/>
                  </a:lnTo>
                  <a:lnTo>
                    <a:pt x="0" y="93"/>
                  </a:lnTo>
                  <a:lnTo>
                    <a:pt x="6" y="67"/>
                  </a:lnTo>
                  <a:lnTo>
                    <a:pt x="22" y="37"/>
                  </a:lnTo>
                  <a:lnTo>
                    <a:pt x="33" y="23"/>
                  </a:lnTo>
                  <a:lnTo>
                    <a:pt x="47" y="11"/>
                  </a:lnTo>
                  <a:lnTo>
                    <a:pt x="62" y="4"/>
                  </a:lnTo>
                  <a:lnTo>
                    <a:pt x="79" y="1"/>
                  </a:lnTo>
                  <a:lnTo>
                    <a:pt x="97" y="0"/>
                  </a:lnTo>
                  <a:lnTo>
                    <a:pt x="115" y="1"/>
                  </a:lnTo>
                  <a:lnTo>
                    <a:pt x="135" y="4"/>
                  </a:lnTo>
                  <a:lnTo>
                    <a:pt x="154" y="9"/>
                  </a:lnTo>
                  <a:lnTo>
                    <a:pt x="174" y="16"/>
                  </a:lnTo>
                  <a:lnTo>
                    <a:pt x="193" y="23"/>
                  </a:lnTo>
                  <a:lnTo>
                    <a:pt x="213" y="31"/>
                  </a:lnTo>
                  <a:lnTo>
                    <a:pt x="231" y="39"/>
                  </a:lnTo>
                  <a:lnTo>
                    <a:pt x="249" y="47"/>
                  </a:lnTo>
                  <a:lnTo>
                    <a:pt x="266" y="54"/>
                  </a:lnTo>
                  <a:lnTo>
                    <a:pt x="281" y="61"/>
                  </a:lnTo>
                  <a:lnTo>
                    <a:pt x="295" y="66"/>
                  </a:lnTo>
                  <a:lnTo>
                    <a:pt x="310" y="70"/>
                  </a:lnTo>
                  <a:lnTo>
                    <a:pt x="326" y="75"/>
                  </a:lnTo>
                  <a:lnTo>
                    <a:pt x="345" y="80"/>
                  </a:lnTo>
                  <a:lnTo>
                    <a:pt x="366" y="87"/>
                  </a:lnTo>
                  <a:lnTo>
                    <a:pt x="388" y="95"/>
                  </a:lnTo>
                  <a:lnTo>
                    <a:pt x="411" y="105"/>
                  </a:lnTo>
                  <a:lnTo>
                    <a:pt x="435" y="115"/>
                  </a:lnTo>
                  <a:lnTo>
                    <a:pt x="458" y="128"/>
                  </a:lnTo>
                  <a:lnTo>
                    <a:pt x="483" y="142"/>
                  </a:lnTo>
                  <a:lnTo>
                    <a:pt x="505" y="159"/>
                  </a:lnTo>
                  <a:lnTo>
                    <a:pt x="528" y="177"/>
                  </a:lnTo>
                  <a:lnTo>
                    <a:pt x="548" y="199"/>
                  </a:lnTo>
                  <a:lnTo>
                    <a:pt x="567" y="223"/>
                  </a:lnTo>
                  <a:lnTo>
                    <a:pt x="584" y="251"/>
                  </a:lnTo>
                  <a:lnTo>
                    <a:pt x="598" y="281"/>
                  </a:lnTo>
                  <a:lnTo>
                    <a:pt x="609" y="315"/>
                  </a:lnTo>
                  <a:lnTo>
                    <a:pt x="614" y="349"/>
                  </a:lnTo>
                  <a:lnTo>
                    <a:pt x="608" y="377"/>
                  </a:lnTo>
                  <a:lnTo>
                    <a:pt x="593" y="398"/>
                  </a:lnTo>
                  <a:lnTo>
                    <a:pt x="570" y="416"/>
                  </a:lnTo>
                  <a:lnTo>
                    <a:pt x="540" y="426"/>
                  </a:lnTo>
                  <a:lnTo>
                    <a:pt x="505" y="432"/>
                  </a:lnTo>
                  <a:lnTo>
                    <a:pt x="463" y="431"/>
                  </a:lnTo>
                  <a:lnTo>
                    <a:pt x="418" y="425"/>
                  </a:lnTo>
                  <a:lnTo>
                    <a:pt x="370" y="412"/>
                  </a:lnTo>
                  <a:lnTo>
                    <a:pt x="320" y="394"/>
                  </a:lnTo>
                  <a:lnTo>
                    <a:pt x="269" y="370"/>
                  </a:lnTo>
                  <a:lnTo>
                    <a:pt x="219" y="340"/>
                  </a:lnTo>
                  <a:lnTo>
                    <a:pt x="169" y="304"/>
                  </a:lnTo>
                  <a:lnTo>
                    <a:pt x="122" y="261"/>
                  </a:lnTo>
                  <a:lnTo>
                    <a:pt x="78" y="213"/>
                  </a:lnTo>
                  <a:lnTo>
                    <a:pt x="39" y="159"/>
                  </a:lnTo>
                  <a:close/>
                </a:path>
              </a:pathLst>
            </a:custGeom>
            <a:solidFill>
              <a:srgbClr val="FFFFF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7" name="Freeform 294"/>
            <p:cNvSpPr>
              <a:spLocks/>
            </p:cNvSpPr>
            <p:nvPr/>
          </p:nvSpPr>
          <p:spPr bwMode="auto">
            <a:xfrm>
              <a:off x="2746" y="2663"/>
              <a:ext cx="292" cy="206"/>
            </a:xfrm>
            <a:custGeom>
              <a:avLst/>
              <a:gdLst>
                <a:gd name="T0" fmla="*/ 10 w 584"/>
                <a:gd name="T1" fmla="*/ 18 h 411"/>
                <a:gd name="T2" fmla="*/ 16 w 584"/>
                <a:gd name="T3" fmla="*/ 11 h 411"/>
                <a:gd name="T4" fmla="*/ 22 w 584"/>
                <a:gd name="T5" fmla="*/ 6 h 411"/>
                <a:gd name="T6" fmla="*/ 30 w 584"/>
                <a:gd name="T7" fmla="*/ 3 h 411"/>
                <a:gd name="T8" fmla="*/ 38 w 584"/>
                <a:gd name="T9" fmla="*/ 1 h 411"/>
                <a:gd name="T10" fmla="*/ 46 w 584"/>
                <a:gd name="T11" fmla="*/ 0 h 411"/>
                <a:gd name="T12" fmla="*/ 55 w 584"/>
                <a:gd name="T13" fmla="*/ 1 h 411"/>
                <a:gd name="T14" fmla="*/ 65 w 584"/>
                <a:gd name="T15" fmla="*/ 3 h 411"/>
                <a:gd name="T16" fmla="*/ 74 w 584"/>
                <a:gd name="T17" fmla="*/ 5 h 411"/>
                <a:gd name="T18" fmla="*/ 83 w 584"/>
                <a:gd name="T19" fmla="*/ 8 h 411"/>
                <a:gd name="T20" fmla="*/ 93 w 584"/>
                <a:gd name="T21" fmla="*/ 11 h 411"/>
                <a:gd name="T22" fmla="*/ 102 w 584"/>
                <a:gd name="T23" fmla="*/ 15 h 411"/>
                <a:gd name="T24" fmla="*/ 111 w 584"/>
                <a:gd name="T25" fmla="*/ 19 h 411"/>
                <a:gd name="T26" fmla="*/ 120 w 584"/>
                <a:gd name="T27" fmla="*/ 23 h 411"/>
                <a:gd name="T28" fmla="*/ 128 w 584"/>
                <a:gd name="T29" fmla="*/ 26 h 411"/>
                <a:gd name="T30" fmla="*/ 135 w 584"/>
                <a:gd name="T31" fmla="*/ 29 h 411"/>
                <a:gd name="T32" fmla="*/ 142 w 584"/>
                <a:gd name="T33" fmla="*/ 31 h 411"/>
                <a:gd name="T34" fmla="*/ 148 w 584"/>
                <a:gd name="T35" fmla="*/ 34 h 411"/>
                <a:gd name="T36" fmla="*/ 157 w 584"/>
                <a:gd name="T37" fmla="*/ 36 h 411"/>
                <a:gd name="T38" fmla="*/ 166 w 584"/>
                <a:gd name="T39" fmla="*/ 39 h 411"/>
                <a:gd name="T40" fmla="*/ 176 w 584"/>
                <a:gd name="T41" fmla="*/ 42 h 411"/>
                <a:gd name="T42" fmla="*/ 186 w 584"/>
                <a:gd name="T43" fmla="*/ 46 h 411"/>
                <a:gd name="T44" fmla="*/ 196 w 584"/>
                <a:gd name="T45" fmla="*/ 50 h 411"/>
                <a:gd name="T46" fmla="*/ 208 w 584"/>
                <a:gd name="T47" fmla="*/ 55 h 411"/>
                <a:gd name="T48" fmla="*/ 219 w 584"/>
                <a:gd name="T49" fmla="*/ 61 h 411"/>
                <a:gd name="T50" fmla="*/ 230 w 584"/>
                <a:gd name="T51" fmla="*/ 68 h 411"/>
                <a:gd name="T52" fmla="*/ 241 w 584"/>
                <a:gd name="T53" fmla="*/ 76 h 411"/>
                <a:gd name="T54" fmla="*/ 251 w 584"/>
                <a:gd name="T55" fmla="*/ 85 h 411"/>
                <a:gd name="T56" fmla="*/ 261 w 584"/>
                <a:gd name="T57" fmla="*/ 95 h 411"/>
                <a:gd name="T58" fmla="*/ 270 w 584"/>
                <a:gd name="T59" fmla="*/ 107 h 411"/>
                <a:gd name="T60" fmla="*/ 278 w 584"/>
                <a:gd name="T61" fmla="*/ 120 h 411"/>
                <a:gd name="T62" fmla="*/ 285 w 584"/>
                <a:gd name="T63" fmla="*/ 135 h 411"/>
                <a:gd name="T64" fmla="*/ 290 w 584"/>
                <a:gd name="T65" fmla="*/ 151 h 411"/>
                <a:gd name="T66" fmla="*/ 292 w 584"/>
                <a:gd name="T67" fmla="*/ 167 h 411"/>
                <a:gd name="T68" fmla="*/ 290 w 584"/>
                <a:gd name="T69" fmla="*/ 180 h 411"/>
                <a:gd name="T70" fmla="*/ 283 w 584"/>
                <a:gd name="T71" fmla="*/ 190 h 411"/>
                <a:gd name="T72" fmla="*/ 272 w 584"/>
                <a:gd name="T73" fmla="*/ 198 h 411"/>
                <a:gd name="T74" fmla="*/ 258 w 584"/>
                <a:gd name="T75" fmla="*/ 204 h 411"/>
                <a:gd name="T76" fmla="*/ 241 w 584"/>
                <a:gd name="T77" fmla="*/ 206 h 411"/>
                <a:gd name="T78" fmla="*/ 222 w 584"/>
                <a:gd name="T79" fmla="*/ 206 h 411"/>
                <a:gd name="T80" fmla="*/ 200 w 584"/>
                <a:gd name="T81" fmla="*/ 203 h 411"/>
                <a:gd name="T82" fmla="*/ 178 w 584"/>
                <a:gd name="T83" fmla="*/ 197 h 411"/>
                <a:gd name="T84" fmla="*/ 154 w 584"/>
                <a:gd name="T85" fmla="*/ 189 h 411"/>
                <a:gd name="T86" fmla="*/ 131 w 584"/>
                <a:gd name="T87" fmla="*/ 178 h 411"/>
                <a:gd name="T88" fmla="*/ 106 w 584"/>
                <a:gd name="T89" fmla="*/ 164 h 411"/>
                <a:gd name="T90" fmla="*/ 83 w 584"/>
                <a:gd name="T91" fmla="*/ 147 h 411"/>
                <a:gd name="T92" fmla="*/ 61 w 584"/>
                <a:gd name="T93" fmla="*/ 128 h 411"/>
                <a:gd name="T94" fmla="*/ 40 w 584"/>
                <a:gd name="T95" fmla="*/ 105 h 411"/>
                <a:gd name="T96" fmla="*/ 21 w 584"/>
                <a:gd name="T97" fmla="*/ 80 h 411"/>
                <a:gd name="T98" fmla="*/ 21 w 584"/>
                <a:gd name="T99" fmla="*/ 79 h 411"/>
                <a:gd name="T100" fmla="*/ 20 w 584"/>
                <a:gd name="T101" fmla="*/ 78 h 411"/>
                <a:gd name="T102" fmla="*/ 19 w 584"/>
                <a:gd name="T103" fmla="*/ 77 h 411"/>
                <a:gd name="T104" fmla="*/ 19 w 584"/>
                <a:gd name="T105" fmla="*/ 76 h 411"/>
                <a:gd name="T106" fmla="*/ 18 w 584"/>
                <a:gd name="T107" fmla="*/ 75 h 411"/>
                <a:gd name="T108" fmla="*/ 13 w 584"/>
                <a:gd name="T109" fmla="*/ 72 h 411"/>
                <a:gd name="T110" fmla="*/ 9 w 584"/>
                <a:gd name="T111" fmla="*/ 68 h 411"/>
                <a:gd name="T112" fmla="*/ 4 w 584"/>
                <a:gd name="T113" fmla="*/ 62 h 411"/>
                <a:gd name="T114" fmla="*/ 1 w 584"/>
                <a:gd name="T115" fmla="*/ 54 h 411"/>
                <a:gd name="T116" fmla="*/ 0 w 584"/>
                <a:gd name="T117" fmla="*/ 44 h 411"/>
                <a:gd name="T118" fmla="*/ 3 w 584"/>
                <a:gd name="T119" fmla="*/ 32 h 411"/>
                <a:gd name="T120" fmla="*/ 10 w 584"/>
                <a:gd name="T121" fmla="*/ 18 h 4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4"/>
                <a:gd name="T184" fmla="*/ 0 h 411"/>
                <a:gd name="T185" fmla="*/ 584 w 584"/>
                <a:gd name="T186" fmla="*/ 411 h 4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4" h="411">
                  <a:moveTo>
                    <a:pt x="21" y="35"/>
                  </a:moveTo>
                  <a:lnTo>
                    <a:pt x="32" y="21"/>
                  </a:lnTo>
                  <a:lnTo>
                    <a:pt x="45" y="12"/>
                  </a:lnTo>
                  <a:lnTo>
                    <a:pt x="60" y="5"/>
                  </a:lnTo>
                  <a:lnTo>
                    <a:pt x="76" y="1"/>
                  </a:lnTo>
                  <a:lnTo>
                    <a:pt x="93" y="0"/>
                  </a:lnTo>
                  <a:lnTo>
                    <a:pt x="111" y="1"/>
                  </a:lnTo>
                  <a:lnTo>
                    <a:pt x="129" y="5"/>
                  </a:lnTo>
                  <a:lnTo>
                    <a:pt x="149" y="9"/>
                  </a:lnTo>
                  <a:lnTo>
                    <a:pt x="167" y="15"/>
                  </a:lnTo>
                  <a:lnTo>
                    <a:pt x="186" y="22"/>
                  </a:lnTo>
                  <a:lnTo>
                    <a:pt x="204" y="30"/>
                  </a:lnTo>
                  <a:lnTo>
                    <a:pt x="222" y="37"/>
                  </a:lnTo>
                  <a:lnTo>
                    <a:pt x="240" y="45"/>
                  </a:lnTo>
                  <a:lnTo>
                    <a:pt x="256" y="52"/>
                  </a:lnTo>
                  <a:lnTo>
                    <a:pt x="270" y="58"/>
                  </a:lnTo>
                  <a:lnTo>
                    <a:pt x="284" y="62"/>
                  </a:lnTo>
                  <a:lnTo>
                    <a:pt x="297" y="67"/>
                  </a:lnTo>
                  <a:lnTo>
                    <a:pt x="314" y="72"/>
                  </a:lnTo>
                  <a:lnTo>
                    <a:pt x="332" y="77"/>
                  </a:lnTo>
                  <a:lnTo>
                    <a:pt x="352" y="83"/>
                  </a:lnTo>
                  <a:lnTo>
                    <a:pt x="372" y="91"/>
                  </a:lnTo>
                  <a:lnTo>
                    <a:pt x="393" y="99"/>
                  </a:lnTo>
                  <a:lnTo>
                    <a:pt x="416" y="110"/>
                  </a:lnTo>
                  <a:lnTo>
                    <a:pt x="438" y="121"/>
                  </a:lnTo>
                  <a:lnTo>
                    <a:pt x="460" y="135"/>
                  </a:lnTo>
                  <a:lnTo>
                    <a:pt x="482" y="151"/>
                  </a:lnTo>
                  <a:lnTo>
                    <a:pt x="503" y="169"/>
                  </a:lnTo>
                  <a:lnTo>
                    <a:pt x="522" y="190"/>
                  </a:lnTo>
                  <a:lnTo>
                    <a:pt x="539" y="213"/>
                  </a:lnTo>
                  <a:lnTo>
                    <a:pt x="556" y="240"/>
                  </a:lnTo>
                  <a:lnTo>
                    <a:pt x="569" y="270"/>
                  </a:lnTo>
                  <a:lnTo>
                    <a:pt x="580" y="302"/>
                  </a:lnTo>
                  <a:lnTo>
                    <a:pt x="584" y="333"/>
                  </a:lnTo>
                  <a:lnTo>
                    <a:pt x="579" y="360"/>
                  </a:lnTo>
                  <a:lnTo>
                    <a:pt x="565" y="380"/>
                  </a:lnTo>
                  <a:lnTo>
                    <a:pt x="544" y="396"/>
                  </a:lnTo>
                  <a:lnTo>
                    <a:pt x="515" y="407"/>
                  </a:lnTo>
                  <a:lnTo>
                    <a:pt x="482" y="411"/>
                  </a:lnTo>
                  <a:lnTo>
                    <a:pt x="444" y="411"/>
                  </a:lnTo>
                  <a:lnTo>
                    <a:pt x="401" y="406"/>
                  </a:lnTo>
                  <a:lnTo>
                    <a:pt x="356" y="394"/>
                  </a:lnTo>
                  <a:lnTo>
                    <a:pt x="309" y="377"/>
                  </a:lnTo>
                  <a:lnTo>
                    <a:pt x="262" y="355"/>
                  </a:lnTo>
                  <a:lnTo>
                    <a:pt x="213" y="327"/>
                  </a:lnTo>
                  <a:lnTo>
                    <a:pt x="167" y="294"/>
                  </a:lnTo>
                  <a:lnTo>
                    <a:pt x="122" y="255"/>
                  </a:lnTo>
                  <a:lnTo>
                    <a:pt x="81" y="210"/>
                  </a:lnTo>
                  <a:lnTo>
                    <a:pt x="43" y="160"/>
                  </a:lnTo>
                  <a:lnTo>
                    <a:pt x="42" y="158"/>
                  </a:lnTo>
                  <a:lnTo>
                    <a:pt x="40" y="156"/>
                  </a:lnTo>
                  <a:lnTo>
                    <a:pt x="39" y="153"/>
                  </a:lnTo>
                  <a:lnTo>
                    <a:pt x="38" y="151"/>
                  </a:lnTo>
                  <a:lnTo>
                    <a:pt x="35" y="150"/>
                  </a:lnTo>
                  <a:lnTo>
                    <a:pt x="27" y="144"/>
                  </a:lnTo>
                  <a:lnTo>
                    <a:pt x="17" y="136"/>
                  </a:lnTo>
                  <a:lnTo>
                    <a:pt x="8" y="123"/>
                  </a:lnTo>
                  <a:lnTo>
                    <a:pt x="2" y="108"/>
                  </a:lnTo>
                  <a:lnTo>
                    <a:pt x="0" y="88"/>
                  </a:lnTo>
                  <a:lnTo>
                    <a:pt x="6" y="63"/>
                  </a:lnTo>
                  <a:lnTo>
                    <a:pt x="21" y="35"/>
                  </a:lnTo>
                  <a:close/>
                </a:path>
              </a:pathLst>
            </a:custGeom>
            <a:solidFill>
              <a:srgbClr val="F2F7F4"/>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8" name="Freeform 295"/>
            <p:cNvSpPr>
              <a:spLocks/>
            </p:cNvSpPr>
            <p:nvPr/>
          </p:nvSpPr>
          <p:spPr bwMode="auto">
            <a:xfrm>
              <a:off x="2755" y="2669"/>
              <a:ext cx="278" cy="196"/>
            </a:xfrm>
            <a:custGeom>
              <a:avLst/>
              <a:gdLst>
                <a:gd name="T0" fmla="*/ 10 w 554"/>
                <a:gd name="T1" fmla="*/ 17 h 391"/>
                <a:gd name="T2" fmla="*/ 15 w 554"/>
                <a:gd name="T3" fmla="*/ 11 h 391"/>
                <a:gd name="T4" fmla="*/ 21 w 554"/>
                <a:gd name="T5" fmla="*/ 6 h 391"/>
                <a:gd name="T6" fmla="*/ 28 w 554"/>
                <a:gd name="T7" fmla="*/ 3 h 391"/>
                <a:gd name="T8" fmla="*/ 36 w 554"/>
                <a:gd name="T9" fmla="*/ 1 h 391"/>
                <a:gd name="T10" fmla="*/ 44 w 554"/>
                <a:gd name="T11" fmla="*/ 0 h 391"/>
                <a:gd name="T12" fmla="*/ 52 w 554"/>
                <a:gd name="T13" fmla="*/ 1 h 391"/>
                <a:gd name="T14" fmla="*/ 62 w 554"/>
                <a:gd name="T15" fmla="*/ 2 h 391"/>
                <a:gd name="T16" fmla="*/ 70 w 554"/>
                <a:gd name="T17" fmla="*/ 5 h 391"/>
                <a:gd name="T18" fmla="*/ 80 w 554"/>
                <a:gd name="T19" fmla="*/ 8 h 391"/>
                <a:gd name="T20" fmla="*/ 88 w 554"/>
                <a:gd name="T21" fmla="*/ 11 h 391"/>
                <a:gd name="T22" fmla="*/ 97 w 554"/>
                <a:gd name="T23" fmla="*/ 15 h 391"/>
                <a:gd name="T24" fmla="*/ 105 w 554"/>
                <a:gd name="T25" fmla="*/ 19 h 391"/>
                <a:gd name="T26" fmla="*/ 114 w 554"/>
                <a:gd name="T27" fmla="*/ 22 h 391"/>
                <a:gd name="T28" fmla="*/ 122 w 554"/>
                <a:gd name="T29" fmla="*/ 25 h 391"/>
                <a:gd name="T30" fmla="*/ 129 w 554"/>
                <a:gd name="T31" fmla="*/ 28 h 391"/>
                <a:gd name="T32" fmla="*/ 135 w 554"/>
                <a:gd name="T33" fmla="*/ 31 h 391"/>
                <a:gd name="T34" fmla="*/ 141 w 554"/>
                <a:gd name="T35" fmla="*/ 33 h 391"/>
                <a:gd name="T36" fmla="*/ 149 w 554"/>
                <a:gd name="T37" fmla="*/ 35 h 391"/>
                <a:gd name="T38" fmla="*/ 157 w 554"/>
                <a:gd name="T39" fmla="*/ 38 h 391"/>
                <a:gd name="T40" fmla="*/ 167 w 554"/>
                <a:gd name="T41" fmla="*/ 40 h 391"/>
                <a:gd name="T42" fmla="*/ 176 w 554"/>
                <a:gd name="T43" fmla="*/ 44 h 391"/>
                <a:gd name="T44" fmla="*/ 187 w 554"/>
                <a:gd name="T45" fmla="*/ 48 h 391"/>
                <a:gd name="T46" fmla="*/ 197 w 554"/>
                <a:gd name="T47" fmla="*/ 53 h 391"/>
                <a:gd name="T48" fmla="*/ 207 w 554"/>
                <a:gd name="T49" fmla="*/ 58 h 391"/>
                <a:gd name="T50" fmla="*/ 218 w 554"/>
                <a:gd name="T51" fmla="*/ 65 h 391"/>
                <a:gd name="T52" fmla="*/ 228 w 554"/>
                <a:gd name="T53" fmla="*/ 73 h 391"/>
                <a:gd name="T54" fmla="*/ 238 w 554"/>
                <a:gd name="T55" fmla="*/ 81 h 391"/>
                <a:gd name="T56" fmla="*/ 247 w 554"/>
                <a:gd name="T57" fmla="*/ 91 h 391"/>
                <a:gd name="T58" fmla="*/ 255 w 554"/>
                <a:gd name="T59" fmla="*/ 102 h 391"/>
                <a:gd name="T60" fmla="*/ 263 w 554"/>
                <a:gd name="T61" fmla="*/ 115 h 391"/>
                <a:gd name="T62" fmla="*/ 270 w 554"/>
                <a:gd name="T63" fmla="*/ 129 h 391"/>
                <a:gd name="T64" fmla="*/ 275 w 554"/>
                <a:gd name="T65" fmla="*/ 144 h 391"/>
                <a:gd name="T66" fmla="*/ 277 w 554"/>
                <a:gd name="T67" fmla="*/ 159 h 391"/>
                <a:gd name="T68" fmla="*/ 275 w 554"/>
                <a:gd name="T69" fmla="*/ 172 h 391"/>
                <a:gd name="T70" fmla="*/ 268 w 554"/>
                <a:gd name="T71" fmla="*/ 182 h 391"/>
                <a:gd name="T72" fmla="*/ 258 w 554"/>
                <a:gd name="T73" fmla="*/ 189 h 391"/>
                <a:gd name="T74" fmla="*/ 244 w 554"/>
                <a:gd name="T75" fmla="*/ 194 h 391"/>
                <a:gd name="T76" fmla="*/ 228 w 554"/>
                <a:gd name="T77" fmla="*/ 196 h 391"/>
                <a:gd name="T78" fmla="*/ 210 w 554"/>
                <a:gd name="T79" fmla="*/ 196 h 391"/>
                <a:gd name="T80" fmla="*/ 190 w 554"/>
                <a:gd name="T81" fmla="*/ 193 h 391"/>
                <a:gd name="T82" fmla="*/ 169 w 554"/>
                <a:gd name="T83" fmla="*/ 187 h 391"/>
                <a:gd name="T84" fmla="*/ 146 w 554"/>
                <a:gd name="T85" fmla="*/ 179 h 391"/>
                <a:gd name="T86" fmla="*/ 124 w 554"/>
                <a:gd name="T87" fmla="*/ 168 h 391"/>
                <a:gd name="T88" fmla="*/ 101 w 554"/>
                <a:gd name="T89" fmla="*/ 155 h 391"/>
                <a:gd name="T90" fmla="*/ 79 w 554"/>
                <a:gd name="T91" fmla="*/ 140 h 391"/>
                <a:gd name="T92" fmla="*/ 58 w 554"/>
                <a:gd name="T93" fmla="*/ 121 h 391"/>
                <a:gd name="T94" fmla="*/ 38 w 554"/>
                <a:gd name="T95" fmla="*/ 100 h 391"/>
                <a:gd name="T96" fmla="*/ 20 w 554"/>
                <a:gd name="T97" fmla="*/ 77 h 391"/>
                <a:gd name="T98" fmla="*/ 20 w 554"/>
                <a:gd name="T99" fmla="*/ 76 h 391"/>
                <a:gd name="T100" fmla="*/ 19 w 554"/>
                <a:gd name="T101" fmla="*/ 75 h 391"/>
                <a:gd name="T102" fmla="*/ 18 w 554"/>
                <a:gd name="T103" fmla="*/ 74 h 391"/>
                <a:gd name="T104" fmla="*/ 17 w 554"/>
                <a:gd name="T105" fmla="*/ 73 h 391"/>
                <a:gd name="T106" fmla="*/ 16 w 554"/>
                <a:gd name="T107" fmla="*/ 72 h 391"/>
                <a:gd name="T108" fmla="*/ 12 w 554"/>
                <a:gd name="T109" fmla="*/ 69 h 391"/>
                <a:gd name="T110" fmla="*/ 7 w 554"/>
                <a:gd name="T111" fmla="*/ 65 h 391"/>
                <a:gd name="T112" fmla="*/ 3 w 554"/>
                <a:gd name="T113" fmla="*/ 59 h 391"/>
                <a:gd name="T114" fmla="*/ 1 w 554"/>
                <a:gd name="T115" fmla="*/ 52 h 391"/>
                <a:gd name="T116" fmla="*/ 0 w 554"/>
                <a:gd name="T117" fmla="*/ 42 h 391"/>
                <a:gd name="T118" fmla="*/ 3 w 554"/>
                <a:gd name="T119" fmla="*/ 31 h 391"/>
                <a:gd name="T120" fmla="*/ 10 w 554"/>
                <a:gd name="T121" fmla="*/ 17 h 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4"/>
                <a:gd name="T184" fmla="*/ 0 h 391"/>
                <a:gd name="T185" fmla="*/ 554 w 554"/>
                <a:gd name="T186" fmla="*/ 391 h 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4" h="391">
                  <a:moveTo>
                    <a:pt x="20" y="34"/>
                  </a:moveTo>
                  <a:lnTo>
                    <a:pt x="30" y="22"/>
                  </a:lnTo>
                  <a:lnTo>
                    <a:pt x="43" y="11"/>
                  </a:lnTo>
                  <a:lnTo>
                    <a:pt x="57" y="6"/>
                  </a:lnTo>
                  <a:lnTo>
                    <a:pt x="73" y="1"/>
                  </a:lnTo>
                  <a:lnTo>
                    <a:pt x="89" y="0"/>
                  </a:lnTo>
                  <a:lnTo>
                    <a:pt x="105" y="2"/>
                  </a:lnTo>
                  <a:lnTo>
                    <a:pt x="124" y="4"/>
                  </a:lnTo>
                  <a:lnTo>
                    <a:pt x="141" y="9"/>
                  </a:lnTo>
                  <a:lnTo>
                    <a:pt x="160" y="15"/>
                  </a:lnTo>
                  <a:lnTo>
                    <a:pt x="177" y="22"/>
                  </a:lnTo>
                  <a:lnTo>
                    <a:pt x="195" y="29"/>
                  </a:lnTo>
                  <a:lnTo>
                    <a:pt x="211" y="37"/>
                  </a:lnTo>
                  <a:lnTo>
                    <a:pt x="228" y="44"/>
                  </a:lnTo>
                  <a:lnTo>
                    <a:pt x="244" y="50"/>
                  </a:lnTo>
                  <a:lnTo>
                    <a:pt x="257" y="56"/>
                  </a:lnTo>
                  <a:lnTo>
                    <a:pt x="270" y="61"/>
                  </a:lnTo>
                  <a:lnTo>
                    <a:pt x="283" y="65"/>
                  </a:lnTo>
                  <a:lnTo>
                    <a:pt x="299" y="69"/>
                  </a:lnTo>
                  <a:lnTo>
                    <a:pt x="315" y="75"/>
                  </a:lnTo>
                  <a:lnTo>
                    <a:pt x="334" y="80"/>
                  </a:lnTo>
                  <a:lnTo>
                    <a:pt x="353" y="87"/>
                  </a:lnTo>
                  <a:lnTo>
                    <a:pt x="374" y="95"/>
                  </a:lnTo>
                  <a:lnTo>
                    <a:pt x="395" y="106"/>
                  </a:lnTo>
                  <a:lnTo>
                    <a:pt x="415" y="116"/>
                  </a:lnTo>
                  <a:lnTo>
                    <a:pt x="436" y="130"/>
                  </a:lnTo>
                  <a:lnTo>
                    <a:pt x="457" y="145"/>
                  </a:lnTo>
                  <a:lnTo>
                    <a:pt x="476" y="162"/>
                  </a:lnTo>
                  <a:lnTo>
                    <a:pt x="495" y="182"/>
                  </a:lnTo>
                  <a:lnTo>
                    <a:pt x="511" y="204"/>
                  </a:lnTo>
                  <a:lnTo>
                    <a:pt x="526" y="229"/>
                  </a:lnTo>
                  <a:lnTo>
                    <a:pt x="539" y="257"/>
                  </a:lnTo>
                  <a:lnTo>
                    <a:pt x="549" y="288"/>
                  </a:lnTo>
                  <a:lnTo>
                    <a:pt x="554" y="318"/>
                  </a:lnTo>
                  <a:lnTo>
                    <a:pt x="549" y="343"/>
                  </a:lnTo>
                  <a:lnTo>
                    <a:pt x="535" y="363"/>
                  </a:lnTo>
                  <a:lnTo>
                    <a:pt x="516" y="378"/>
                  </a:lnTo>
                  <a:lnTo>
                    <a:pt x="489" y="387"/>
                  </a:lnTo>
                  <a:lnTo>
                    <a:pt x="457" y="391"/>
                  </a:lnTo>
                  <a:lnTo>
                    <a:pt x="420" y="391"/>
                  </a:lnTo>
                  <a:lnTo>
                    <a:pt x="381" y="385"/>
                  </a:lnTo>
                  <a:lnTo>
                    <a:pt x="338" y="374"/>
                  </a:lnTo>
                  <a:lnTo>
                    <a:pt x="293" y="358"/>
                  </a:lnTo>
                  <a:lnTo>
                    <a:pt x="248" y="336"/>
                  </a:lnTo>
                  <a:lnTo>
                    <a:pt x="203" y="310"/>
                  </a:lnTo>
                  <a:lnTo>
                    <a:pt x="158" y="279"/>
                  </a:lnTo>
                  <a:lnTo>
                    <a:pt x="116" y="242"/>
                  </a:lnTo>
                  <a:lnTo>
                    <a:pt x="77" y="200"/>
                  </a:lnTo>
                  <a:lnTo>
                    <a:pt x="41" y="153"/>
                  </a:lnTo>
                  <a:lnTo>
                    <a:pt x="40" y="151"/>
                  </a:lnTo>
                  <a:lnTo>
                    <a:pt x="39" y="150"/>
                  </a:lnTo>
                  <a:lnTo>
                    <a:pt x="36" y="147"/>
                  </a:lnTo>
                  <a:lnTo>
                    <a:pt x="35" y="145"/>
                  </a:lnTo>
                  <a:lnTo>
                    <a:pt x="32" y="143"/>
                  </a:lnTo>
                  <a:lnTo>
                    <a:pt x="25" y="138"/>
                  </a:lnTo>
                  <a:lnTo>
                    <a:pt x="15" y="130"/>
                  </a:lnTo>
                  <a:lnTo>
                    <a:pt x="7" y="118"/>
                  </a:lnTo>
                  <a:lnTo>
                    <a:pt x="2" y="103"/>
                  </a:lnTo>
                  <a:lnTo>
                    <a:pt x="0" y="84"/>
                  </a:lnTo>
                  <a:lnTo>
                    <a:pt x="6" y="61"/>
                  </a:lnTo>
                  <a:lnTo>
                    <a:pt x="20" y="34"/>
                  </a:lnTo>
                  <a:close/>
                </a:path>
              </a:pathLst>
            </a:custGeom>
            <a:solidFill>
              <a:srgbClr val="E5EFEA"/>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9" name="Freeform 296"/>
            <p:cNvSpPr>
              <a:spLocks/>
            </p:cNvSpPr>
            <p:nvPr/>
          </p:nvSpPr>
          <p:spPr bwMode="auto">
            <a:xfrm>
              <a:off x="2764" y="2676"/>
              <a:ext cx="261" cy="186"/>
            </a:xfrm>
            <a:custGeom>
              <a:avLst/>
              <a:gdLst>
                <a:gd name="T0" fmla="*/ 9 w 522"/>
                <a:gd name="T1" fmla="*/ 16 h 371"/>
                <a:gd name="T2" fmla="*/ 14 w 522"/>
                <a:gd name="T3" fmla="*/ 10 h 371"/>
                <a:gd name="T4" fmla="*/ 20 w 522"/>
                <a:gd name="T5" fmla="*/ 5 h 371"/>
                <a:gd name="T6" fmla="*/ 27 w 522"/>
                <a:gd name="T7" fmla="*/ 2 h 371"/>
                <a:gd name="T8" fmla="*/ 34 w 522"/>
                <a:gd name="T9" fmla="*/ 1 h 371"/>
                <a:gd name="T10" fmla="*/ 42 w 522"/>
                <a:gd name="T11" fmla="*/ 0 h 371"/>
                <a:gd name="T12" fmla="*/ 50 w 522"/>
                <a:gd name="T13" fmla="*/ 1 h 371"/>
                <a:gd name="T14" fmla="*/ 58 w 522"/>
                <a:gd name="T15" fmla="*/ 2 h 371"/>
                <a:gd name="T16" fmla="*/ 67 w 522"/>
                <a:gd name="T17" fmla="*/ 5 h 371"/>
                <a:gd name="T18" fmla="*/ 75 w 522"/>
                <a:gd name="T19" fmla="*/ 8 h 371"/>
                <a:gd name="T20" fmla="*/ 84 w 522"/>
                <a:gd name="T21" fmla="*/ 10 h 371"/>
                <a:gd name="T22" fmla="*/ 92 w 522"/>
                <a:gd name="T23" fmla="*/ 14 h 371"/>
                <a:gd name="T24" fmla="*/ 100 w 522"/>
                <a:gd name="T25" fmla="*/ 17 h 371"/>
                <a:gd name="T26" fmla="*/ 107 w 522"/>
                <a:gd name="T27" fmla="*/ 21 h 371"/>
                <a:gd name="T28" fmla="*/ 115 w 522"/>
                <a:gd name="T29" fmla="*/ 24 h 371"/>
                <a:gd name="T30" fmla="*/ 122 w 522"/>
                <a:gd name="T31" fmla="*/ 27 h 371"/>
                <a:gd name="T32" fmla="*/ 128 w 522"/>
                <a:gd name="T33" fmla="*/ 29 h 371"/>
                <a:gd name="T34" fmla="*/ 134 w 522"/>
                <a:gd name="T35" fmla="*/ 31 h 371"/>
                <a:gd name="T36" fmla="*/ 141 w 522"/>
                <a:gd name="T37" fmla="*/ 33 h 371"/>
                <a:gd name="T38" fmla="*/ 149 w 522"/>
                <a:gd name="T39" fmla="*/ 36 h 371"/>
                <a:gd name="T40" fmla="*/ 158 w 522"/>
                <a:gd name="T41" fmla="*/ 39 h 371"/>
                <a:gd name="T42" fmla="*/ 167 w 522"/>
                <a:gd name="T43" fmla="*/ 42 h 371"/>
                <a:gd name="T44" fmla="*/ 177 w 522"/>
                <a:gd name="T45" fmla="*/ 46 h 371"/>
                <a:gd name="T46" fmla="*/ 186 w 522"/>
                <a:gd name="T47" fmla="*/ 50 h 371"/>
                <a:gd name="T48" fmla="*/ 196 w 522"/>
                <a:gd name="T49" fmla="*/ 55 h 371"/>
                <a:gd name="T50" fmla="*/ 206 w 522"/>
                <a:gd name="T51" fmla="*/ 62 h 371"/>
                <a:gd name="T52" fmla="*/ 215 w 522"/>
                <a:gd name="T53" fmla="*/ 69 h 371"/>
                <a:gd name="T54" fmla="*/ 224 w 522"/>
                <a:gd name="T55" fmla="*/ 77 h 371"/>
                <a:gd name="T56" fmla="*/ 233 w 522"/>
                <a:gd name="T57" fmla="*/ 86 h 371"/>
                <a:gd name="T58" fmla="*/ 241 w 522"/>
                <a:gd name="T59" fmla="*/ 97 h 371"/>
                <a:gd name="T60" fmla="*/ 248 w 522"/>
                <a:gd name="T61" fmla="*/ 109 h 371"/>
                <a:gd name="T62" fmla="*/ 254 w 522"/>
                <a:gd name="T63" fmla="*/ 122 h 371"/>
                <a:gd name="T64" fmla="*/ 260 w 522"/>
                <a:gd name="T65" fmla="*/ 137 h 371"/>
                <a:gd name="T66" fmla="*/ 261 w 522"/>
                <a:gd name="T67" fmla="*/ 152 h 371"/>
                <a:gd name="T68" fmla="*/ 259 w 522"/>
                <a:gd name="T69" fmla="*/ 163 h 371"/>
                <a:gd name="T70" fmla="*/ 253 w 522"/>
                <a:gd name="T71" fmla="*/ 172 h 371"/>
                <a:gd name="T72" fmla="*/ 243 w 522"/>
                <a:gd name="T73" fmla="*/ 179 h 371"/>
                <a:gd name="T74" fmla="*/ 230 w 522"/>
                <a:gd name="T75" fmla="*/ 184 h 371"/>
                <a:gd name="T76" fmla="*/ 215 w 522"/>
                <a:gd name="T77" fmla="*/ 186 h 371"/>
                <a:gd name="T78" fmla="*/ 198 w 522"/>
                <a:gd name="T79" fmla="*/ 185 h 371"/>
                <a:gd name="T80" fmla="*/ 179 w 522"/>
                <a:gd name="T81" fmla="*/ 182 h 371"/>
                <a:gd name="T82" fmla="*/ 159 w 522"/>
                <a:gd name="T83" fmla="*/ 177 h 371"/>
                <a:gd name="T84" fmla="*/ 138 w 522"/>
                <a:gd name="T85" fmla="*/ 169 h 371"/>
                <a:gd name="T86" fmla="*/ 116 w 522"/>
                <a:gd name="T87" fmla="*/ 159 h 371"/>
                <a:gd name="T88" fmla="*/ 95 w 522"/>
                <a:gd name="T89" fmla="*/ 146 h 371"/>
                <a:gd name="T90" fmla="*/ 74 w 522"/>
                <a:gd name="T91" fmla="*/ 131 h 371"/>
                <a:gd name="T92" fmla="*/ 54 w 522"/>
                <a:gd name="T93" fmla="*/ 114 h 371"/>
                <a:gd name="T94" fmla="*/ 35 w 522"/>
                <a:gd name="T95" fmla="*/ 95 h 371"/>
                <a:gd name="T96" fmla="*/ 18 w 522"/>
                <a:gd name="T97" fmla="*/ 73 h 371"/>
                <a:gd name="T98" fmla="*/ 18 w 522"/>
                <a:gd name="T99" fmla="*/ 71 h 371"/>
                <a:gd name="T100" fmla="*/ 17 w 522"/>
                <a:gd name="T101" fmla="*/ 71 h 371"/>
                <a:gd name="T102" fmla="*/ 16 w 522"/>
                <a:gd name="T103" fmla="*/ 70 h 371"/>
                <a:gd name="T104" fmla="*/ 16 w 522"/>
                <a:gd name="T105" fmla="*/ 69 h 371"/>
                <a:gd name="T106" fmla="*/ 14 w 522"/>
                <a:gd name="T107" fmla="*/ 68 h 371"/>
                <a:gd name="T108" fmla="*/ 11 w 522"/>
                <a:gd name="T109" fmla="*/ 66 h 371"/>
                <a:gd name="T110" fmla="*/ 6 w 522"/>
                <a:gd name="T111" fmla="*/ 62 h 371"/>
                <a:gd name="T112" fmla="*/ 3 w 522"/>
                <a:gd name="T113" fmla="*/ 56 h 371"/>
                <a:gd name="T114" fmla="*/ 0 w 522"/>
                <a:gd name="T115" fmla="*/ 49 h 371"/>
                <a:gd name="T116" fmla="*/ 0 w 522"/>
                <a:gd name="T117" fmla="*/ 40 h 371"/>
                <a:gd name="T118" fmla="*/ 2 w 522"/>
                <a:gd name="T119" fmla="*/ 29 h 371"/>
                <a:gd name="T120" fmla="*/ 9 w 522"/>
                <a:gd name="T121" fmla="*/ 16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2"/>
                <a:gd name="T184" fmla="*/ 0 h 371"/>
                <a:gd name="T185" fmla="*/ 522 w 522"/>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2" h="371">
                  <a:moveTo>
                    <a:pt x="18" y="32"/>
                  </a:moveTo>
                  <a:lnTo>
                    <a:pt x="29" y="19"/>
                  </a:lnTo>
                  <a:lnTo>
                    <a:pt x="40" y="10"/>
                  </a:lnTo>
                  <a:lnTo>
                    <a:pt x="54" y="4"/>
                  </a:lnTo>
                  <a:lnTo>
                    <a:pt x="68" y="1"/>
                  </a:lnTo>
                  <a:lnTo>
                    <a:pt x="84" y="0"/>
                  </a:lnTo>
                  <a:lnTo>
                    <a:pt x="100" y="1"/>
                  </a:lnTo>
                  <a:lnTo>
                    <a:pt x="116" y="4"/>
                  </a:lnTo>
                  <a:lnTo>
                    <a:pt x="134" y="9"/>
                  </a:lnTo>
                  <a:lnTo>
                    <a:pt x="151" y="15"/>
                  </a:lnTo>
                  <a:lnTo>
                    <a:pt x="168" y="20"/>
                  </a:lnTo>
                  <a:lnTo>
                    <a:pt x="184" y="27"/>
                  </a:lnTo>
                  <a:lnTo>
                    <a:pt x="200" y="34"/>
                  </a:lnTo>
                  <a:lnTo>
                    <a:pt x="215" y="41"/>
                  </a:lnTo>
                  <a:lnTo>
                    <a:pt x="230" y="47"/>
                  </a:lnTo>
                  <a:lnTo>
                    <a:pt x="244" y="53"/>
                  </a:lnTo>
                  <a:lnTo>
                    <a:pt x="256" y="57"/>
                  </a:lnTo>
                  <a:lnTo>
                    <a:pt x="268" y="61"/>
                  </a:lnTo>
                  <a:lnTo>
                    <a:pt x="282" y="65"/>
                  </a:lnTo>
                  <a:lnTo>
                    <a:pt x="298" y="71"/>
                  </a:lnTo>
                  <a:lnTo>
                    <a:pt x="316" y="77"/>
                  </a:lnTo>
                  <a:lnTo>
                    <a:pt x="334" y="83"/>
                  </a:lnTo>
                  <a:lnTo>
                    <a:pt x="354" y="91"/>
                  </a:lnTo>
                  <a:lnTo>
                    <a:pt x="373" y="100"/>
                  </a:lnTo>
                  <a:lnTo>
                    <a:pt x="393" y="110"/>
                  </a:lnTo>
                  <a:lnTo>
                    <a:pt x="412" y="123"/>
                  </a:lnTo>
                  <a:lnTo>
                    <a:pt x="431" y="138"/>
                  </a:lnTo>
                  <a:lnTo>
                    <a:pt x="449" y="154"/>
                  </a:lnTo>
                  <a:lnTo>
                    <a:pt x="467" y="172"/>
                  </a:lnTo>
                  <a:lnTo>
                    <a:pt x="483" y="193"/>
                  </a:lnTo>
                  <a:lnTo>
                    <a:pt x="497" y="217"/>
                  </a:lnTo>
                  <a:lnTo>
                    <a:pt x="508" y="244"/>
                  </a:lnTo>
                  <a:lnTo>
                    <a:pt x="519" y="274"/>
                  </a:lnTo>
                  <a:lnTo>
                    <a:pt x="522" y="303"/>
                  </a:lnTo>
                  <a:lnTo>
                    <a:pt x="517" y="326"/>
                  </a:lnTo>
                  <a:lnTo>
                    <a:pt x="506" y="344"/>
                  </a:lnTo>
                  <a:lnTo>
                    <a:pt x="486" y="358"/>
                  </a:lnTo>
                  <a:lnTo>
                    <a:pt x="461" y="367"/>
                  </a:lnTo>
                  <a:lnTo>
                    <a:pt x="431" y="371"/>
                  </a:lnTo>
                  <a:lnTo>
                    <a:pt x="396" y="369"/>
                  </a:lnTo>
                  <a:lnTo>
                    <a:pt x="358" y="364"/>
                  </a:lnTo>
                  <a:lnTo>
                    <a:pt x="318" y="353"/>
                  </a:lnTo>
                  <a:lnTo>
                    <a:pt x="277" y="337"/>
                  </a:lnTo>
                  <a:lnTo>
                    <a:pt x="233" y="318"/>
                  </a:lnTo>
                  <a:lnTo>
                    <a:pt x="190" y="292"/>
                  </a:lnTo>
                  <a:lnTo>
                    <a:pt x="149" y="262"/>
                  </a:lnTo>
                  <a:lnTo>
                    <a:pt x="108" y="228"/>
                  </a:lnTo>
                  <a:lnTo>
                    <a:pt x="71" y="189"/>
                  </a:lnTo>
                  <a:lnTo>
                    <a:pt x="37" y="145"/>
                  </a:lnTo>
                  <a:lnTo>
                    <a:pt x="36" y="142"/>
                  </a:lnTo>
                  <a:lnTo>
                    <a:pt x="34" y="141"/>
                  </a:lnTo>
                  <a:lnTo>
                    <a:pt x="33" y="139"/>
                  </a:lnTo>
                  <a:lnTo>
                    <a:pt x="32" y="138"/>
                  </a:lnTo>
                  <a:lnTo>
                    <a:pt x="29" y="136"/>
                  </a:lnTo>
                  <a:lnTo>
                    <a:pt x="22" y="131"/>
                  </a:lnTo>
                  <a:lnTo>
                    <a:pt x="13" y="123"/>
                  </a:lnTo>
                  <a:lnTo>
                    <a:pt x="6" y="111"/>
                  </a:lnTo>
                  <a:lnTo>
                    <a:pt x="0" y="98"/>
                  </a:lnTo>
                  <a:lnTo>
                    <a:pt x="0" y="79"/>
                  </a:lnTo>
                  <a:lnTo>
                    <a:pt x="5" y="57"/>
                  </a:lnTo>
                  <a:lnTo>
                    <a:pt x="18" y="32"/>
                  </a:lnTo>
                  <a:close/>
                </a:path>
              </a:pathLst>
            </a:custGeom>
            <a:solidFill>
              <a:srgbClr val="DBE8E5"/>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20" name="Freeform 297"/>
            <p:cNvSpPr>
              <a:spLocks/>
            </p:cNvSpPr>
            <p:nvPr/>
          </p:nvSpPr>
          <p:spPr bwMode="auto">
            <a:xfrm>
              <a:off x="2773" y="2684"/>
              <a:ext cx="246" cy="175"/>
            </a:xfrm>
            <a:custGeom>
              <a:avLst/>
              <a:gdLst>
                <a:gd name="T0" fmla="*/ 9 w 492"/>
                <a:gd name="T1" fmla="*/ 15 h 350"/>
                <a:gd name="T2" fmla="*/ 14 w 492"/>
                <a:gd name="T3" fmla="*/ 9 h 350"/>
                <a:gd name="T4" fmla="*/ 19 w 492"/>
                <a:gd name="T5" fmla="*/ 5 h 350"/>
                <a:gd name="T6" fmla="*/ 26 w 492"/>
                <a:gd name="T7" fmla="*/ 1 h 350"/>
                <a:gd name="T8" fmla="*/ 33 w 492"/>
                <a:gd name="T9" fmla="*/ 0 h 350"/>
                <a:gd name="T10" fmla="*/ 40 w 492"/>
                <a:gd name="T11" fmla="*/ 0 h 350"/>
                <a:gd name="T12" fmla="*/ 48 w 492"/>
                <a:gd name="T13" fmla="*/ 0 h 350"/>
                <a:gd name="T14" fmla="*/ 56 w 492"/>
                <a:gd name="T15" fmla="*/ 1 h 350"/>
                <a:gd name="T16" fmla="*/ 64 w 492"/>
                <a:gd name="T17" fmla="*/ 3 h 350"/>
                <a:gd name="T18" fmla="*/ 72 w 492"/>
                <a:gd name="T19" fmla="*/ 6 h 350"/>
                <a:gd name="T20" fmla="*/ 80 w 492"/>
                <a:gd name="T21" fmla="*/ 9 h 350"/>
                <a:gd name="T22" fmla="*/ 89 w 492"/>
                <a:gd name="T23" fmla="*/ 12 h 350"/>
                <a:gd name="T24" fmla="*/ 96 w 492"/>
                <a:gd name="T25" fmla="*/ 16 h 350"/>
                <a:gd name="T26" fmla="*/ 103 w 492"/>
                <a:gd name="T27" fmla="*/ 19 h 350"/>
                <a:gd name="T28" fmla="*/ 110 w 492"/>
                <a:gd name="T29" fmla="*/ 22 h 350"/>
                <a:gd name="T30" fmla="*/ 117 w 492"/>
                <a:gd name="T31" fmla="*/ 24 h 350"/>
                <a:gd name="T32" fmla="*/ 123 w 492"/>
                <a:gd name="T33" fmla="*/ 27 h 350"/>
                <a:gd name="T34" fmla="*/ 128 w 492"/>
                <a:gd name="T35" fmla="*/ 28 h 350"/>
                <a:gd name="T36" fmla="*/ 135 w 492"/>
                <a:gd name="T37" fmla="*/ 31 h 350"/>
                <a:gd name="T38" fmla="*/ 143 w 492"/>
                <a:gd name="T39" fmla="*/ 33 h 350"/>
                <a:gd name="T40" fmla="*/ 151 w 492"/>
                <a:gd name="T41" fmla="*/ 36 h 350"/>
                <a:gd name="T42" fmla="*/ 159 w 492"/>
                <a:gd name="T43" fmla="*/ 39 h 350"/>
                <a:gd name="T44" fmla="*/ 168 w 492"/>
                <a:gd name="T45" fmla="*/ 43 h 350"/>
                <a:gd name="T46" fmla="*/ 177 w 492"/>
                <a:gd name="T47" fmla="*/ 47 h 350"/>
                <a:gd name="T48" fmla="*/ 186 w 492"/>
                <a:gd name="T49" fmla="*/ 52 h 350"/>
                <a:gd name="T50" fmla="*/ 195 w 492"/>
                <a:gd name="T51" fmla="*/ 58 h 350"/>
                <a:gd name="T52" fmla="*/ 204 w 492"/>
                <a:gd name="T53" fmla="*/ 65 h 350"/>
                <a:gd name="T54" fmla="*/ 212 w 492"/>
                <a:gd name="T55" fmla="*/ 73 h 350"/>
                <a:gd name="T56" fmla="*/ 220 w 492"/>
                <a:gd name="T57" fmla="*/ 81 h 350"/>
                <a:gd name="T58" fmla="*/ 228 w 492"/>
                <a:gd name="T59" fmla="*/ 91 h 350"/>
                <a:gd name="T60" fmla="*/ 234 w 492"/>
                <a:gd name="T61" fmla="*/ 102 h 350"/>
                <a:gd name="T62" fmla="*/ 240 w 492"/>
                <a:gd name="T63" fmla="*/ 115 h 350"/>
                <a:gd name="T64" fmla="*/ 245 w 492"/>
                <a:gd name="T65" fmla="*/ 130 h 350"/>
                <a:gd name="T66" fmla="*/ 246 w 492"/>
                <a:gd name="T67" fmla="*/ 143 h 350"/>
                <a:gd name="T68" fmla="*/ 244 w 492"/>
                <a:gd name="T69" fmla="*/ 154 h 350"/>
                <a:gd name="T70" fmla="*/ 238 w 492"/>
                <a:gd name="T71" fmla="*/ 163 h 350"/>
                <a:gd name="T72" fmla="*/ 230 w 492"/>
                <a:gd name="T73" fmla="*/ 169 h 350"/>
                <a:gd name="T74" fmla="*/ 218 w 492"/>
                <a:gd name="T75" fmla="*/ 173 h 350"/>
                <a:gd name="T76" fmla="*/ 203 w 492"/>
                <a:gd name="T77" fmla="*/ 175 h 350"/>
                <a:gd name="T78" fmla="*/ 187 w 492"/>
                <a:gd name="T79" fmla="*/ 175 h 350"/>
                <a:gd name="T80" fmla="*/ 169 w 492"/>
                <a:gd name="T81" fmla="*/ 171 h 350"/>
                <a:gd name="T82" fmla="*/ 150 w 492"/>
                <a:gd name="T83" fmla="*/ 166 h 350"/>
                <a:gd name="T84" fmla="*/ 131 w 492"/>
                <a:gd name="T85" fmla="*/ 158 h 350"/>
                <a:gd name="T86" fmla="*/ 110 w 492"/>
                <a:gd name="T87" fmla="*/ 149 h 350"/>
                <a:gd name="T88" fmla="*/ 90 w 492"/>
                <a:gd name="T89" fmla="*/ 137 h 350"/>
                <a:gd name="T90" fmla="*/ 70 w 492"/>
                <a:gd name="T91" fmla="*/ 122 h 350"/>
                <a:gd name="T92" fmla="*/ 51 w 492"/>
                <a:gd name="T93" fmla="*/ 106 h 350"/>
                <a:gd name="T94" fmla="*/ 34 w 492"/>
                <a:gd name="T95" fmla="*/ 88 h 350"/>
                <a:gd name="T96" fmla="*/ 18 w 492"/>
                <a:gd name="T97" fmla="*/ 67 h 350"/>
                <a:gd name="T98" fmla="*/ 17 w 492"/>
                <a:gd name="T99" fmla="*/ 67 h 350"/>
                <a:gd name="T100" fmla="*/ 17 w 492"/>
                <a:gd name="T101" fmla="*/ 66 h 350"/>
                <a:gd name="T102" fmla="*/ 16 w 492"/>
                <a:gd name="T103" fmla="*/ 66 h 350"/>
                <a:gd name="T104" fmla="*/ 15 w 492"/>
                <a:gd name="T105" fmla="*/ 65 h 350"/>
                <a:gd name="T106" fmla="*/ 14 w 492"/>
                <a:gd name="T107" fmla="*/ 63 h 350"/>
                <a:gd name="T108" fmla="*/ 11 w 492"/>
                <a:gd name="T109" fmla="*/ 61 h 350"/>
                <a:gd name="T110" fmla="*/ 7 w 492"/>
                <a:gd name="T111" fmla="*/ 57 h 350"/>
                <a:gd name="T112" fmla="*/ 3 w 492"/>
                <a:gd name="T113" fmla="*/ 51 h 350"/>
                <a:gd name="T114" fmla="*/ 0 w 492"/>
                <a:gd name="T115" fmla="*/ 45 h 350"/>
                <a:gd name="T116" fmla="*/ 0 w 492"/>
                <a:gd name="T117" fmla="*/ 37 h 350"/>
                <a:gd name="T118" fmla="*/ 3 w 492"/>
                <a:gd name="T119" fmla="*/ 27 h 350"/>
                <a:gd name="T120" fmla="*/ 9 w 492"/>
                <a:gd name="T121" fmla="*/ 15 h 3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2"/>
                <a:gd name="T184" fmla="*/ 0 h 350"/>
                <a:gd name="T185" fmla="*/ 492 w 492"/>
                <a:gd name="T186" fmla="*/ 350 h 3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2" h="350">
                  <a:moveTo>
                    <a:pt x="17" y="30"/>
                  </a:moveTo>
                  <a:lnTo>
                    <a:pt x="28" y="18"/>
                  </a:lnTo>
                  <a:lnTo>
                    <a:pt x="38" y="9"/>
                  </a:lnTo>
                  <a:lnTo>
                    <a:pt x="51" y="3"/>
                  </a:lnTo>
                  <a:lnTo>
                    <a:pt x="65" y="0"/>
                  </a:lnTo>
                  <a:lnTo>
                    <a:pt x="80" y="0"/>
                  </a:lnTo>
                  <a:lnTo>
                    <a:pt x="96" y="0"/>
                  </a:lnTo>
                  <a:lnTo>
                    <a:pt x="111" y="3"/>
                  </a:lnTo>
                  <a:lnTo>
                    <a:pt x="128" y="7"/>
                  </a:lnTo>
                  <a:lnTo>
                    <a:pt x="144" y="12"/>
                  </a:lnTo>
                  <a:lnTo>
                    <a:pt x="160" y="18"/>
                  </a:lnTo>
                  <a:lnTo>
                    <a:pt x="177" y="25"/>
                  </a:lnTo>
                  <a:lnTo>
                    <a:pt x="192" y="32"/>
                  </a:lnTo>
                  <a:lnTo>
                    <a:pt x="206" y="38"/>
                  </a:lnTo>
                  <a:lnTo>
                    <a:pt x="220" y="45"/>
                  </a:lnTo>
                  <a:lnTo>
                    <a:pt x="233" y="49"/>
                  </a:lnTo>
                  <a:lnTo>
                    <a:pt x="245" y="54"/>
                  </a:lnTo>
                  <a:lnTo>
                    <a:pt x="256" y="57"/>
                  </a:lnTo>
                  <a:lnTo>
                    <a:pt x="270" y="62"/>
                  </a:lnTo>
                  <a:lnTo>
                    <a:pt x="285" y="66"/>
                  </a:lnTo>
                  <a:lnTo>
                    <a:pt x="301" y="72"/>
                  </a:lnTo>
                  <a:lnTo>
                    <a:pt x="318" y="78"/>
                  </a:lnTo>
                  <a:lnTo>
                    <a:pt x="336" y="85"/>
                  </a:lnTo>
                  <a:lnTo>
                    <a:pt x="354" y="94"/>
                  </a:lnTo>
                  <a:lnTo>
                    <a:pt x="372" y="104"/>
                  </a:lnTo>
                  <a:lnTo>
                    <a:pt x="390" y="116"/>
                  </a:lnTo>
                  <a:lnTo>
                    <a:pt x="407" y="130"/>
                  </a:lnTo>
                  <a:lnTo>
                    <a:pt x="424" y="145"/>
                  </a:lnTo>
                  <a:lnTo>
                    <a:pt x="440" y="162"/>
                  </a:lnTo>
                  <a:lnTo>
                    <a:pt x="455" y="183"/>
                  </a:lnTo>
                  <a:lnTo>
                    <a:pt x="468" y="205"/>
                  </a:lnTo>
                  <a:lnTo>
                    <a:pt x="480" y="230"/>
                  </a:lnTo>
                  <a:lnTo>
                    <a:pt x="489" y="259"/>
                  </a:lnTo>
                  <a:lnTo>
                    <a:pt x="492" y="286"/>
                  </a:lnTo>
                  <a:lnTo>
                    <a:pt x="488" y="308"/>
                  </a:lnTo>
                  <a:lnTo>
                    <a:pt x="476" y="326"/>
                  </a:lnTo>
                  <a:lnTo>
                    <a:pt x="459" y="338"/>
                  </a:lnTo>
                  <a:lnTo>
                    <a:pt x="435" y="346"/>
                  </a:lnTo>
                  <a:lnTo>
                    <a:pt x="406" y="350"/>
                  </a:lnTo>
                  <a:lnTo>
                    <a:pt x="374" y="349"/>
                  </a:lnTo>
                  <a:lnTo>
                    <a:pt x="338" y="342"/>
                  </a:lnTo>
                  <a:lnTo>
                    <a:pt x="300" y="331"/>
                  </a:lnTo>
                  <a:lnTo>
                    <a:pt x="261" y="316"/>
                  </a:lnTo>
                  <a:lnTo>
                    <a:pt x="219" y="297"/>
                  </a:lnTo>
                  <a:lnTo>
                    <a:pt x="179" y="274"/>
                  </a:lnTo>
                  <a:lnTo>
                    <a:pt x="140" y="245"/>
                  </a:lnTo>
                  <a:lnTo>
                    <a:pt x="102" y="213"/>
                  </a:lnTo>
                  <a:lnTo>
                    <a:pt x="67" y="176"/>
                  </a:lnTo>
                  <a:lnTo>
                    <a:pt x="35" y="134"/>
                  </a:lnTo>
                  <a:lnTo>
                    <a:pt x="34" y="133"/>
                  </a:lnTo>
                  <a:lnTo>
                    <a:pt x="34" y="132"/>
                  </a:lnTo>
                  <a:lnTo>
                    <a:pt x="32" y="131"/>
                  </a:lnTo>
                  <a:lnTo>
                    <a:pt x="31" y="130"/>
                  </a:lnTo>
                  <a:lnTo>
                    <a:pt x="27" y="127"/>
                  </a:lnTo>
                  <a:lnTo>
                    <a:pt x="21" y="122"/>
                  </a:lnTo>
                  <a:lnTo>
                    <a:pt x="13" y="115"/>
                  </a:lnTo>
                  <a:lnTo>
                    <a:pt x="6" y="103"/>
                  </a:lnTo>
                  <a:lnTo>
                    <a:pt x="0" y="91"/>
                  </a:lnTo>
                  <a:lnTo>
                    <a:pt x="0" y="73"/>
                  </a:lnTo>
                  <a:lnTo>
                    <a:pt x="5" y="54"/>
                  </a:lnTo>
                  <a:lnTo>
                    <a:pt x="17" y="30"/>
                  </a:lnTo>
                  <a:close/>
                </a:path>
              </a:pathLst>
            </a:custGeom>
            <a:solidFill>
              <a:srgbClr val="D1E0DB"/>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21" name="Freeform 298"/>
            <p:cNvSpPr>
              <a:spLocks/>
            </p:cNvSpPr>
            <p:nvPr/>
          </p:nvSpPr>
          <p:spPr bwMode="auto">
            <a:xfrm>
              <a:off x="2782" y="2691"/>
              <a:ext cx="230" cy="164"/>
            </a:xfrm>
            <a:custGeom>
              <a:avLst/>
              <a:gdLst>
                <a:gd name="T0" fmla="*/ 9 w 463"/>
                <a:gd name="T1" fmla="*/ 14 h 330"/>
                <a:gd name="T2" fmla="*/ 13 w 463"/>
                <a:gd name="T3" fmla="*/ 9 h 330"/>
                <a:gd name="T4" fmla="*/ 19 w 463"/>
                <a:gd name="T5" fmla="*/ 5 h 330"/>
                <a:gd name="T6" fmla="*/ 25 w 463"/>
                <a:gd name="T7" fmla="*/ 2 h 330"/>
                <a:gd name="T8" fmla="*/ 31 w 463"/>
                <a:gd name="T9" fmla="*/ 1 h 330"/>
                <a:gd name="T10" fmla="*/ 38 w 463"/>
                <a:gd name="T11" fmla="*/ 0 h 330"/>
                <a:gd name="T12" fmla="*/ 46 w 463"/>
                <a:gd name="T13" fmla="*/ 1 h 330"/>
                <a:gd name="T14" fmla="*/ 53 w 463"/>
                <a:gd name="T15" fmla="*/ 2 h 330"/>
                <a:gd name="T16" fmla="*/ 61 w 463"/>
                <a:gd name="T17" fmla="*/ 3 h 330"/>
                <a:gd name="T18" fmla="*/ 69 w 463"/>
                <a:gd name="T19" fmla="*/ 6 h 330"/>
                <a:gd name="T20" fmla="*/ 76 w 463"/>
                <a:gd name="T21" fmla="*/ 9 h 330"/>
                <a:gd name="T22" fmla="*/ 84 w 463"/>
                <a:gd name="T23" fmla="*/ 12 h 330"/>
                <a:gd name="T24" fmla="*/ 91 w 463"/>
                <a:gd name="T25" fmla="*/ 16 h 330"/>
                <a:gd name="T26" fmla="*/ 98 w 463"/>
                <a:gd name="T27" fmla="*/ 18 h 330"/>
                <a:gd name="T28" fmla="*/ 104 w 463"/>
                <a:gd name="T29" fmla="*/ 21 h 330"/>
                <a:gd name="T30" fmla="*/ 111 w 463"/>
                <a:gd name="T31" fmla="*/ 24 h 330"/>
                <a:gd name="T32" fmla="*/ 116 w 463"/>
                <a:gd name="T33" fmla="*/ 26 h 330"/>
                <a:gd name="T34" fmla="*/ 122 w 463"/>
                <a:gd name="T35" fmla="*/ 28 h 330"/>
                <a:gd name="T36" fmla="*/ 128 w 463"/>
                <a:gd name="T37" fmla="*/ 29 h 330"/>
                <a:gd name="T38" fmla="*/ 135 w 463"/>
                <a:gd name="T39" fmla="*/ 32 h 330"/>
                <a:gd name="T40" fmla="*/ 142 w 463"/>
                <a:gd name="T41" fmla="*/ 35 h 330"/>
                <a:gd name="T42" fmla="*/ 150 w 463"/>
                <a:gd name="T43" fmla="*/ 37 h 330"/>
                <a:gd name="T44" fmla="*/ 158 w 463"/>
                <a:gd name="T45" fmla="*/ 41 h 330"/>
                <a:gd name="T46" fmla="*/ 167 w 463"/>
                <a:gd name="T47" fmla="*/ 45 h 330"/>
                <a:gd name="T48" fmla="*/ 175 w 463"/>
                <a:gd name="T49" fmla="*/ 49 h 330"/>
                <a:gd name="T50" fmla="*/ 183 w 463"/>
                <a:gd name="T51" fmla="*/ 55 h 330"/>
                <a:gd name="T52" fmla="*/ 192 w 463"/>
                <a:gd name="T53" fmla="*/ 61 h 330"/>
                <a:gd name="T54" fmla="*/ 199 w 463"/>
                <a:gd name="T55" fmla="*/ 69 h 330"/>
                <a:gd name="T56" fmla="*/ 207 w 463"/>
                <a:gd name="T57" fmla="*/ 77 h 330"/>
                <a:gd name="T58" fmla="*/ 214 w 463"/>
                <a:gd name="T59" fmla="*/ 86 h 330"/>
                <a:gd name="T60" fmla="*/ 220 w 463"/>
                <a:gd name="T61" fmla="*/ 97 h 330"/>
                <a:gd name="T62" fmla="*/ 225 w 463"/>
                <a:gd name="T63" fmla="*/ 109 h 330"/>
                <a:gd name="T64" fmla="*/ 229 w 463"/>
                <a:gd name="T65" fmla="*/ 122 h 330"/>
                <a:gd name="T66" fmla="*/ 231 w 463"/>
                <a:gd name="T67" fmla="*/ 135 h 330"/>
                <a:gd name="T68" fmla="*/ 229 w 463"/>
                <a:gd name="T69" fmla="*/ 145 h 330"/>
                <a:gd name="T70" fmla="*/ 224 w 463"/>
                <a:gd name="T71" fmla="*/ 154 h 330"/>
                <a:gd name="T72" fmla="*/ 216 w 463"/>
                <a:gd name="T73" fmla="*/ 160 h 330"/>
                <a:gd name="T74" fmla="*/ 205 w 463"/>
                <a:gd name="T75" fmla="*/ 163 h 330"/>
                <a:gd name="T76" fmla="*/ 191 w 463"/>
                <a:gd name="T77" fmla="*/ 164 h 330"/>
                <a:gd name="T78" fmla="*/ 176 w 463"/>
                <a:gd name="T79" fmla="*/ 164 h 330"/>
                <a:gd name="T80" fmla="*/ 159 w 463"/>
                <a:gd name="T81" fmla="*/ 160 h 330"/>
                <a:gd name="T82" fmla="*/ 141 w 463"/>
                <a:gd name="T83" fmla="*/ 155 h 330"/>
                <a:gd name="T84" fmla="*/ 122 w 463"/>
                <a:gd name="T85" fmla="*/ 148 h 330"/>
                <a:gd name="T86" fmla="*/ 103 w 463"/>
                <a:gd name="T87" fmla="*/ 139 h 330"/>
                <a:gd name="T88" fmla="*/ 84 w 463"/>
                <a:gd name="T89" fmla="*/ 127 h 330"/>
                <a:gd name="T90" fmla="*/ 66 w 463"/>
                <a:gd name="T91" fmla="*/ 114 h 330"/>
                <a:gd name="T92" fmla="*/ 48 w 463"/>
                <a:gd name="T93" fmla="*/ 99 h 330"/>
                <a:gd name="T94" fmla="*/ 31 w 463"/>
                <a:gd name="T95" fmla="*/ 82 h 330"/>
                <a:gd name="T96" fmla="*/ 16 w 463"/>
                <a:gd name="T97" fmla="*/ 63 h 330"/>
                <a:gd name="T98" fmla="*/ 16 w 463"/>
                <a:gd name="T99" fmla="*/ 63 h 330"/>
                <a:gd name="T100" fmla="*/ 16 w 463"/>
                <a:gd name="T101" fmla="*/ 63 h 330"/>
                <a:gd name="T102" fmla="*/ 15 w 463"/>
                <a:gd name="T103" fmla="*/ 62 h 330"/>
                <a:gd name="T104" fmla="*/ 14 w 463"/>
                <a:gd name="T105" fmla="*/ 62 h 330"/>
                <a:gd name="T106" fmla="*/ 13 w 463"/>
                <a:gd name="T107" fmla="*/ 60 h 330"/>
                <a:gd name="T108" fmla="*/ 9 w 463"/>
                <a:gd name="T109" fmla="*/ 58 h 330"/>
                <a:gd name="T110" fmla="*/ 6 w 463"/>
                <a:gd name="T111" fmla="*/ 54 h 330"/>
                <a:gd name="T112" fmla="*/ 2 w 463"/>
                <a:gd name="T113" fmla="*/ 49 h 330"/>
                <a:gd name="T114" fmla="*/ 1 w 463"/>
                <a:gd name="T115" fmla="*/ 43 h 330"/>
                <a:gd name="T116" fmla="*/ 0 w 463"/>
                <a:gd name="T117" fmla="*/ 35 h 330"/>
                <a:gd name="T118" fmla="*/ 3 w 463"/>
                <a:gd name="T119" fmla="*/ 25 h 330"/>
                <a:gd name="T120" fmla="*/ 9 w 463"/>
                <a:gd name="T121" fmla="*/ 14 h 3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3"/>
                <a:gd name="T184" fmla="*/ 0 h 330"/>
                <a:gd name="T185" fmla="*/ 463 w 463"/>
                <a:gd name="T186" fmla="*/ 330 h 3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3" h="330">
                  <a:moveTo>
                    <a:pt x="18" y="29"/>
                  </a:moveTo>
                  <a:lnTo>
                    <a:pt x="27" y="18"/>
                  </a:lnTo>
                  <a:lnTo>
                    <a:pt x="39" y="10"/>
                  </a:lnTo>
                  <a:lnTo>
                    <a:pt x="50" y="4"/>
                  </a:lnTo>
                  <a:lnTo>
                    <a:pt x="63" y="2"/>
                  </a:lnTo>
                  <a:lnTo>
                    <a:pt x="77" y="0"/>
                  </a:lnTo>
                  <a:lnTo>
                    <a:pt x="92" y="2"/>
                  </a:lnTo>
                  <a:lnTo>
                    <a:pt x="107" y="4"/>
                  </a:lnTo>
                  <a:lnTo>
                    <a:pt x="122" y="7"/>
                  </a:lnTo>
                  <a:lnTo>
                    <a:pt x="138" y="13"/>
                  </a:lnTo>
                  <a:lnTo>
                    <a:pt x="153" y="19"/>
                  </a:lnTo>
                  <a:lnTo>
                    <a:pt x="168" y="25"/>
                  </a:lnTo>
                  <a:lnTo>
                    <a:pt x="183" y="32"/>
                  </a:lnTo>
                  <a:lnTo>
                    <a:pt x="196" y="37"/>
                  </a:lnTo>
                  <a:lnTo>
                    <a:pt x="209" y="43"/>
                  </a:lnTo>
                  <a:lnTo>
                    <a:pt x="222" y="48"/>
                  </a:lnTo>
                  <a:lnTo>
                    <a:pt x="232" y="52"/>
                  </a:lnTo>
                  <a:lnTo>
                    <a:pt x="244" y="56"/>
                  </a:lnTo>
                  <a:lnTo>
                    <a:pt x="256" y="59"/>
                  </a:lnTo>
                  <a:lnTo>
                    <a:pt x="270" y="64"/>
                  </a:lnTo>
                  <a:lnTo>
                    <a:pt x="285" y="70"/>
                  </a:lnTo>
                  <a:lnTo>
                    <a:pt x="301" y="75"/>
                  </a:lnTo>
                  <a:lnTo>
                    <a:pt x="317" y="82"/>
                  </a:lnTo>
                  <a:lnTo>
                    <a:pt x="334" y="90"/>
                  </a:lnTo>
                  <a:lnTo>
                    <a:pt x="351" y="99"/>
                  </a:lnTo>
                  <a:lnTo>
                    <a:pt x="367" y="110"/>
                  </a:lnTo>
                  <a:lnTo>
                    <a:pt x="384" y="123"/>
                  </a:lnTo>
                  <a:lnTo>
                    <a:pt x="399" y="138"/>
                  </a:lnTo>
                  <a:lnTo>
                    <a:pt x="414" y="155"/>
                  </a:lnTo>
                  <a:lnTo>
                    <a:pt x="428" y="173"/>
                  </a:lnTo>
                  <a:lnTo>
                    <a:pt x="440" y="195"/>
                  </a:lnTo>
                  <a:lnTo>
                    <a:pt x="450" y="219"/>
                  </a:lnTo>
                  <a:lnTo>
                    <a:pt x="459" y="246"/>
                  </a:lnTo>
                  <a:lnTo>
                    <a:pt x="463" y="271"/>
                  </a:lnTo>
                  <a:lnTo>
                    <a:pt x="459" y="292"/>
                  </a:lnTo>
                  <a:lnTo>
                    <a:pt x="448" y="309"/>
                  </a:lnTo>
                  <a:lnTo>
                    <a:pt x="432" y="321"/>
                  </a:lnTo>
                  <a:lnTo>
                    <a:pt x="410" y="328"/>
                  </a:lnTo>
                  <a:lnTo>
                    <a:pt x="382" y="330"/>
                  </a:lnTo>
                  <a:lnTo>
                    <a:pt x="352" y="329"/>
                  </a:lnTo>
                  <a:lnTo>
                    <a:pt x="319" y="322"/>
                  </a:lnTo>
                  <a:lnTo>
                    <a:pt x="283" y="311"/>
                  </a:lnTo>
                  <a:lnTo>
                    <a:pt x="245" y="298"/>
                  </a:lnTo>
                  <a:lnTo>
                    <a:pt x="207" y="279"/>
                  </a:lnTo>
                  <a:lnTo>
                    <a:pt x="169" y="256"/>
                  </a:lnTo>
                  <a:lnTo>
                    <a:pt x="132" y="230"/>
                  </a:lnTo>
                  <a:lnTo>
                    <a:pt x="96" y="200"/>
                  </a:lnTo>
                  <a:lnTo>
                    <a:pt x="63" y="165"/>
                  </a:lnTo>
                  <a:lnTo>
                    <a:pt x="33" y="127"/>
                  </a:lnTo>
                  <a:lnTo>
                    <a:pt x="32" y="126"/>
                  </a:lnTo>
                  <a:lnTo>
                    <a:pt x="30" y="125"/>
                  </a:lnTo>
                  <a:lnTo>
                    <a:pt x="29" y="124"/>
                  </a:lnTo>
                  <a:lnTo>
                    <a:pt x="26" y="121"/>
                  </a:lnTo>
                  <a:lnTo>
                    <a:pt x="19" y="116"/>
                  </a:lnTo>
                  <a:lnTo>
                    <a:pt x="12" y="109"/>
                  </a:lnTo>
                  <a:lnTo>
                    <a:pt x="5" y="98"/>
                  </a:lnTo>
                  <a:lnTo>
                    <a:pt x="2" y="86"/>
                  </a:lnTo>
                  <a:lnTo>
                    <a:pt x="0" y="70"/>
                  </a:lnTo>
                  <a:lnTo>
                    <a:pt x="6" y="51"/>
                  </a:lnTo>
                  <a:lnTo>
                    <a:pt x="18" y="29"/>
                  </a:lnTo>
                  <a:close/>
                </a:path>
              </a:pathLst>
            </a:custGeom>
            <a:solidFill>
              <a:srgbClr val="C4D8D1"/>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22" name="Freeform 299"/>
            <p:cNvSpPr>
              <a:spLocks/>
            </p:cNvSpPr>
            <p:nvPr/>
          </p:nvSpPr>
          <p:spPr bwMode="auto">
            <a:xfrm>
              <a:off x="2790" y="2698"/>
              <a:ext cx="216" cy="155"/>
            </a:xfrm>
            <a:custGeom>
              <a:avLst/>
              <a:gdLst>
                <a:gd name="T0" fmla="*/ 8 w 432"/>
                <a:gd name="T1" fmla="*/ 13 h 310"/>
                <a:gd name="T2" fmla="*/ 13 w 432"/>
                <a:gd name="T3" fmla="*/ 8 h 310"/>
                <a:gd name="T4" fmla="*/ 17 w 432"/>
                <a:gd name="T5" fmla="*/ 4 h 310"/>
                <a:gd name="T6" fmla="*/ 23 w 432"/>
                <a:gd name="T7" fmla="*/ 2 h 310"/>
                <a:gd name="T8" fmla="*/ 29 w 432"/>
                <a:gd name="T9" fmla="*/ 0 h 310"/>
                <a:gd name="T10" fmla="*/ 36 w 432"/>
                <a:gd name="T11" fmla="*/ 0 h 310"/>
                <a:gd name="T12" fmla="*/ 43 w 432"/>
                <a:gd name="T13" fmla="*/ 0 h 310"/>
                <a:gd name="T14" fmla="*/ 50 w 432"/>
                <a:gd name="T15" fmla="*/ 2 h 310"/>
                <a:gd name="T16" fmla="*/ 57 w 432"/>
                <a:gd name="T17" fmla="*/ 3 h 310"/>
                <a:gd name="T18" fmla="*/ 65 w 432"/>
                <a:gd name="T19" fmla="*/ 6 h 310"/>
                <a:gd name="T20" fmla="*/ 72 w 432"/>
                <a:gd name="T21" fmla="*/ 9 h 310"/>
                <a:gd name="T22" fmla="*/ 79 w 432"/>
                <a:gd name="T23" fmla="*/ 11 h 310"/>
                <a:gd name="T24" fmla="*/ 86 w 432"/>
                <a:gd name="T25" fmla="*/ 14 h 310"/>
                <a:gd name="T26" fmla="*/ 92 w 432"/>
                <a:gd name="T27" fmla="*/ 18 h 310"/>
                <a:gd name="T28" fmla="*/ 99 w 432"/>
                <a:gd name="T29" fmla="*/ 20 h 310"/>
                <a:gd name="T30" fmla="*/ 104 w 432"/>
                <a:gd name="T31" fmla="*/ 22 h 310"/>
                <a:gd name="T32" fmla="*/ 109 w 432"/>
                <a:gd name="T33" fmla="*/ 24 h 310"/>
                <a:gd name="T34" fmla="*/ 114 w 432"/>
                <a:gd name="T35" fmla="*/ 26 h 310"/>
                <a:gd name="T36" fmla="*/ 120 w 432"/>
                <a:gd name="T37" fmla="*/ 28 h 310"/>
                <a:gd name="T38" fmla="*/ 127 w 432"/>
                <a:gd name="T39" fmla="*/ 30 h 310"/>
                <a:gd name="T40" fmla="*/ 134 w 432"/>
                <a:gd name="T41" fmla="*/ 33 h 310"/>
                <a:gd name="T42" fmla="*/ 141 w 432"/>
                <a:gd name="T43" fmla="*/ 35 h 310"/>
                <a:gd name="T44" fmla="*/ 149 w 432"/>
                <a:gd name="T45" fmla="*/ 38 h 310"/>
                <a:gd name="T46" fmla="*/ 157 w 432"/>
                <a:gd name="T47" fmla="*/ 41 h 310"/>
                <a:gd name="T48" fmla="*/ 164 w 432"/>
                <a:gd name="T49" fmla="*/ 46 h 310"/>
                <a:gd name="T50" fmla="*/ 172 w 432"/>
                <a:gd name="T51" fmla="*/ 51 h 310"/>
                <a:gd name="T52" fmla="*/ 179 w 432"/>
                <a:gd name="T53" fmla="*/ 57 h 310"/>
                <a:gd name="T54" fmla="*/ 187 w 432"/>
                <a:gd name="T55" fmla="*/ 64 h 310"/>
                <a:gd name="T56" fmla="*/ 194 w 432"/>
                <a:gd name="T57" fmla="*/ 72 h 310"/>
                <a:gd name="T58" fmla="*/ 199 w 432"/>
                <a:gd name="T59" fmla="*/ 81 h 310"/>
                <a:gd name="T60" fmla="*/ 205 w 432"/>
                <a:gd name="T61" fmla="*/ 91 h 310"/>
                <a:gd name="T62" fmla="*/ 210 w 432"/>
                <a:gd name="T63" fmla="*/ 102 h 310"/>
                <a:gd name="T64" fmla="*/ 214 w 432"/>
                <a:gd name="T65" fmla="*/ 115 h 310"/>
                <a:gd name="T66" fmla="*/ 216 w 432"/>
                <a:gd name="T67" fmla="*/ 127 h 310"/>
                <a:gd name="T68" fmla="*/ 214 w 432"/>
                <a:gd name="T69" fmla="*/ 137 h 310"/>
                <a:gd name="T70" fmla="*/ 209 w 432"/>
                <a:gd name="T71" fmla="*/ 146 h 310"/>
                <a:gd name="T72" fmla="*/ 201 w 432"/>
                <a:gd name="T73" fmla="*/ 151 h 310"/>
                <a:gd name="T74" fmla="*/ 191 w 432"/>
                <a:gd name="T75" fmla="*/ 154 h 310"/>
                <a:gd name="T76" fmla="*/ 178 w 432"/>
                <a:gd name="T77" fmla="*/ 155 h 310"/>
                <a:gd name="T78" fmla="*/ 164 w 432"/>
                <a:gd name="T79" fmla="*/ 154 h 310"/>
                <a:gd name="T80" fmla="*/ 148 w 432"/>
                <a:gd name="T81" fmla="*/ 151 h 310"/>
                <a:gd name="T82" fmla="*/ 131 w 432"/>
                <a:gd name="T83" fmla="*/ 146 h 310"/>
                <a:gd name="T84" fmla="*/ 113 w 432"/>
                <a:gd name="T85" fmla="*/ 139 h 310"/>
                <a:gd name="T86" fmla="*/ 96 w 432"/>
                <a:gd name="T87" fmla="*/ 131 h 310"/>
                <a:gd name="T88" fmla="*/ 78 w 432"/>
                <a:gd name="T89" fmla="*/ 119 h 310"/>
                <a:gd name="T90" fmla="*/ 60 w 432"/>
                <a:gd name="T91" fmla="*/ 107 h 310"/>
                <a:gd name="T92" fmla="*/ 44 w 432"/>
                <a:gd name="T93" fmla="*/ 93 h 310"/>
                <a:gd name="T94" fmla="*/ 28 w 432"/>
                <a:gd name="T95" fmla="*/ 77 h 310"/>
                <a:gd name="T96" fmla="*/ 15 w 432"/>
                <a:gd name="T97" fmla="*/ 59 h 310"/>
                <a:gd name="T98" fmla="*/ 15 w 432"/>
                <a:gd name="T99" fmla="*/ 59 h 310"/>
                <a:gd name="T100" fmla="*/ 14 w 432"/>
                <a:gd name="T101" fmla="*/ 59 h 310"/>
                <a:gd name="T102" fmla="*/ 14 w 432"/>
                <a:gd name="T103" fmla="*/ 59 h 310"/>
                <a:gd name="T104" fmla="*/ 13 w 432"/>
                <a:gd name="T105" fmla="*/ 58 h 310"/>
                <a:gd name="T106" fmla="*/ 11 w 432"/>
                <a:gd name="T107" fmla="*/ 57 h 310"/>
                <a:gd name="T108" fmla="*/ 8 w 432"/>
                <a:gd name="T109" fmla="*/ 54 h 310"/>
                <a:gd name="T110" fmla="*/ 5 w 432"/>
                <a:gd name="T111" fmla="*/ 51 h 310"/>
                <a:gd name="T112" fmla="*/ 2 w 432"/>
                <a:gd name="T113" fmla="*/ 46 h 310"/>
                <a:gd name="T114" fmla="*/ 0 w 432"/>
                <a:gd name="T115" fmla="*/ 40 h 310"/>
                <a:gd name="T116" fmla="*/ 0 w 432"/>
                <a:gd name="T117" fmla="*/ 33 h 310"/>
                <a:gd name="T118" fmla="*/ 2 w 432"/>
                <a:gd name="T119" fmla="*/ 23 h 310"/>
                <a:gd name="T120" fmla="*/ 8 w 432"/>
                <a:gd name="T121" fmla="*/ 13 h 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2"/>
                <a:gd name="T184" fmla="*/ 0 h 310"/>
                <a:gd name="T185" fmla="*/ 432 w 432"/>
                <a:gd name="T186" fmla="*/ 310 h 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2" h="310">
                  <a:moveTo>
                    <a:pt x="16" y="27"/>
                  </a:moveTo>
                  <a:lnTo>
                    <a:pt x="25" y="16"/>
                  </a:lnTo>
                  <a:lnTo>
                    <a:pt x="34" y="8"/>
                  </a:lnTo>
                  <a:lnTo>
                    <a:pt x="46" y="4"/>
                  </a:lnTo>
                  <a:lnTo>
                    <a:pt x="58" y="0"/>
                  </a:lnTo>
                  <a:lnTo>
                    <a:pt x="71" y="0"/>
                  </a:lnTo>
                  <a:lnTo>
                    <a:pt x="85" y="0"/>
                  </a:lnTo>
                  <a:lnTo>
                    <a:pt x="99" y="4"/>
                  </a:lnTo>
                  <a:lnTo>
                    <a:pt x="114" y="7"/>
                  </a:lnTo>
                  <a:lnTo>
                    <a:pt x="129" y="12"/>
                  </a:lnTo>
                  <a:lnTo>
                    <a:pt x="143" y="18"/>
                  </a:lnTo>
                  <a:lnTo>
                    <a:pt x="158" y="23"/>
                  </a:lnTo>
                  <a:lnTo>
                    <a:pt x="171" y="29"/>
                  </a:lnTo>
                  <a:lnTo>
                    <a:pt x="184" y="35"/>
                  </a:lnTo>
                  <a:lnTo>
                    <a:pt x="197" y="41"/>
                  </a:lnTo>
                  <a:lnTo>
                    <a:pt x="208" y="45"/>
                  </a:lnTo>
                  <a:lnTo>
                    <a:pt x="219" y="49"/>
                  </a:lnTo>
                  <a:lnTo>
                    <a:pt x="229" y="52"/>
                  </a:lnTo>
                  <a:lnTo>
                    <a:pt x="240" y="56"/>
                  </a:lnTo>
                  <a:lnTo>
                    <a:pt x="254" y="60"/>
                  </a:lnTo>
                  <a:lnTo>
                    <a:pt x="268" y="65"/>
                  </a:lnTo>
                  <a:lnTo>
                    <a:pt x="282" y="69"/>
                  </a:lnTo>
                  <a:lnTo>
                    <a:pt x="297" y="76"/>
                  </a:lnTo>
                  <a:lnTo>
                    <a:pt x="313" y="83"/>
                  </a:lnTo>
                  <a:lnTo>
                    <a:pt x="328" y="92"/>
                  </a:lnTo>
                  <a:lnTo>
                    <a:pt x="343" y="103"/>
                  </a:lnTo>
                  <a:lnTo>
                    <a:pt x="358" y="114"/>
                  </a:lnTo>
                  <a:lnTo>
                    <a:pt x="373" y="128"/>
                  </a:lnTo>
                  <a:lnTo>
                    <a:pt x="387" y="144"/>
                  </a:lnTo>
                  <a:lnTo>
                    <a:pt x="398" y="163"/>
                  </a:lnTo>
                  <a:lnTo>
                    <a:pt x="410" y="182"/>
                  </a:lnTo>
                  <a:lnTo>
                    <a:pt x="420" y="205"/>
                  </a:lnTo>
                  <a:lnTo>
                    <a:pt x="428" y="231"/>
                  </a:lnTo>
                  <a:lnTo>
                    <a:pt x="432" y="255"/>
                  </a:lnTo>
                  <a:lnTo>
                    <a:pt x="428" y="274"/>
                  </a:lnTo>
                  <a:lnTo>
                    <a:pt x="418" y="291"/>
                  </a:lnTo>
                  <a:lnTo>
                    <a:pt x="402" y="301"/>
                  </a:lnTo>
                  <a:lnTo>
                    <a:pt x="381" y="308"/>
                  </a:lnTo>
                  <a:lnTo>
                    <a:pt x="356" y="310"/>
                  </a:lnTo>
                  <a:lnTo>
                    <a:pt x="327" y="308"/>
                  </a:lnTo>
                  <a:lnTo>
                    <a:pt x="295" y="302"/>
                  </a:lnTo>
                  <a:lnTo>
                    <a:pt x="261" y="292"/>
                  </a:lnTo>
                  <a:lnTo>
                    <a:pt x="227" y="278"/>
                  </a:lnTo>
                  <a:lnTo>
                    <a:pt x="191" y="261"/>
                  </a:lnTo>
                  <a:lnTo>
                    <a:pt x="155" y="239"/>
                  </a:lnTo>
                  <a:lnTo>
                    <a:pt x="121" y="215"/>
                  </a:lnTo>
                  <a:lnTo>
                    <a:pt x="88" y="186"/>
                  </a:lnTo>
                  <a:lnTo>
                    <a:pt x="57" y="153"/>
                  </a:lnTo>
                  <a:lnTo>
                    <a:pt x="30" y="119"/>
                  </a:lnTo>
                  <a:lnTo>
                    <a:pt x="28" y="118"/>
                  </a:lnTo>
                  <a:lnTo>
                    <a:pt x="27" y="118"/>
                  </a:lnTo>
                  <a:lnTo>
                    <a:pt x="26" y="117"/>
                  </a:lnTo>
                  <a:lnTo>
                    <a:pt x="22" y="114"/>
                  </a:lnTo>
                  <a:lnTo>
                    <a:pt x="16" y="109"/>
                  </a:lnTo>
                  <a:lnTo>
                    <a:pt x="10" y="102"/>
                  </a:lnTo>
                  <a:lnTo>
                    <a:pt x="4" y="92"/>
                  </a:lnTo>
                  <a:lnTo>
                    <a:pt x="0" y="80"/>
                  </a:lnTo>
                  <a:lnTo>
                    <a:pt x="0" y="65"/>
                  </a:lnTo>
                  <a:lnTo>
                    <a:pt x="4" y="47"/>
                  </a:lnTo>
                  <a:lnTo>
                    <a:pt x="16" y="27"/>
                  </a:lnTo>
                  <a:close/>
                </a:path>
              </a:pathLst>
            </a:custGeom>
            <a:solidFill>
              <a:srgbClr val="BAD3C9"/>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23" name="Freeform 300"/>
            <p:cNvSpPr>
              <a:spLocks/>
            </p:cNvSpPr>
            <p:nvPr/>
          </p:nvSpPr>
          <p:spPr bwMode="auto">
            <a:xfrm>
              <a:off x="2800" y="2705"/>
              <a:ext cx="201" cy="144"/>
            </a:xfrm>
            <a:custGeom>
              <a:avLst/>
              <a:gdLst>
                <a:gd name="T0" fmla="*/ 14 w 402"/>
                <a:gd name="T1" fmla="*/ 55 h 288"/>
                <a:gd name="T2" fmla="*/ 13 w 402"/>
                <a:gd name="T3" fmla="*/ 55 h 288"/>
                <a:gd name="T4" fmla="*/ 10 w 402"/>
                <a:gd name="T5" fmla="*/ 53 h 288"/>
                <a:gd name="T6" fmla="*/ 6 w 402"/>
                <a:gd name="T7" fmla="*/ 50 h 288"/>
                <a:gd name="T8" fmla="*/ 3 w 402"/>
                <a:gd name="T9" fmla="*/ 45 h 288"/>
                <a:gd name="T10" fmla="*/ 1 w 402"/>
                <a:gd name="T11" fmla="*/ 40 h 288"/>
                <a:gd name="T12" fmla="*/ 0 w 402"/>
                <a:gd name="T13" fmla="*/ 33 h 288"/>
                <a:gd name="T14" fmla="*/ 2 w 402"/>
                <a:gd name="T15" fmla="*/ 23 h 288"/>
                <a:gd name="T16" fmla="*/ 7 w 402"/>
                <a:gd name="T17" fmla="*/ 12 h 288"/>
                <a:gd name="T18" fmla="*/ 12 w 402"/>
                <a:gd name="T19" fmla="*/ 7 h 288"/>
                <a:gd name="T20" fmla="*/ 17 w 402"/>
                <a:gd name="T21" fmla="*/ 4 h 288"/>
                <a:gd name="T22" fmla="*/ 22 w 402"/>
                <a:gd name="T23" fmla="*/ 2 h 288"/>
                <a:gd name="T24" fmla="*/ 28 w 402"/>
                <a:gd name="T25" fmla="*/ 0 h 288"/>
                <a:gd name="T26" fmla="*/ 34 w 402"/>
                <a:gd name="T27" fmla="*/ 0 h 288"/>
                <a:gd name="T28" fmla="*/ 41 w 402"/>
                <a:gd name="T29" fmla="*/ 1 h 288"/>
                <a:gd name="T30" fmla="*/ 48 w 402"/>
                <a:gd name="T31" fmla="*/ 2 h 288"/>
                <a:gd name="T32" fmla="*/ 54 w 402"/>
                <a:gd name="T33" fmla="*/ 3 h 288"/>
                <a:gd name="T34" fmla="*/ 61 w 402"/>
                <a:gd name="T35" fmla="*/ 6 h 288"/>
                <a:gd name="T36" fmla="*/ 68 w 402"/>
                <a:gd name="T37" fmla="*/ 8 h 288"/>
                <a:gd name="T38" fmla="*/ 75 w 402"/>
                <a:gd name="T39" fmla="*/ 11 h 288"/>
                <a:gd name="T40" fmla="*/ 81 w 402"/>
                <a:gd name="T41" fmla="*/ 14 h 288"/>
                <a:gd name="T42" fmla="*/ 87 w 402"/>
                <a:gd name="T43" fmla="*/ 17 h 288"/>
                <a:gd name="T44" fmla="*/ 93 w 402"/>
                <a:gd name="T45" fmla="*/ 19 h 288"/>
                <a:gd name="T46" fmla="*/ 99 w 402"/>
                <a:gd name="T47" fmla="*/ 21 h 288"/>
                <a:gd name="T48" fmla="*/ 103 w 402"/>
                <a:gd name="T49" fmla="*/ 23 h 288"/>
                <a:gd name="T50" fmla="*/ 108 w 402"/>
                <a:gd name="T51" fmla="*/ 25 h 288"/>
                <a:gd name="T52" fmla="*/ 113 w 402"/>
                <a:gd name="T53" fmla="*/ 26 h 288"/>
                <a:gd name="T54" fmla="*/ 120 w 402"/>
                <a:gd name="T55" fmla="*/ 28 h 288"/>
                <a:gd name="T56" fmla="*/ 126 w 402"/>
                <a:gd name="T57" fmla="*/ 30 h 288"/>
                <a:gd name="T58" fmla="*/ 133 w 402"/>
                <a:gd name="T59" fmla="*/ 33 h 288"/>
                <a:gd name="T60" fmla="*/ 140 w 402"/>
                <a:gd name="T61" fmla="*/ 36 h 288"/>
                <a:gd name="T62" fmla="*/ 147 w 402"/>
                <a:gd name="T63" fmla="*/ 39 h 288"/>
                <a:gd name="T64" fmla="*/ 154 w 402"/>
                <a:gd name="T65" fmla="*/ 43 h 288"/>
                <a:gd name="T66" fmla="*/ 161 w 402"/>
                <a:gd name="T67" fmla="*/ 48 h 288"/>
                <a:gd name="T68" fmla="*/ 167 w 402"/>
                <a:gd name="T69" fmla="*/ 53 h 288"/>
                <a:gd name="T70" fmla="*/ 174 w 402"/>
                <a:gd name="T71" fmla="*/ 60 h 288"/>
                <a:gd name="T72" fmla="*/ 180 w 402"/>
                <a:gd name="T73" fmla="*/ 68 h 288"/>
                <a:gd name="T74" fmla="*/ 186 w 402"/>
                <a:gd name="T75" fmla="*/ 76 h 288"/>
                <a:gd name="T76" fmla="*/ 191 w 402"/>
                <a:gd name="T77" fmla="*/ 86 h 288"/>
                <a:gd name="T78" fmla="*/ 196 w 402"/>
                <a:gd name="T79" fmla="*/ 96 h 288"/>
                <a:gd name="T80" fmla="*/ 200 w 402"/>
                <a:gd name="T81" fmla="*/ 108 h 288"/>
                <a:gd name="T82" fmla="*/ 201 w 402"/>
                <a:gd name="T83" fmla="*/ 120 h 288"/>
                <a:gd name="T84" fmla="*/ 200 w 402"/>
                <a:gd name="T85" fmla="*/ 129 h 288"/>
                <a:gd name="T86" fmla="*/ 195 w 402"/>
                <a:gd name="T87" fmla="*/ 136 h 288"/>
                <a:gd name="T88" fmla="*/ 188 w 402"/>
                <a:gd name="T89" fmla="*/ 141 h 288"/>
                <a:gd name="T90" fmla="*/ 178 w 402"/>
                <a:gd name="T91" fmla="*/ 144 h 288"/>
                <a:gd name="T92" fmla="*/ 167 w 402"/>
                <a:gd name="T93" fmla="*/ 144 h 288"/>
                <a:gd name="T94" fmla="*/ 154 w 402"/>
                <a:gd name="T95" fmla="*/ 143 h 288"/>
                <a:gd name="T96" fmla="*/ 140 w 402"/>
                <a:gd name="T97" fmla="*/ 140 h 288"/>
                <a:gd name="T98" fmla="*/ 124 w 402"/>
                <a:gd name="T99" fmla="*/ 134 h 288"/>
                <a:gd name="T100" fmla="*/ 108 w 402"/>
                <a:gd name="T101" fmla="*/ 127 h 288"/>
                <a:gd name="T102" fmla="*/ 91 w 402"/>
                <a:gd name="T103" fmla="*/ 119 h 288"/>
                <a:gd name="T104" fmla="*/ 75 w 402"/>
                <a:gd name="T105" fmla="*/ 109 h 288"/>
                <a:gd name="T106" fmla="*/ 58 w 402"/>
                <a:gd name="T107" fmla="*/ 98 h 288"/>
                <a:gd name="T108" fmla="*/ 43 w 402"/>
                <a:gd name="T109" fmla="*/ 85 h 288"/>
                <a:gd name="T110" fmla="*/ 28 w 402"/>
                <a:gd name="T111" fmla="*/ 71 h 288"/>
                <a:gd name="T112" fmla="*/ 14 w 402"/>
                <a:gd name="T113" fmla="*/ 55 h 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288"/>
                <a:gd name="T173" fmla="*/ 402 w 402"/>
                <a:gd name="T174" fmla="*/ 288 h 2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288">
                  <a:moveTo>
                    <a:pt x="28" y="111"/>
                  </a:moveTo>
                  <a:lnTo>
                    <a:pt x="26" y="110"/>
                  </a:lnTo>
                  <a:lnTo>
                    <a:pt x="20" y="106"/>
                  </a:lnTo>
                  <a:lnTo>
                    <a:pt x="13" y="100"/>
                  </a:lnTo>
                  <a:lnTo>
                    <a:pt x="6" y="91"/>
                  </a:lnTo>
                  <a:lnTo>
                    <a:pt x="1" y="80"/>
                  </a:lnTo>
                  <a:lnTo>
                    <a:pt x="0" y="65"/>
                  </a:lnTo>
                  <a:lnTo>
                    <a:pt x="4" y="46"/>
                  </a:lnTo>
                  <a:lnTo>
                    <a:pt x="15" y="25"/>
                  </a:lnTo>
                  <a:lnTo>
                    <a:pt x="23" y="15"/>
                  </a:lnTo>
                  <a:lnTo>
                    <a:pt x="34" y="8"/>
                  </a:lnTo>
                  <a:lnTo>
                    <a:pt x="44" y="4"/>
                  </a:lnTo>
                  <a:lnTo>
                    <a:pt x="56" y="0"/>
                  </a:lnTo>
                  <a:lnTo>
                    <a:pt x="68" y="0"/>
                  </a:lnTo>
                  <a:lnTo>
                    <a:pt x="81" y="1"/>
                  </a:lnTo>
                  <a:lnTo>
                    <a:pt x="95" y="4"/>
                  </a:lnTo>
                  <a:lnTo>
                    <a:pt x="109" y="7"/>
                  </a:lnTo>
                  <a:lnTo>
                    <a:pt x="122" y="12"/>
                  </a:lnTo>
                  <a:lnTo>
                    <a:pt x="136" y="16"/>
                  </a:lnTo>
                  <a:lnTo>
                    <a:pt x="149" y="22"/>
                  </a:lnTo>
                  <a:lnTo>
                    <a:pt x="162" y="28"/>
                  </a:lnTo>
                  <a:lnTo>
                    <a:pt x="174" y="33"/>
                  </a:lnTo>
                  <a:lnTo>
                    <a:pt x="186" y="38"/>
                  </a:lnTo>
                  <a:lnTo>
                    <a:pt x="197" y="43"/>
                  </a:lnTo>
                  <a:lnTo>
                    <a:pt x="207" y="46"/>
                  </a:lnTo>
                  <a:lnTo>
                    <a:pt x="217" y="50"/>
                  </a:lnTo>
                  <a:lnTo>
                    <a:pt x="227" y="53"/>
                  </a:lnTo>
                  <a:lnTo>
                    <a:pt x="240" y="57"/>
                  </a:lnTo>
                  <a:lnTo>
                    <a:pt x="253" y="61"/>
                  </a:lnTo>
                  <a:lnTo>
                    <a:pt x="265" y="66"/>
                  </a:lnTo>
                  <a:lnTo>
                    <a:pt x="279" y="71"/>
                  </a:lnTo>
                  <a:lnTo>
                    <a:pt x="293" y="78"/>
                  </a:lnTo>
                  <a:lnTo>
                    <a:pt x="308" y="86"/>
                  </a:lnTo>
                  <a:lnTo>
                    <a:pt x="322" y="97"/>
                  </a:lnTo>
                  <a:lnTo>
                    <a:pt x="334" y="107"/>
                  </a:lnTo>
                  <a:lnTo>
                    <a:pt x="348" y="121"/>
                  </a:lnTo>
                  <a:lnTo>
                    <a:pt x="360" y="135"/>
                  </a:lnTo>
                  <a:lnTo>
                    <a:pt x="371" y="152"/>
                  </a:lnTo>
                  <a:lnTo>
                    <a:pt x="382" y="172"/>
                  </a:lnTo>
                  <a:lnTo>
                    <a:pt x="391" y="192"/>
                  </a:lnTo>
                  <a:lnTo>
                    <a:pt x="399" y="217"/>
                  </a:lnTo>
                  <a:lnTo>
                    <a:pt x="402" y="240"/>
                  </a:lnTo>
                  <a:lnTo>
                    <a:pt x="399" y="258"/>
                  </a:lnTo>
                  <a:lnTo>
                    <a:pt x="390" y="272"/>
                  </a:lnTo>
                  <a:lnTo>
                    <a:pt x="376" y="281"/>
                  </a:lnTo>
                  <a:lnTo>
                    <a:pt x="356" y="287"/>
                  </a:lnTo>
                  <a:lnTo>
                    <a:pt x="333" y="288"/>
                  </a:lnTo>
                  <a:lnTo>
                    <a:pt x="308" y="285"/>
                  </a:lnTo>
                  <a:lnTo>
                    <a:pt x="279" y="279"/>
                  </a:lnTo>
                  <a:lnTo>
                    <a:pt x="248" y="268"/>
                  </a:lnTo>
                  <a:lnTo>
                    <a:pt x="216" y="255"/>
                  </a:lnTo>
                  <a:lnTo>
                    <a:pt x="182" y="239"/>
                  </a:lnTo>
                  <a:lnTo>
                    <a:pt x="149" y="219"/>
                  </a:lnTo>
                  <a:lnTo>
                    <a:pt x="117" y="196"/>
                  </a:lnTo>
                  <a:lnTo>
                    <a:pt x="86" y="171"/>
                  </a:lnTo>
                  <a:lnTo>
                    <a:pt x="56" y="142"/>
                  </a:lnTo>
                  <a:lnTo>
                    <a:pt x="28" y="111"/>
                  </a:lnTo>
                  <a:close/>
                </a:path>
              </a:pathLst>
            </a:custGeom>
            <a:solidFill>
              <a:srgbClr val="ADCCB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24" name="Freeform 301"/>
            <p:cNvSpPr>
              <a:spLocks/>
            </p:cNvSpPr>
            <p:nvPr/>
          </p:nvSpPr>
          <p:spPr bwMode="auto">
            <a:xfrm>
              <a:off x="3067" y="2497"/>
              <a:ext cx="531" cy="492"/>
            </a:xfrm>
            <a:custGeom>
              <a:avLst/>
              <a:gdLst>
                <a:gd name="T0" fmla="*/ 18 w 1061"/>
                <a:gd name="T1" fmla="*/ 63 h 983"/>
                <a:gd name="T2" fmla="*/ 20 w 1061"/>
                <a:gd name="T3" fmla="*/ 58 h 983"/>
                <a:gd name="T4" fmla="*/ 27 w 1061"/>
                <a:gd name="T5" fmla="*/ 49 h 983"/>
                <a:gd name="T6" fmla="*/ 36 w 1061"/>
                <a:gd name="T7" fmla="*/ 40 h 983"/>
                <a:gd name="T8" fmla="*/ 49 w 1061"/>
                <a:gd name="T9" fmla="*/ 29 h 983"/>
                <a:gd name="T10" fmla="*/ 66 w 1061"/>
                <a:gd name="T11" fmla="*/ 21 h 983"/>
                <a:gd name="T12" fmla="*/ 88 w 1061"/>
                <a:gd name="T13" fmla="*/ 14 h 983"/>
                <a:gd name="T14" fmla="*/ 115 w 1061"/>
                <a:gd name="T15" fmla="*/ 13 h 983"/>
                <a:gd name="T16" fmla="*/ 144 w 1061"/>
                <a:gd name="T17" fmla="*/ 16 h 983"/>
                <a:gd name="T18" fmla="*/ 168 w 1061"/>
                <a:gd name="T19" fmla="*/ 18 h 983"/>
                <a:gd name="T20" fmla="*/ 189 w 1061"/>
                <a:gd name="T21" fmla="*/ 20 h 983"/>
                <a:gd name="T22" fmla="*/ 208 w 1061"/>
                <a:gd name="T23" fmla="*/ 20 h 983"/>
                <a:gd name="T24" fmla="*/ 225 w 1061"/>
                <a:gd name="T25" fmla="*/ 18 h 983"/>
                <a:gd name="T26" fmla="*/ 242 w 1061"/>
                <a:gd name="T27" fmla="*/ 16 h 983"/>
                <a:gd name="T28" fmla="*/ 259 w 1061"/>
                <a:gd name="T29" fmla="*/ 11 h 983"/>
                <a:gd name="T30" fmla="*/ 278 w 1061"/>
                <a:gd name="T31" fmla="*/ 6 h 983"/>
                <a:gd name="T32" fmla="*/ 299 w 1061"/>
                <a:gd name="T33" fmla="*/ 1 h 983"/>
                <a:gd name="T34" fmla="*/ 328 w 1061"/>
                <a:gd name="T35" fmla="*/ 1 h 983"/>
                <a:gd name="T36" fmla="*/ 362 w 1061"/>
                <a:gd name="T37" fmla="*/ 7 h 983"/>
                <a:gd name="T38" fmla="*/ 399 w 1061"/>
                <a:gd name="T39" fmla="*/ 19 h 983"/>
                <a:gd name="T40" fmla="*/ 436 w 1061"/>
                <a:gd name="T41" fmla="*/ 35 h 983"/>
                <a:gd name="T42" fmla="*/ 470 w 1061"/>
                <a:gd name="T43" fmla="*/ 53 h 983"/>
                <a:gd name="T44" fmla="*/ 499 w 1061"/>
                <a:gd name="T45" fmla="*/ 73 h 983"/>
                <a:gd name="T46" fmla="*/ 520 w 1061"/>
                <a:gd name="T47" fmla="*/ 94 h 983"/>
                <a:gd name="T48" fmla="*/ 530 w 1061"/>
                <a:gd name="T49" fmla="*/ 117 h 983"/>
                <a:gd name="T50" fmla="*/ 530 w 1061"/>
                <a:gd name="T51" fmla="*/ 153 h 983"/>
                <a:gd name="T52" fmla="*/ 520 w 1061"/>
                <a:gd name="T53" fmla="*/ 202 h 983"/>
                <a:gd name="T54" fmla="*/ 500 w 1061"/>
                <a:gd name="T55" fmla="*/ 257 h 983"/>
                <a:gd name="T56" fmla="*/ 469 w 1061"/>
                <a:gd name="T57" fmla="*/ 316 h 983"/>
                <a:gd name="T58" fmla="*/ 429 w 1061"/>
                <a:gd name="T59" fmla="*/ 374 h 983"/>
                <a:gd name="T60" fmla="*/ 378 w 1061"/>
                <a:gd name="T61" fmla="*/ 427 h 983"/>
                <a:gd name="T62" fmla="*/ 316 w 1061"/>
                <a:gd name="T63" fmla="*/ 471 h 983"/>
                <a:gd name="T64" fmla="*/ 281 w 1061"/>
                <a:gd name="T65" fmla="*/ 488 h 983"/>
                <a:gd name="T66" fmla="*/ 276 w 1061"/>
                <a:gd name="T67" fmla="*/ 489 h 983"/>
                <a:gd name="T68" fmla="*/ 267 w 1061"/>
                <a:gd name="T69" fmla="*/ 491 h 983"/>
                <a:gd name="T70" fmla="*/ 254 w 1061"/>
                <a:gd name="T71" fmla="*/ 491 h 983"/>
                <a:gd name="T72" fmla="*/ 236 w 1061"/>
                <a:gd name="T73" fmla="*/ 490 h 983"/>
                <a:gd name="T74" fmla="*/ 216 w 1061"/>
                <a:gd name="T75" fmla="*/ 487 h 983"/>
                <a:gd name="T76" fmla="*/ 192 w 1061"/>
                <a:gd name="T77" fmla="*/ 479 h 983"/>
                <a:gd name="T78" fmla="*/ 165 w 1061"/>
                <a:gd name="T79" fmla="*/ 467 h 983"/>
                <a:gd name="T80" fmla="*/ 136 w 1061"/>
                <a:gd name="T81" fmla="*/ 450 h 983"/>
                <a:gd name="T82" fmla="*/ 110 w 1061"/>
                <a:gd name="T83" fmla="*/ 432 h 983"/>
                <a:gd name="T84" fmla="*/ 87 w 1061"/>
                <a:gd name="T85" fmla="*/ 413 h 983"/>
                <a:gd name="T86" fmla="*/ 68 w 1061"/>
                <a:gd name="T87" fmla="*/ 393 h 983"/>
                <a:gd name="T88" fmla="*/ 52 w 1061"/>
                <a:gd name="T89" fmla="*/ 371 h 983"/>
                <a:gd name="T90" fmla="*/ 42 w 1061"/>
                <a:gd name="T91" fmla="*/ 347 h 983"/>
                <a:gd name="T92" fmla="*/ 36 w 1061"/>
                <a:gd name="T93" fmla="*/ 321 h 983"/>
                <a:gd name="T94" fmla="*/ 36 w 1061"/>
                <a:gd name="T95" fmla="*/ 294 h 983"/>
                <a:gd name="T96" fmla="*/ 39 w 1061"/>
                <a:gd name="T97" fmla="*/ 251 h 983"/>
                <a:gd name="T98" fmla="*/ 23 w 1061"/>
                <a:gd name="T99" fmla="*/ 205 h 983"/>
                <a:gd name="T100" fmla="*/ 4 w 1061"/>
                <a:gd name="T101" fmla="*/ 160 h 983"/>
                <a:gd name="T102" fmla="*/ 4 w 1061"/>
                <a:gd name="T103" fmla="*/ 102 h 9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61"/>
                <a:gd name="T157" fmla="*/ 0 h 983"/>
                <a:gd name="T158" fmla="*/ 1061 w 1061"/>
                <a:gd name="T159" fmla="*/ 983 h 9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61" h="983">
                  <a:moveTo>
                    <a:pt x="35" y="127"/>
                  </a:moveTo>
                  <a:lnTo>
                    <a:pt x="36" y="126"/>
                  </a:lnTo>
                  <a:lnTo>
                    <a:pt x="37" y="123"/>
                  </a:lnTo>
                  <a:lnTo>
                    <a:pt x="40" y="116"/>
                  </a:lnTo>
                  <a:lnTo>
                    <a:pt x="46" y="109"/>
                  </a:lnTo>
                  <a:lnTo>
                    <a:pt x="53" y="99"/>
                  </a:lnTo>
                  <a:lnTo>
                    <a:pt x="61" y="90"/>
                  </a:lnTo>
                  <a:lnTo>
                    <a:pt x="71" y="80"/>
                  </a:lnTo>
                  <a:lnTo>
                    <a:pt x="84" y="70"/>
                  </a:lnTo>
                  <a:lnTo>
                    <a:pt x="98" y="59"/>
                  </a:lnTo>
                  <a:lnTo>
                    <a:pt x="114" y="50"/>
                  </a:lnTo>
                  <a:lnTo>
                    <a:pt x="132" y="42"/>
                  </a:lnTo>
                  <a:lnTo>
                    <a:pt x="153" y="35"/>
                  </a:lnTo>
                  <a:lnTo>
                    <a:pt x="176" y="29"/>
                  </a:lnTo>
                  <a:lnTo>
                    <a:pt x="202" y="27"/>
                  </a:lnTo>
                  <a:lnTo>
                    <a:pt x="230" y="27"/>
                  </a:lnTo>
                  <a:lnTo>
                    <a:pt x="260" y="29"/>
                  </a:lnTo>
                  <a:lnTo>
                    <a:pt x="287" y="33"/>
                  </a:lnTo>
                  <a:lnTo>
                    <a:pt x="312" y="36"/>
                  </a:lnTo>
                  <a:lnTo>
                    <a:pt x="335" y="37"/>
                  </a:lnTo>
                  <a:lnTo>
                    <a:pt x="357" y="40"/>
                  </a:lnTo>
                  <a:lnTo>
                    <a:pt x="378" y="41"/>
                  </a:lnTo>
                  <a:lnTo>
                    <a:pt x="396" y="41"/>
                  </a:lnTo>
                  <a:lnTo>
                    <a:pt x="415" y="40"/>
                  </a:lnTo>
                  <a:lnTo>
                    <a:pt x="432" y="38"/>
                  </a:lnTo>
                  <a:lnTo>
                    <a:pt x="449" y="37"/>
                  </a:lnTo>
                  <a:lnTo>
                    <a:pt x="467" y="35"/>
                  </a:lnTo>
                  <a:lnTo>
                    <a:pt x="483" y="32"/>
                  </a:lnTo>
                  <a:lnTo>
                    <a:pt x="500" y="28"/>
                  </a:lnTo>
                  <a:lnTo>
                    <a:pt x="517" y="23"/>
                  </a:lnTo>
                  <a:lnTo>
                    <a:pt x="536" y="18"/>
                  </a:lnTo>
                  <a:lnTo>
                    <a:pt x="555" y="13"/>
                  </a:lnTo>
                  <a:lnTo>
                    <a:pt x="575" y="6"/>
                  </a:lnTo>
                  <a:lnTo>
                    <a:pt x="598" y="2"/>
                  </a:lnTo>
                  <a:lnTo>
                    <a:pt x="625" y="0"/>
                  </a:lnTo>
                  <a:lnTo>
                    <a:pt x="656" y="3"/>
                  </a:lnTo>
                  <a:lnTo>
                    <a:pt x="689" y="7"/>
                  </a:lnTo>
                  <a:lnTo>
                    <a:pt x="724" y="15"/>
                  </a:lnTo>
                  <a:lnTo>
                    <a:pt x="761" y="26"/>
                  </a:lnTo>
                  <a:lnTo>
                    <a:pt x="797" y="38"/>
                  </a:lnTo>
                  <a:lnTo>
                    <a:pt x="835" y="53"/>
                  </a:lnTo>
                  <a:lnTo>
                    <a:pt x="872" y="70"/>
                  </a:lnTo>
                  <a:lnTo>
                    <a:pt x="907" y="87"/>
                  </a:lnTo>
                  <a:lnTo>
                    <a:pt x="940" y="106"/>
                  </a:lnTo>
                  <a:lnTo>
                    <a:pt x="970" y="126"/>
                  </a:lnTo>
                  <a:lnTo>
                    <a:pt x="998" y="147"/>
                  </a:lnTo>
                  <a:lnTo>
                    <a:pt x="1021" y="167"/>
                  </a:lnTo>
                  <a:lnTo>
                    <a:pt x="1039" y="188"/>
                  </a:lnTo>
                  <a:lnTo>
                    <a:pt x="1052" y="209"/>
                  </a:lnTo>
                  <a:lnTo>
                    <a:pt x="1059" y="234"/>
                  </a:lnTo>
                  <a:lnTo>
                    <a:pt x="1061" y="266"/>
                  </a:lnTo>
                  <a:lnTo>
                    <a:pt x="1059" y="307"/>
                  </a:lnTo>
                  <a:lnTo>
                    <a:pt x="1052" y="353"/>
                  </a:lnTo>
                  <a:lnTo>
                    <a:pt x="1039" y="404"/>
                  </a:lnTo>
                  <a:lnTo>
                    <a:pt x="1021" y="458"/>
                  </a:lnTo>
                  <a:lnTo>
                    <a:pt x="999" y="514"/>
                  </a:lnTo>
                  <a:lnTo>
                    <a:pt x="971" y="573"/>
                  </a:lnTo>
                  <a:lnTo>
                    <a:pt x="938" y="633"/>
                  </a:lnTo>
                  <a:lnTo>
                    <a:pt x="900" y="692"/>
                  </a:lnTo>
                  <a:lnTo>
                    <a:pt x="857" y="749"/>
                  </a:lnTo>
                  <a:lnTo>
                    <a:pt x="809" y="803"/>
                  </a:lnTo>
                  <a:lnTo>
                    <a:pt x="755" y="855"/>
                  </a:lnTo>
                  <a:lnTo>
                    <a:pt x="696" y="902"/>
                  </a:lnTo>
                  <a:lnTo>
                    <a:pt x="631" y="943"/>
                  </a:lnTo>
                  <a:lnTo>
                    <a:pt x="562" y="977"/>
                  </a:lnTo>
                  <a:lnTo>
                    <a:pt x="561" y="977"/>
                  </a:lnTo>
                  <a:lnTo>
                    <a:pt x="558" y="978"/>
                  </a:lnTo>
                  <a:lnTo>
                    <a:pt x="552" y="979"/>
                  </a:lnTo>
                  <a:lnTo>
                    <a:pt x="544" y="981"/>
                  </a:lnTo>
                  <a:lnTo>
                    <a:pt x="534" y="982"/>
                  </a:lnTo>
                  <a:lnTo>
                    <a:pt x="521" y="983"/>
                  </a:lnTo>
                  <a:lnTo>
                    <a:pt x="507" y="983"/>
                  </a:lnTo>
                  <a:lnTo>
                    <a:pt x="491" y="983"/>
                  </a:lnTo>
                  <a:lnTo>
                    <a:pt x="472" y="981"/>
                  </a:lnTo>
                  <a:lnTo>
                    <a:pt x="453" y="978"/>
                  </a:lnTo>
                  <a:lnTo>
                    <a:pt x="431" y="974"/>
                  </a:lnTo>
                  <a:lnTo>
                    <a:pt x="408" y="967"/>
                  </a:lnTo>
                  <a:lnTo>
                    <a:pt x="384" y="959"/>
                  </a:lnTo>
                  <a:lnTo>
                    <a:pt x="357" y="947"/>
                  </a:lnTo>
                  <a:lnTo>
                    <a:pt x="330" y="935"/>
                  </a:lnTo>
                  <a:lnTo>
                    <a:pt x="301" y="918"/>
                  </a:lnTo>
                  <a:lnTo>
                    <a:pt x="272" y="901"/>
                  </a:lnTo>
                  <a:lnTo>
                    <a:pt x="245" y="883"/>
                  </a:lnTo>
                  <a:lnTo>
                    <a:pt x="219" y="864"/>
                  </a:lnTo>
                  <a:lnTo>
                    <a:pt x="195" y="846"/>
                  </a:lnTo>
                  <a:lnTo>
                    <a:pt x="173" y="826"/>
                  </a:lnTo>
                  <a:lnTo>
                    <a:pt x="153" y="807"/>
                  </a:lnTo>
                  <a:lnTo>
                    <a:pt x="135" y="786"/>
                  </a:lnTo>
                  <a:lnTo>
                    <a:pt x="119" y="764"/>
                  </a:lnTo>
                  <a:lnTo>
                    <a:pt x="104" y="742"/>
                  </a:lnTo>
                  <a:lnTo>
                    <a:pt x="92" y="719"/>
                  </a:lnTo>
                  <a:lnTo>
                    <a:pt x="83" y="695"/>
                  </a:lnTo>
                  <a:lnTo>
                    <a:pt x="76" y="670"/>
                  </a:lnTo>
                  <a:lnTo>
                    <a:pt x="71" y="643"/>
                  </a:lnTo>
                  <a:lnTo>
                    <a:pt x="70" y="617"/>
                  </a:lnTo>
                  <a:lnTo>
                    <a:pt x="71" y="588"/>
                  </a:lnTo>
                  <a:lnTo>
                    <a:pt x="75" y="558"/>
                  </a:lnTo>
                  <a:lnTo>
                    <a:pt x="77" y="503"/>
                  </a:lnTo>
                  <a:lnTo>
                    <a:pt x="66" y="454"/>
                  </a:lnTo>
                  <a:lnTo>
                    <a:pt x="46" y="410"/>
                  </a:lnTo>
                  <a:lnTo>
                    <a:pt x="25" y="367"/>
                  </a:lnTo>
                  <a:lnTo>
                    <a:pt x="8" y="321"/>
                  </a:lnTo>
                  <a:lnTo>
                    <a:pt x="0" y="268"/>
                  </a:lnTo>
                  <a:lnTo>
                    <a:pt x="7" y="204"/>
                  </a:lnTo>
                  <a:lnTo>
                    <a:pt x="35" y="127"/>
                  </a:lnTo>
                  <a:close/>
                </a:path>
              </a:pathLst>
            </a:custGeom>
            <a:solidFill>
              <a:srgbClr val="FFFFF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25" name="Freeform 302"/>
            <p:cNvSpPr>
              <a:spLocks/>
            </p:cNvSpPr>
            <p:nvPr/>
          </p:nvSpPr>
          <p:spPr bwMode="auto">
            <a:xfrm>
              <a:off x="3076" y="2507"/>
              <a:ext cx="511" cy="475"/>
            </a:xfrm>
            <a:custGeom>
              <a:avLst/>
              <a:gdLst>
                <a:gd name="T0" fmla="*/ 17 w 1024"/>
                <a:gd name="T1" fmla="*/ 61 h 950"/>
                <a:gd name="T2" fmla="*/ 19 w 1024"/>
                <a:gd name="T3" fmla="*/ 57 h 950"/>
                <a:gd name="T4" fmla="*/ 25 w 1024"/>
                <a:gd name="T5" fmla="*/ 49 h 950"/>
                <a:gd name="T6" fmla="*/ 34 w 1024"/>
                <a:gd name="T7" fmla="*/ 39 h 950"/>
                <a:gd name="T8" fmla="*/ 47 w 1024"/>
                <a:gd name="T9" fmla="*/ 29 h 950"/>
                <a:gd name="T10" fmla="*/ 64 w 1024"/>
                <a:gd name="T11" fmla="*/ 20 h 950"/>
                <a:gd name="T12" fmla="*/ 85 w 1024"/>
                <a:gd name="T13" fmla="*/ 15 h 950"/>
                <a:gd name="T14" fmla="*/ 110 w 1024"/>
                <a:gd name="T15" fmla="*/ 13 h 950"/>
                <a:gd name="T16" fmla="*/ 138 w 1024"/>
                <a:gd name="T17" fmla="*/ 16 h 950"/>
                <a:gd name="T18" fmla="*/ 161 w 1024"/>
                <a:gd name="T19" fmla="*/ 19 h 950"/>
                <a:gd name="T20" fmla="*/ 181 w 1024"/>
                <a:gd name="T21" fmla="*/ 20 h 950"/>
                <a:gd name="T22" fmla="*/ 200 w 1024"/>
                <a:gd name="T23" fmla="*/ 19 h 950"/>
                <a:gd name="T24" fmla="*/ 217 w 1024"/>
                <a:gd name="T25" fmla="*/ 18 h 950"/>
                <a:gd name="T26" fmla="*/ 233 w 1024"/>
                <a:gd name="T27" fmla="*/ 15 h 950"/>
                <a:gd name="T28" fmla="*/ 249 w 1024"/>
                <a:gd name="T29" fmla="*/ 11 h 950"/>
                <a:gd name="T30" fmla="*/ 267 w 1024"/>
                <a:gd name="T31" fmla="*/ 6 h 950"/>
                <a:gd name="T32" fmla="*/ 287 w 1024"/>
                <a:gd name="T33" fmla="*/ 1 h 950"/>
                <a:gd name="T34" fmla="*/ 315 w 1024"/>
                <a:gd name="T35" fmla="*/ 1 h 950"/>
                <a:gd name="T36" fmla="*/ 349 w 1024"/>
                <a:gd name="T37" fmla="*/ 7 h 950"/>
                <a:gd name="T38" fmla="*/ 384 w 1024"/>
                <a:gd name="T39" fmla="*/ 19 h 950"/>
                <a:gd name="T40" fmla="*/ 420 w 1024"/>
                <a:gd name="T41" fmla="*/ 34 h 950"/>
                <a:gd name="T42" fmla="*/ 453 w 1024"/>
                <a:gd name="T43" fmla="*/ 52 h 950"/>
                <a:gd name="T44" fmla="*/ 481 w 1024"/>
                <a:gd name="T45" fmla="*/ 71 h 950"/>
                <a:gd name="T46" fmla="*/ 500 w 1024"/>
                <a:gd name="T47" fmla="*/ 91 h 950"/>
                <a:gd name="T48" fmla="*/ 510 w 1024"/>
                <a:gd name="T49" fmla="*/ 113 h 950"/>
                <a:gd name="T50" fmla="*/ 510 w 1024"/>
                <a:gd name="T51" fmla="*/ 148 h 950"/>
                <a:gd name="T52" fmla="*/ 500 w 1024"/>
                <a:gd name="T53" fmla="*/ 195 h 950"/>
                <a:gd name="T54" fmla="*/ 481 w 1024"/>
                <a:gd name="T55" fmla="*/ 249 h 950"/>
                <a:gd name="T56" fmla="*/ 452 w 1024"/>
                <a:gd name="T57" fmla="*/ 306 h 950"/>
                <a:gd name="T58" fmla="*/ 413 w 1024"/>
                <a:gd name="T59" fmla="*/ 362 h 950"/>
                <a:gd name="T60" fmla="*/ 364 w 1024"/>
                <a:gd name="T61" fmla="*/ 414 h 950"/>
                <a:gd name="T62" fmla="*/ 304 w 1024"/>
                <a:gd name="T63" fmla="*/ 456 h 950"/>
                <a:gd name="T64" fmla="*/ 270 w 1024"/>
                <a:gd name="T65" fmla="*/ 473 h 950"/>
                <a:gd name="T66" fmla="*/ 266 w 1024"/>
                <a:gd name="T67" fmla="*/ 474 h 950"/>
                <a:gd name="T68" fmla="*/ 257 w 1024"/>
                <a:gd name="T69" fmla="*/ 475 h 950"/>
                <a:gd name="T70" fmla="*/ 244 w 1024"/>
                <a:gd name="T71" fmla="*/ 475 h 950"/>
                <a:gd name="T72" fmla="*/ 227 w 1024"/>
                <a:gd name="T73" fmla="*/ 474 h 950"/>
                <a:gd name="T74" fmla="*/ 208 w 1024"/>
                <a:gd name="T75" fmla="*/ 471 h 950"/>
                <a:gd name="T76" fmla="*/ 185 w 1024"/>
                <a:gd name="T77" fmla="*/ 463 h 950"/>
                <a:gd name="T78" fmla="*/ 159 w 1024"/>
                <a:gd name="T79" fmla="*/ 452 h 950"/>
                <a:gd name="T80" fmla="*/ 131 w 1024"/>
                <a:gd name="T81" fmla="*/ 436 h 950"/>
                <a:gd name="T82" fmla="*/ 105 w 1024"/>
                <a:gd name="T83" fmla="*/ 418 h 950"/>
                <a:gd name="T84" fmla="*/ 83 w 1024"/>
                <a:gd name="T85" fmla="*/ 400 h 950"/>
                <a:gd name="T86" fmla="*/ 64 w 1024"/>
                <a:gd name="T87" fmla="*/ 380 h 950"/>
                <a:gd name="T88" fmla="*/ 49 w 1024"/>
                <a:gd name="T89" fmla="*/ 359 h 950"/>
                <a:gd name="T90" fmla="*/ 40 w 1024"/>
                <a:gd name="T91" fmla="*/ 336 h 950"/>
                <a:gd name="T92" fmla="*/ 34 w 1024"/>
                <a:gd name="T93" fmla="*/ 311 h 950"/>
                <a:gd name="T94" fmla="*/ 33 w 1024"/>
                <a:gd name="T95" fmla="*/ 284 h 950"/>
                <a:gd name="T96" fmla="*/ 36 w 1024"/>
                <a:gd name="T97" fmla="*/ 242 h 950"/>
                <a:gd name="T98" fmla="*/ 22 w 1024"/>
                <a:gd name="T99" fmla="*/ 198 h 950"/>
                <a:gd name="T100" fmla="*/ 4 w 1024"/>
                <a:gd name="T101" fmla="*/ 155 h 950"/>
                <a:gd name="T102" fmla="*/ 3 w 1024"/>
                <a:gd name="T103" fmla="*/ 99 h 9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4"/>
                <a:gd name="T157" fmla="*/ 0 h 950"/>
                <a:gd name="T158" fmla="*/ 1024 w 1024"/>
                <a:gd name="T159" fmla="*/ 950 h 9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4" h="950">
                  <a:moveTo>
                    <a:pt x="33" y="123"/>
                  </a:moveTo>
                  <a:lnTo>
                    <a:pt x="34" y="122"/>
                  </a:lnTo>
                  <a:lnTo>
                    <a:pt x="35" y="119"/>
                  </a:lnTo>
                  <a:lnTo>
                    <a:pt x="38" y="113"/>
                  </a:lnTo>
                  <a:lnTo>
                    <a:pt x="44" y="105"/>
                  </a:lnTo>
                  <a:lnTo>
                    <a:pt x="50" y="97"/>
                  </a:lnTo>
                  <a:lnTo>
                    <a:pt x="59" y="88"/>
                  </a:lnTo>
                  <a:lnTo>
                    <a:pt x="68" y="77"/>
                  </a:lnTo>
                  <a:lnTo>
                    <a:pt x="81" y="67"/>
                  </a:lnTo>
                  <a:lnTo>
                    <a:pt x="95" y="58"/>
                  </a:lnTo>
                  <a:lnTo>
                    <a:pt x="110" y="48"/>
                  </a:lnTo>
                  <a:lnTo>
                    <a:pt x="128" y="40"/>
                  </a:lnTo>
                  <a:lnTo>
                    <a:pt x="148" y="33"/>
                  </a:lnTo>
                  <a:lnTo>
                    <a:pt x="170" y="29"/>
                  </a:lnTo>
                  <a:lnTo>
                    <a:pt x="194" y="26"/>
                  </a:lnTo>
                  <a:lnTo>
                    <a:pt x="221" y="26"/>
                  </a:lnTo>
                  <a:lnTo>
                    <a:pt x="250" y="29"/>
                  </a:lnTo>
                  <a:lnTo>
                    <a:pt x="277" y="32"/>
                  </a:lnTo>
                  <a:lnTo>
                    <a:pt x="301" y="35"/>
                  </a:lnTo>
                  <a:lnTo>
                    <a:pt x="323" y="37"/>
                  </a:lnTo>
                  <a:lnTo>
                    <a:pt x="344" y="38"/>
                  </a:lnTo>
                  <a:lnTo>
                    <a:pt x="363" y="39"/>
                  </a:lnTo>
                  <a:lnTo>
                    <a:pt x="382" y="39"/>
                  </a:lnTo>
                  <a:lnTo>
                    <a:pt x="400" y="38"/>
                  </a:lnTo>
                  <a:lnTo>
                    <a:pt x="416" y="37"/>
                  </a:lnTo>
                  <a:lnTo>
                    <a:pt x="434" y="36"/>
                  </a:lnTo>
                  <a:lnTo>
                    <a:pt x="450" y="33"/>
                  </a:lnTo>
                  <a:lnTo>
                    <a:pt x="466" y="30"/>
                  </a:lnTo>
                  <a:lnTo>
                    <a:pt x="482" y="26"/>
                  </a:lnTo>
                  <a:lnTo>
                    <a:pt x="499" y="22"/>
                  </a:lnTo>
                  <a:lnTo>
                    <a:pt x="517" y="17"/>
                  </a:lnTo>
                  <a:lnTo>
                    <a:pt x="535" y="12"/>
                  </a:lnTo>
                  <a:lnTo>
                    <a:pt x="555" y="6"/>
                  </a:lnTo>
                  <a:lnTo>
                    <a:pt x="576" y="1"/>
                  </a:lnTo>
                  <a:lnTo>
                    <a:pt x="603" y="0"/>
                  </a:lnTo>
                  <a:lnTo>
                    <a:pt x="632" y="2"/>
                  </a:lnTo>
                  <a:lnTo>
                    <a:pt x="664" y="7"/>
                  </a:lnTo>
                  <a:lnTo>
                    <a:pt x="699" y="15"/>
                  </a:lnTo>
                  <a:lnTo>
                    <a:pt x="733" y="25"/>
                  </a:lnTo>
                  <a:lnTo>
                    <a:pt x="770" y="37"/>
                  </a:lnTo>
                  <a:lnTo>
                    <a:pt x="806" y="51"/>
                  </a:lnTo>
                  <a:lnTo>
                    <a:pt x="842" y="67"/>
                  </a:lnTo>
                  <a:lnTo>
                    <a:pt x="875" y="84"/>
                  </a:lnTo>
                  <a:lnTo>
                    <a:pt x="907" y="103"/>
                  </a:lnTo>
                  <a:lnTo>
                    <a:pt x="936" y="121"/>
                  </a:lnTo>
                  <a:lnTo>
                    <a:pt x="963" y="141"/>
                  </a:lnTo>
                  <a:lnTo>
                    <a:pt x="984" y="161"/>
                  </a:lnTo>
                  <a:lnTo>
                    <a:pt x="1002" y="181"/>
                  </a:lnTo>
                  <a:lnTo>
                    <a:pt x="1014" y="202"/>
                  </a:lnTo>
                  <a:lnTo>
                    <a:pt x="1021" y="226"/>
                  </a:lnTo>
                  <a:lnTo>
                    <a:pt x="1024" y="258"/>
                  </a:lnTo>
                  <a:lnTo>
                    <a:pt x="1021" y="296"/>
                  </a:lnTo>
                  <a:lnTo>
                    <a:pt x="1014" y="341"/>
                  </a:lnTo>
                  <a:lnTo>
                    <a:pt x="1002" y="389"/>
                  </a:lnTo>
                  <a:lnTo>
                    <a:pt x="986" y="442"/>
                  </a:lnTo>
                  <a:lnTo>
                    <a:pt x="964" y="498"/>
                  </a:lnTo>
                  <a:lnTo>
                    <a:pt x="937" y="554"/>
                  </a:lnTo>
                  <a:lnTo>
                    <a:pt x="905" y="612"/>
                  </a:lnTo>
                  <a:lnTo>
                    <a:pt x="869" y="668"/>
                  </a:lnTo>
                  <a:lnTo>
                    <a:pt x="827" y="723"/>
                  </a:lnTo>
                  <a:lnTo>
                    <a:pt x="780" y="776"/>
                  </a:lnTo>
                  <a:lnTo>
                    <a:pt x="729" y="827"/>
                  </a:lnTo>
                  <a:lnTo>
                    <a:pt x="672" y="872"/>
                  </a:lnTo>
                  <a:lnTo>
                    <a:pt x="610" y="911"/>
                  </a:lnTo>
                  <a:lnTo>
                    <a:pt x="543" y="945"/>
                  </a:lnTo>
                  <a:lnTo>
                    <a:pt x="542" y="945"/>
                  </a:lnTo>
                  <a:lnTo>
                    <a:pt x="538" y="946"/>
                  </a:lnTo>
                  <a:lnTo>
                    <a:pt x="533" y="947"/>
                  </a:lnTo>
                  <a:lnTo>
                    <a:pt x="525" y="948"/>
                  </a:lnTo>
                  <a:lnTo>
                    <a:pt x="515" y="949"/>
                  </a:lnTo>
                  <a:lnTo>
                    <a:pt x="503" y="950"/>
                  </a:lnTo>
                  <a:lnTo>
                    <a:pt x="489" y="950"/>
                  </a:lnTo>
                  <a:lnTo>
                    <a:pt x="474" y="950"/>
                  </a:lnTo>
                  <a:lnTo>
                    <a:pt x="455" y="948"/>
                  </a:lnTo>
                  <a:lnTo>
                    <a:pt x="437" y="946"/>
                  </a:lnTo>
                  <a:lnTo>
                    <a:pt x="416" y="941"/>
                  </a:lnTo>
                  <a:lnTo>
                    <a:pt x="393" y="935"/>
                  </a:lnTo>
                  <a:lnTo>
                    <a:pt x="370" y="926"/>
                  </a:lnTo>
                  <a:lnTo>
                    <a:pt x="345" y="916"/>
                  </a:lnTo>
                  <a:lnTo>
                    <a:pt x="318" y="903"/>
                  </a:lnTo>
                  <a:lnTo>
                    <a:pt x="291" y="888"/>
                  </a:lnTo>
                  <a:lnTo>
                    <a:pt x="263" y="871"/>
                  </a:lnTo>
                  <a:lnTo>
                    <a:pt x="236" y="854"/>
                  </a:lnTo>
                  <a:lnTo>
                    <a:pt x="211" y="836"/>
                  </a:lnTo>
                  <a:lnTo>
                    <a:pt x="188" y="818"/>
                  </a:lnTo>
                  <a:lnTo>
                    <a:pt x="167" y="799"/>
                  </a:lnTo>
                  <a:lnTo>
                    <a:pt x="147" y="780"/>
                  </a:lnTo>
                  <a:lnTo>
                    <a:pt x="129" y="760"/>
                  </a:lnTo>
                  <a:lnTo>
                    <a:pt x="113" y="739"/>
                  </a:lnTo>
                  <a:lnTo>
                    <a:pt x="99" y="718"/>
                  </a:lnTo>
                  <a:lnTo>
                    <a:pt x="89" y="696"/>
                  </a:lnTo>
                  <a:lnTo>
                    <a:pt x="80" y="672"/>
                  </a:lnTo>
                  <a:lnTo>
                    <a:pt x="73" y="647"/>
                  </a:lnTo>
                  <a:lnTo>
                    <a:pt x="68" y="622"/>
                  </a:lnTo>
                  <a:lnTo>
                    <a:pt x="66" y="596"/>
                  </a:lnTo>
                  <a:lnTo>
                    <a:pt x="67" y="568"/>
                  </a:lnTo>
                  <a:lnTo>
                    <a:pt x="71" y="539"/>
                  </a:lnTo>
                  <a:lnTo>
                    <a:pt x="73" y="485"/>
                  </a:lnTo>
                  <a:lnTo>
                    <a:pt x="62" y="439"/>
                  </a:lnTo>
                  <a:lnTo>
                    <a:pt x="45" y="396"/>
                  </a:lnTo>
                  <a:lnTo>
                    <a:pt x="24" y="354"/>
                  </a:lnTo>
                  <a:lnTo>
                    <a:pt x="8" y="310"/>
                  </a:lnTo>
                  <a:lnTo>
                    <a:pt x="0" y="258"/>
                  </a:lnTo>
                  <a:lnTo>
                    <a:pt x="6" y="197"/>
                  </a:lnTo>
                  <a:lnTo>
                    <a:pt x="33" y="123"/>
                  </a:lnTo>
                  <a:close/>
                </a:path>
              </a:pathLst>
            </a:custGeom>
            <a:solidFill>
              <a:srgbClr val="F2F7F4"/>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26" name="Freeform 303"/>
            <p:cNvSpPr>
              <a:spLocks/>
            </p:cNvSpPr>
            <p:nvPr/>
          </p:nvSpPr>
          <p:spPr bwMode="auto">
            <a:xfrm>
              <a:off x="3084" y="2517"/>
              <a:ext cx="493" cy="459"/>
            </a:xfrm>
            <a:custGeom>
              <a:avLst/>
              <a:gdLst>
                <a:gd name="T0" fmla="*/ 17 w 988"/>
                <a:gd name="T1" fmla="*/ 58 h 918"/>
                <a:gd name="T2" fmla="*/ 19 w 988"/>
                <a:gd name="T3" fmla="*/ 54 h 918"/>
                <a:gd name="T4" fmla="*/ 25 w 988"/>
                <a:gd name="T5" fmla="*/ 47 h 918"/>
                <a:gd name="T6" fmla="*/ 33 w 988"/>
                <a:gd name="T7" fmla="*/ 37 h 918"/>
                <a:gd name="T8" fmla="*/ 45 w 988"/>
                <a:gd name="T9" fmla="*/ 28 h 918"/>
                <a:gd name="T10" fmla="*/ 62 w 988"/>
                <a:gd name="T11" fmla="*/ 20 h 918"/>
                <a:gd name="T12" fmla="*/ 82 w 988"/>
                <a:gd name="T13" fmla="*/ 14 h 918"/>
                <a:gd name="T14" fmla="*/ 107 w 988"/>
                <a:gd name="T15" fmla="*/ 13 h 918"/>
                <a:gd name="T16" fmla="*/ 134 w 988"/>
                <a:gd name="T17" fmla="*/ 15 h 918"/>
                <a:gd name="T18" fmla="*/ 156 w 988"/>
                <a:gd name="T19" fmla="*/ 18 h 918"/>
                <a:gd name="T20" fmla="*/ 175 w 988"/>
                <a:gd name="T21" fmla="*/ 18 h 918"/>
                <a:gd name="T22" fmla="*/ 192 w 988"/>
                <a:gd name="T23" fmla="*/ 18 h 918"/>
                <a:gd name="T24" fmla="*/ 209 w 988"/>
                <a:gd name="T25" fmla="*/ 17 h 918"/>
                <a:gd name="T26" fmla="*/ 225 w 988"/>
                <a:gd name="T27" fmla="*/ 14 h 918"/>
                <a:gd name="T28" fmla="*/ 241 w 988"/>
                <a:gd name="T29" fmla="*/ 10 h 918"/>
                <a:gd name="T30" fmla="*/ 258 w 988"/>
                <a:gd name="T31" fmla="*/ 6 h 918"/>
                <a:gd name="T32" fmla="*/ 278 w 988"/>
                <a:gd name="T33" fmla="*/ 1 h 918"/>
                <a:gd name="T34" fmla="*/ 304 w 988"/>
                <a:gd name="T35" fmla="*/ 1 h 918"/>
                <a:gd name="T36" fmla="*/ 336 w 988"/>
                <a:gd name="T37" fmla="*/ 7 h 918"/>
                <a:gd name="T38" fmla="*/ 371 w 988"/>
                <a:gd name="T39" fmla="*/ 18 h 918"/>
                <a:gd name="T40" fmla="*/ 405 w 988"/>
                <a:gd name="T41" fmla="*/ 32 h 918"/>
                <a:gd name="T42" fmla="*/ 437 w 988"/>
                <a:gd name="T43" fmla="*/ 49 h 918"/>
                <a:gd name="T44" fmla="*/ 464 w 988"/>
                <a:gd name="T45" fmla="*/ 68 h 918"/>
                <a:gd name="T46" fmla="*/ 483 w 988"/>
                <a:gd name="T47" fmla="*/ 88 h 918"/>
                <a:gd name="T48" fmla="*/ 492 w 988"/>
                <a:gd name="T49" fmla="*/ 109 h 918"/>
                <a:gd name="T50" fmla="*/ 492 w 988"/>
                <a:gd name="T51" fmla="*/ 143 h 918"/>
                <a:gd name="T52" fmla="*/ 482 w 988"/>
                <a:gd name="T53" fmla="*/ 188 h 918"/>
                <a:gd name="T54" fmla="*/ 464 w 988"/>
                <a:gd name="T55" fmla="*/ 240 h 918"/>
                <a:gd name="T56" fmla="*/ 436 w 988"/>
                <a:gd name="T57" fmla="*/ 295 h 918"/>
                <a:gd name="T58" fmla="*/ 398 w 988"/>
                <a:gd name="T59" fmla="*/ 350 h 918"/>
                <a:gd name="T60" fmla="*/ 350 w 988"/>
                <a:gd name="T61" fmla="*/ 399 h 918"/>
                <a:gd name="T62" fmla="*/ 293 w 988"/>
                <a:gd name="T63" fmla="*/ 440 h 918"/>
                <a:gd name="T64" fmla="*/ 260 w 988"/>
                <a:gd name="T65" fmla="*/ 456 h 918"/>
                <a:gd name="T66" fmla="*/ 256 w 988"/>
                <a:gd name="T67" fmla="*/ 457 h 918"/>
                <a:gd name="T68" fmla="*/ 248 w 988"/>
                <a:gd name="T69" fmla="*/ 458 h 918"/>
                <a:gd name="T70" fmla="*/ 236 w 988"/>
                <a:gd name="T71" fmla="*/ 459 h 918"/>
                <a:gd name="T72" fmla="*/ 220 w 988"/>
                <a:gd name="T73" fmla="*/ 458 h 918"/>
                <a:gd name="T74" fmla="*/ 200 w 988"/>
                <a:gd name="T75" fmla="*/ 454 h 918"/>
                <a:gd name="T76" fmla="*/ 179 w 988"/>
                <a:gd name="T77" fmla="*/ 448 h 918"/>
                <a:gd name="T78" fmla="*/ 153 w 988"/>
                <a:gd name="T79" fmla="*/ 437 h 918"/>
                <a:gd name="T80" fmla="*/ 127 w 988"/>
                <a:gd name="T81" fmla="*/ 421 h 918"/>
                <a:gd name="T82" fmla="*/ 102 w 988"/>
                <a:gd name="T83" fmla="*/ 404 h 918"/>
                <a:gd name="T84" fmla="*/ 81 w 988"/>
                <a:gd name="T85" fmla="*/ 386 h 918"/>
                <a:gd name="T86" fmla="*/ 62 w 988"/>
                <a:gd name="T87" fmla="*/ 367 h 918"/>
                <a:gd name="T88" fmla="*/ 48 w 988"/>
                <a:gd name="T89" fmla="*/ 346 h 918"/>
                <a:gd name="T90" fmla="*/ 39 w 988"/>
                <a:gd name="T91" fmla="*/ 324 h 918"/>
                <a:gd name="T92" fmla="*/ 33 w 988"/>
                <a:gd name="T93" fmla="*/ 301 h 918"/>
                <a:gd name="T94" fmla="*/ 33 w 988"/>
                <a:gd name="T95" fmla="*/ 274 h 918"/>
                <a:gd name="T96" fmla="*/ 36 w 988"/>
                <a:gd name="T97" fmla="*/ 234 h 918"/>
                <a:gd name="T98" fmla="*/ 22 w 988"/>
                <a:gd name="T99" fmla="*/ 191 h 918"/>
                <a:gd name="T100" fmla="*/ 4 w 988"/>
                <a:gd name="T101" fmla="*/ 149 h 918"/>
                <a:gd name="T102" fmla="*/ 3 w 988"/>
                <a:gd name="T103" fmla="*/ 95 h 9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8"/>
                <a:gd name="T157" fmla="*/ 0 h 918"/>
                <a:gd name="T158" fmla="*/ 988 w 988"/>
                <a:gd name="T159" fmla="*/ 918 h 9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8" h="918">
                  <a:moveTo>
                    <a:pt x="33" y="118"/>
                  </a:moveTo>
                  <a:lnTo>
                    <a:pt x="34" y="117"/>
                  </a:lnTo>
                  <a:lnTo>
                    <a:pt x="35" y="114"/>
                  </a:lnTo>
                  <a:lnTo>
                    <a:pt x="38" y="108"/>
                  </a:lnTo>
                  <a:lnTo>
                    <a:pt x="43" y="101"/>
                  </a:lnTo>
                  <a:lnTo>
                    <a:pt x="50" y="93"/>
                  </a:lnTo>
                  <a:lnTo>
                    <a:pt x="58" y="84"/>
                  </a:lnTo>
                  <a:lnTo>
                    <a:pt x="67" y="74"/>
                  </a:lnTo>
                  <a:lnTo>
                    <a:pt x="79" y="64"/>
                  </a:lnTo>
                  <a:lnTo>
                    <a:pt x="91" y="55"/>
                  </a:lnTo>
                  <a:lnTo>
                    <a:pt x="108" y="47"/>
                  </a:lnTo>
                  <a:lnTo>
                    <a:pt x="125" y="39"/>
                  </a:lnTo>
                  <a:lnTo>
                    <a:pt x="143" y="32"/>
                  </a:lnTo>
                  <a:lnTo>
                    <a:pt x="165" y="27"/>
                  </a:lnTo>
                  <a:lnTo>
                    <a:pt x="188" y="25"/>
                  </a:lnTo>
                  <a:lnTo>
                    <a:pt x="215" y="25"/>
                  </a:lnTo>
                  <a:lnTo>
                    <a:pt x="242" y="27"/>
                  </a:lnTo>
                  <a:lnTo>
                    <a:pt x="268" y="31"/>
                  </a:lnTo>
                  <a:lnTo>
                    <a:pt x="291" y="33"/>
                  </a:lnTo>
                  <a:lnTo>
                    <a:pt x="313" y="35"/>
                  </a:lnTo>
                  <a:lnTo>
                    <a:pt x="332" y="36"/>
                  </a:lnTo>
                  <a:lnTo>
                    <a:pt x="351" y="36"/>
                  </a:lnTo>
                  <a:lnTo>
                    <a:pt x="369" y="36"/>
                  </a:lnTo>
                  <a:lnTo>
                    <a:pt x="385" y="36"/>
                  </a:lnTo>
                  <a:lnTo>
                    <a:pt x="403" y="35"/>
                  </a:lnTo>
                  <a:lnTo>
                    <a:pt x="418" y="33"/>
                  </a:lnTo>
                  <a:lnTo>
                    <a:pt x="434" y="31"/>
                  </a:lnTo>
                  <a:lnTo>
                    <a:pt x="450" y="28"/>
                  </a:lnTo>
                  <a:lnTo>
                    <a:pt x="465" y="25"/>
                  </a:lnTo>
                  <a:lnTo>
                    <a:pt x="482" y="20"/>
                  </a:lnTo>
                  <a:lnTo>
                    <a:pt x="498" y="16"/>
                  </a:lnTo>
                  <a:lnTo>
                    <a:pt x="517" y="11"/>
                  </a:lnTo>
                  <a:lnTo>
                    <a:pt x="535" y="5"/>
                  </a:lnTo>
                  <a:lnTo>
                    <a:pt x="557" y="1"/>
                  </a:lnTo>
                  <a:lnTo>
                    <a:pt x="581" y="0"/>
                  </a:lnTo>
                  <a:lnTo>
                    <a:pt x="610" y="2"/>
                  </a:lnTo>
                  <a:lnTo>
                    <a:pt x="641" y="6"/>
                  </a:lnTo>
                  <a:lnTo>
                    <a:pt x="673" y="15"/>
                  </a:lnTo>
                  <a:lnTo>
                    <a:pt x="708" y="24"/>
                  </a:lnTo>
                  <a:lnTo>
                    <a:pt x="743" y="35"/>
                  </a:lnTo>
                  <a:lnTo>
                    <a:pt x="777" y="49"/>
                  </a:lnTo>
                  <a:lnTo>
                    <a:pt x="812" y="64"/>
                  </a:lnTo>
                  <a:lnTo>
                    <a:pt x="844" y="80"/>
                  </a:lnTo>
                  <a:lnTo>
                    <a:pt x="875" y="97"/>
                  </a:lnTo>
                  <a:lnTo>
                    <a:pt x="904" y="116"/>
                  </a:lnTo>
                  <a:lnTo>
                    <a:pt x="929" y="135"/>
                  </a:lnTo>
                  <a:lnTo>
                    <a:pt x="950" y="155"/>
                  </a:lnTo>
                  <a:lnTo>
                    <a:pt x="967" y="175"/>
                  </a:lnTo>
                  <a:lnTo>
                    <a:pt x="979" y="194"/>
                  </a:lnTo>
                  <a:lnTo>
                    <a:pt x="986" y="217"/>
                  </a:lnTo>
                  <a:lnTo>
                    <a:pt x="988" y="248"/>
                  </a:lnTo>
                  <a:lnTo>
                    <a:pt x="986" y="286"/>
                  </a:lnTo>
                  <a:lnTo>
                    <a:pt x="979" y="329"/>
                  </a:lnTo>
                  <a:lnTo>
                    <a:pt x="966" y="376"/>
                  </a:lnTo>
                  <a:lnTo>
                    <a:pt x="950" y="427"/>
                  </a:lnTo>
                  <a:lnTo>
                    <a:pt x="929" y="480"/>
                  </a:lnTo>
                  <a:lnTo>
                    <a:pt x="904" y="535"/>
                  </a:lnTo>
                  <a:lnTo>
                    <a:pt x="873" y="590"/>
                  </a:lnTo>
                  <a:lnTo>
                    <a:pt x="837" y="646"/>
                  </a:lnTo>
                  <a:lnTo>
                    <a:pt x="797" y="699"/>
                  </a:lnTo>
                  <a:lnTo>
                    <a:pt x="752" y="751"/>
                  </a:lnTo>
                  <a:lnTo>
                    <a:pt x="702" y="798"/>
                  </a:lnTo>
                  <a:lnTo>
                    <a:pt x="648" y="842"/>
                  </a:lnTo>
                  <a:lnTo>
                    <a:pt x="588" y="880"/>
                  </a:lnTo>
                  <a:lnTo>
                    <a:pt x="524" y="912"/>
                  </a:lnTo>
                  <a:lnTo>
                    <a:pt x="522" y="912"/>
                  </a:lnTo>
                  <a:lnTo>
                    <a:pt x="519" y="913"/>
                  </a:lnTo>
                  <a:lnTo>
                    <a:pt x="513" y="914"/>
                  </a:lnTo>
                  <a:lnTo>
                    <a:pt x="506" y="915"/>
                  </a:lnTo>
                  <a:lnTo>
                    <a:pt x="497" y="916"/>
                  </a:lnTo>
                  <a:lnTo>
                    <a:pt x="486" y="918"/>
                  </a:lnTo>
                  <a:lnTo>
                    <a:pt x="472" y="918"/>
                  </a:lnTo>
                  <a:lnTo>
                    <a:pt x="457" y="918"/>
                  </a:lnTo>
                  <a:lnTo>
                    <a:pt x="441" y="915"/>
                  </a:lnTo>
                  <a:lnTo>
                    <a:pt x="422" y="913"/>
                  </a:lnTo>
                  <a:lnTo>
                    <a:pt x="401" y="908"/>
                  </a:lnTo>
                  <a:lnTo>
                    <a:pt x="381" y="903"/>
                  </a:lnTo>
                  <a:lnTo>
                    <a:pt x="358" y="895"/>
                  </a:lnTo>
                  <a:lnTo>
                    <a:pt x="333" y="885"/>
                  </a:lnTo>
                  <a:lnTo>
                    <a:pt x="307" y="873"/>
                  </a:lnTo>
                  <a:lnTo>
                    <a:pt x="280" y="858"/>
                  </a:lnTo>
                  <a:lnTo>
                    <a:pt x="254" y="842"/>
                  </a:lnTo>
                  <a:lnTo>
                    <a:pt x="229" y="824"/>
                  </a:lnTo>
                  <a:lnTo>
                    <a:pt x="204" y="807"/>
                  </a:lnTo>
                  <a:lnTo>
                    <a:pt x="182" y="790"/>
                  </a:lnTo>
                  <a:lnTo>
                    <a:pt x="162" y="771"/>
                  </a:lnTo>
                  <a:lnTo>
                    <a:pt x="142" y="753"/>
                  </a:lnTo>
                  <a:lnTo>
                    <a:pt x="125" y="733"/>
                  </a:lnTo>
                  <a:lnTo>
                    <a:pt x="110" y="713"/>
                  </a:lnTo>
                  <a:lnTo>
                    <a:pt x="97" y="692"/>
                  </a:lnTo>
                  <a:lnTo>
                    <a:pt x="86" y="671"/>
                  </a:lnTo>
                  <a:lnTo>
                    <a:pt x="78" y="648"/>
                  </a:lnTo>
                  <a:lnTo>
                    <a:pt x="71" y="625"/>
                  </a:lnTo>
                  <a:lnTo>
                    <a:pt x="66" y="601"/>
                  </a:lnTo>
                  <a:lnTo>
                    <a:pt x="65" y="574"/>
                  </a:lnTo>
                  <a:lnTo>
                    <a:pt x="66" y="548"/>
                  </a:lnTo>
                  <a:lnTo>
                    <a:pt x="70" y="520"/>
                  </a:lnTo>
                  <a:lnTo>
                    <a:pt x="72" y="468"/>
                  </a:lnTo>
                  <a:lnTo>
                    <a:pt x="61" y="423"/>
                  </a:lnTo>
                  <a:lnTo>
                    <a:pt x="44" y="382"/>
                  </a:lnTo>
                  <a:lnTo>
                    <a:pt x="25" y="342"/>
                  </a:lnTo>
                  <a:lnTo>
                    <a:pt x="8" y="298"/>
                  </a:lnTo>
                  <a:lnTo>
                    <a:pt x="0" y="250"/>
                  </a:lnTo>
                  <a:lnTo>
                    <a:pt x="7" y="190"/>
                  </a:lnTo>
                  <a:lnTo>
                    <a:pt x="33" y="118"/>
                  </a:lnTo>
                  <a:close/>
                </a:path>
              </a:pathLst>
            </a:custGeom>
            <a:solidFill>
              <a:srgbClr val="E5EFEA"/>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27" name="Freeform 304"/>
            <p:cNvSpPr>
              <a:spLocks/>
            </p:cNvSpPr>
            <p:nvPr/>
          </p:nvSpPr>
          <p:spPr bwMode="auto">
            <a:xfrm>
              <a:off x="3092" y="2527"/>
              <a:ext cx="476" cy="441"/>
            </a:xfrm>
            <a:custGeom>
              <a:avLst/>
              <a:gdLst>
                <a:gd name="T0" fmla="*/ 16 w 949"/>
                <a:gd name="T1" fmla="*/ 56 h 885"/>
                <a:gd name="T2" fmla="*/ 18 w 949"/>
                <a:gd name="T3" fmla="*/ 51 h 885"/>
                <a:gd name="T4" fmla="*/ 23 w 949"/>
                <a:gd name="T5" fmla="*/ 44 h 885"/>
                <a:gd name="T6" fmla="*/ 32 w 949"/>
                <a:gd name="T7" fmla="*/ 35 h 885"/>
                <a:gd name="T8" fmla="*/ 44 w 949"/>
                <a:gd name="T9" fmla="*/ 26 h 885"/>
                <a:gd name="T10" fmla="*/ 59 w 949"/>
                <a:gd name="T11" fmla="*/ 18 h 885"/>
                <a:gd name="T12" fmla="*/ 79 w 949"/>
                <a:gd name="T13" fmla="*/ 13 h 885"/>
                <a:gd name="T14" fmla="*/ 103 w 949"/>
                <a:gd name="T15" fmla="*/ 11 h 885"/>
                <a:gd name="T16" fmla="*/ 129 w 949"/>
                <a:gd name="T17" fmla="*/ 14 h 885"/>
                <a:gd name="T18" fmla="*/ 150 w 949"/>
                <a:gd name="T19" fmla="*/ 16 h 885"/>
                <a:gd name="T20" fmla="*/ 169 w 949"/>
                <a:gd name="T21" fmla="*/ 17 h 885"/>
                <a:gd name="T22" fmla="*/ 186 w 949"/>
                <a:gd name="T23" fmla="*/ 17 h 885"/>
                <a:gd name="T24" fmla="*/ 201 w 949"/>
                <a:gd name="T25" fmla="*/ 15 h 885"/>
                <a:gd name="T26" fmla="*/ 216 w 949"/>
                <a:gd name="T27" fmla="*/ 13 h 885"/>
                <a:gd name="T28" fmla="*/ 231 w 949"/>
                <a:gd name="T29" fmla="*/ 10 h 885"/>
                <a:gd name="T30" fmla="*/ 248 w 949"/>
                <a:gd name="T31" fmla="*/ 5 h 885"/>
                <a:gd name="T32" fmla="*/ 267 w 949"/>
                <a:gd name="T33" fmla="*/ 0 h 885"/>
                <a:gd name="T34" fmla="*/ 293 w 949"/>
                <a:gd name="T35" fmla="*/ 0 h 885"/>
                <a:gd name="T36" fmla="*/ 324 w 949"/>
                <a:gd name="T37" fmla="*/ 6 h 885"/>
                <a:gd name="T38" fmla="*/ 357 w 949"/>
                <a:gd name="T39" fmla="*/ 17 h 885"/>
                <a:gd name="T40" fmla="*/ 390 w 949"/>
                <a:gd name="T41" fmla="*/ 30 h 885"/>
                <a:gd name="T42" fmla="*/ 421 w 949"/>
                <a:gd name="T43" fmla="*/ 47 h 885"/>
                <a:gd name="T44" fmla="*/ 447 w 949"/>
                <a:gd name="T45" fmla="*/ 65 h 885"/>
                <a:gd name="T46" fmla="*/ 465 w 949"/>
                <a:gd name="T47" fmla="*/ 84 h 885"/>
                <a:gd name="T48" fmla="*/ 474 w 949"/>
                <a:gd name="T49" fmla="*/ 105 h 885"/>
                <a:gd name="T50" fmla="*/ 474 w 949"/>
                <a:gd name="T51" fmla="*/ 138 h 885"/>
                <a:gd name="T52" fmla="*/ 465 w 949"/>
                <a:gd name="T53" fmla="*/ 181 h 885"/>
                <a:gd name="T54" fmla="*/ 447 w 949"/>
                <a:gd name="T55" fmla="*/ 231 h 885"/>
                <a:gd name="T56" fmla="*/ 420 w 949"/>
                <a:gd name="T57" fmla="*/ 284 h 885"/>
                <a:gd name="T58" fmla="*/ 383 w 949"/>
                <a:gd name="T59" fmla="*/ 336 h 885"/>
                <a:gd name="T60" fmla="*/ 338 w 949"/>
                <a:gd name="T61" fmla="*/ 384 h 885"/>
                <a:gd name="T62" fmla="*/ 283 w 949"/>
                <a:gd name="T63" fmla="*/ 424 h 885"/>
                <a:gd name="T64" fmla="*/ 251 w 949"/>
                <a:gd name="T65" fmla="*/ 439 h 885"/>
                <a:gd name="T66" fmla="*/ 247 w 949"/>
                <a:gd name="T67" fmla="*/ 440 h 885"/>
                <a:gd name="T68" fmla="*/ 239 w 949"/>
                <a:gd name="T69" fmla="*/ 442 h 885"/>
                <a:gd name="T70" fmla="*/ 227 w 949"/>
                <a:gd name="T71" fmla="*/ 442 h 885"/>
                <a:gd name="T72" fmla="*/ 212 w 949"/>
                <a:gd name="T73" fmla="*/ 441 h 885"/>
                <a:gd name="T74" fmla="*/ 193 w 949"/>
                <a:gd name="T75" fmla="*/ 438 h 885"/>
                <a:gd name="T76" fmla="*/ 171 w 949"/>
                <a:gd name="T77" fmla="*/ 431 h 885"/>
                <a:gd name="T78" fmla="*/ 147 w 949"/>
                <a:gd name="T79" fmla="*/ 420 h 885"/>
                <a:gd name="T80" fmla="*/ 122 w 949"/>
                <a:gd name="T81" fmla="*/ 405 h 885"/>
                <a:gd name="T82" fmla="*/ 97 w 949"/>
                <a:gd name="T83" fmla="*/ 389 h 885"/>
                <a:gd name="T84" fmla="*/ 77 w 949"/>
                <a:gd name="T85" fmla="*/ 371 h 885"/>
                <a:gd name="T86" fmla="*/ 59 w 949"/>
                <a:gd name="T87" fmla="*/ 354 h 885"/>
                <a:gd name="T88" fmla="*/ 46 w 949"/>
                <a:gd name="T89" fmla="*/ 334 h 885"/>
                <a:gd name="T90" fmla="*/ 36 w 949"/>
                <a:gd name="T91" fmla="*/ 313 h 885"/>
                <a:gd name="T92" fmla="*/ 31 w 949"/>
                <a:gd name="T93" fmla="*/ 289 h 885"/>
                <a:gd name="T94" fmla="*/ 31 w 949"/>
                <a:gd name="T95" fmla="*/ 264 h 885"/>
                <a:gd name="T96" fmla="*/ 34 w 949"/>
                <a:gd name="T97" fmla="*/ 225 h 885"/>
                <a:gd name="T98" fmla="*/ 21 w 949"/>
                <a:gd name="T99" fmla="*/ 184 h 885"/>
                <a:gd name="T100" fmla="*/ 4 w 949"/>
                <a:gd name="T101" fmla="*/ 143 h 885"/>
                <a:gd name="T102" fmla="*/ 3 w 949"/>
                <a:gd name="T103" fmla="*/ 91 h 8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9"/>
                <a:gd name="T157" fmla="*/ 0 h 885"/>
                <a:gd name="T158" fmla="*/ 949 w 949"/>
                <a:gd name="T159" fmla="*/ 885 h 8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9" h="885">
                  <a:moveTo>
                    <a:pt x="30" y="113"/>
                  </a:moveTo>
                  <a:lnTo>
                    <a:pt x="31" y="112"/>
                  </a:lnTo>
                  <a:lnTo>
                    <a:pt x="32" y="109"/>
                  </a:lnTo>
                  <a:lnTo>
                    <a:pt x="35" y="103"/>
                  </a:lnTo>
                  <a:lnTo>
                    <a:pt x="40" y="97"/>
                  </a:lnTo>
                  <a:lnTo>
                    <a:pt x="46" y="89"/>
                  </a:lnTo>
                  <a:lnTo>
                    <a:pt x="54" y="80"/>
                  </a:lnTo>
                  <a:lnTo>
                    <a:pt x="63" y="71"/>
                  </a:lnTo>
                  <a:lnTo>
                    <a:pt x="75" y="61"/>
                  </a:lnTo>
                  <a:lnTo>
                    <a:pt x="87" y="52"/>
                  </a:lnTo>
                  <a:lnTo>
                    <a:pt x="101" y="44"/>
                  </a:lnTo>
                  <a:lnTo>
                    <a:pt x="118" y="36"/>
                  </a:lnTo>
                  <a:lnTo>
                    <a:pt x="137" y="30"/>
                  </a:lnTo>
                  <a:lnTo>
                    <a:pt x="158" y="26"/>
                  </a:lnTo>
                  <a:lnTo>
                    <a:pt x="181" y="22"/>
                  </a:lnTo>
                  <a:lnTo>
                    <a:pt x="205" y="22"/>
                  </a:lnTo>
                  <a:lnTo>
                    <a:pt x="232" y="24"/>
                  </a:lnTo>
                  <a:lnTo>
                    <a:pt x="257" y="28"/>
                  </a:lnTo>
                  <a:lnTo>
                    <a:pt x="279" y="30"/>
                  </a:lnTo>
                  <a:lnTo>
                    <a:pt x="299" y="33"/>
                  </a:lnTo>
                  <a:lnTo>
                    <a:pt x="319" y="34"/>
                  </a:lnTo>
                  <a:lnTo>
                    <a:pt x="337" y="34"/>
                  </a:lnTo>
                  <a:lnTo>
                    <a:pt x="355" y="35"/>
                  </a:lnTo>
                  <a:lnTo>
                    <a:pt x="371" y="34"/>
                  </a:lnTo>
                  <a:lnTo>
                    <a:pt x="386" y="33"/>
                  </a:lnTo>
                  <a:lnTo>
                    <a:pt x="402" y="31"/>
                  </a:lnTo>
                  <a:lnTo>
                    <a:pt x="417" y="29"/>
                  </a:lnTo>
                  <a:lnTo>
                    <a:pt x="432" y="27"/>
                  </a:lnTo>
                  <a:lnTo>
                    <a:pt x="447" y="23"/>
                  </a:lnTo>
                  <a:lnTo>
                    <a:pt x="462" y="20"/>
                  </a:lnTo>
                  <a:lnTo>
                    <a:pt x="479" y="15"/>
                  </a:lnTo>
                  <a:lnTo>
                    <a:pt x="495" y="11"/>
                  </a:lnTo>
                  <a:lnTo>
                    <a:pt x="514" y="5"/>
                  </a:lnTo>
                  <a:lnTo>
                    <a:pt x="534" y="0"/>
                  </a:lnTo>
                  <a:lnTo>
                    <a:pt x="559" y="0"/>
                  </a:lnTo>
                  <a:lnTo>
                    <a:pt x="586" y="1"/>
                  </a:lnTo>
                  <a:lnTo>
                    <a:pt x="615" y="6"/>
                  </a:lnTo>
                  <a:lnTo>
                    <a:pt x="647" y="13"/>
                  </a:lnTo>
                  <a:lnTo>
                    <a:pt x="680" y="22"/>
                  </a:lnTo>
                  <a:lnTo>
                    <a:pt x="713" y="34"/>
                  </a:lnTo>
                  <a:lnTo>
                    <a:pt x="746" y="48"/>
                  </a:lnTo>
                  <a:lnTo>
                    <a:pt x="780" y="61"/>
                  </a:lnTo>
                  <a:lnTo>
                    <a:pt x="811" y="77"/>
                  </a:lnTo>
                  <a:lnTo>
                    <a:pt x="841" y="95"/>
                  </a:lnTo>
                  <a:lnTo>
                    <a:pt x="869" y="112"/>
                  </a:lnTo>
                  <a:lnTo>
                    <a:pt x="893" y="130"/>
                  </a:lnTo>
                  <a:lnTo>
                    <a:pt x="914" y="149"/>
                  </a:lnTo>
                  <a:lnTo>
                    <a:pt x="930" y="168"/>
                  </a:lnTo>
                  <a:lnTo>
                    <a:pt x="941" y="187"/>
                  </a:lnTo>
                  <a:lnTo>
                    <a:pt x="948" y="210"/>
                  </a:lnTo>
                  <a:lnTo>
                    <a:pt x="949" y="240"/>
                  </a:lnTo>
                  <a:lnTo>
                    <a:pt x="947" y="276"/>
                  </a:lnTo>
                  <a:lnTo>
                    <a:pt x="940" y="317"/>
                  </a:lnTo>
                  <a:lnTo>
                    <a:pt x="930" y="362"/>
                  </a:lnTo>
                  <a:lnTo>
                    <a:pt x="914" y="412"/>
                  </a:lnTo>
                  <a:lnTo>
                    <a:pt x="893" y="462"/>
                  </a:lnTo>
                  <a:lnTo>
                    <a:pt x="869" y="515"/>
                  </a:lnTo>
                  <a:lnTo>
                    <a:pt x="839" y="568"/>
                  </a:lnTo>
                  <a:lnTo>
                    <a:pt x="805" y="622"/>
                  </a:lnTo>
                  <a:lnTo>
                    <a:pt x="766" y="673"/>
                  </a:lnTo>
                  <a:lnTo>
                    <a:pt x="723" y="723"/>
                  </a:lnTo>
                  <a:lnTo>
                    <a:pt x="675" y="769"/>
                  </a:lnTo>
                  <a:lnTo>
                    <a:pt x="623" y="811"/>
                  </a:lnTo>
                  <a:lnTo>
                    <a:pt x="565" y="848"/>
                  </a:lnTo>
                  <a:lnTo>
                    <a:pt x="503" y="879"/>
                  </a:lnTo>
                  <a:lnTo>
                    <a:pt x="502" y="879"/>
                  </a:lnTo>
                  <a:lnTo>
                    <a:pt x="499" y="880"/>
                  </a:lnTo>
                  <a:lnTo>
                    <a:pt x="494" y="881"/>
                  </a:lnTo>
                  <a:lnTo>
                    <a:pt x="486" y="883"/>
                  </a:lnTo>
                  <a:lnTo>
                    <a:pt x="477" y="884"/>
                  </a:lnTo>
                  <a:lnTo>
                    <a:pt x="466" y="885"/>
                  </a:lnTo>
                  <a:lnTo>
                    <a:pt x="453" y="885"/>
                  </a:lnTo>
                  <a:lnTo>
                    <a:pt x="439" y="884"/>
                  </a:lnTo>
                  <a:lnTo>
                    <a:pt x="423" y="883"/>
                  </a:lnTo>
                  <a:lnTo>
                    <a:pt x="404" y="880"/>
                  </a:lnTo>
                  <a:lnTo>
                    <a:pt x="385" y="876"/>
                  </a:lnTo>
                  <a:lnTo>
                    <a:pt x="364" y="870"/>
                  </a:lnTo>
                  <a:lnTo>
                    <a:pt x="342" y="862"/>
                  </a:lnTo>
                  <a:lnTo>
                    <a:pt x="319" y="853"/>
                  </a:lnTo>
                  <a:lnTo>
                    <a:pt x="294" y="841"/>
                  </a:lnTo>
                  <a:lnTo>
                    <a:pt x="268" y="826"/>
                  </a:lnTo>
                  <a:lnTo>
                    <a:pt x="243" y="810"/>
                  </a:lnTo>
                  <a:lnTo>
                    <a:pt x="217" y="794"/>
                  </a:lnTo>
                  <a:lnTo>
                    <a:pt x="194" y="778"/>
                  </a:lnTo>
                  <a:lnTo>
                    <a:pt x="174" y="762"/>
                  </a:lnTo>
                  <a:lnTo>
                    <a:pt x="153" y="743"/>
                  </a:lnTo>
                  <a:lnTo>
                    <a:pt x="136" y="726"/>
                  </a:lnTo>
                  <a:lnTo>
                    <a:pt x="118" y="708"/>
                  </a:lnTo>
                  <a:lnTo>
                    <a:pt x="105" y="688"/>
                  </a:lnTo>
                  <a:lnTo>
                    <a:pt x="92" y="668"/>
                  </a:lnTo>
                  <a:lnTo>
                    <a:pt x="80" y="647"/>
                  </a:lnTo>
                  <a:lnTo>
                    <a:pt x="72" y="626"/>
                  </a:lnTo>
                  <a:lnTo>
                    <a:pt x="66" y="603"/>
                  </a:lnTo>
                  <a:lnTo>
                    <a:pt x="62" y="579"/>
                  </a:lnTo>
                  <a:lnTo>
                    <a:pt x="61" y="554"/>
                  </a:lnTo>
                  <a:lnTo>
                    <a:pt x="62" y="528"/>
                  </a:lnTo>
                  <a:lnTo>
                    <a:pt x="65" y="501"/>
                  </a:lnTo>
                  <a:lnTo>
                    <a:pt x="68" y="451"/>
                  </a:lnTo>
                  <a:lnTo>
                    <a:pt x="57" y="408"/>
                  </a:lnTo>
                  <a:lnTo>
                    <a:pt x="41" y="368"/>
                  </a:lnTo>
                  <a:lnTo>
                    <a:pt x="22" y="330"/>
                  </a:lnTo>
                  <a:lnTo>
                    <a:pt x="7" y="287"/>
                  </a:lnTo>
                  <a:lnTo>
                    <a:pt x="0" y="240"/>
                  </a:lnTo>
                  <a:lnTo>
                    <a:pt x="5" y="182"/>
                  </a:lnTo>
                  <a:lnTo>
                    <a:pt x="30" y="113"/>
                  </a:lnTo>
                  <a:close/>
                </a:path>
              </a:pathLst>
            </a:custGeom>
            <a:solidFill>
              <a:srgbClr val="DBE8E5"/>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28" name="Freeform 305"/>
            <p:cNvSpPr>
              <a:spLocks/>
            </p:cNvSpPr>
            <p:nvPr/>
          </p:nvSpPr>
          <p:spPr bwMode="auto">
            <a:xfrm>
              <a:off x="3100" y="2536"/>
              <a:ext cx="457" cy="427"/>
            </a:xfrm>
            <a:custGeom>
              <a:avLst/>
              <a:gdLst>
                <a:gd name="T0" fmla="*/ 15 w 914"/>
                <a:gd name="T1" fmla="*/ 55 h 853"/>
                <a:gd name="T2" fmla="*/ 17 w 914"/>
                <a:gd name="T3" fmla="*/ 51 h 853"/>
                <a:gd name="T4" fmla="*/ 23 w 914"/>
                <a:gd name="T5" fmla="*/ 43 h 853"/>
                <a:gd name="T6" fmla="*/ 30 w 914"/>
                <a:gd name="T7" fmla="*/ 35 h 853"/>
                <a:gd name="T8" fmla="*/ 42 w 914"/>
                <a:gd name="T9" fmla="*/ 25 h 853"/>
                <a:gd name="T10" fmla="*/ 57 w 914"/>
                <a:gd name="T11" fmla="*/ 18 h 853"/>
                <a:gd name="T12" fmla="*/ 76 w 914"/>
                <a:gd name="T13" fmla="*/ 13 h 853"/>
                <a:gd name="T14" fmla="*/ 99 w 914"/>
                <a:gd name="T15" fmla="*/ 11 h 853"/>
                <a:gd name="T16" fmla="*/ 123 w 914"/>
                <a:gd name="T17" fmla="*/ 14 h 853"/>
                <a:gd name="T18" fmla="*/ 144 w 914"/>
                <a:gd name="T19" fmla="*/ 16 h 853"/>
                <a:gd name="T20" fmla="*/ 162 w 914"/>
                <a:gd name="T21" fmla="*/ 17 h 853"/>
                <a:gd name="T22" fmla="*/ 178 w 914"/>
                <a:gd name="T23" fmla="*/ 17 h 853"/>
                <a:gd name="T24" fmla="*/ 193 w 914"/>
                <a:gd name="T25" fmla="*/ 16 h 853"/>
                <a:gd name="T26" fmla="*/ 208 w 914"/>
                <a:gd name="T27" fmla="*/ 13 h 853"/>
                <a:gd name="T28" fmla="*/ 223 w 914"/>
                <a:gd name="T29" fmla="*/ 10 h 853"/>
                <a:gd name="T30" fmla="*/ 238 w 914"/>
                <a:gd name="T31" fmla="*/ 5 h 853"/>
                <a:gd name="T32" fmla="*/ 257 w 914"/>
                <a:gd name="T33" fmla="*/ 1 h 853"/>
                <a:gd name="T34" fmla="*/ 282 w 914"/>
                <a:gd name="T35" fmla="*/ 1 h 853"/>
                <a:gd name="T36" fmla="*/ 311 w 914"/>
                <a:gd name="T37" fmla="*/ 6 h 853"/>
                <a:gd name="T38" fmla="*/ 344 w 914"/>
                <a:gd name="T39" fmla="*/ 17 h 853"/>
                <a:gd name="T40" fmla="*/ 375 w 914"/>
                <a:gd name="T41" fmla="*/ 30 h 853"/>
                <a:gd name="T42" fmla="*/ 405 w 914"/>
                <a:gd name="T43" fmla="*/ 46 h 853"/>
                <a:gd name="T44" fmla="*/ 429 w 914"/>
                <a:gd name="T45" fmla="*/ 63 h 853"/>
                <a:gd name="T46" fmla="*/ 447 w 914"/>
                <a:gd name="T47" fmla="*/ 81 h 853"/>
                <a:gd name="T48" fmla="*/ 456 w 914"/>
                <a:gd name="T49" fmla="*/ 101 h 853"/>
                <a:gd name="T50" fmla="*/ 456 w 914"/>
                <a:gd name="T51" fmla="*/ 133 h 853"/>
                <a:gd name="T52" fmla="*/ 447 w 914"/>
                <a:gd name="T53" fmla="*/ 175 h 853"/>
                <a:gd name="T54" fmla="*/ 430 w 914"/>
                <a:gd name="T55" fmla="*/ 223 h 853"/>
                <a:gd name="T56" fmla="*/ 404 w 914"/>
                <a:gd name="T57" fmla="*/ 274 h 853"/>
                <a:gd name="T58" fmla="*/ 369 w 914"/>
                <a:gd name="T59" fmla="*/ 325 h 853"/>
                <a:gd name="T60" fmla="*/ 325 w 914"/>
                <a:gd name="T61" fmla="*/ 371 h 853"/>
                <a:gd name="T62" fmla="*/ 272 w 914"/>
                <a:gd name="T63" fmla="*/ 409 h 853"/>
                <a:gd name="T64" fmla="*/ 241 w 914"/>
                <a:gd name="T65" fmla="*/ 424 h 853"/>
                <a:gd name="T66" fmla="*/ 237 w 914"/>
                <a:gd name="T67" fmla="*/ 425 h 853"/>
                <a:gd name="T68" fmla="*/ 229 w 914"/>
                <a:gd name="T69" fmla="*/ 426 h 853"/>
                <a:gd name="T70" fmla="*/ 218 w 914"/>
                <a:gd name="T71" fmla="*/ 427 h 853"/>
                <a:gd name="T72" fmla="*/ 204 w 914"/>
                <a:gd name="T73" fmla="*/ 426 h 853"/>
                <a:gd name="T74" fmla="*/ 186 w 914"/>
                <a:gd name="T75" fmla="*/ 422 h 853"/>
                <a:gd name="T76" fmla="*/ 165 w 914"/>
                <a:gd name="T77" fmla="*/ 416 h 853"/>
                <a:gd name="T78" fmla="*/ 142 w 914"/>
                <a:gd name="T79" fmla="*/ 406 h 853"/>
                <a:gd name="T80" fmla="*/ 117 w 914"/>
                <a:gd name="T81" fmla="*/ 391 h 853"/>
                <a:gd name="T82" fmla="*/ 95 w 914"/>
                <a:gd name="T83" fmla="*/ 375 h 853"/>
                <a:gd name="T84" fmla="*/ 74 w 914"/>
                <a:gd name="T85" fmla="*/ 359 h 853"/>
                <a:gd name="T86" fmla="*/ 57 w 914"/>
                <a:gd name="T87" fmla="*/ 341 h 853"/>
                <a:gd name="T88" fmla="*/ 45 w 914"/>
                <a:gd name="T89" fmla="*/ 322 h 853"/>
                <a:gd name="T90" fmla="*/ 35 w 914"/>
                <a:gd name="T91" fmla="*/ 301 h 853"/>
                <a:gd name="T92" fmla="*/ 30 w 914"/>
                <a:gd name="T93" fmla="*/ 279 h 853"/>
                <a:gd name="T94" fmla="*/ 30 w 914"/>
                <a:gd name="T95" fmla="*/ 255 h 853"/>
                <a:gd name="T96" fmla="*/ 33 w 914"/>
                <a:gd name="T97" fmla="*/ 218 h 853"/>
                <a:gd name="T98" fmla="*/ 20 w 914"/>
                <a:gd name="T99" fmla="*/ 178 h 853"/>
                <a:gd name="T100" fmla="*/ 4 w 914"/>
                <a:gd name="T101" fmla="*/ 139 h 853"/>
                <a:gd name="T102" fmla="*/ 3 w 914"/>
                <a:gd name="T103" fmla="*/ 89 h 8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4"/>
                <a:gd name="T157" fmla="*/ 0 h 853"/>
                <a:gd name="T158" fmla="*/ 914 w 914"/>
                <a:gd name="T159" fmla="*/ 853 h 8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4" h="853">
                  <a:moveTo>
                    <a:pt x="29" y="110"/>
                  </a:moveTo>
                  <a:lnTo>
                    <a:pt x="30" y="109"/>
                  </a:lnTo>
                  <a:lnTo>
                    <a:pt x="31" y="106"/>
                  </a:lnTo>
                  <a:lnTo>
                    <a:pt x="34" y="101"/>
                  </a:lnTo>
                  <a:lnTo>
                    <a:pt x="39" y="94"/>
                  </a:lnTo>
                  <a:lnTo>
                    <a:pt x="45" y="86"/>
                  </a:lnTo>
                  <a:lnTo>
                    <a:pt x="52" y="78"/>
                  </a:lnTo>
                  <a:lnTo>
                    <a:pt x="61" y="69"/>
                  </a:lnTo>
                  <a:lnTo>
                    <a:pt x="71" y="60"/>
                  </a:lnTo>
                  <a:lnTo>
                    <a:pt x="84" y="50"/>
                  </a:lnTo>
                  <a:lnTo>
                    <a:pt x="98" y="42"/>
                  </a:lnTo>
                  <a:lnTo>
                    <a:pt x="114" y="35"/>
                  </a:lnTo>
                  <a:lnTo>
                    <a:pt x="131" y="30"/>
                  </a:lnTo>
                  <a:lnTo>
                    <a:pt x="152" y="25"/>
                  </a:lnTo>
                  <a:lnTo>
                    <a:pt x="174" y="22"/>
                  </a:lnTo>
                  <a:lnTo>
                    <a:pt x="197" y="22"/>
                  </a:lnTo>
                  <a:lnTo>
                    <a:pt x="223" y="24"/>
                  </a:lnTo>
                  <a:lnTo>
                    <a:pt x="246" y="27"/>
                  </a:lnTo>
                  <a:lnTo>
                    <a:pt x="268" y="30"/>
                  </a:lnTo>
                  <a:lnTo>
                    <a:pt x="288" y="32"/>
                  </a:lnTo>
                  <a:lnTo>
                    <a:pt x="306" y="33"/>
                  </a:lnTo>
                  <a:lnTo>
                    <a:pt x="324" y="33"/>
                  </a:lnTo>
                  <a:lnTo>
                    <a:pt x="341" y="34"/>
                  </a:lnTo>
                  <a:lnTo>
                    <a:pt x="356" y="33"/>
                  </a:lnTo>
                  <a:lnTo>
                    <a:pt x="371" y="32"/>
                  </a:lnTo>
                  <a:lnTo>
                    <a:pt x="386" y="31"/>
                  </a:lnTo>
                  <a:lnTo>
                    <a:pt x="401" y="29"/>
                  </a:lnTo>
                  <a:lnTo>
                    <a:pt x="415" y="26"/>
                  </a:lnTo>
                  <a:lnTo>
                    <a:pt x="430" y="23"/>
                  </a:lnTo>
                  <a:lnTo>
                    <a:pt x="445" y="19"/>
                  </a:lnTo>
                  <a:lnTo>
                    <a:pt x="461" y="15"/>
                  </a:lnTo>
                  <a:lnTo>
                    <a:pt x="477" y="10"/>
                  </a:lnTo>
                  <a:lnTo>
                    <a:pt x="494" y="4"/>
                  </a:lnTo>
                  <a:lnTo>
                    <a:pt x="514" y="1"/>
                  </a:lnTo>
                  <a:lnTo>
                    <a:pt x="538" y="0"/>
                  </a:lnTo>
                  <a:lnTo>
                    <a:pt x="563" y="1"/>
                  </a:lnTo>
                  <a:lnTo>
                    <a:pt x="592" y="5"/>
                  </a:lnTo>
                  <a:lnTo>
                    <a:pt x="622" y="12"/>
                  </a:lnTo>
                  <a:lnTo>
                    <a:pt x="654" y="22"/>
                  </a:lnTo>
                  <a:lnTo>
                    <a:pt x="687" y="33"/>
                  </a:lnTo>
                  <a:lnTo>
                    <a:pt x="719" y="46"/>
                  </a:lnTo>
                  <a:lnTo>
                    <a:pt x="750" y="60"/>
                  </a:lnTo>
                  <a:lnTo>
                    <a:pt x="780" y="75"/>
                  </a:lnTo>
                  <a:lnTo>
                    <a:pt x="809" y="91"/>
                  </a:lnTo>
                  <a:lnTo>
                    <a:pt x="835" y="108"/>
                  </a:lnTo>
                  <a:lnTo>
                    <a:pt x="858" y="126"/>
                  </a:lnTo>
                  <a:lnTo>
                    <a:pt x="878" y="145"/>
                  </a:lnTo>
                  <a:lnTo>
                    <a:pt x="893" y="162"/>
                  </a:lnTo>
                  <a:lnTo>
                    <a:pt x="904" y="181"/>
                  </a:lnTo>
                  <a:lnTo>
                    <a:pt x="911" y="202"/>
                  </a:lnTo>
                  <a:lnTo>
                    <a:pt x="914" y="231"/>
                  </a:lnTo>
                  <a:lnTo>
                    <a:pt x="911" y="266"/>
                  </a:lnTo>
                  <a:lnTo>
                    <a:pt x="904" y="305"/>
                  </a:lnTo>
                  <a:lnTo>
                    <a:pt x="894" y="349"/>
                  </a:lnTo>
                  <a:lnTo>
                    <a:pt x="879" y="396"/>
                  </a:lnTo>
                  <a:lnTo>
                    <a:pt x="859" y="446"/>
                  </a:lnTo>
                  <a:lnTo>
                    <a:pt x="835" y="496"/>
                  </a:lnTo>
                  <a:lnTo>
                    <a:pt x="808" y="548"/>
                  </a:lnTo>
                  <a:lnTo>
                    <a:pt x="774" y="600"/>
                  </a:lnTo>
                  <a:lnTo>
                    <a:pt x="737" y="649"/>
                  </a:lnTo>
                  <a:lnTo>
                    <a:pt x="696" y="697"/>
                  </a:lnTo>
                  <a:lnTo>
                    <a:pt x="650" y="742"/>
                  </a:lnTo>
                  <a:lnTo>
                    <a:pt x="599" y="782"/>
                  </a:lnTo>
                  <a:lnTo>
                    <a:pt x="544" y="818"/>
                  </a:lnTo>
                  <a:lnTo>
                    <a:pt x="484" y="848"/>
                  </a:lnTo>
                  <a:lnTo>
                    <a:pt x="483" y="848"/>
                  </a:lnTo>
                  <a:lnTo>
                    <a:pt x="479" y="849"/>
                  </a:lnTo>
                  <a:lnTo>
                    <a:pt x="475" y="850"/>
                  </a:lnTo>
                  <a:lnTo>
                    <a:pt x="468" y="851"/>
                  </a:lnTo>
                  <a:lnTo>
                    <a:pt x="458" y="852"/>
                  </a:lnTo>
                  <a:lnTo>
                    <a:pt x="448" y="853"/>
                  </a:lnTo>
                  <a:lnTo>
                    <a:pt x="435" y="853"/>
                  </a:lnTo>
                  <a:lnTo>
                    <a:pt x="422" y="852"/>
                  </a:lnTo>
                  <a:lnTo>
                    <a:pt x="407" y="851"/>
                  </a:lnTo>
                  <a:lnTo>
                    <a:pt x="389" y="849"/>
                  </a:lnTo>
                  <a:lnTo>
                    <a:pt x="371" y="844"/>
                  </a:lnTo>
                  <a:lnTo>
                    <a:pt x="351" y="838"/>
                  </a:lnTo>
                  <a:lnTo>
                    <a:pt x="329" y="831"/>
                  </a:lnTo>
                  <a:lnTo>
                    <a:pt x="307" y="822"/>
                  </a:lnTo>
                  <a:lnTo>
                    <a:pt x="283" y="811"/>
                  </a:lnTo>
                  <a:lnTo>
                    <a:pt x="259" y="797"/>
                  </a:lnTo>
                  <a:lnTo>
                    <a:pt x="234" y="782"/>
                  </a:lnTo>
                  <a:lnTo>
                    <a:pt x="211" y="766"/>
                  </a:lnTo>
                  <a:lnTo>
                    <a:pt x="189" y="750"/>
                  </a:lnTo>
                  <a:lnTo>
                    <a:pt x="168" y="733"/>
                  </a:lnTo>
                  <a:lnTo>
                    <a:pt x="148" y="717"/>
                  </a:lnTo>
                  <a:lnTo>
                    <a:pt x="131" y="700"/>
                  </a:lnTo>
                  <a:lnTo>
                    <a:pt x="115" y="682"/>
                  </a:lnTo>
                  <a:lnTo>
                    <a:pt x="101" y="663"/>
                  </a:lnTo>
                  <a:lnTo>
                    <a:pt x="89" y="644"/>
                  </a:lnTo>
                  <a:lnTo>
                    <a:pt x="78" y="624"/>
                  </a:lnTo>
                  <a:lnTo>
                    <a:pt x="70" y="602"/>
                  </a:lnTo>
                  <a:lnTo>
                    <a:pt x="64" y="581"/>
                  </a:lnTo>
                  <a:lnTo>
                    <a:pt x="60" y="558"/>
                  </a:lnTo>
                  <a:lnTo>
                    <a:pt x="59" y="534"/>
                  </a:lnTo>
                  <a:lnTo>
                    <a:pt x="60" y="510"/>
                  </a:lnTo>
                  <a:lnTo>
                    <a:pt x="63" y="484"/>
                  </a:lnTo>
                  <a:lnTo>
                    <a:pt x="65" y="435"/>
                  </a:lnTo>
                  <a:lnTo>
                    <a:pt x="56" y="394"/>
                  </a:lnTo>
                  <a:lnTo>
                    <a:pt x="40" y="356"/>
                  </a:lnTo>
                  <a:lnTo>
                    <a:pt x="22" y="318"/>
                  </a:lnTo>
                  <a:lnTo>
                    <a:pt x="7" y="277"/>
                  </a:lnTo>
                  <a:lnTo>
                    <a:pt x="0" y="232"/>
                  </a:lnTo>
                  <a:lnTo>
                    <a:pt x="6" y="177"/>
                  </a:lnTo>
                  <a:lnTo>
                    <a:pt x="29" y="110"/>
                  </a:lnTo>
                  <a:close/>
                </a:path>
              </a:pathLst>
            </a:custGeom>
            <a:solidFill>
              <a:srgbClr val="D1E0DB"/>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29" name="Freeform 306"/>
            <p:cNvSpPr>
              <a:spLocks/>
            </p:cNvSpPr>
            <p:nvPr/>
          </p:nvSpPr>
          <p:spPr bwMode="auto">
            <a:xfrm>
              <a:off x="3108" y="2546"/>
              <a:ext cx="439" cy="411"/>
            </a:xfrm>
            <a:custGeom>
              <a:avLst/>
              <a:gdLst>
                <a:gd name="T0" fmla="*/ 15 w 877"/>
                <a:gd name="T1" fmla="*/ 52 h 822"/>
                <a:gd name="T2" fmla="*/ 17 w 877"/>
                <a:gd name="T3" fmla="*/ 49 h 822"/>
                <a:gd name="T4" fmla="*/ 22 w 877"/>
                <a:gd name="T5" fmla="*/ 42 h 822"/>
                <a:gd name="T6" fmla="*/ 30 w 877"/>
                <a:gd name="T7" fmla="*/ 34 h 822"/>
                <a:gd name="T8" fmla="*/ 41 w 877"/>
                <a:gd name="T9" fmla="*/ 25 h 822"/>
                <a:gd name="T10" fmla="*/ 56 w 877"/>
                <a:gd name="T11" fmla="*/ 18 h 822"/>
                <a:gd name="T12" fmla="*/ 73 w 877"/>
                <a:gd name="T13" fmla="*/ 13 h 822"/>
                <a:gd name="T14" fmla="*/ 95 w 877"/>
                <a:gd name="T15" fmla="*/ 11 h 822"/>
                <a:gd name="T16" fmla="*/ 119 w 877"/>
                <a:gd name="T17" fmla="*/ 13 h 822"/>
                <a:gd name="T18" fmla="*/ 139 w 877"/>
                <a:gd name="T19" fmla="*/ 15 h 822"/>
                <a:gd name="T20" fmla="*/ 156 w 877"/>
                <a:gd name="T21" fmla="*/ 17 h 822"/>
                <a:gd name="T22" fmla="*/ 171 w 877"/>
                <a:gd name="T23" fmla="*/ 17 h 822"/>
                <a:gd name="T24" fmla="*/ 186 w 877"/>
                <a:gd name="T25" fmla="*/ 15 h 822"/>
                <a:gd name="T26" fmla="*/ 200 w 877"/>
                <a:gd name="T27" fmla="*/ 13 h 822"/>
                <a:gd name="T28" fmla="*/ 214 w 877"/>
                <a:gd name="T29" fmla="*/ 10 h 822"/>
                <a:gd name="T30" fmla="*/ 230 w 877"/>
                <a:gd name="T31" fmla="*/ 5 h 822"/>
                <a:gd name="T32" fmla="*/ 247 w 877"/>
                <a:gd name="T33" fmla="*/ 0 h 822"/>
                <a:gd name="T34" fmla="*/ 271 w 877"/>
                <a:gd name="T35" fmla="*/ 1 h 822"/>
                <a:gd name="T36" fmla="*/ 299 w 877"/>
                <a:gd name="T37" fmla="*/ 6 h 822"/>
                <a:gd name="T38" fmla="*/ 330 w 877"/>
                <a:gd name="T39" fmla="*/ 15 h 822"/>
                <a:gd name="T40" fmla="*/ 360 w 877"/>
                <a:gd name="T41" fmla="*/ 29 h 822"/>
                <a:gd name="T42" fmla="*/ 389 w 877"/>
                <a:gd name="T43" fmla="*/ 44 h 822"/>
                <a:gd name="T44" fmla="*/ 412 w 877"/>
                <a:gd name="T45" fmla="*/ 60 h 822"/>
                <a:gd name="T46" fmla="*/ 429 w 877"/>
                <a:gd name="T47" fmla="*/ 79 h 822"/>
                <a:gd name="T48" fmla="*/ 438 w 877"/>
                <a:gd name="T49" fmla="*/ 98 h 822"/>
                <a:gd name="T50" fmla="*/ 438 w 877"/>
                <a:gd name="T51" fmla="*/ 128 h 822"/>
                <a:gd name="T52" fmla="*/ 429 w 877"/>
                <a:gd name="T53" fmla="*/ 169 h 822"/>
                <a:gd name="T54" fmla="*/ 413 w 877"/>
                <a:gd name="T55" fmla="*/ 215 h 822"/>
                <a:gd name="T56" fmla="*/ 388 w 877"/>
                <a:gd name="T57" fmla="*/ 264 h 822"/>
                <a:gd name="T58" fmla="*/ 355 w 877"/>
                <a:gd name="T59" fmla="*/ 313 h 822"/>
                <a:gd name="T60" fmla="*/ 313 w 877"/>
                <a:gd name="T61" fmla="*/ 357 h 822"/>
                <a:gd name="T62" fmla="*/ 262 w 877"/>
                <a:gd name="T63" fmla="*/ 394 h 822"/>
                <a:gd name="T64" fmla="*/ 232 w 877"/>
                <a:gd name="T65" fmla="*/ 408 h 822"/>
                <a:gd name="T66" fmla="*/ 228 w 877"/>
                <a:gd name="T67" fmla="*/ 409 h 822"/>
                <a:gd name="T68" fmla="*/ 221 w 877"/>
                <a:gd name="T69" fmla="*/ 410 h 822"/>
                <a:gd name="T70" fmla="*/ 210 w 877"/>
                <a:gd name="T71" fmla="*/ 411 h 822"/>
                <a:gd name="T72" fmla="*/ 196 w 877"/>
                <a:gd name="T73" fmla="*/ 410 h 822"/>
                <a:gd name="T74" fmla="*/ 179 w 877"/>
                <a:gd name="T75" fmla="*/ 406 h 822"/>
                <a:gd name="T76" fmla="*/ 159 w 877"/>
                <a:gd name="T77" fmla="*/ 401 h 822"/>
                <a:gd name="T78" fmla="*/ 137 w 877"/>
                <a:gd name="T79" fmla="*/ 391 h 822"/>
                <a:gd name="T80" fmla="*/ 113 w 877"/>
                <a:gd name="T81" fmla="*/ 376 h 822"/>
                <a:gd name="T82" fmla="*/ 91 w 877"/>
                <a:gd name="T83" fmla="*/ 362 h 822"/>
                <a:gd name="T84" fmla="*/ 72 w 877"/>
                <a:gd name="T85" fmla="*/ 345 h 822"/>
                <a:gd name="T86" fmla="*/ 56 w 877"/>
                <a:gd name="T87" fmla="*/ 328 h 822"/>
                <a:gd name="T88" fmla="*/ 43 w 877"/>
                <a:gd name="T89" fmla="*/ 310 h 822"/>
                <a:gd name="T90" fmla="*/ 34 w 877"/>
                <a:gd name="T91" fmla="*/ 290 h 822"/>
                <a:gd name="T92" fmla="*/ 30 w 877"/>
                <a:gd name="T93" fmla="*/ 269 h 822"/>
                <a:gd name="T94" fmla="*/ 29 w 877"/>
                <a:gd name="T95" fmla="*/ 245 h 822"/>
                <a:gd name="T96" fmla="*/ 32 w 877"/>
                <a:gd name="T97" fmla="*/ 209 h 822"/>
                <a:gd name="T98" fmla="*/ 20 w 877"/>
                <a:gd name="T99" fmla="*/ 171 h 822"/>
                <a:gd name="T100" fmla="*/ 4 w 877"/>
                <a:gd name="T101" fmla="*/ 134 h 822"/>
                <a:gd name="T102" fmla="*/ 3 w 877"/>
                <a:gd name="T103" fmla="*/ 86 h 8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77"/>
                <a:gd name="T157" fmla="*/ 0 h 822"/>
                <a:gd name="T158" fmla="*/ 877 w 877"/>
                <a:gd name="T159" fmla="*/ 822 h 8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77" h="822">
                  <a:moveTo>
                    <a:pt x="28" y="106"/>
                  </a:moveTo>
                  <a:lnTo>
                    <a:pt x="29" y="105"/>
                  </a:lnTo>
                  <a:lnTo>
                    <a:pt x="30" y="102"/>
                  </a:lnTo>
                  <a:lnTo>
                    <a:pt x="33" y="97"/>
                  </a:lnTo>
                  <a:lnTo>
                    <a:pt x="37" y="90"/>
                  </a:lnTo>
                  <a:lnTo>
                    <a:pt x="43" y="83"/>
                  </a:lnTo>
                  <a:lnTo>
                    <a:pt x="51" y="75"/>
                  </a:lnTo>
                  <a:lnTo>
                    <a:pt x="59" y="67"/>
                  </a:lnTo>
                  <a:lnTo>
                    <a:pt x="69" y="58"/>
                  </a:lnTo>
                  <a:lnTo>
                    <a:pt x="81" y="50"/>
                  </a:lnTo>
                  <a:lnTo>
                    <a:pt x="94" y="42"/>
                  </a:lnTo>
                  <a:lnTo>
                    <a:pt x="111" y="35"/>
                  </a:lnTo>
                  <a:lnTo>
                    <a:pt x="127" y="28"/>
                  </a:lnTo>
                  <a:lnTo>
                    <a:pt x="146" y="25"/>
                  </a:lnTo>
                  <a:lnTo>
                    <a:pt x="167" y="21"/>
                  </a:lnTo>
                  <a:lnTo>
                    <a:pt x="190" y="21"/>
                  </a:lnTo>
                  <a:lnTo>
                    <a:pt x="215" y="23"/>
                  </a:lnTo>
                  <a:lnTo>
                    <a:pt x="237" y="27"/>
                  </a:lnTo>
                  <a:lnTo>
                    <a:pt x="258" y="29"/>
                  </a:lnTo>
                  <a:lnTo>
                    <a:pt x="278" y="30"/>
                  </a:lnTo>
                  <a:lnTo>
                    <a:pt x="295" y="31"/>
                  </a:lnTo>
                  <a:lnTo>
                    <a:pt x="312" y="33"/>
                  </a:lnTo>
                  <a:lnTo>
                    <a:pt x="327" y="33"/>
                  </a:lnTo>
                  <a:lnTo>
                    <a:pt x="342" y="33"/>
                  </a:lnTo>
                  <a:lnTo>
                    <a:pt x="357" y="31"/>
                  </a:lnTo>
                  <a:lnTo>
                    <a:pt x="371" y="30"/>
                  </a:lnTo>
                  <a:lnTo>
                    <a:pt x="385" y="28"/>
                  </a:lnTo>
                  <a:lnTo>
                    <a:pt x="399" y="26"/>
                  </a:lnTo>
                  <a:lnTo>
                    <a:pt x="414" y="22"/>
                  </a:lnTo>
                  <a:lnTo>
                    <a:pt x="427" y="19"/>
                  </a:lnTo>
                  <a:lnTo>
                    <a:pt x="442" y="14"/>
                  </a:lnTo>
                  <a:lnTo>
                    <a:pt x="459" y="10"/>
                  </a:lnTo>
                  <a:lnTo>
                    <a:pt x="475" y="5"/>
                  </a:lnTo>
                  <a:lnTo>
                    <a:pt x="493" y="0"/>
                  </a:lnTo>
                  <a:lnTo>
                    <a:pt x="516" y="0"/>
                  </a:lnTo>
                  <a:lnTo>
                    <a:pt x="542" y="1"/>
                  </a:lnTo>
                  <a:lnTo>
                    <a:pt x="569" y="6"/>
                  </a:lnTo>
                  <a:lnTo>
                    <a:pt x="598" y="12"/>
                  </a:lnTo>
                  <a:lnTo>
                    <a:pt x="628" y="21"/>
                  </a:lnTo>
                  <a:lnTo>
                    <a:pt x="659" y="31"/>
                  </a:lnTo>
                  <a:lnTo>
                    <a:pt x="690" y="44"/>
                  </a:lnTo>
                  <a:lnTo>
                    <a:pt x="720" y="58"/>
                  </a:lnTo>
                  <a:lnTo>
                    <a:pt x="749" y="72"/>
                  </a:lnTo>
                  <a:lnTo>
                    <a:pt x="777" y="88"/>
                  </a:lnTo>
                  <a:lnTo>
                    <a:pt x="802" y="105"/>
                  </a:lnTo>
                  <a:lnTo>
                    <a:pt x="824" y="121"/>
                  </a:lnTo>
                  <a:lnTo>
                    <a:pt x="843" y="140"/>
                  </a:lnTo>
                  <a:lnTo>
                    <a:pt x="858" y="157"/>
                  </a:lnTo>
                  <a:lnTo>
                    <a:pt x="869" y="174"/>
                  </a:lnTo>
                  <a:lnTo>
                    <a:pt x="875" y="195"/>
                  </a:lnTo>
                  <a:lnTo>
                    <a:pt x="877" y="223"/>
                  </a:lnTo>
                  <a:lnTo>
                    <a:pt x="875" y="256"/>
                  </a:lnTo>
                  <a:lnTo>
                    <a:pt x="869" y="294"/>
                  </a:lnTo>
                  <a:lnTo>
                    <a:pt x="858" y="337"/>
                  </a:lnTo>
                  <a:lnTo>
                    <a:pt x="843" y="382"/>
                  </a:lnTo>
                  <a:lnTo>
                    <a:pt x="825" y="430"/>
                  </a:lnTo>
                  <a:lnTo>
                    <a:pt x="802" y="478"/>
                  </a:lnTo>
                  <a:lnTo>
                    <a:pt x="776" y="528"/>
                  </a:lnTo>
                  <a:lnTo>
                    <a:pt x="744" y="577"/>
                  </a:lnTo>
                  <a:lnTo>
                    <a:pt x="709" y="626"/>
                  </a:lnTo>
                  <a:lnTo>
                    <a:pt x="668" y="671"/>
                  </a:lnTo>
                  <a:lnTo>
                    <a:pt x="625" y="714"/>
                  </a:lnTo>
                  <a:lnTo>
                    <a:pt x="576" y="752"/>
                  </a:lnTo>
                  <a:lnTo>
                    <a:pt x="523" y="787"/>
                  </a:lnTo>
                  <a:lnTo>
                    <a:pt x="466" y="816"/>
                  </a:lnTo>
                  <a:lnTo>
                    <a:pt x="464" y="816"/>
                  </a:lnTo>
                  <a:lnTo>
                    <a:pt x="462" y="817"/>
                  </a:lnTo>
                  <a:lnTo>
                    <a:pt x="456" y="818"/>
                  </a:lnTo>
                  <a:lnTo>
                    <a:pt x="451" y="819"/>
                  </a:lnTo>
                  <a:lnTo>
                    <a:pt x="441" y="820"/>
                  </a:lnTo>
                  <a:lnTo>
                    <a:pt x="431" y="820"/>
                  </a:lnTo>
                  <a:lnTo>
                    <a:pt x="419" y="822"/>
                  </a:lnTo>
                  <a:lnTo>
                    <a:pt x="406" y="820"/>
                  </a:lnTo>
                  <a:lnTo>
                    <a:pt x="391" y="819"/>
                  </a:lnTo>
                  <a:lnTo>
                    <a:pt x="374" y="817"/>
                  </a:lnTo>
                  <a:lnTo>
                    <a:pt x="357" y="812"/>
                  </a:lnTo>
                  <a:lnTo>
                    <a:pt x="338" y="808"/>
                  </a:lnTo>
                  <a:lnTo>
                    <a:pt x="317" y="801"/>
                  </a:lnTo>
                  <a:lnTo>
                    <a:pt x="296" y="792"/>
                  </a:lnTo>
                  <a:lnTo>
                    <a:pt x="273" y="781"/>
                  </a:lnTo>
                  <a:lnTo>
                    <a:pt x="249" y="767"/>
                  </a:lnTo>
                  <a:lnTo>
                    <a:pt x="225" y="752"/>
                  </a:lnTo>
                  <a:lnTo>
                    <a:pt x="203" y="738"/>
                  </a:lnTo>
                  <a:lnTo>
                    <a:pt x="181" y="723"/>
                  </a:lnTo>
                  <a:lnTo>
                    <a:pt x="161" y="706"/>
                  </a:lnTo>
                  <a:lnTo>
                    <a:pt x="143" y="690"/>
                  </a:lnTo>
                  <a:lnTo>
                    <a:pt x="126" y="673"/>
                  </a:lnTo>
                  <a:lnTo>
                    <a:pt x="111" y="656"/>
                  </a:lnTo>
                  <a:lnTo>
                    <a:pt x="97" y="638"/>
                  </a:lnTo>
                  <a:lnTo>
                    <a:pt x="85" y="620"/>
                  </a:lnTo>
                  <a:lnTo>
                    <a:pt x="76" y="600"/>
                  </a:lnTo>
                  <a:lnTo>
                    <a:pt x="68" y="580"/>
                  </a:lnTo>
                  <a:lnTo>
                    <a:pt x="62" y="559"/>
                  </a:lnTo>
                  <a:lnTo>
                    <a:pt x="59" y="537"/>
                  </a:lnTo>
                  <a:lnTo>
                    <a:pt x="56" y="514"/>
                  </a:lnTo>
                  <a:lnTo>
                    <a:pt x="58" y="491"/>
                  </a:lnTo>
                  <a:lnTo>
                    <a:pt x="61" y="466"/>
                  </a:lnTo>
                  <a:lnTo>
                    <a:pt x="63" y="418"/>
                  </a:lnTo>
                  <a:lnTo>
                    <a:pt x="54" y="379"/>
                  </a:lnTo>
                  <a:lnTo>
                    <a:pt x="39" y="342"/>
                  </a:lnTo>
                  <a:lnTo>
                    <a:pt x="22" y="307"/>
                  </a:lnTo>
                  <a:lnTo>
                    <a:pt x="7" y="268"/>
                  </a:lnTo>
                  <a:lnTo>
                    <a:pt x="0" y="224"/>
                  </a:lnTo>
                  <a:lnTo>
                    <a:pt x="6" y="171"/>
                  </a:lnTo>
                  <a:lnTo>
                    <a:pt x="28" y="106"/>
                  </a:lnTo>
                  <a:close/>
                </a:path>
              </a:pathLst>
            </a:custGeom>
            <a:solidFill>
              <a:srgbClr val="C4D8D1"/>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30" name="Freeform 307"/>
            <p:cNvSpPr>
              <a:spLocks/>
            </p:cNvSpPr>
            <p:nvPr/>
          </p:nvSpPr>
          <p:spPr bwMode="auto">
            <a:xfrm>
              <a:off x="3117" y="2555"/>
              <a:ext cx="419" cy="395"/>
            </a:xfrm>
            <a:custGeom>
              <a:avLst/>
              <a:gdLst>
                <a:gd name="T0" fmla="*/ 14 w 840"/>
                <a:gd name="T1" fmla="*/ 49 h 789"/>
                <a:gd name="T2" fmla="*/ 24 w 840"/>
                <a:gd name="T3" fmla="*/ 36 h 789"/>
                <a:gd name="T4" fmla="*/ 45 w 840"/>
                <a:gd name="T5" fmla="*/ 20 h 789"/>
                <a:gd name="T6" fmla="*/ 80 w 840"/>
                <a:gd name="T7" fmla="*/ 11 h 789"/>
                <a:gd name="T8" fmla="*/ 113 w 840"/>
                <a:gd name="T9" fmla="*/ 13 h 789"/>
                <a:gd name="T10" fmla="*/ 133 w 840"/>
                <a:gd name="T11" fmla="*/ 16 h 789"/>
                <a:gd name="T12" fmla="*/ 149 w 840"/>
                <a:gd name="T13" fmla="*/ 16 h 789"/>
                <a:gd name="T14" fmla="*/ 164 w 840"/>
                <a:gd name="T15" fmla="*/ 16 h 789"/>
                <a:gd name="T16" fmla="*/ 178 w 840"/>
                <a:gd name="T17" fmla="*/ 15 h 789"/>
                <a:gd name="T18" fmla="*/ 191 w 840"/>
                <a:gd name="T19" fmla="*/ 13 h 789"/>
                <a:gd name="T20" fmla="*/ 205 w 840"/>
                <a:gd name="T21" fmla="*/ 9 h 789"/>
                <a:gd name="T22" fmla="*/ 219 w 840"/>
                <a:gd name="T23" fmla="*/ 5 h 789"/>
                <a:gd name="T24" fmla="*/ 236 w 840"/>
                <a:gd name="T25" fmla="*/ 1 h 789"/>
                <a:gd name="T26" fmla="*/ 259 w 840"/>
                <a:gd name="T27" fmla="*/ 1 h 789"/>
                <a:gd name="T28" fmla="*/ 287 w 840"/>
                <a:gd name="T29" fmla="*/ 6 h 789"/>
                <a:gd name="T30" fmla="*/ 316 w 840"/>
                <a:gd name="T31" fmla="*/ 16 h 789"/>
                <a:gd name="T32" fmla="*/ 345 w 840"/>
                <a:gd name="T33" fmla="*/ 28 h 789"/>
                <a:gd name="T34" fmla="*/ 372 w 840"/>
                <a:gd name="T35" fmla="*/ 43 h 789"/>
                <a:gd name="T36" fmla="*/ 395 w 840"/>
                <a:gd name="T37" fmla="*/ 59 h 789"/>
                <a:gd name="T38" fmla="*/ 411 w 840"/>
                <a:gd name="T39" fmla="*/ 76 h 789"/>
                <a:gd name="T40" fmla="*/ 419 w 840"/>
                <a:gd name="T41" fmla="*/ 94 h 789"/>
                <a:gd name="T42" fmla="*/ 419 w 840"/>
                <a:gd name="T43" fmla="*/ 123 h 789"/>
                <a:gd name="T44" fmla="*/ 411 w 840"/>
                <a:gd name="T45" fmla="*/ 162 h 789"/>
                <a:gd name="T46" fmla="*/ 396 w 840"/>
                <a:gd name="T47" fmla="*/ 207 h 789"/>
                <a:gd name="T48" fmla="*/ 371 w 840"/>
                <a:gd name="T49" fmla="*/ 254 h 789"/>
                <a:gd name="T50" fmla="*/ 339 w 840"/>
                <a:gd name="T51" fmla="*/ 301 h 789"/>
                <a:gd name="T52" fmla="*/ 299 w 840"/>
                <a:gd name="T53" fmla="*/ 343 h 789"/>
                <a:gd name="T54" fmla="*/ 250 w 840"/>
                <a:gd name="T55" fmla="*/ 379 h 789"/>
                <a:gd name="T56" fmla="*/ 222 w 840"/>
                <a:gd name="T57" fmla="*/ 392 h 789"/>
                <a:gd name="T58" fmla="*/ 218 w 840"/>
                <a:gd name="T59" fmla="*/ 393 h 789"/>
                <a:gd name="T60" fmla="*/ 211 w 840"/>
                <a:gd name="T61" fmla="*/ 395 h 789"/>
                <a:gd name="T62" fmla="*/ 201 w 840"/>
                <a:gd name="T63" fmla="*/ 395 h 789"/>
                <a:gd name="T64" fmla="*/ 187 w 840"/>
                <a:gd name="T65" fmla="*/ 394 h 789"/>
                <a:gd name="T66" fmla="*/ 171 w 840"/>
                <a:gd name="T67" fmla="*/ 391 h 789"/>
                <a:gd name="T68" fmla="*/ 152 w 840"/>
                <a:gd name="T69" fmla="*/ 385 h 789"/>
                <a:gd name="T70" fmla="*/ 131 w 840"/>
                <a:gd name="T71" fmla="*/ 376 h 789"/>
                <a:gd name="T72" fmla="*/ 107 w 840"/>
                <a:gd name="T73" fmla="*/ 362 h 789"/>
                <a:gd name="T74" fmla="*/ 87 w 840"/>
                <a:gd name="T75" fmla="*/ 347 h 789"/>
                <a:gd name="T76" fmla="*/ 68 w 840"/>
                <a:gd name="T77" fmla="*/ 332 h 789"/>
                <a:gd name="T78" fmla="*/ 53 w 840"/>
                <a:gd name="T79" fmla="*/ 316 h 789"/>
                <a:gd name="T80" fmla="*/ 41 w 840"/>
                <a:gd name="T81" fmla="*/ 298 h 789"/>
                <a:gd name="T82" fmla="*/ 33 w 840"/>
                <a:gd name="T83" fmla="*/ 279 h 789"/>
                <a:gd name="T84" fmla="*/ 28 w 840"/>
                <a:gd name="T85" fmla="*/ 259 h 789"/>
                <a:gd name="T86" fmla="*/ 27 w 840"/>
                <a:gd name="T87" fmla="*/ 236 h 789"/>
                <a:gd name="T88" fmla="*/ 30 w 840"/>
                <a:gd name="T89" fmla="*/ 202 h 789"/>
                <a:gd name="T90" fmla="*/ 18 w 840"/>
                <a:gd name="T91" fmla="*/ 165 h 789"/>
                <a:gd name="T92" fmla="*/ 3 w 840"/>
                <a:gd name="T93" fmla="*/ 129 h 789"/>
                <a:gd name="T94" fmla="*/ 3 w 840"/>
                <a:gd name="T95" fmla="*/ 82 h 7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0"/>
                <a:gd name="T145" fmla="*/ 0 h 789"/>
                <a:gd name="T146" fmla="*/ 840 w 840"/>
                <a:gd name="T147" fmla="*/ 789 h 7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0" h="789">
                  <a:moveTo>
                    <a:pt x="26" y="102"/>
                  </a:moveTo>
                  <a:lnTo>
                    <a:pt x="28" y="98"/>
                  </a:lnTo>
                  <a:lnTo>
                    <a:pt x="35" y="87"/>
                  </a:lnTo>
                  <a:lnTo>
                    <a:pt x="47" y="72"/>
                  </a:lnTo>
                  <a:lnTo>
                    <a:pt x="66" y="56"/>
                  </a:lnTo>
                  <a:lnTo>
                    <a:pt x="90" y="40"/>
                  </a:lnTo>
                  <a:lnTo>
                    <a:pt x="121" y="27"/>
                  </a:lnTo>
                  <a:lnTo>
                    <a:pt x="159" y="22"/>
                  </a:lnTo>
                  <a:lnTo>
                    <a:pt x="205" y="24"/>
                  </a:lnTo>
                  <a:lnTo>
                    <a:pt x="227" y="26"/>
                  </a:lnTo>
                  <a:lnTo>
                    <a:pt x="247" y="29"/>
                  </a:lnTo>
                  <a:lnTo>
                    <a:pt x="265" y="31"/>
                  </a:lnTo>
                  <a:lnTo>
                    <a:pt x="283" y="32"/>
                  </a:lnTo>
                  <a:lnTo>
                    <a:pt x="298" y="32"/>
                  </a:lnTo>
                  <a:lnTo>
                    <a:pt x="314" y="32"/>
                  </a:lnTo>
                  <a:lnTo>
                    <a:pt x="327" y="32"/>
                  </a:lnTo>
                  <a:lnTo>
                    <a:pt x="341" y="31"/>
                  </a:lnTo>
                  <a:lnTo>
                    <a:pt x="355" y="30"/>
                  </a:lnTo>
                  <a:lnTo>
                    <a:pt x="368" y="27"/>
                  </a:lnTo>
                  <a:lnTo>
                    <a:pt x="382" y="25"/>
                  </a:lnTo>
                  <a:lnTo>
                    <a:pt x="395" y="22"/>
                  </a:lnTo>
                  <a:lnTo>
                    <a:pt x="409" y="18"/>
                  </a:lnTo>
                  <a:lnTo>
                    <a:pt x="423" y="14"/>
                  </a:lnTo>
                  <a:lnTo>
                    <a:pt x="438" y="9"/>
                  </a:lnTo>
                  <a:lnTo>
                    <a:pt x="454" y="4"/>
                  </a:lnTo>
                  <a:lnTo>
                    <a:pt x="473" y="1"/>
                  </a:lnTo>
                  <a:lnTo>
                    <a:pt x="493" y="0"/>
                  </a:lnTo>
                  <a:lnTo>
                    <a:pt x="518" y="2"/>
                  </a:lnTo>
                  <a:lnTo>
                    <a:pt x="544" y="6"/>
                  </a:lnTo>
                  <a:lnTo>
                    <a:pt x="573" y="12"/>
                  </a:lnTo>
                  <a:lnTo>
                    <a:pt x="602" y="20"/>
                  </a:lnTo>
                  <a:lnTo>
                    <a:pt x="631" y="31"/>
                  </a:lnTo>
                  <a:lnTo>
                    <a:pt x="661" y="42"/>
                  </a:lnTo>
                  <a:lnTo>
                    <a:pt x="689" y="56"/>
                  </a:lnTo>
                  <a:lnTo>
                    <a:pt x="717" y="70"/>
                  </a:lnTo>
                  <a:lnTo>
                    <a:pt x="744" y="85"/>
                  </a:lnTo>
                  <a:lnTo>
                    <a:pt x="768" y="101"/>
                  </a:lnTo>
                  <a:lnTo>
                    <a:pt x="790" y="117"/>
                  </a:lnTo>
                  <a:lnTo>
                    <a:pt x="808" y="135"/>
                  </a:lnTo>
                  <a:lnTo>
                    <a:pt x="822" y="151"/>
                  </a:lnTo>
                  <a:lnTo>
                    <a:pt x="832" y="168"/>
                  </a:lnTo>
                  <a:lnTo>
                    <a:pt x="838" y="188"/>
                  </a:lnTo>
                  <a:lnTo>
                    <a:pt x="840" y="214"/>
                  </a:lnTo>
                  <a:lnTo>
                    <a:pt x="838" y="246"/>
                  </a:lnTo>
                  <a:lnTo>
                    <a:pt x="832" y="283"/>
                  </a:lnTo>
                  <a:lnTo>
                    <a:pt x="822" y="323"/>
                  </a:lnTo>
                  <a:lnTo>
                    <a:pt x="808" y="367"/>
                  </a:lnTo>
                  <a:lnTo>
                    <a:pt x="791" y="413"/>
                  </a:lnTo>
                  <a:lnTo>
                    <a:pt x="769" y="460"/>
                  </a:lnTo>
                  <a:lnTo>
                    <a:pt x="742" y="508"/>
                  </a:lnTo>
                  <a:lnTo>
                    <a:pt x="712" y="555"/>
                  </a:lnTo>
                  <a:lnTo>
                    <a:pt x="678" y="601"/>
                  </a:lnTo>
                  <a:lnTo>
                    <a:pt x="640" y="646"/>
                  </a:lnTo>
                  <a:lnTo>
                    <a:pt x="597" y="686"/>
                  </a:lnTo>
                  <a:lnTo>
                    <a:pt x="551" y="724"/>
                  </a:lnTo>
                  <a:lnTo>
                    <a:pt x="500" y="757"/>
                  </a:lnTo>
                  <a:lnTo>
                    <a:pt x="445" y="784"/>
                  </a:lnTo>
                  <a:lnTo>
                    <a:pt x="444" y="784"/>
                  </a:lnTo>
                  <a:lnTo>
                    <a:pt x="442" y="785"/>
                  </a:lnTo>
                  <a:lnTo>
                    <a:pt x="437" y="786"/>
                  </a:lnTo>
                  <a:lnTo>
                    <a:pt x="430" y="788"/>
                  </a:lnTo>
                  <a:lnTo>
                    <a:pt x="422" y="789"/>
                  </a:lnTo>
                  <a:lnTo>
                    <a:pt x="413" y="789"/>
                  </a:lnTo>
                  <a:lnTo>
                    <a:pt x="401" y="789"/>
                  </a:lnTo>
                  <a:lnTo>
                    <a:pt x="389" y="789"/>
                  </a:lnTo>
                  <a:lnTo>
                    <a:pt x="374" y="788"/>
                  </a:lnTo>
                  <a:lnTo>
                    <a:pt x="357" y="785"/>
                  </a:lnTo>
                  <a:lnTo>
                    <a:pt x="341" y="782"/>
                  </a:lnTo>
                  <a:lnTo>
                    <a:pt x="323" y="776"/>
                  </a:lnTo>
                  <a:lnTo>
                    <a:pt x="303" y="769"/>
                  </a:lnTo>
                  <a:lnTo>
                    <a:pt x="283" y="761"/>
                  </a:lnTo>
                  <a:lnTo>
                    <a:pt x="261" y="751"/>
                  </a:lnTo>
                  <a:lnTo>
                    <a:pt x="238" y="738"/>
                  </a:lnTo>
                  <a:lnTo>
                    <a:pt x="215" y="724"/>
                  </a:lnTo>
                  <a:lnTo>
                    <a:pt x="193" y="709"/>
                  </a:lnTo>
                  <a:lnTo>
                    <a:pt x="173" y="694"/>
                  </a:lnTo>
                  <a:lnTo>
                    <a:pt x="153" y="679"/>
                  </a:lnTo>
                  <a:lnTo>
                    <a:pt x="136" y="664"/>
                  </a:lnTo>
                  <a:lnTo>
                    <a:pt x="120" y="648"/>
                  </a:lnTo>
                  <a:lnTo>
                    <a:pt x="105" y="631"/>
                  </a:lnTo>
                  <a:lnTo>
                    <a:pt x="92" y="614"/>
                  </a:lnTo>
                  <a:lnTo>
                    <a:pt x="81" y="596"/>
                  </a:lnTo>
                  <a:lnTo>
                    <a:pt x="72" y="578"/>
                  </a:lnTo>
                  <a:lnTo>
                    <a:pt x="65" y="558"/>
                  </a:lnTo>
                  <a:lnTo>
                    <a:pt x="59" y="538"/>
                  </a:lnTo>
                  <a:lnTo>
                    <a:pt x="56" y="517"/>
                  </a:lnTo>
                  <a:lnTo>
                    <a:pt x="54" y="495"/>
                  </a:lnTo>
                  <a:lnTo>
                    <a:pt x="54" y="472"/>
                  </a:lnTo>
                  <a:lnTo>
                    <a:pt x="58" y="448"/>
                  </a:lnTo>
                  <a:lnTo>
                    <a:pt x="60" y="403"/>
                  </a:lnTo>
                  <a:lnTo>
                    <a:pt x="51" y="365"/>
                  </a:lnTo>
                  <a:lnTo>
                    <a:pt x="36" y="329"/>
                  </a:lnTo>
                  <a:lnTo>
                    <a:pt x="20" y="295"/>
                  </a:lnTo>
                  <a:lnTo>
                    <a:pt x="6" y="258"/>
                  </a:lnTo>
                  <a:lnTo>
                    <a:pt x="0" y="215"/>
                  </a:lnTo>
                  <a:lnTo>
                    <a:pt x="5" y="164"/>
                  </a:lnTo>
                  <a:lnTo>
                    <a:pt x="26" y="102"/>
                  </a:lnTo>
                  <a:close/>
                </a:path>
              </a:pathLst>
            </a:custGeom>
            <a:solidFill>
              <a:srgbClr val="BAD3C9"/>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31" name="Freeform 308"/>
            <p:cNvSpPr>
              <a:spLocks/>
            </p:cNvSpPr>
            <p:nvPr/>
          </p:nvSpPr>
          <p:spPr bwMode="auto">
            <a:xfrm>
              <a:off x="3125" y="2565"/>
              <a:ext cx="402" cy="379"/>
            </a:xfrm>
            <a:custGeom>
              <a:avLst/>
              <a:gdLst>
                <a:gd name="T0" fmla="*/ 14 w 804"/>
                <a:gd name="T1" fmla="*/ 48 h 757"/>
                <a:gd name="T2" fmla="*/ 23 w 804"/>
                <a:gd name="T3" fmla="*/ 36 h 757"/>
                <a:gd name="T4" fmla="*/ 44 w 804"/>
                <a:gd name="T5" fmla="*/ 20 h 757"/>
                <a:gd name="T6" fmla="*/ 77 w 804"/>
                <a:gd name="T7" fmla="*/ 11 h 757"/>
                <a:gd name="T8" fmla="*/ 109 w 804"/>
                <a:gd name="T9" fmla="*/ 13 h 757"/>
                <a:gd name="T10" fmla="*/ 127 w 804"/>
                <a:gd name="T11" fmla="*/ 15 h 757"/>
                <a:gd name="T12" fmla="*/ 143 w 804"/>
                <a:gd name="T13" fmla="*/ 16 h 757"/>
                <a:gd name="T14" fmla="*/ 157 w 804"/>
                <a:gd name="T15" fmla="*/ 16 h 757"/>
                <a:gd name="T16" fmla="*/ 170 w 804"/>
                <a:gd name="T17" fmla="*/ 15 h 757"/>
                <a:gd name="T18" fmla="*/ 183 w 804"/>
                <a:gd name="T19" fmla="*/ 13 h 757"/>
                <a:gd name="T20" fmla="*/ 196 w 804"/>
                <a:gd name="T21" fmla="*/ 10 h 757"/>
                <a:gd name="T22" fmla="*/ 210 w 804"/>
                <a:gd name="T23" fmla="*/ 5 h 757"/>
                <a:gd name="T24" fmla="*/ 226 w 804"/>
                <a:gd name="T25" fmla="*/ 1 h 757"/>
                <a:gd name="T26" fmla="*/ 248 w 804"/>
                <a:gd name="T27" fmla="*/ 2 h 757"/>
                <a:gd name="T28" fmla="*/ 274 w 804"/>
                <a:gd name="T29" fmla="*/ 6 h 757"/>
                <a:gd name="T30" fmla="*/ 302 w 804"/>
                <a:gd name="T31" fmla="*/ 15 h 757"/>
                <a:gd name="T32" fmla="*/ 330 w 804"/>
                <a:gd name="T33" fmla="*/ 27 h 757"/>
                <a:gd name="T34" fmla="*/ 356 w 804"/>
                <a:gd name="T35" fmla="*/ 41 h 757"/>
                <a:gd name="T36" fmla="*/ 378 w 804"/>
                <a:gd name="T37" fmla="*/ 57 h 757"/>
                <a:gd name="T38" fmla="*/ 393 w 804"/>
                <a:gd name="T39" fmla="*/ 73 h 757"/>
                <a:gd name="T40" fmla="*/ 401 w 804"/>
                <a:gd name="T41" fmla="*/ 91 h 757"/>
                <a:gd name="T42" fmla="*/ 401 w 804"/>
                <a:gd name="T43" fmla="*/ 118 h 757"/>
                <a:gd name="T44" fmla="*/ 393 w 804"/>
                <a:gd name="T45" fmla="*/ 156 h 757"/>
                <a:gd name="T46" fmla="*/ 378 w 804"/>
                <a:gd name="T47" fmla="*/ 199 h 757"/>
                <a:gd name="T48" fmla="*/ 355 w 804"/>
                <a:gd name="T49" fmla="*/ 244 h 757"/>
                <a:gd name="T50" fmla="*/ 325 w 804"/>
                <a:gd name="T51" fmla="*/ 289 h 757"/>
                <a:gd name="T52" fmla="*/ 286 w 804"/>
                <a:gd name="T53" fmla="*/ 330 h 757"/>
                <a:gd name="T54" fmla="*/ 240 w 804"/>
                <a:gd name="T55" fmla="*/ 363 h 757"/>
                <a:gd name="T56" fmla="*/ 213 w 804"/>
                <a:gd name="T57" fmla="*/ 376 h 757"/>
                <a:gd name="T58" fmla="*/ 209 w 804"/>
                <a:gd name="T59" fmla="*/ 378 h 757"/>
                <a:gd name="T60" fmla="*/ 202 w 804"/>
                <a:gd name="T61" fmla="*/ 379 h 757"/>
                <a:gd name="T62" fmla="*/ 192 w 804"/>
                <a:gd name="T63" fmla="*/ 379 h 757"/>
                <a:gd name="T64" fmla="*/ 180 w 804"/>
                <a:gd name="T65" fmla="*/ 378 h 757"/>
                <a:gd name="T66" fmla="*/ 164 w 804"/>
                <a:gd name="T67" fmla="*/ 375 h 757"/>
                <a:gd name="T68" fmla="*/ 146 w 804"/>
                <a:gd name="T69" fmla="*/ 370 h 757"/>
                <a:gd name="T70" fmla="*/ 125 w 804"/>
                <a:gd name="T71" fmla="*/ 360 h 757"/>
                <a:gd name="T72" fmla="*/ 103 w 804"/>
                <a:gd name="T73" fmla="*/ 347 h 757"/>
                <a:gd name="T74" fmla="*/ 83 w 804"/>
                <a:gd name="T75" fmla="*/ 333 h 757"/>
                <a:gd name="T76" fmla="*/ 66 w 804"/>
                <a:gd name="T77" fmla="*/ 319 h 757"/>
                <a:gd name="T78" fmla="*/ 51 w 804"/>
                <a:gd name="T79" fmla="*/ 303 h 757"/>
                <a:gd name="T80" fmla="*/ 40 w 804"/>
                <a:gd name="T81" fmla="*/ 286 h 757"/>
                <a:gd name="T82" fmla="*/ 31 w 804"/>
                <a:gd name="T83" fmla="*/ 268 h 757"/>
                <a:gd name="T84" fmla="*/ 27 w 804"/>
                <a:gd name="T85" fmla="*/ 248 h 757"/>
                <a:gd name="T86" fmla="*/ 26 w 804"/>
                <a:gd name="T87" fmla="*/ 227 h 757"/>
                <a:gd name="T88" fmla="*/ 29 w 804"/>
                <a:gd name="T89" fmla="*/ 194 h 757"/>
                <a:gd name="T90" fmla="*/ 18 w 804"/>
                <a:gd name="T91" fmla="*/ 159 h 757"/>
                <a:gd name="T92" fmla="*/ 3 w 804"/>
                <a:gd name="T93" fmla="*/ 124 h 757"/>
                <a:gd name="T94" fmla="*/ 3 w 804"/>
                <a:gd name="T95" fmla="*/ 79 h 7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4"/>
                <a:gd name="T145" fmla="*/ 0 h 757"/>
                <a:gd name="T146" fmla="*/ 804 w 804"/>
                <a:gd name="T147" fmla="*/ 757 h 7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4" h="757">
                  <a:moveTo>
                    <a:pt x="26" y="99"/>
                  </a:moveTo>
                  <a:lnTo>
                    <a:pt x="28" y="96"/>
                  </a:lnTo>
                  <a:lnTo>
                    <a:pt x="35" y="84"/>
                  </a:lnTo>
                  <a:lnTo>
                    <a:pt x="46" y="71"/>
                  </a:lnTo>
                  <a:lnTo>
                    <a:pt x="64" y="54"/>
                  </a:lnTo>
                  <a:lnTo>
                    <a:pt x="87" y="39"/>
                  </a:lnTo>
                  <a:lnTo>
                    <a:pt x="117" y="28"/>
                  </a:lnTo>
                  <a:lnTo>
                    <a:pt x="154" y="21"/>
                  </a:lnTo>
                  <a:lnTo>
                    <a:pt x="197" y="23"/>
                  </a:lnTo>
                  <a:lnTo>
                    <a:pt x="218" y="26"/>
                  </a:lnTo>
                  <a:lnTo>
                    <a:pt x="237" y="28"/>
                  </a:lnTo>
                  <a:lnTo>
                    <a:pt x="254" y="30"/>
                  </a:lnTo>
                  <a:lnTo>
                    <a:pt x="270" y="31"/>
                  </a:lnTo>
                  <a:lnTo>
                    <a:pt x="286" y="31"/>
                  </a:lnTo>
                  <a:lnTo>
                    <a:pt x="300" y="31"/>
                  </a:lnTo>
                  <a:lnTo>
                    <a:pt x="314" y="31"/>
                  </a:lnTo>
                  <a:lnTo>
                    <a:pt x="328" y="30"/>
                  </a:lnTo>
                  <a:lnTo>
                    <a:pt x="340" y="29"/>
                  </a:lnTo>
                  <a:lnTo>
                    <a:pt x="353" y="27"/>
                  </a:lnTo>
                  <a:lnTo>
                    <a:pt x="366" y="25"/>
                  </a:lnTo>
                  <a:lnTo>
                    <a:pt x="378" y="22"/>
                  </a:lnTo>
                  <a:lnTo>
                    <a:pt x="392" y="19"/>
                  </a:lnTo>
                  <a:lnTo>
                    <a:pt x="405" y="14"/>
                  </a:lnTo>
                  <a:lnTo>
                    <a:pt x="420" y="10"/>
                  </a:lnTo>
                  <a:lnTo>
                    <a:pt x="435" y="5"/>
                  </a:lnTo>
                  <a:lnTo>
                    <a:pt x="452" y="1"/>
                  </a:lnTo>
                  <a:lnTo>
                    <a:pt x="473" y="0"/>
                  </a:lnTo>
                  <a:lnTo>
                    <a:pt x="496" y="3"/>
                  </a:lnTo>
                  <a:lnTo>
                    <a:pt x="521" y="6"/>
                  </a:lnTo>
                  <a:lnTo>
                    <a:pt x="548" y="12"/>
                  </a:lnTo>
                  <a:lnTo>
                    <a:pt x="575" y="20"/>
                  </a:lnTo>
                  <a:lnTo>
                    <a:pt x="604" y="30"/>
                  </a:lnTo>
                  <a:lnTo>
                    <a:pt x="632" y="42"/>
                  </a:lnTo>
                  <a:lnTo>
                    <a:pt x="660" y="54"/>
                  </a:lnTo>
                  <a:lnTo>
                    <a:pt x="686" y="67"/>
                  </a:lnTo>
                  <a:lnTo>
                    <a:pt x="711" y="82"/>
                  </a:lnTo>
                  <a:lnTo>
                    <a:pt x="734" y="97"/>
                  </a:lnTo>
                  <a:lnTo>
                    <a:pt x="755" y="113"/>
                  </a:lnTo>
                  <a:lnTo>
                    <a:pt x="772" y="129"/>
                  </a:lnTo>
                  <a:lnTo>
                    <a:pt x="786" y="145"/>
                  </a:lnTo>
                  <a:lnTo>
                    <a:pt x="796" y="162"/>
                  </a:lnTo>
                  <a:lnTo>
                    <a:pt x="801" y="181"/>
                  </a:lnTo>
                  <a:lnTo>
                    <a:pt x="804" y="207"/>
                  </a:lnTo>
                  <a:lnTo>
                    <a:pt x="801" y="236"/>
                  </a:lnTo>
                  <a:lnTo>
                    <a:pt x="796" y="272"/>
                  </a:lnTo>
                  <a:lnTo>
                    <a:pt x="786" y="311"/>
                  </a:lnTo>
                  <a:lnTo>
                    <a:pt x="774" y="353"/>
                  </a:lnTo>
                  <a:lnTo>
                    <a:pt x="756" y="397"/>
                  </a:lnTo>
                  <a:lnTo>
                    <a:pt x="736" y="441"/>
                  </a:lnTo>
                  <a:lnTo>
                    <a:pt x="710" y="488"/>
                  </a:lnTo>
                  <a:lnTo>
                    <a:pt x="681" y="532"/>
                  </a:lnTo>
                  <a:lnTo>
                    <a:pt x="649" y="577"/>
                  </a:lnTo>
                  <a:lnTo>
                    <a:pt x="612" y="619"/>
                  </a:lnTo>
                  <a:lnTo>
                    <a:pt x="572" y="659"/>
                  </a:lnTo>
                  <a:lnTo>
                    <a:pt x="528" y="695"/>
                  </a:lnTo>
                  <a:lnTo>
                    <a:pt x="480" y="726"/>
                  </a:lnTo>
                  <a:lnTo>
                    <a:pt x="427" y="752"/>
                  </a:lnTo>
                  <a:lnTo>
                    <a:pt x="426" y="752"/>
                  </a:lnTo>
                  <a:lnTo>
                    <a:pt x="423" y="754"/>
                  </a:lnTo>
                  <a:lnTo>
                    <a:pt x="419" y="755"/>
                  </a:lnTo>
                  <a:lnTo>
                    <a:pt x="413" y="756"/>
                  </a:lnTo>
                  <a:lnTo>
                    <a:pt x="405" y="757"/>
                  </a:lnTo>
                  <a:lnTo>
                    <a:pt x="396" y="757"/>
                  </a:lnTo>
                  <a:lnTo>
                    <a:pt x="384" y="757"/>
                  </a:lnTo>
                  <a:lnTo>
                    <a:pt x="373" y="757"/>
                  </a:lnTo>
                  <a:lnTo>
                    <a:pt x="359" y="756"/>
                  </a:lnTo>
                  <a:lnTo>
                    <a:pt x="344" y="754"/>
                  </a:lnTo>
                  <a:lnTo>
                    <a:pt x="328" y="750"/>
                  </a:lnTo>
                  <a:lnTo>
                    <a:pt x="309" y="746"/>
                  </a:lnTo>
                  <a:lnTo>
                    <a:pt x="291" y="739"/>
                  </a:lnTo>
                  <a:lnTo>
                    <a:pt x="271" y="731"/>
                  </a:lnTo>
                  <a:lnTo>
                    <a:pt x="250" y="720"/>
                  </a:lnTo>
                  <a:lnTo>
                    <a:pt x="229" y="708"/>
                  </a:lnTo>
                  <a:lnTo>
                    <a:pt x="207" y="694"/>
                  </a:lnTo>
                  <a:lnTo>
                    <a:pt x="186" y="680"/>
                  </a:lnTo>
                  <a:lnTo>
                    <a:pt x="166" y="666"/>
                  </a:lnTo>
                  <a:lnTo>
                    <a:pt x="148" y="652"/>
                  </a:lnTo>
                  <a:lnTo>
                    <a:pt x="132" y="637"/>
                  </a:lnTo>
                  <a:lnTo>
                    <a:pt x="116" y="621"/>
                  </a:lnTo>
                  <a:lnTo>
                    <a:pt x="102" y="605"/>
                  </a:lnTo>
                  <a:lnTo>
                    <a:pt x="89" y="589"/>
                  </a:lnTo>
                  <a:lnTo>
                    <a:pt x="79" y="572"/>
                  </a:lnTo>
                  <a:lnTo>
                    <a:pt x="69" y="554"/>
                  </a:lnTo>
                  <a:lnTo>
                    <a:pt x="63" y="536"/>
                  </a:lnTo>
                  <a:lnTo>
                    <a:pt x="58" y="516"/>
                  </a:lnTo>
                  <a:lnTo>
                    <a:pt x="55" y="496"/>
                  </a:lnTo>
                  <a:lnTo>
                    <a:pt x="53" y="475"/>
                  </a:lnTo>
                  <a:lnTo>
                    <a:pt x="53" y="453"/>
                  </a:lnTo>
                  <a:lnTo>
                    <a:pt x="57" y="430"/>
                  </a:lnTo>
                  <a:lnTo>
                    <a:pt x="59" y="387"/>
                  </a:lnTo>
                  <a:lnTo>
                    <a:pt x="50" y="350"/>
                  </a:lnTo>
                  <a:lnTo>
                    <a:pt x="36" y="317"/>
                  </a:lnTo>
                  <a:lnTo>
                    <a:pt x="20" y="284"/>
                  </a:lnTo>
                  <a:lnTo>
                    <a:pt x="7" y="248"/>
                  </a:lnTo>
                  <a:lnTo>
                    <a:pt x="0" y="207"/>
                  </a:lnTo>
                  <a:lnTo>
                    <a:pt x="5" y="158"/>
                  </a:lnTo>
                  <a:lnTo>
                    <a:pt x="26" y="99"/>
                  </a:lnTo>
                  <a:close/>
                </a:path>
              </a:pathLst>
            </a:custGeom>
            <a:solidFill>
              <a:srgbClr val="ADCCB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32" name="Freeform 309"/>
            <p:cNvSpPr>
              <a:spLocks/>
            </p:cNvSpPr>
            <p:nvPr/>
          </p:nvSpPr>
          <p:spPr bwMode="auto">
            <a:xfrm>
              <a:off x="2619" y="2490"/>
              <a:ext cx="131" cy="188"/>
            </a:xfrm>
            <a:custGeom>
              <a:avLst/>
              <a:gdLst>
                <a:gd name="T0" fmla="*/ 128 w 261"/>
                <a:gd name="T1" fmla="*/ 135 h 377"/>
                <a:gd name="T2" fmla="*/ 127 w 261"/>
                <a:gd name="T3" fmla="*/ 133 h 377"/>
                <a:gd name="T4" fmla="*/ 125 w 261"/>
                <a:gd name="T5" fmla="*/ 127 h 377"/>
                <a:gd name="T6" fmla="*/ 121 w 261"/>
                <a:gd name="T7" fmla="*/ 118 h 377"/>
                <a:gd name="T8" fmla="*/ 117 w 261"/>
                <a:gd name="T9" fmla="*/ 107 h 377"/>
                <a:gd name="T10" fmla="*/ 112 w 261"/>
                <a:gd name="T11" fmla="*/ 94 h 377"/>
                <a:gd name="T12" fmla="*/ 106 w 261"/>
                <a:gd name="T13" fmla="*/ 82 h 377"/>
                <a:gd name="T14" fmla="*/ 100 w 261"/>
                <a:gd name="T15" fmla="*/ 70 h 377"/>
                <a:gd name="T16" fmla="*/ 94 w 261"/>
                <a:gd name="T17" fmla="*/ 58 h 377"/>
                <a:gd name="T18" fmla="*/ 90 w 261"/>
                <a:gd name="T19" fmla="*/ 53 h 377"/>
                <a:gd name="T20" fmla="*/ 85 w 261"/>
                <a:gd name="T21" fmla="*/ 47 h 377"/>
                <a:gd name="T22" fmla="*/ 78 w 261"/>
                <a:gd name="T23" fmla="*/ 41 h 377"/>
                <a:gd name="T24" fmla="*/ 70 w 261"/>
                <a:gd name="T25" fmla="*/ 35 h 377"/>
                <a:gd name="T26" fmla="*/ 62 w 261"/>
                <a:gd name="T27" fmla="*/ 29 h 377"/>
                <a:gd name="T28" fmla="*/ 53 w 261"/>
                <a:gd name="T29" fmla="*/ 22 h 377"/>
                <a:gd name="T30" fmla="*/ 44 w 261"/>
                <a:gd name="T31" fmla="*/ 17 h 377"/>
                <a:gd name="T32" fmla="*/ 35 w 261"/>
                <a:gd name="T33" fmla="*/ 12 h 377"/>
                <a:gd name="T34" fmla="*/ 27 w 261"/>
                <a:gd name="T35" fmla="*/ 7 h 377"/>
                <a:gd name="T36" fmla="*/ 18 w 261"/>
                <a:gd name="T37" fmla="*/ 4 h 377"/>
                <a:gd name="T38" fmla="*/ 12 w 261"/>
                <a:gd name="T39" fmla="*/ 2 h 377"/>
                <a:gd name="T40" fmla="*/ 6 w 261"/>
                <a:gd name="T41" fmla="*/ 0 h 377"/>
                <a:gd name="T42" fmla="*/ 2 w 261"/>
                <a:gd name="T43" fmla="*/ 0 h 377"/>
                <a:gd name="T44" fmla="*/ 0 w 261"/>
                <a:gd name="T45" fmla="*/ 1 h 377"/>
                <a:gd name="T46" fmla="*/ 0 w 261"/>
                <a:gd name="T47" fmla="*/ 4 h 377"/>
                <a:gd name="T48" fmla="*/ 2 w 261"/>
                <a:gd name="T49" fmla="*/ 9 h 377"/>
                <a:gd name="T50" fmla="*/ 7 w 261"/>
                <a:gd name="T51" fmla="*/ 20 h 377"/>
                <a:gd name="T52" fmla="*/ 11 w 261"/>
                <a:gd name="T53" fmla="*/ 33 h 377"/>
                <a:gd name="T54" fmla="*/ 12 w 261"/>
                <a:gd name="T55" fmla="*/ 45 h 377"/>
                <a:gd name="T56" fmla="*/ 12 w 261"/>
                <a:gd name="T57" fmla="*/ 58 h 377"/>
                <a:gd name="T58" fmla="*/ 10 w 261"/>
                <a:gd name="T59" fmla="*/ 71 h 377"/>
                <a:gd name="T60" fmla="*/ 9 w 261"/>
                <a:gd name="T61" fmla="*/ 82 h 377"/>
                <a:gd name="T62" fmla="*/ 8 w 261"/>
                <a:gd name="T63" fmla="*/ 92 h 377"/>
                <a:gd name="T64" fmla="*/ 9 w 261"/>
                <a:gd name="T65" fmla="*/ 99 h 377"/>
                <a:gd name="T66" fmla="*/ 12 w 261"/>
                <a:gd name="T67" fmla="*/ 107 h 377"/>
                <a:gd name="T68" fmla="*/ 18 w 261"/>
                <a:gd name="T69" fmla="*/ 116 h 377"/>
                <a:gd name="T70" fmla="*/ 28 w 261"/>
                <a:gd name="T71" fmla="*/ 128 h 377"/>
                <a:gd name="T72" fmla="*/ 39 w 261"/>
                <a:gd name="T73" fmla="*/ 139 h 377"/>
                <a:gd name="T74" fmla="*/ 51 w 261"/>
                <a:gd name="T75" fmla="*/ 151 h 377"/>
                <a:gd name="T76" fmla="*/ 63 w 261"/>
                <a:gd name="T77" fmla="*/ 162 h 377"/>
                <a:gd name="T78" fmla="*/ 74 w 261"/>
                <a:gd name="T79" fmla="*/ 172 h 377"/>
                <a:gd name="T80" fmla="*/ 83 w 261"/>
                <a:gd name="T81" fmla="*/ 179 h 377"/>
                <a:gd name="T82" fmla="*/ 91 w 261"/>
                <a:gd name="T83" fmla="*/ 183 h 377"/>
                <a:gd name="T84" fmla="*/ 100 w 261"/>
                <a:gd name="T85" fmla="*/ 187 h 377"/>
                <a:gd name="T86" fmla="*/ 110 w 261"/>
                <a:gd name="T87" fmla="*/ 188 h 377"/>
                <a:gd name="T88" fmla="*/ 119 w 261"/>
                <a:gd name="T89" fmla="*/ 187 h 377"/>
                <a:gd name="T90" fmla="*/ 126 w 261"/>
                <a:gd name="T91" fmla="*/ 181 h 377"/>
                <a:gd name="T92" fmla="*/ 130 w 261"/>
                <a:gd name="T93" fmla="*/ 172 h 377"/>
                <a:gd name="T94" fmla="*/ 131 w 261"/>
                <a:gd name="T95" fmla="*/ 157 h 377"/>
                <a:gd name="T96" fmla="*/ 128 w 261"/>
                <a:gd name="T97" fmla="*/ 135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1"/>
                <a:gd name="T148" fmla="*/ 0 h 377"/>
                <a:gd name="T149" fmla="*/ 261 w 261"/>
                <a:gd name="T150" fmla="*/ 377 h 3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1" h="377">
                  <a:moveTo>
                    <a:pt x="255" y="271"/>
                  </a:moveTo>
                  <a:lnTo>
                    <a:pt x="254" y="267"/>
                  </a:lnTo>
                  <a:lnTo>
                    <a:pt x="250" y="255"/>
                  </a:lnTo>
                  <a:lnTo>
                    <a:pt x="242" y="237"/>
                  </a:lnTo>
                  <a:lnTo>
                    <a:pt x="233" y="215"/>
                  </a:lnTo>
                  <a:lnTo>
                    <a:pt x="223" y="189"/>
                  </a:lnTo>
                  <a:lnTo>
                    <a:pt x="212" y="164"/>
                  </a:lnTo>
                  <a:lnTo>
                    <a:pt x="199" y="140"/>
                  </a:lnTo>
                  <a:lnTo>
                    <a:pt x="187" y="117"/>
                  </a:lnTo>
                  <a:lnTo>
                    <a:pt x="179" y="106"/>
                  </a:lnTo>
                  <a:lnTo>
                    <a:pt x="169" y="94"/>
                  </a:lnTo>
                  <a:lnTo>
                    <a:pt x="155" y="82"/>
                  </a:lnTo>
                  <a:lnTo>
                    <a:pt x="140" y="70"/>
                  </a:lnTo>
                  <a:lnTo>
                    <a:pt x="123" y="58"/>
                  </a:lnTo>
                  <a:lnTo>
                    <a:pt x="106" y="45"/>
                  </a:lnTo>
                  <a:lnTo>
                    <a:pt x="87" y="35"/>
                  </a:lnTo>
                  <a:lnTo>
                    <a:pt x="70" y="25"/>
                  </a:lnTo>
                  <a:lnTo>
                    <a:pt x="53" y="15"/>
                  </a:lnTo>
                  <a:lnTo>
                    <a:pt x="36" y="8"/>
                  </a:lnTo>
                  <a:lnTo>
                    <a:pt x="24" y="4"/>
                  </a:lnTo>
                  <a:lnTo>
                    <a:pt x="12" y="0"/>
                  </a:lnTo>
                  <a:lnTo>
                    <a:pt x="4" y="0"/>
                  </a:lnTo>
                  <a:lnTo>
                    <a:pt x="0" y="3"/>
                  </a:lnTo>
                  <a:lnTo>
                    <a:pt x="0" y="8"/>
                  </a:lnTo>
                  <a:lnTo>
                    <a:pt x="4" y="18"/>
                  </a:lnTo>
                  <a:lnTo>
                    <a:pt x="14" y="41"/>
                  </a:lnTo>
                  <a:lnTo>
                    <a:pt x="21" y="66"/>
                  </a:lnTo>
                  <a:lnTo>
                    <a:pt x="23" y="91"/>
                  </a:lnTo>
                  <a:lnTo>
                    <a:pt x="23" y="117"/>
                  </a:lnTo>
                  <a:lnTo>
                    <a:pt x="20" y="142"/>
                  </a:lnTo>
                  <a:lnTo>
                    <a:pt x="18" y="164"/>
                  </a:lnTo>
                  <a:lnTo>
                    <a:pt x="16" y="184"/>
                  </a:lnTo>
                  <a:lnTo>
                    <a:pt x="17" y="199"/>
                  </a:lnTo>
                  <a:lnTo>
                    <a:pt x="24" y="214"/>
                  </a:lnTo>
                  <a:lnTo>
                    <a:pt x="36" y="233"/>
                  </a:lnTo>
                  <a:lnTo>
                    <a:pt x="56" y="256"/>
                  </a:lnTo>
                  <a:lnTo>
                    <a:pt x="78" y="279"/>
                  </a:lnTo>
                  <a:lnTo>
                    <a:pt x="102" y="303"/>
                  </a:lnTo>
                  <a:lnTo>
                    <a:pt x="125" y="325"/>
                  </a:lnTo>
                  <a:lnTo>
                    <a:pt x="147" y="344"/>
                  </a:lnTo>
                  <a:lnTo>
                    <a:pt x="165" y="358"/>
                  </a:lnTo>
                  <a:lnTo>
                    <a:pt x="182" y="367"/>
                  </a:lnTo>
                  <a:lnTo>
                    <a:pt x="200" y="374"/>
                  </a:lnTo>
                  <a:lnTo>
                    <a:pt x="220" y="377"/>
                  </a:lnTo>
                  <a:lnTo>
                    <a:pt x="237" y="374"/>
                  </a:lnTo>
                  <a:lnTo>
                    <a:pt x="251" y="363"/>
                  </a:lnTo>
                  <a:lnTo>
                    <a:pt x="259" y="344"/>
                  </a:lnTo>
                  <a:lnTo>
                    <a:pt x="261" y="314"/>
                  </a:lnTo>
                  <a:lnTo>
                    <a:pt x="255" y="271"/>
                  </a:lnTo>
                  <a:close/>
                </a:path>
              </a:pathLst>
            </a:custGeom>
            <a:solidFill>
              <a:srgbClr val="FFFFF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33" name="Freeform 310"/>
            <p:cNvSpPr>
              <a:spLocks/>
            </p:cNvSpPr>
            <p:nvPr/>
          </p:nvSpPr>
          <p:spPr bwMode="auto">
            <a:xfrm>
              <a:off x="2622" y="2494"/>
              <a:ext cx="125" cy="181"/>
            </a:xfrm>
            <a:custGeom>
              <a:avLst/>
              <a:gdLst>
                <a:gd name="T0" fmla="*/ 122 w 249"/>
                <a:gd name="T1" fmla="*/ 130 h 361"/>
                <a:gd name="T2" fmla="*/ 121 w 249"/>
                <a:gd name="T3" fmla="*/ 128 h 361"/>
                <a:gd name="T4" fmla="*/ 119 w 249"/>
                <a:gd name="T5" fmla="*/ 122 h 361"/>
                <a:gd name="T6" fmla="*/ 116 w 249"/>
                <a:gd name="T7" fmla="*/ 114 h 361"/>
                <a:gd name="T8" fmla="*/ 112 w 249"/>
                <a:gd name="T9" fmla="*/ 103 h 361"/>
                <a:gd name="T10" fmla="*/ 106 w 249"/>
                <a:gd name="T11" fmla="*/ 91 h 361"/>
                <a:gd name="T12" fmla="*/ 101 w 249"/>
                <a:gd name="T13" fmla="*/ 79 h 361"/>
                <a:gd name="T14" fmla="*/ 95 w 249"/>
                <a:gd name="T15" fmla="*/ 67 h 361"/>
                <a:gd name="T16" fmla="*/ 90 w 249"/>
                <a:gd name="T17" fmla="*/ 56 h 361"/>
                <a:gd name="T18" fmla="*/ 86 w 249"/>
                <a:gd name="T19" fmla="*/ 51 h 361"/>
                <a:gd name="T20" fmla="*/ 81 w 249"/>
                <a:gd name="T21" fmla="*/ 45 h 361"/>
                <a:gd name="T22" fmla="*/ 75 w 249"/>
                <a:gd name="T23" fmla="*/ 39 h 361"/>
                <a:gd name="T24" fmla="*/ 67 w 249"/>
                <a:gd name="T25" fmla="*/ 33 h 361"/>
                <a:gd name="T26" fmla="*/ 59 w 249"/>
                <a:gd name="T27" fmla="*/ 28 h 361"/>
                <a:gd name="T28" fmla="*/ 51 w 249"/>
                <a:gd name="T29" fmla="*/ 22 h 361"/>
                <a:gd name="T30" fmla="*/ 42 w 249"/>
                <a:gd name="T31" fmla="*/ 17 h 361"/>
                <a:gd name="T32" fmla="*/ 34 w 249"/>
                <a:gd name="T33" fmla="*/ 12 h 361"/>
                <a:gd name="T34" fmla="*/ 26 w 249"/>
                <a:gd name="T35" fmla="*/ 8 h 361"/>
                <a:gd name="T36" fmla="*/ 19 w 249"/>
                <a:gd name="T37" fmla="*/ 4 h 361"/>
                <a:gd name="T38" fmla="*/ 12 w 249"/>
                <a:gd name="T39" fmla="*/ 2 h 361"/>
                <a:gd name="T40" fmla="*/ 7 w 249"/>
                <a:gd name="T41" fmla="*/ 0 h 361"/>
                <a:gd name="T42" fmla="*/ 3 w 249"/>
                <a:gd name="T43" fmla="*/ 0 h 361"/>
                <a:gd name="T44" fmla="*/ 1 w 249"/>
                <a:gd name="T45" fmla="*/ 1 h 361"/>
                <a:gd name="T46" fmla="*/ 0 w 249"/>
                <a:gd name="T47" fmla="*/ 4 h 361"/>
                <a:gd name="T48" fmla="*/ 3 w 249"/>
                <a:gd name="T49" fmla="*/ 8 h 361"/>
                <a:gd name="T50" fmla="*/ 8 w 249"/>
                <a:gd name="T51" fmla="*/ 19 h 361"/>
                <a:gd name="T52" fmla="*/ 11 w 249"/>
                <a:gd name="T53" fmla="*/ 31 h 361"/>
                <a:gd name="T54" fmla="*/ 12 w 249"/>
                <a:gd name="T55" fmla="*/ 44 h 361"/>
                <a:gd name="T56" fmla="*/ 12 w 249"/>
                <a:gd name="T57" fmla="*/ 56 h 361"/>
                <a:gd name="T58" fmla="*/ 11 w 249"/>
                <a:gd name="T59" fmla="*/ 68 h 361"/>
                <a:gd name="T60" fmla="*/ 10 w 249"/>
                <a:gd name="T61" fmla="*/ 79 h 361"/>
                <a:gd name="T62" fmla="*/ 9 w 249"/>
                <a:gd name="T63" fmla="*/ 88 h 361"/>
                <a:gd name="T64" fmla="*/ 9 w 249"/>
                <a:gd name="T65" fmla="*/ 96 h 361"/>
                <a:gd name="T66" fmla="*/ 12 w 249"/>
                <a:gd name="T67" fmla="*/ 103 h 361"/>
                <a:gd name="T68" fmla="*/ 18 w 249"/>
                <a:gd name="T69" fmla="*/ 112 h 361"/>
                <a:gd name="T70" fmla="*/ 27 w 249"/>
                <a:gd name="T71" fmla="*/ 123 h 361"/>
                <a:gd name="T72" fmla="*/ 38 w 249"/>
                <a:gd name="T73" fmla="*/ 134 h 361"/>
                <a:gd name="T74" fmla="*/ 49 w 249"/>
                <a:gd name="T75" fmla="*/ 146 h 361"/>
                <a:gd name="T76" fmla="*/ 60 w 249"/>
                <a:gd name="T77" fmla="*/ 156 h 361"/>
                <a:gd name="T78" fmla="*/ 71 w 249"/>
                <a:gd name="T79" fmla="*/ 165 h 361"/>
                <a:gd name="T80" fmla="*/ 79 w 249"/>
                <a:gd name="T81" fmla="*/ 172 h 361"/>
                <a:gd name="T82" fmla="*/ 87 w 249"/>
                <a:gd name="T83" fmla="*/ 176 h 361"/>
                <a:gd name="T84" fmla="*/ 96 w 249"/>
                <a:gd name="T85" fmla="*/ 180 h 361"/>
                <a:gd name="T86" fmla="*/ 105 w 249"/>
                <a:gd name="T87" fmla="*/ 181 h 361"/>
                <a:gd name="T88" fmla="*/ 113 w 249"/>
                <a:gd name="T89" fmla="*/ 179 h 361"/>
                <a:gd name="T90" fmla="*/ 119 w 249"/>
                <a:gd name="T91" fmla="*/ 174 h 361"/>
                <a:gd name="T92" fmla="*/ 124 w 249"/>
                <a:gd name="T93" fmla="*/ 165 h 361"/>
                <a:gd name="T94" fmla="*/ 125 w 249"/>
                <a:gd name="T95" fmla="*/ 150 h 361"/>
                <a:gd name="T96" fmla="*/ 122 w 249"/>
                <a:gd name="T97" fmla="*/ 130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361"/>
                <a:gd name="T149" fmla="*/ 249 w 249"/>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361">
                  <a:moveTo>
                    <a:pt x="243" y="260"/>
                  </a:moveTo>
                  <a:lnTo>
                    <a:pt x="242" y="255"/>
                  </a:lnTo>
                  <a:lnTo>
                    <a:pt x="238" y="244"/>
                  </a:lnTo>
                  <a:lnTo>
                    <a:pt x="231" y="228"/>
                  </a:lnTo>
                  <a:lnTo>
                    <a:pt x="223" y="206"/>
                  </a:lnTo>
                  <a:lnTo>
                    <a:pt x="212" y="182"/>
                  </a:lnTo>
                  <a:lnTo>
                    <a:pt x="202" y="157"/>
                  </a:lnTo>
                  <a:lnTo>
                    <a:pt x="190" y="133"/>
                  </a:lnTo>
                  <a:lnTo>
                    <a:pt x="179" y="111"/>
                  </a:lnTo>
                  <a:lnTo>
                    <a:pt x="172" y="101"/>
                  </a:lnTo>
                  <a:lnTo>
                    <a:pt x="162" y="89"/>
                  </a:lnTo>
                  <a:lnTo>
                    <a:pt x="149" y="78"/>
                  </a:lnTo>
                  <a:lnTo>
                    <a:pt x="134" y="66"/>
                  </a:lnTo>
                  <a:lnTo>
                    <a:pt x="118" y="55"/>
                  </a:lnTo>
                  <a:lnTo>
                    <a:pt x="102" y="43"/>
                  </a:lnTo>
                  <a:lnTo>
                    <a:pt x="84" y="33"/>
                  </a:lnTo>
                  <a:lnTo>
                    <a:pt x="68" y="23"/>
                  </a:lnTo>
                  <a:lnTo>
                    <a:pt x="52" y="15"/>
                  </a:lnTo>
                  <a:lnTo>
                    <a:pt x="37" y="8"/>
                  </a:lnTo>
                  <a:lnTo>
                    <a:pt x="23" y="3"/>
                  </a:lnTo>
                  <a:lnTo>
                    <a:pt x="13" y="0"/>
                  </a:lnTo>
                  <a:lnTo>
                    <a:pt x="6" y="0"/>
                  </a:lnTo>
                  <a:lnTo>
                    <a:pt x="1" y="2"/>
                  </a:lnTo>
                  <a:lnTo>
                    <a:pt x="0" y="8"/>
                  </a:lnTo>
                  <a:lnTo>
                    <a:pt x="5" y="16"/>
                  </a:lnTo>
                  <a:lnTo>
                    <a:pt x="15" y="38"/>
                  </a:lnTo>
                  <a:lnTo>
                    <a:pt x="21" y="62"/>
                  </a:lnTo>
                  <a:lnTo>
                    <a:pt x="23" y="87"/>
                  </a:lnTo>
                  <a:lnTo>
                    <a:pt x="23" y="111"/>
                  </a:lnTo>
                  <a:lnTo>
                    <a:pt x="21" y="136"/>
                  </a:lnTo>
                  <a:lnTo>
                    <a:pt x="19" y="157"/>
                  </a:lnTo>
                  <a:lnTo>
                    <a:pt x="18" y="176"/>
                  </a:lnTo>
                  <a:lnTo>
                    <a:pt x="18" y="191"/>
                  </a:lnTo>
                  <a:lnTo>
                    <a:pt x="23" y="205"/>
                  </a:lnTo>
                  <a:lnTo>
                    <a:pt x="36" y="224"/>
                  </a:lnTo>
                  <a:lnTo>
                    <a:pt x="54" y="245"/>
                  </a:lnTo>
                  <a:lnTo>
                    <a:pt x="75" y="268"/>
                  </a:lnTo>
                  <a:lnTo>
                    <a:pt x="98" y="291"/>
                  </a:lnTo>
                  <a:lnTo>
                    <a:pt x="120" y="312"/>
                  </a:lnTo>
                  <a:lnTo>
                    <a:pt x="141" y="330"/>
                  </a:lnTo>
                  <a:lnTo>
                    <a:pt x="158" y="343"/>
                  </a:lnTo>
                  <a:lnTo>
                    <a:pt x="174" y="352"/>
                  </a:lnTo>
                  <a:lnTo>
                    <a:pt x="192" y="359"/>
                  </a:lnTo>
                  <a:lnTo>
                    <a:pt x="209" y="361"/>
                  </a:lnTo>
                  <a:lnTo>
                    <a:pt x="225" y="358"/>
                  </a:lnTo>
                  <a:lnTo>
                    <a:pt x="238" y="348"/>
                  </a:lnTo>
                  <a:lnTo>
                    <a:pt x="247" y="329"/>
                  </a:lnTo>
                  <a:lnTo>
                    <a:pt x="249" y="300"/>
                  </a:lnTo>
                  <a:lnTo>
                    <a:pt x="243" y="260"/>
                  </a:lnTo>
                  <a:close/>
                </a:path>
              </a:pathLst>
            </a:custGeom>
            <a:solidFill>
              <a:srgbClr val="F4E8E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34" name="Freeform 311"/>
            <p:cNvSpPr>
              <a:spLocks/>
            </p:cNvSpPr>
            <p:nvPr/>
          </p:nvSpPr>
          <p:spPr bwMode="auto">
            <a:xfrm>
              <a:off x="2627" y="2499"/>
              <a:ext cx="117" cy="173"/>
            </a:xfrm>
            <a:custGeom>
              <a:avLst/>
              <a:gdLst>
                <a:gd name="T0" fmla="*/ 115 w 232"/>
                <a:gd name="T1" fmla="*/ 124 h 347"/>
                <a:gd name="T2" fmla="*/ 114 w 232"/>
                <a:gd name="T3" fmla="*/ 122 h 347"/>
                <a:gd name="T4" fmla="*/ 112 w 232"/>
                <a:gd name="T5" fmla="*/ 117 h 347"/>
                <a:gd name="T6" fmla="*/ 109 w 232"/>
                <a:gd name="T7" fmla="*/ 109 h 347"/>
                <a:gd name="T8" fmla="*/ 105 w 232"/>
                <a:gd name="T9" fmla="*/ 98 h 347"/>
                <a:gd name="T10" fmla="*/ 100 w 232"/>
                <a:gd name="T11" fmla="*/ 87 h 347"/>
                <a:gd name="T12" fmla="*/ 94 w 232"/>
                <a:gd name="T13" fmla="*/ 75 h 347"/>
                <a:gd name="T14" fmla="*/ 89 w 232"/>
                <a:gd name="T15" fmla="*/ 64 h 347"/>
                <a:gd name="T16" fmla="*/ 84 w 232"/>
                <a:gd name="T17" fmla="*/ 53 h 347"/>
                <a:gd name="T18" fmla="*/ 81 w 232"/>
                <a:gd name="T19" fmla="*/ 48 h 347"/>
                <a:gd name="T20" fmla="*/ 76 w 232"/>
                <a:gd name="T21" fmla="*/ 43 h 347"/>
                <a:gd name="T22" fmla="*/ 70 w 232"/>
                <a:gd name="T23" fmla="*/ 37 h 347"/>
                <a:gd name="T24" fmla="*/ 63 w 232"/>
                <a:gd name="T25" fmla="*/ 31 h 347"/>
                <a:gd name="T26" fmla="*/ 55 w 232"/>
                <a:gd name="T27" fmla="*/ 26 h 347"/>
                <a:gd name="T28" fmla="*/ 47 w 232"/>
                <a:gd name="T29" fmla="*/ 20 h 347"/>
                <a:gd name="T30" fmla="*/ 39 w 232"/>
                <a:gd name="T31" fmla="*/ 15 h 347"/>
                <a:gd name="T32" fmla="*/ 32 w 232"/>
                <a:gd name="T33" fmla="*/ 11 h 347"/>
                <a:gd name="T34" fmla="*/ 24 w 232"/>
                <a:gd name="T35" fmla="*/ 7 h 347"/>
                <a:gd name="T36" fmla="*/ 17 w 232"/>
                <a:gd name="T37" fmla="*/ 4 h 347"/>
                <a:gd name="T38" fmla="*/ 11 w 232"/>
                <a:gd name="T39" fmla="*/ 1 h 347"/>
                <a:gd name="T40" fmla="*/ 6 w 232"/>
                <a:gd name="T41" fmla="*/ 0 h 347"/>
                <a:gd name="T42" fmla="*/ 2 w 232"/>
                <a:gd name="T43" fmla="*/ 0 h 347"/>
                <a:gd name="T44" fmla="*/ 0 w 232"/>
                <a:gd name="T45" fmla="*/ 1 h 347"/>
                <a:gd name="T46" fmla="*/ 0 w 232"/>
                <a:gd name="T47" fmla="*/ 4 h 347"/>
                <a:gd name="T48" fmla="*/ 2 w 232"/>
                <a:gd name="T49" fmla="*/ 8 h 347"/>
                <a:gd name="T50" fmla="*/ 9 w 232"/>
                <a:gd name="T51" fmla="*/ 30 h 347"/>
                <a:gd name="T52" fmla="*/ 10 w 232"/>
                <a:gd name="T53" fmla="*/ 53 h 347"/>
                <a:gd name="T54" fmla="*/ 8 w 232"/>
                <a:gd name="T55" fmla="*/ 75 h 347"/>
                <a:gd name="T56" fmla="*/ 8 w 232"/>
                <a:gd name="T57" fmla="*/ 91 h 347"/>
                <a:gd name="T58" fmla="*/ 10 w 232"/>
                <a:gd name="T59" fmla="*/ 98 h 347"/>
                <a:gd name="T60" fmla="*/ 17 w 232"/>
                <a:gd name="T61" fmla="*/ 107 h 347"/>
                <a:gd name="T62" fmla="*/ 25 w 232"/>
                <a:gd name="T63" fmla="*/ 118 h 347"/>
                <a:gd name="T64" fmla="*/ 35 w 232"/>
                <a:gd name="T65" fmla="*/ 129 h 347"/>
                <a:gd name="T66" fmla="*/ 46 w 232"/>
                <a:gd name="T67" fmla="*/ 140 h 347"/>
                <a:gd name="T68" fmla="*/ 56 w 232"/>
                <a:gd name="T69" fmla="*/ 149 h 347"/>
                <a:gd name="T70" fmla="*/ 66 w 232"/>
                <a:gd name="T71" fmla="*/ 157 h 347"/>
                <a:gd name="T72" fmla="*/ 74 w 232"/>
                <a:gd name="T73" fmla="*/ 164 h 347"/>
                <a:gd name="T74" fmla="*/ 82 w 232"/>
                <a:gd name="T75" fmla="*/ 168 h 347"/>
                <a:gd name="T76" fmla="*/ 90 w 232"/>
                <a:gd name="T77" fmla="*/ 172 h 347"/>
                <a:gd name="T78" fmla="*/ 98 w 232"/>
                <a:gd name="T79" fmla="*/ 173 h 347"/>
                <a:gd name="T80" fmla="*/ 106 w 232"/>
                <a:gd name="T81" fmla="*/ 171 h 347"/>
                <a:gd name="T82" fmla="*/ 112 w 232"/>
                <a:gd name="T83" fmla="*/ 167 h 347"/>
                <a:gd name="T84" fmla="*/ 116 w 232"/>
                <a:gd name="T85" fmla="*/ 157 h 347"/>
                <a:gd name="T86" fmla="*/ 117 w 232"/>
                <a:gd name="T87" fmla="*/ 144 h 347"/>
                <a:gd name="T88" fmla="*/ 115 w 232"/>
                <a:gd name="T89" fmla="*/ 124 h 3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347"/>
                <a:gd name="T137" fmla="*/ 232 w 232"/>
                <a:gd name="T138" fmla="*/ 347 h 3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347">
                  <a:moveTo>
                    <a:pt x="228" y="249"/>
                  </a:moveTo>
                  <a:lnTo>
                    <a:pt x="227" y="245"/>
                  </a:lnTo>
                  <a:lnTo>
                    <a:pt x="222" y="234"/>
                  </a:lnTo>
                  <a:lnTo>
                    <a:pt x="216" y="218"/>
                  </a:lnTo>
                  <a:lnTo>
                    <a:pt x="208" y="197"/>
                  </a:lnTo>
                  <a:lnTo>
                    <a:pt x="198" y="175"/>
                  </a:lnTo>
                  <a:lnTo>
                    <a:pt x="187" y="151"/>
                  </a:lnTo>
                  <a:lnTo>
                    <a:pt x="177" y="128"/>
                  </a:lnTo>
                  <a:lnTo>
                    <a:pt x="167" y="107"/>
                  </a:lnTo>
                  <a:lnTo>
                    <a:pt x="160" y="97"/>
                  </a:lnTo>
                  <a:lnTo>
                    <a:pt x="151" y="86"/>
                  </a:lnTo>
                  <a:lnTo>
                    <a:pt x="139" y="75"/>
                  </a:lnTo>
                  <a:lnTo>
                    <a:pt x="125" y="63"/>
                  </a:lnTo>
                  <a:lnTo>
                    <a:pt x="110" y="53"/>
                  </a:lnTo>
                  <a:lnTo>
                    <a:pt x="94" y="41"/>
                  </a:lnTo>
                  <a:lnTo>
                    <a:pt x="78" y="31"/>
                  </a:lnTo>
                  <a:lnTo>
                    <a:pt x="63" y="22"/>
                  </a:lnTo>
                  <a:lnTo>
                    <a:pt x="47" y="14"/>
                  </a:lnTo>
                  <a:lnTo>
                    <a:pt x="33" y="8"/>
                  </a:lnTo>
                  <a:lnTo>
                    <a:pt x="22" y="3"/>
                  </a:lnTo>
                  <a:lnTo>
                    <a:pt x="11" y="0"/>
                  </a:lnTo>
                  <a:lnTo>
                    <a:pt x="4" y="0"/>
                  </a:lnTo>
                  <a:lnTo>
                    <a:pt x="0" y="2"/>
                  </a:lnTo>
                  <a:lnTo>
                    <a:pt x="0" y="8"/>
                  </a:lnTo>
                  <a:lnTo>
                    <a:pt x="3" y="16"/>
                  </a:lnTo>
                  <a:lnTo>
                    <a:pt x="18" y="60"/>
                  </a:lnTo>
                  <a:lnTo>
                    <a:pt x="19" y="107"/>
                  </a:lnTo>
                  <a:lnTo>
                    <a:pt x="16" y="151"/>
                  </a:lnTo>
                  <a:lnTo>
                    <a:pt x="15" y="183"/>
                  </a:lnTo>
                  <a:lnTo>
                    <a:pt x="20" y="197"/>
                  </a:lnTo>
                  <a:lnTo>
                    <a:pt x="33" y="215"/>
                  </a:lnTo>
                  <a:lnTo>
                    <a:pt x="49" y="236"/>
                  </a:lnTo>
                  <a:lnTo>
                    <a:pt x="69" y="258"/>
                  </a:lnTo>
                  <a:lnTo>
                    <a:pt x="91" y="280"/>
                  </a:lnTo>
                  <a:lnTo>
                    <a:pt x="111" y="299"/>
                  </a:lnTo>
                  <a:lnTo>
                    <a:pt x="131" y="315"/>
                  </a:lnTo>
                  <a:lnTo>
                    <a:pt x="147" y="328"/>
                  </a:lnTo>
                  <a:lnTo>
                    <a:pt x="162" y="337"/>
                  </a:lnTo>
                  <a:lnTo>
                    <a:pt x="178" y="344"/>
                  </a:lnTo>
                  <a:lnTo>
                    <a:pt x="194" y="347"/>
                  </a:lnTo>
                  <a:lnTo>
                    <a:pt x="211" y="343"/>
                  </a:lnTo>
                  <a:lnTo>
                    <a:pt x="222" y="334"/>
                  </a:lnTo>
                  <a:lnTo>
                    <a:pt x="230" y="315"/>
                  </a:lnTo>
                  <a:lnTo>
                    <a:pt x="232" y="288"/>
                  </a:lnTo>
                  <a:lnTo>
                    <a:pt x="228" y="249"/>
                  </a:lnTo>
                  <a:close/>
                </a:path>
              </a:pathLst>
            </a:custGeom>
            <a:solidFill>
              <a:srgbClr val="EAD3C4"/>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35" name="Freeform 312"/>
            <p:cNvSpPr>
              <a:spLocks/>
            </p:cNvSpPr>
            <p:nvPr/>
          </p:nvSpPr>
          <p:spPr bwMode="auto">
            <a:xfrm>
              <a:off x="2632" y="2504"/>
              <a:ext cx="109" cy="165"/>
            </a:xfrm>
            <a:custGeom>
              <a:avLst/>
              <a:gdLst>
                <a:gd name="T0" fmla="*/ 107 w 219"/>
                <a:gd name="T1" fmla="*/ 119 h 332"/>
                <a:gd name="T2" fmla="*/ 106 w 219"/>
                <a:gd name="T3" fmla="*/ 117 h 332"/>
                <a:gd name="T4" fmla="*/ 104 w 219"/>
                <a:gd name="T5" fmla="*/ 112 h 332"/>
                <a:gd name="T6" fmla="*/ 101 w 219"/>
                <a:gd name="T7" fmla="*/ 104 h 332"/>
                <a:gd name="T8" fmla="*/ 98 w 219"/>
                <a:gd name="T9" fmla="*/ 94 h 332"/>
                <a:gd name="T10" fmla="*/ 93 w 219"/>
                <a:gd name="T11" fmla="*/ 83 h 332"/>
                <a:gd name="T12" fmla="*/ 88 w 219"/>
                <a:gd name="T13" fmla="*/ 72 h 332"/>
                <a:gd name="T14" fmla="*/ 83 w 219"/>
                <a:gd name="T15" fmla="*/ 61 h 332"/>
                <a:gd name="T16" fmla="*/ 78 w 219"/>
                <a:gd name="T17" fmla="*/ 51 h 332"/>
                <a:gd name="T18" fmla="*/ 75 w 219"/>
                <a:gd name="T19" fmla="*/ 46 h 332"/>
                <a:gd name="T20" fmla="*/ 71 w 219"/>
                <a:gd name="T21" fmla="*/ 41 h 332"/>
                <a:gd name="T22" fmla="*/ 65 w 219"/>
                <a:gd name="T23" fmla="*/ 36 h 332"/>
                <a:gd name="T24" fmla="*/ 58 w 219"/>
                <a:gd name="T25" fmla="*/ 30 h 332"/>
                <a:gd name="T26" fmla="*/ 52 w 219"/>
                <a:gd name="T27" fmla="*/ 25 h 332"/>
                <a:gd name="T28" fmla="*/ 44 w 219"/>
                <a:gd name="T29" fmla="*/ 20 h 332"/>
                <a:gd name="T30" fmla="*/ 37 w 219"/>
                <a:gd name="T31" fmla="*/ 15 h 332"/>
                <a:gd name="T32" fmla="*/ 29 w 219"/>
                <a:gd name="T33" fmla="*/ 11 h 332"/>
                <a:gd name="T34" fmla="*/ 22 w 219"/>
                <a:gd name="T35" fmla="*/ 7 h 332"/>
                <a:gd name="T36" fmla="*/ 15 w 219"/>
                <a:gd name="T37" fmla="*/ 4 h 332"/>
                <a:gd name="T38" fmla="*/ 9 w 219"/>
                <a:gd name="T39" fmla="*/ 2 h 332"/>
                <a:gd name="T40" fmla="*/ 5 w 219"/>
                <a:gd name="T41" fmla="*/ 0 h 332"/>
                <a:gd name="T42" fmla="*/ 1 w 219"/>
                <a:gd name="T43" fmla="*/ 0 h 332"/>
                <a:gd name="T44" fmla="*/ 0 w 219"/>
                <a:gd name="T45" fmla="*/ 1 h 332"/>
                <a:gd name="T46" fmla="*/ 0 w 219"/>
                <a:gd name="T47" fmla="*/ 3 h 332"/>
                <a:gd name="T48" fmla="*/ 1 w 219"/>
                <a:gd name="T49" fmla="*/ 7 h 332"/>
                <a:gd name="T50" fmla="*/ 8 w 219"/>
                <a:gd name="T51" fmla="*/ 29 h 332"/>
                <a:gd name="T52" fmla="*/ 9 w 219"/>
                <a:gd name="T53" fmla="*/ 52 h 332"/>
                <a:gd name="T54" fmla="*/ 7 w 219"/>
                <a:gd name="T55" fmla="*/ 72 h 332"/>
                <a:gd name="T56" fmla="*/ 7 w 219"/>
                <a:gd name="T57" fmla="*/ 87 h 332"/>
                <a:gd name="T58" fmla="*/ 9 w 219"/>
                <a:gd name="T59" fmla="*/ 94 h 332"/>
                <a:gd name="T60" fmla="*/ 15 w 219"/>
                <a:gd name="T61" fmla="*/ 102 h 332"/>
                <a:gd name="T62" fmla="*/ 23 w 219"/>
                <a:gd name="T63" fmla="*/ 112 h 332"/>
                <a:gd name="T64" fmla="*/ 32 w 219"/>
                <a:gd name="T65" fmla="*/ 123 h 332"/>
                <a:gd name="T66" fmla="*/ 42 w 219"/>
                <a:gd name="T67" fmla="*/ 133 h 332"/>
                <a:gd name="T68" fmla="*/ 52 w 219"/>
                <a:gd name="T69" fmla="*/ 143 h 332"/>
                <a:gd name="T70" fmla="*/ 61 w 219"/>
                <a:gd name="T71" fmla="*/ 151 h 332"/>
                <a:gd name="T72" fmla="*/ 69 w 219"/>
                <a:gd name="T73" fmla="*/ 157 h 332"/>
                <a:gd name="T74" fmla="*/ 76 w 219"/>
                <a:gd name="T75" fmla="*/ 161 h 332"/>
                <a:gd name="T76" fmla="*/ 83 w 219"/>
                <a:gd name="T77" fmla="*/ 164 h 332"/>
                <a:gd name="T78" fmla="*/ 91 w 219"/>
                <a:gd name="T79" fmla="*/ 165 h 332"/>
                <a:gd name="T80" fmla="*/ 98 w 219"/>
                <a:gd name="T81" fmla="*/ 164 h 332"/>
                <a:gd name="T82" fmla="*/ 105 w 219"/>
                <a:gd name="T83" fmla="*/ 159 h 332"/>
                <a:gd name="T84" fmla="*/ 108 w 219"/>
                <a:gd name="T85" fmla="*/ 151 h 332"/>
                <a:gd name="T86" fmla="*/ 109 w 219"/>
                <a:gd name="T87" fmla="*/ 137 h 332"/>
                <a:gd name="T88" fmla="*/ 107 w 219"/>
                <a:gd name="T89" fmla="*/ 119 h 3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9"/>
                <a:gd name="T136" fmla="*/ 0 h 332"/>
                <a:gd name="T137" fmla="*/ 219 w 219"/>
                <a:gd name="T138" fmla="*/ 332 h 3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9" h="332">
                  <a:moveTo>
                    <a:pt x="214" y="239"/>
                  </a:moveTo>
                  <a:lnTo>
                    <a:pt x="213" y="235"/>
                  </a:lnTo>
                  <a:lnTo>
                    <a:pt x="208" y="225"/>
                  </a:lnTo>
                  <a:lnTo>
                    <a:pt x="203" y="209"/>
                  </a:lnTo>
                  <a:lnTo>
                    <a:pt x="196" y="189"/>
                  </a:lnTo>
                  <a:lnTo>
                    <a:pt x="187" y="167"/>
                  </a:lnTo>
                  <a:lnTo>
                    <a:pt x="177" y="145"/>
                  </a:lnTo>
                  <a:lnTo>
                    <a:pt x="167" y="122"/>
                  </a:lnTo>
                  <a:lnTo>
                    <a:pt x="157" y="103"/>
                  </a:lnTo>
                  <a:lnTo>
                    <a:pt x="150" y="93"/>
                  </a:lnTo>
                  <a:lnTo>
                    <a:pt x="142" y="83"/>
                  </a:lnTo>
                  <a:lnTo>
                    <a:pt x="130" y="73"/>
                  </a:lnTo>
                  <a:lnTo>
                    <a:pt x="117" y="61"/>
                  </a:lnTo>
                  <a:lnTo>
                    <a:pt x="104" y="51"/>
                  </a:lnTo>
                  <a:lnTo>
                    <a:pt x="89" y="40"/>
                  </a:lnTo>
                  <a:lnTo>
                    <a:pt x="74" y="30"/>
                  </a:lnTo>
                  <a:lnTo>
                    <a:pt x="59" y="22"/>
                  </a:lnTo>
                  <a:lnTo>
                    <a:pt x="44" y="14"/>
                  </a:lnTo>
                  <a:lnTo>
                    <a:pt x="31" y="8"/>
                  </a:lnTo>
                  <a:lnTo>
                    <a:pt x="19" y="4"/>
                  </a:lnTo>
                  <a:lnTo>
                    <a:pt x="10" y="0"/>
                  </a:lnTo>
                  <a:lnTo>
                    <a:pt x="3" y="0"/>
                  </a:lnTo>
                  <a:lnTo>
                    <a:pt x="0" y="2"/>
                  </a:lnTo>
                  <a:lnTo>
                    <a:pt x="0" y="7"/>
                  </a:lnTo>
                  <a:lnTo>
                    <a:pt x="3" y="15"/>
                  </a:lnTo>
                  <a:lnTo>
                    <a:pt x="17" y="58"/>
                  </a:lnTo>
                  <a:lnTo>
                    <a:pt x="18" y="104"/>
                  </a:lnTo>
                  <a:lnTo>
                    <a:pt x="15" y="145"/>
                  </a:lnTo>
                  <a:lnTo>
                    <a:pt x="14" y="175"/>
                  </a:lnTo>
                  <a:lnTo>
                    <a:pt x="19" y="189"/>
                  </a:lnTo>
                  <a:lnTo>
                    <a:pt x="30" y="206"/>
                  </a:lnTo>
                  <a:lnTo>
                    <a:pt x="46" y="226"/>
                  </a:lnTo>
                  <a:lnTo>
                    <a:pt x="64" y="247"/>
                  </a:lnTo>
                  <a:lnTo>
                    <a:pt x="85" y="267"/>
                  </a:lnTo>
                  <a:lnTo>
                    <a:pt x="105" y="287"/>
                  </a:lnTo>
                  <a:lnTo>
                    <a:pt x="123" y="303"/>
                  </a:lnTo>
                  <a:lnTo>
                    <a:pt x="138" y="315"/>
                  </a:lnTo>
                  <a:lnTo>
                    <a:pt x="152" y="324"/>
                  </a:lnTo>
                  <a:lnTo>
                    <a:pt x="167" y="330"/>
                  </a:lnTo>
                  <a:lnTo>
                    <a:pt x="183" y="332"/>
                  </a:lnTo>
                  <a:lnTo>
                    <a:pt x="197" y="330"/>
                  </a:lnTo>
                  <a:lnTo>
                    <a:pt x="210" y="320"/>
                  </a:lnTo>
                  <a:lnTo>
                    <a:pt x="217" y="303"/>
                  </a:lnTo>
                  <a:lnTo>
                    <a:pt x="219" y="275"/>
                  </a:lnTo>
                  <a:lnTo>
                    <a:pt x="214" y="239"/>
                  </a:lnTo>
                  <a:close/>
                </a:path>
              </a:pathLst>
            </a:custGeom>
            <a:solidFill>
              <a:srgbClr val="E0BCA3"/>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36" name="Freeform 313"/>
            <p:cNvSpPr>
              <a:spLocks/>
            </p:cNvSpPr>
            <p:nvPr/>
          </p:nvSpPr>
          <p:spPr bwMode="auto">
            <a:xfrm>
              <a:off x="2637" y="2508"/>
              <a:ext cx="102" cy="160"/>
            </a:xfrm>
            <a:custGeom>
              <a:avLst/>
              <a:gdLst>
                <a:gd name="T0" fmla="*/ 100 w 204"/>
                <a:gd name="T1" fmla="*/ 114 h 317"/>
                <a:gd name="T2" fmla="*/ 99 w 204"/>
                <a:gd name="T3" fmla="*/ 113 h 317"/>
                <a:gd name="T4" fmla="*/ 98 w 204"/>
                <a:gd name="T5" fmla="*/ 108 h 317"/>
                <a:gd name="T6" fmla="*/ 95 w 204"/>
                <a:gd name="T7" fmla="*/ 100 h 317"/>
                <a:gd name="T8" fmla="*/ 91 w 204"/>
                <a:gd name="T9" fmla="*/ 91 h 317"/>
                <a:gd name="T10" fmla="*/ 87 w 204"/>
                <a:gd name="T11" fmla="*/ 80 h 317"/>
                <a:gd name="T12" fmla="*/ 83 w 204"/>
                <a:gd name="T13" fmla="*/ 70 h 317"/>
                <a:gd name="T14" fmla="*/ 78 w 204"/>
                <a:gd name="T15" fmla="*/ 59 h 317"/>
                <a:gd name="T16" fmla="*/ 73 w 204"/>
                <a:gd name="T17" fmla="*/ 49 h 317"/>
                <a:gd name="T18" fmla="*/ 67 w 204"/>
                <a:gd name="T19" fmla="*/ 40 h 317"/>
                <a:gd name="T20" fmla="*/ 55 w 204"/>
                <a:gd name="T21" fmla="*/ 29 h 317"/>
                <a:gd name="T22" fmla="*/ 42 w 204"/>
                <a:gd name="T23" fmla="*/ 19 h 317"/>
                <a:gd name="T24" fmla="*/ 27 w 204"/>
                <a:gd name="T25" fmla="*/ 10 h 317"/>
                <a:gd name="T26" fmla="*/ 15 w 204"/>
                <a:gd name="T27" fmla="*/ 4 h 317"/>
                <a:gd name="T28" fmla="*/ 5 w 204"/>
                <a:gd name="T29" fmla="*/ 0 h 317"/>
                <a:gd name="T30" fmla="*/ 0 w 204"/>
                <a:gd name="T31" fmla="*/ 2 h 317"/>
                <a:gd name="T32" fmla="*/ 2 w 204"/>
                <a:gd name="T33" fmla="*/ 8 h 317"/>
                <a:gd name="T34" fmla="*/ 8 w 204"/>
                <a:gd name="T35" fmla="*/ 28 h 317"/>
                <a:gd name="T36" fmla="*/ 9 w 204"/>
                <a:gd name="T37" fmla="*/ 49 h 317"/>
                <a:gd name="T38" fmla="*/ 7 w 204"/>
                <a:gd name="T39" fmla="*/ 70 h 317"/>
                <a:gd name="T40" fmla="*/ 6 w 204"/>
                <a:gd name="T41" fmla="*/ 84 h 317"/>
                <a:gd name="T42" fmla="*/ 9 w 204"/>
                <a:gd name="T43" fmla="*/ 90 h 317"/>
                <a:gd name="T44" fmla="*/ 14 w 204"/>
                <a:gd name="T45" fmla="*/ 99 h 317"/>
                <a:gd name="T46" fmla="*/ 22 w 204"/>
                <a:gd name="T47" fmla="*/ 108 h 317"/>
                <a:gd name="T48" fmla="*/ 30 w 204"/>
                <a:gd name="T49" fmla="*/ 118 h 317"/>
                <a:gd name="T50" fmla="*/ 40 w 204"/>
                <a:gd name="T51" fmla="*/ 128 h 317"/>
                <a:gd name="T52" fmla="*/ 49 w 204"/>
                <a:gd name="T53" fmla="*/ 137 h 317"/>
                <a:gd name="T54" fmla="*/ 57 w 204"/>
                <a:gd name="T55" fmla="*/ 145 h 317"/>
                <a:gd name="T56" fmla="*/ 65 w 204"/>
                <a:gd name="T57" fmla="*/ 151 h 317"/>
                <a:gd name="T58" fmla="*/ 71 w 204"/>
                <a:gd name="T59" fmla="*/ 155 h 317"/>
                <a:gd name="T60" fmla="*/ 79 w 204"/>
                <a:gd name="T61" fmla="*/ 158 h 317"/>
                <a:gd name="T62" fmla="*/ 86 w 204"/>
                <a:gd name="T63" fmla="*/ 159 h 317"/>
                <a:gd name="T64" fmla="*/ 92 w 204"/>
                <a:gd name="T65" fmla="*/ 158 h 317"/>
                <a:gd name="T66" fmla="*/ 98 w 204"/>
                <a:gd name="T67" fmla="*/ 153 h 317"/>
                <a:gd name="T68" fmla="*/ 101 w 204"/>
                <a:gd name="T69" fmla="*/ 145 h 317"/>
                <a:gd name="T70" fmla="*/ 102 w 204"/>
                <a:gd name="T71" fmla="*/ 132 h 317"/>
                <a:gd name="T72" fmla="*/ 100 w 204"/>
                <a:gd name="T73" fmla="*/ 114 h 3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317"/>
                <a:gd name="T113" fmla="*/ 204 w 204"/>
                <a:gd name="T114" fmla="*/ 317 h 3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317">
                  <a:moveTo>
                    <a:pt x="199" y="228"/>
                  </a:moveTo>
                  <a:lnTo>
                    <a:pt x="198" y="225"/>
                  </a:lnTo>
                  <a:lnTo>
                    <a:pt x="195" y="215"/>
                  </a:lnTo>
                  <a:lnTo>
                    <a:pt x="189" y="200"/>
                  </a:lnTo>
                  <a:lnTo>
                    <a:pt x="182" y="181"/>
                  </a:lnTo>
                  <a:lnTo>
                    <a:pt x="174" y="160"/>
                  </a:lnTo>
                  <a:lnTo>
                    <a:pt x="165" y="139"/>
                  </a:lnTo>
                  <a:lnTo>
                    <a:pt x="156" y="118"/>
                  </a:lnTo>
                  <a:lnTo>
                    <a:pt x="146" y="98"/>
                  </a:lnTo>
                  <a:lnTo>
                    <a:pt x="133" y="79"/>
                  </a:lnTo>
                  <a:lnTo>
                    <a:pt x="110" y="58"/>
                  </a:lnTo>
                  <a:lnTo>
                    <a:pt x="83" y="38"/>
                  </a:lnTo>
                  <a:lnTo>
                    <a:pt x="55" y="20"/>
                  </a:lnTo>
                  <a:lnTo>
                    <a:pt x="30" y="7"/>
                  </a:lnTo>
                  <a:lnTo>
                    <a:pt x="10" y="0"/>
                  </a:lnTo>
                  <a:lnTo>
                    <a:pt x="0" y="3"/>
                  </a:lnTo>
                  <a:lnTo>
                    <a:pt x="4" y="15"/>
                  </a:lnTo>
                  <a:lnTo>
                    <a:pt x="16" y="56"/>
                  </a:lnTo>
                  <a:lnTo>
                    <a:pt x="17" y="98"/>
                  </a:lnTo>
                  <a:lnTo>
                    <a:pt x="14" y="139"/>
                  </a:lnTo>
                  <a:lnTo>
                    <a:pt x="13" y="167"/>
                  </a:lnTo>
                  <a:lnTo>
                    <a:pt x="17" y="180"/>
                  </a:lnTo>
                  <a:lnTo>
                    <a:pt x="29" y="197"/>
                  </a:lnTo>
                  <a:lnTo>
                    <a:pt x="43" y="216"/>
                  </a:lnTo>
                  <a:lnTo>
                    <a:pt x="61" y="235"/>
                  </a:lnTo>
                  <a:lnTo>
                    <a:pt x="80" y="256"/>
                  </a:lnTo>
                  <a:lnTo>
                    <a:pt x="98" y="274"/>
                  </a:lnTo>
                  <a:lnTo>
                    <a:pt x="115" y="289"/>
                  </a:lnTo>
                  <a:lnTo>
                    <a:pt x="129" y="301"/>
                  </a:lnTo>
                  <a:lnTo>
                    <a:pt x="142" y="309"/>
                  </a:lnTo>
                  <a:lnTo>
                    <a:pt x="157" y="315"/>
                  </a:lnTo>
                  <a:lnTo>
                    <a:pt x="171" y="317"/>
                  </a:lnTo>
                  <a:lnTo>
                    <a:pt x="184" y="315"/>
                  </a:lnTo>
                  <a:lnTo>
                    <a:pt x="195" y="306"/>
                  </a:lnTo>
                  <a:lnTo>
                    <a:pt x="202" y="289"/>
                  </a:lnTo>
                  <a:lnTo>
                    <a:pt x="204" y="264"/>
                  </a:lnTo>
                  <a:lnTo>
                    <a:pt x="199" y="228"/>
                  </a:lnTo>
                  <a:close/>
                </a:path>
              </a:pathLst>
            </a:custGeom>
            <a:solidFill>
              <a:srgbClr val="D3A584"/>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37" name="Freeform 314"/>
            <p:cNvSpPr>
              <a:spLocks/>
            </p:cNvSpPr>
            <p:nvPr/>
          </p:nvSpPr>
          <p:spPr bwMode="auto">
            <a:xfrm>
              <a:off x="2641" y="2513"/>
              <a:ext cx="96" cy="152"/>
            </a:xfrm>
            <a:custGeom>
              <a:avLst/>
              <a:gdLst>
                <a:gd name="T0" fmla="*/ 93 w 190"/>
                <a:gd name="T1" fmla="*/ 109 h 301"/>
                <a:gd name="T2" fmla="*/ 93 w 190"/>
                <a:gd name="T3" fmla="*/ 107 h 301"/>
                <a:gd name="T4" fmla="*/ 91 w 190"/>
                <a:gd name="T5" fmla="*/ 103 h 301"/>
                <a:gd name="T6" fmla="*/ 89 w 190"/>
                <a:gd name="T7" fmla="*/ 95 h 301"/>
                <a:gd name="T8" fmla="*/ 85 w 190"/>
                <a:gd name="T9" fmla="*/ 86 h 301"/>
                <a:gd name="T10" fmla="*/ 81 w 190"/>
                <a:gd name="T11" fmla="*/ 76 h 301"/>
                <a:gd name="T12" fmla="*/ 77 w 190"/>
                <a:gd name="T13" fmla="*/ 66 h 301"/>
                <a:gd name="T14" fmla="*/ 73 w 190"/>
                <a:gd name="T15" fmla="*/ 56 h 301"/>
                <a:gd name="T16" fmla="*/ 68 w 190"/>
                <a:gd name="T17" fmla="*/ 47 h 301"/>
                <a:gd name="T18" fmla="*/ 61 w 190"/>
                <a:gd name="T19" fmla="*/ 37 h 301"/>
                <a:gd name="T20" fmla="*/ 51 w 190"/>
                <a:gd name="T21" fmla="*/ 28 h 301"/>
                <a:gd name="T22" fmla="*/ 38 w 190"/>
                <a:gd name="T23" fmla="*/ 18 h 301"/>
                <a:gd name="T24" fmla="*/ 25 w 190"/>
                <a:gd name="T25" fmla="*/ 10 h 301"/>
                <a:gd name="T26" fmla="*/ 13 w 190"/>
                <a:gd name="T27" fmla="*/ 3 h 301"/>
                <a:gd name="T28" fmla="*/ 5 w 190"/>
                <a:gd name="T29" fmla="*/ 0 h 301"/>
                <a:gd name="T30" fmla="*/ 0 w 190"/>
                <a:gd name="T31" fmla="*/ 1 h 301"/>
                <a:gd name="T32" fmla="*/ 1 w 190"/>
                <a:gd name="T33" fmla="*/ 7 h 301"/>
                <a:gd name="T34" fmla="*/ 7 w 190"/>
                <a:gd name="T35" fmla="*/ 26 h 301"/>
                <a:gd name="T36" fmla="*/ 8 w 190"/>
                <a:gd name="T37" fmla="*/ 47 h 301"/>
                <a:gd name="T38" fmla="*/ 6 w 190"/>
                <a:gd name="T39" fmla="*/ 66 h 301"/>
                <a:gd name="T40" fmla="*/ 6 w 190"/>
                <a:gd name="T41" fmla="*/ 80 h 301"/>
                <a:gd name="T42" fmla="*/ 9 w 190"/>
                <a:gd name="T43" fmla="*/ 86 h 301"/>
                <a:gd name="T44" fmla="*/ 13 w 190"/>
                <a:gd name="T45" fmla="*/ 94 h 301"/>
                <a:gd name="T46" fmla="*/ 21 w 190"/>
                <a:gd name="T47" fmla="*/ 103 h 301"/>
                <a:gd name="T48" fmla="*/ 28 w 190"/>
                <a:gd name="T49" fmla="*/ 112 h 301"/>
                <a:gd name="T50" fmla="*/ 37 w 190"/>
                <a:gd name="T51" fmla="*/ 122 h 301"/>
                <a:gd name="T52" fmla="*/ 46 w 190"/>
                <a:gd name="T53" fmla="*/ 131 h 301"/>
                <a:gd name="T54" fmla="*/ 53 w 190"/>
                <a:gd name="T55" fmla="*/ 138 h 301"/>
                <a:gd name="T56" fmla="*/ 60 w 190"/>
                <a:gd name="T57" fmla="*/ 143 h 301"/>
                <a:gd name="T58" fmla="*/ 67 w 190"/>
                <a:gd name="T59" fmla="*/ 147 h 301"/>
                <a:gd name="T60" fmla="*/ 73 w 190"/>
                <a:gd name="T61" fmla="*/ 150 h 301"/>
                <a:gd name="T62" fmla="*/ 80 w 190"/>
                <a:gd name="T63" fmla="*/ 151 h 301"/>
                <a:gd name="T64" fmla="*/ 86 w 190"/>
                <a:gd name="T65" fmla="*/ 150 h 301"/>
                <a:gd name="T66" fmla="*/ 91 w 190"/>
                <a:gd name="T67" fmla="*/ 146 h 301"/>
                <a:gd name="T68" fmla="*/ 94 w 190"/>
                <a:gd name="T69" fmla="*/ 138 h 301"/>
                <a:gd name="T70" fmla="*/ 95 w 190"/>
                <a:gd name="T71" fmla="*/ 126 h 301"/>
                <a:gd name="T72" fmla="*/ 93 w 190"/>
                <a:gd name="T73" fmla="*/ 109 h 3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0"/>
                <a:gd name="T112" fmla="*/ 0 h 301"/>
                <a:gd name="T113" fmla="*/ 190 w 190"/>
                <a:gd name="T114" fmla="*/ 301 h 3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0" h="301">
                  <a:moveTo>
                    <a:pt x="186" y="217"/>
                  </a:moveTo>
                  <a:lnTo>
                    <a:pt x="185" y="214"/>
                  </a:lnTo>
                  <a:lnTo>
                    <a:pt x="181" y="205"/>
                  </a:lnTo>
                  <a:lnTo>
                    <a:pt x="177" y="190"/>
                  </a:lnTo>
                  <a:lnTo>
                    <a:pt x="170" y="172"/>
                  </a:lnTo>
                  <a:lnTo>
                    <a:pt x="162" y="152"/>
                  </a:lnTo>
                  <a:lnTo>
                    <a:pt x="154" y="131"/>
                  </a:lnTo>
                  <a:lnTo>
                    <a:pt x="146" y="111"/>
                  </a:lnTo>
                  <a:lnTo>
                    <a:pt x="136" y="93"/>
                  </a:lnTo>
                  <a:lnTo>
                    <a:pt x="122" y="74"/>
                  </a:lnTo>
                  <a:lnTo>
                    <a:pt x="102" y="55"/>
                  </a:lnTo>
                  <a:lnTo>
                    <a:pt x="76" y="35"/>
                  </a:lnTo>
                  <a:lnTo>
                    <a:pt x="51" y="19"/>
                  </a:lnTo>
                  <a:lnTo>
                    <a:pt x="27" y="6"/>
                  </a:lnTo>
                  <a:lnTo>
                    <a:pt x="10" y="0"/>
                  </a:lnTo>
                  <a:lnTo>
                    <a:pt x="0" y="2"/>
                  </a:lnTo>
                  <a:lnTo>
                    <a:pt x="3" y="13"/>
                  </a:lnTo>
                  <a:lnTo>
                    <a:pt x="15" y="51"/>
                  </a:lnTo>
                  <a:lnTo>
                    <a:pt x="16" y="93"/>
                  </a:lnTo>
                  <a:lnTo>
                    <a:pt x="13" y="132"/>
                  </a:lnTo>
                  <a:lnTo>
                    <a:pt x="13" y="160"/>
                  </a:lnTo>
                  <a:lnTo>
                    <a:pt x="18" y="172"/>
                  </a:lnTo>
                  <a:lnTo>
                    <a:pt x="27" y="187"/>
                  </a:lnTo>
                  <a:lnTo>
                    <a:pt x="41" y="206"/>
                  </a:lnTo>
                  <a:lnTo>
                    <a:pt x="57" y="224"/>
                  </a:lnTo>
                  <a:lnTo>
                    <a:pt x="74" y="243"/>
                  </a:lnTo>
                  <a:lnTo>
                    <a:pt x="91" y="261"/>
                  </a:lnTo>
                  <a:lnTo>
                    <a:pt x="107" y="275"/>
                  </a:lnTo>
                  <a:lnTo>
                    <a:pt x="120" y="286"/>
                  </a:lnTo>
                  <a:lnTo>
                    <a:pt x="133" y="294"/>
                  </a:lnTo>
                  <a:lnTo>
                    <a:pt x="146" y="299"/>
                  </a:lnTo>
                  <a:lnTo>
                    <a:pt x="159" y="301"/>
                  </a:lnTo>
                  <a:lnTo>
                    <a:pt x="172" y="299"/>
                  </a:lnTo>
                  <a:lnTo>
                    <a:pt x="182" y="291"/>
                  </a:lnTo>
                  <a:lnTo>
                    <a:pt x="188" y="275"/>
                  </a:lnTo>
                  <a:lnTo>
                    <a:pt x="190" y="251"/>
                  </a:lnTo>
                  <a:lnTo>
                    <a:pt x="186" y="217"/>
                  </a:lnTo>
                  <a:close/>
                </a:path>
              </a:pathLst>
            </a:custGeom>
            <a:solidFill>
              <a:srgbClr val="CC9166"/>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38" name="Freeform 315"/>
            <p:cNvSpPr>
              <a:spLocks/>
            </p:cNvSpPr>
            <p:nvPr/>
          </p:nvSpPr>
          <p:spPr bwMode="auto">
            <a:xfrm>
              <a:off x="2646" y="2518"/>
              <a:ext cx="87" cy="144"/>
            </a:xfrm>
            <a:custGeom>
              <a:avLst/>
              <a:gdLst>
                <a:gd name="T0" fmla="*/ 85 w 175"/>
                <a:gd name="T1" fmla="*/ 102 h 286"/>
                <a:gd name="T2" fmla="*/ 85 w 175"/>
                <a:gd name="T3" fmla="*/ 100 h 286"/>
                <a:gd name="T4" fmla="*/ 83 w 175"/>
                <a:gd name="T5" fmla="*/ 96 h 286"/>
                <a:gd name="T6" fmla="*/ 81 w 175"/>
                <a:gd name="T7" fmla="*/ 89 h 286"/>
                <a:gd name="T8" fmla="*/ 78 w 175"/>
                <a:gd name="T9" fmla="*/ 81 h 286"/>
                <a:gd name="T10" fmla="*/ 74 w 175"/>
                <a:gd name="T11" fmla="*/ 72 h 286"/>
                <a:gd name="T12" fmla="*/ 70 w 175"/>
                <a:gd name="T13" fmla="*/ 62 h 286"/>
                <a:gd name="T14" fmla="*/ 66 w 175"/>
                <a:gd name="T15" fmla="*/ 52 h 286"/>
                <a:gd name="T16" fmla="*/ 62 w 175"/>
                <a:gd name="T17" fmla="*/ 43 h 286"/>
                <a:gd name="T18" fmla="*/ 56 w 175"/>
                <a:gd name="T19" fmla="*/ 35 h 286"/>
                <a:gd name="T20" fmla="*/ 47 w 175"/>
                <a:gd name="T21" fmla="*/ 26 h 286"/>
                <a:gd name="T22" fmla="*/ 35 w 175"/>
                <a:gd name="T23" fmla="*/ 17 h 286"/>
                <a:gd name="T24" fmla="*/ 23 w 175"/>
                <a:gd name="T25" fmla="*/ 9 h 286"/>
                <a:gd name="T26" fmla="*/ 12 w 175"/>
                <a:gd name="T27" fmla="*/ 3 h 286"/>
                <a:gd name="T28" fmla="*/ 4 w 175"/>
                <a:gd name="T29" fmla="*/ 0 h 286"/>
                <a:gd name="T30" fmla="*/ 0 w 175"/>
                <a:gd name="T31" fmla="*/ 1 h 286"/>
                <a:gd name="T32" fmla="*/ 1 w 175"/>
                <a:gd name="T33" fmla="*/ 6 h 286"/>
                <a:gd name="T34" fmla="*/ 6 w 175"/>
                <a:gd name="T35" fmla="*/ 24 h 286"/>
                <a:gd name="T36" fmla="*/ 7 w 175"/>
                <a:gd name="T37" fmla="*/ 44 h 286"/>
                <a:gd name="T38" fmla="*/ 5 w 175"/>
                <a:gd name="T39" fmla="*/ 62 h 286"/>
                <a:gd name="T40" fmla="*/ 5 w 175"/>
                <a:gd name="T41" fmla="*/ 75 h 286"/>
                <a:gd name="T42" fmla="*/ 8 w 175"/>
                <a:gd name="T43" fmla="*/ 81 h 286"/>
                <a:gd name="T44" fmla="*/ 12 w 175"/>
                <a:gd name="T45" fmla="*/ 88 h 286"/>
                <a:gd name="T46" fmla="*/ 18 w 175"/>
                <a:gd name="T47" fmla="*/ 97 h 286"/>
                <a:gd name="T48" fmla="*/ 25 w 175"/>
                <a:gd name="T49" fmla="*/ 106 h 286"/>
                <a:gd name="T50" fmla="*/ 34 w 175"/>
                <a:gd name="T51" fmla="*/ 115 h 286"/>
                <a:gd name="T52" fmla="*/ 42 w 175"/>
                <a:gd name="T53" fmla="*/ 123 h 286"/>
                <a:gd name="T54" fmla="*/ 49 w 175"/>
                <a:gd name="T55" fmla="*/ 130 h 286"/>
                <a:gd name="T56" fmla="*/ 55 w 175"/>
                <a:gd name="T57" fmla="*/ 136 h 286"/>
                <a:gd name="T58" fmla="*/ 61 w 175"/>
                <a:gd name="T59" fmla="*/ 140 h 286"/>
                <a:gd name="T60" fmla="*/ 67 w 175"/>
                <a:gd name="T61" fmla="*/ 142 h 286"/>
                <a:gd name="T62" fmla="*/ 73 w 175"/>
                <a:gd name="T63" fmla="*/ 143 h 286"/>
                <a:gd name="T64" fmla="*/ 79 w 175"/>
                <a:gd name="T65" fmla="*/ 142 h 286"/>
                <a:gd name="T66" fmla="*/ 84 w 175"/>
                <a:gd name="T67" fmla="*/ 138 h 286"/>
                <a:gd name="T68" fmla="*/ 87 w 175"/>
                <a:gd name="T69" fmla="*/ 130 h 286"/>
                <a:gd name="T70" fmla="*/ 87 w 175"/>
                <a:gd name="T71" fmla="*/ 118 h 286"/>
                <a:gd name="T72" fmla="*/ 85 w 175"/>
                <a:gd name="T73" fmla="*/ 102 h 2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5"/>
                <a:gd name="T112" fmla="*/ 0 h 286"/>
                <a:gd name="T113" fmla="*/ 175 w 175"/>
                <a:gd name="T114" fmla="*/ 286 h 2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5" h="286">
                  <a:moveTo>
                    <a:pt x="171" y="205"/>
                  </a:moveTo>
                  <a:lnTo>
                    <a:pt x="170" y="201"/>
                  </a:lnTo>
                  <a:lnTo>
                    <a:pt x="167" y="192"/>
                  </a:lnTo>
                  <a:lnTo>
                    <a:pt x="162" y="178"/>
                  </a:lnTo>
                  <a:lnTo>
                    <a:pt x="156" y="162"/>
                  </a:lnTo>
                  <a:lnTo>
                    <a:pt x="149" y="144"/>
                  </a:lnTo>
                  <a:lnTo>
                    <a:pt x="141" y="124"/>
                  </a:lnTo>
                  <a:lnTo>
                    <a:pt x="133" y="105"/>
                  </a:lnTo>
                  <a:lnTo>
                    <a:pt x="125" y="87"/>
                  </a:lnTo>
                  <a:lnTo>
                    <a:pt x="112" y="70"/>
                  </a:lnTo>
                  <a:lnTo>
                    <a:pt x="94" y="52"/>
                  </a:lnTo>
                  <a:lnTo>
                    <a:pt x="71" y="33"/>
                  </a:lnTo>
                  <a:lnTo>
                    <a:pt x="47" y="17"/>
                  </a:lnTo>
                  <a:lnTo>
                    <a:pt x="25" y="6"/>
                  </a:lnTo>
                  <a:lnTo>
                    <a:pt x="8" y="0"/>
                  </a:lnTo>
                  <a:lnTo>
                    <a:pt x="0" y="1"/>
                  </a:lnTo>
                  <a:lnTo>
                    <a:pt x="2" y="13"/>
                  </a:lnTo>
                  <a:lnTo>
                    <a:pt x="13" y="48"/>
                  </a:lnTo>
                  <a:lnTo>
                    <a:pt x="15" y="89"/>
                  </a:lnTo>
                  <a:lnTo>
                    <a:pt x="11" y="124"/>
                  </a:lnTo>
                  <a:lnTo>
                    <a:pt x="11" y="151"/>
                  </a:lnTo>
                  <a:lnTo>
                    <a:pt x="16" y="162"/>
                  </a:lnTo>
                  <a:lnTo>
                    <a:pt x="24" y="177"/>
                  </a:lnTo>
                  <a:lnTo>
                    <a:pt x="36" y="195"/>
                  </a:lnTo>
                  <a:lnTo>
                    <a:pt x="51" y="212"/>
                  </a:lnTo>
                  <a:lnTo>
                    <a:pt x="68" y="230"/>
                  </a:lnTo>
                  <a:lnTo>
                    <a:pt x="84" y="246"/>
                  </a:lnTo>
                  <a:lnTo>
                    <a:pt x="99" y="260"/>
                  </a:lnTo>
                  <a:lnTo>
                    <a:pt x="110" y="271"/>
                  </a:lnTo>
                  <a:lnTo>
                    <a:pt x="122" y="279"/>
                  </a:lnTo>
                  <a:lnTo>
                    <a:pt x="134" y="283"/>
                  </a:lnTo>
                  <a:lnTo>
                    <a:pt x="147" y="286"/>
                  </a:lnTo>
                  <a:lnTo>
                    <a:pt x="159" y="283"/>
                  </a:lnTo>
                  <a:lnTo>
                    <a:pt x="168" y="275"/>
                  </a:lnTo>
                  <a:lnTo>
                    <a:pt x="174" y="260"/>
                  </a:lnTo>
                  <a:lnTo>
                    <a:pt x="175" y="237"/>
                  </a:lnTo>
                  <a:lnTo>
                    <a:pt x="171" y="205"/>
                  </a:lnTo>
                  <a:close/>
                </a:path>
              </a:pathLst>
            </a:custGeom>
            <a:solidFill>
              <a:srgbClr val="C17A47"/>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39" name="Freeform 316"/>
            <p:cNvSpPr>
              <a:spLocks/>
            </p:cNvSpPr>
            <p:nvPr/>
          </p:nvSpPr>
          <p:spPr bwMode="auto">
            <a:xfrm>
              <a:off x="2650" y="2523"/>
              <a:ext cx="80" cy="136"/>
            </a:xfrm>
            <a:custGeom>
              <a:avLst/>
              <a:gdLst>
                <a:gd name="T0" fmla="*/ 78 w 160"/>
                <a:gd name="T1" fmla="*/ 97 h 271"/>
                <a:gd name="T2" fmla="*/ 78 w 160"/>
                <a:gd name="T3" fmla="*/ 95 h 271"/>
                <a:gd name="T4" fmla="*/ 77 w 160"/>
                <a:gd name="T5" fmla="*/ 91 h 271"/>
                <a:gd name="T6" fmla="*/ 74 w 160"/>
                <a:gd name="T7" fmla="*/ 85 h 271"/>
                <a:gd name="T8" fmla="*/ 72 w 160"/>
                <a:gd name="T9" fmla="*/ 77 h 271"/>
                <a:gd name="T10" fmla="*/ 69 w 160"/>
                <a:gd name="T11" fmla="*/ 68 h 271"/>
                <a:gd name="T12" fmla="*/ 65 w 160"/>
                <a:gd name="T13" fmla="*/ 59 h 271"/>
                <a:gd name="T14" fmla="*/ 61 w 160"/>
                <a:gd name="T15" fmla="*/ 50 h 271"/>
                <a:gd name="T16" fmla="*/ 57 w 160"/>
                <a:gd name="T17" fmla="*/ 41 h 271"/>
                <a:gd name="T18" fmla="*/ 51 w 160"/>
                <a:gd name="T19" fmla="*/ 33 h 271"/>
                <a:gd name="T20" fmla="*/ 43 w 160"/>
                <a:gd name="T21" fmla="*/ 24 h 271"/>
                <a:gd name="T22" fmla="*/ 32 w 160"/>
                <a:gd name="T23" fmla="*/ 16 h 271"/>
                <a:gd name="T24" fmla="*/ 21 w 160"/>
                <a:gd name="T25" fmla="*/ 8 h 271"/>
                <a:gd name="T26" fmla="*/ 11 w 160"/>
                <a:gd name="T27" fmla="*/ 3 h 271"/>
                <a:gd name="T28" fmla="*/ 3 w 160"/>
                <a:gd name="T29" fmla="*/ 0 h 271"/>
                <a:gd name="T30" fmla="*/ 0 w 160"/>
                <a:gd name="T31" fmla="*/ 1 h 271"/>
                <a:gd name="T32" fmla="*/ 1 w 160"/>
                <a:gd name="T33" fmla="*/ 6 h 271"/>
                <a:gd name="T34" fmla="*/ 6 w 160"/>
                <a:gd name="T35" fmla="*/ 23 h 271"/>
                <a:gd name="T36" fmla="*/ 7 w 160"/>
                <a:gd name="T37" fmla="*/ 42 h 271"/>
                <a:gd name="T38" fmla="*/ 5 w 160"/>
                <a:gd name="T39" fmla="*/ 59 h 271"/>
                <a:gd name="T40" fmla="*/ 5 w 160"/>
                <a:gd name="T41" fmla="*/ 71 h 271"/>
                <a:gd name="T42" fmla="*/ 7 w 160"/>
                <a:gd name="T43" fmla="*/ 77 h 271"/>
                <a:gd name="T44" fmla="*/ 11 w 160"/>
                <a:gd name="T45" fmla="*/ 84 h 271"/>
                <a:gd name="T46" fmla="*/ 17 w 160"/>
                <a:gd name="T47" fmla="*/ 92 h 271"/>
                <a:gd name="T48" fmla="*/ 23 w 160"/>
                <a:gd name="T49" fmla="*/ 101 h 271"/>
                <a:gd name="T50" fmla="*/ 31 w 160"/>
                <a:gd name="T51" fmla="*/ 109 h 271"/>
                <a:gd name="T52" fmla="*/ 39 w 160"/>
                <a:gd name="T53" fmla="*/ 117 h 271"/>
                <a:gd name="T54" fmla="*/ 45 w 160"/>
                <a:gd name="T55" fmla="*/ 123 h 271"/>
                <a:gd name="T56" fmla="*/ 50 w 160"/>
                <a:gd name="T57" fmla="*/ 128 h 271"/>
                <a:gd name="T58" fmla="*/ 56 w 160"/>
                <a:gd name="T59" fmla="*/ 132 h 271"/>
                <a:gd name="T60" fmla="*/ 61 w 160"/>
                <a:gd name="T61" fmla="*/ 135 h 271"/>
                <a:gd name="T62" fmla="*/ 68 w 160"/>
                <a:gd name="T63" fmla="*/ 135 h 271"/>
                <a:gd name="T64" fmla="*/ 73 w 160"/>
                <a:gd name="T65" fmla="*/ 134 h 271"/>
                <a:gd name="T66" fmla="*/ 77 w 160"/>
                <a:gd name="T67" fmla="*/ 131 h 271"/>
                <a:gd name="T68" fmla="*/ 80 w 160"/>
                <a:gd name="T69" fmla="*/ 124 h 271"/>
                <a:gd name="T70" fmla="*/ 80 w 160"/>
                <a:gd name="T71" fmla="*/ 113 h 271"/>
                <a:gd name="T72" fmla="*/ 78 w 160"/>
                <a:gd name="T73" fmla="*/ 97 h 2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271"/>
                <a:gd name="T113" fmla="*/ 160 w 160"/>
                <a:gd name="T114" fmla="*/ 271 h 2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271">
                  <a:moveTo>
                    <a:pt x="156" y="195"/>
                  </a:moveTo>
                  <a:lnTo>
                    <a:pt x="155" y="191"/>
                  </a:lnTo>
                  <a:lnTo>
                    <a:pt x="153" y="183"/>
                  </a:lnTo>
                  <a:lnTo>
                    <a:pt x="148" y="171"/>
                  </a:lnTo>
                  <a:lnTo>
                    <a:pt x="143" y="154"/>
                  </a:lnTo>
                  <a:lnTo>
                    <a:pt x="137" y="137"/>
                  </a:lnTo>
                  <a:lnTo>
                    <a:pt x="130" y="118"/>
                  </a:lnTo>
                  <a:lnTo>
                    <a:pt x="122" y="100"/>
                  </a:lnTo>
                  <a:lnTo>
                    <a:pt x="115" y="83"/>
                  </a:lnTo>
                  <a:lnTo>
                    <a:pt x="103" y="67"/>
                  </a:lnTo>
                  <a:lnTo>
                    <a:pt x="86" y="48"/>
                  </a:lnTo>
                  <a:lnTo>
                    <a:pt x="64" y="32"/>
                  </a:lnTo>
                  <a:lnTo>
                    <a:pt x="42" y="16"/>
                  </a:lnTo>
                  <a:lnTo>
                    <a:pt x="23" y="6"/>
                  </a:lnTo>
                  <a:lnTo>
                    <a:pt x="7" y="0"/>
                  </a:lnTo>
                  <a:lnTo>
                    <a:pt x="0" y="2"/>
                  </a:lnTo>
                  <a:lnTo>
                    <a:pt x="2" y="13"/>
                  </a:lnTo>
                  <a:lnTo>
                    <a:pt x="12" y="46"/>
                  </a:lnTo>
                  <a:lnTo>
                    <a:pt x="14" y="84"/>
                  </a:lnTo>
                  <a:lnTo>
                    <a:pt x="10" y="118"/>
                  </a:lnTo>
                  <a:lnTo>
                    <a:pt x="10" y="143"/>
                  </a:lnTo>
                  <a:lnTo>
                    <a:pt x="14" y="154"/>
                  </a:lnTo>
                  <a:lnTo>
                    <a:pt x="23" y="168"/>
                  </a:lnTo>
                  <a:lnTo>
                    <a:pt x="34" y="184"/>
                  </a:lnTo>
                  <a:lnTo>
                    <a:pt x="47" y="202"/>
                  </a:lnTo>
                  <a:lnTo>
                    <a:pt x="62" y="218"/>
                  </a:lnTo>
                  <a:lnTo>
                    <a:pt x="77" y="234"/>
                  </a:lnTo>
                  <a:lnTo>
                    <a:pt x="90" y="247"/>
                  </a:lnTo>
                  <a:lnTo>
                    <a:pt x="101" y="257"/>
                  </a:lnTo>
                  <a:lnTo>
                    <a:pt x="112" y="264"/>
                  </a:lnTo>
                  <a:lnTo>
                    <a:pt x="123" y="270"/>
                  </a:lnTo>
                  <a:lnTo>
                    <a:pt x="135" y="271"/>
                  </a:lnTo>
                  <a:lnTo>
                    <a:pt x="145" y="268"/>
                  </a:lnTo>
                  <a:lnTo>
                    <a:pt x="153" y="262"/>
                  </a:lnTo>
                  <a:lnTo>
                    <a:pt x="159" y="248"/>
                  </a:lnTo>
                  <a:lnTo>
                    <a:pt x="160" y="226"/>
                  </a:lnTo>
                  <a:lnTo>
                    <a:pt x="156" y="195"/>
                  </a:lnTo>
                  <a:close/>
                </a:path>
              </a:pathLst>
            </a:custGeom>
            <a:solidFill>
              <a:srgbClr val="B56328"/>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40" name="Freeform 317"/>
            <p:cNvSpPr>
              <a:spLocks/>
            </p:cNvSpPr>
            <p:nvPr/>
          </p:nvSpPr>
          <p:spPr bwMode="auto">
            <a:xfrm>
              <a:off x="2953" y="2578"/>
              <a:ext cx="149" cy="209"/>
            </a:xfrm>
            <a:custGeom>
              <a:avLst/>
              <a:gdLst>
                <a:gd name="T0" fmla="*/ 147 w 295"/>
                <a:gd name="T1" fmla="*/ 160 h 417"/>
                <a:gd name="T2" fmla="*/ 147 w 295"/>
                <a:gd name="T3" fmla="*/ 158 h 417"/>
                <a:gd name="T4" fmla="*/ 144 w 295"/>
                <a:gd name="T5" fmla="*/ 152 h 417"/>
                <a:gd name="T6" fmla="*/ 141 w 295"/>
                <a:gd name="T7" fmla="*/ 142 h 417"/>
                <a:gd name="T8" fmla="*/ 137 w 295"/>
                <a:gd name="T9" fmla="*/ 130 h 417"/>
                <a:gd name="T10" fmla="*/ 133 w 295"/>
                <a:gd name="T11" fmla="*/ 117 h 417"/>
                <a:gd name="T12" fmla="*/ 127 w 295"/>
                <a:gd name="T13" fmla="*/ 103 h 417"/>
                <a:gd name="T14" fmla="*/ 121 w 295"/>
                <a:gd name="T15" fmla="*/ 89 h 417"/>
                <a:gd name="T16" fmla="*/ 115 w 295"/>
                <a:gd name="T17" fmla="*/ 77 h 417"/>
                <a:gd name="T18" fmla="*/ 111 w 295"/>
                <a:gd name="T19" fmla="*/ 70 h 417"/>
                <a:gd name="T20" fmla="*/ 106 w 295"/>
                <a:gd name="T21" fmla="*/ 64 h 417"/>
                <a:gd name="T22" fmla="*/ 98 w 295"/>
                <a:gd name="T23" fmla="*/ 56 h 417"/>
                <a:gd name="T24" fmla="*/ 89 w 295"/>
                <a:gd name="T25" fmla="*/ 49 h 417"/>
                <a:gd name="T26" fmla="*/ 79 w 295"/>
                <a:gd name="T27" fmla="*/ 40 h 417"/>
                <a:gd name="T28" fmla="*/ 69 w 295"/>
                <a:gd name="T29" fmla="*/ 33 h 417"/>
                <a:gd name="T30" fmla="*/ 58 w 295"/>
                <a:gd name="T31" fmla="*/ 26 h 417"/>
                <a:gd name="T32" fmla="*/ 48 w 295"/>
                <a:gd name="T33" fmla="*/ 19 h 417"/>
                <a:gd name="T34" fmla="*/ 38 w 295"/>
                <a:gd name="T35" fmla="*/ 13 h 417"/>
                <a:gd name="T36" fmla="*/ 28 w 295"/>
                <a:gd name="T37" fmla="*/ 8 h 417"/>
                <a:gd name="T38" fmla="*/ 20 w 295"/>
                <a:gd name="T39" fmla="*/ 4 h 417"/>
                <a:gd name="T40" fmla="*/ 13 w 295"/>
                <a:gd name="T41" fmla="*/ 1 h 417"/>
                <a:gd name="T42" fmla="*/ 8 w 295"/>
                <a:gd name="T43" fmla="*/ 0 h 417"/>
                <a:gd name="T44" fmla="*/ 5 w 295"/>
                <a:gd name="T45" fmla="*/ 1 h 417"/>
                <a:gd name="T46" fmla="*/ 4 w 295"/>
                <a:gd name="T47" fmla="*/ 4 h 417"/>
                <a:gd name="T48" fmla="*/ 6 w 295"/>
                <a:gd name="T49" fmla="*/ 9 h 417"/>
                <a:gd name="T50" fmla="*/ 11 w 295"/>
                <a:gd name="T51" fmla="*/ 21 h 417"/>
                <a:gd name="T52" fmla="*/ 13 w 295"/>
                <a:gd name="T53" fmla="*/ 34 h 417"/>
                <a:gd name="T54" fmla="*/ 12 w 295"/>
                <a:gd name="T55" fmla="*/ 47 h 417"/>
                <a:gd name="T56" fmla="*/ 10 w 295"/>
                <a:gd name="T57" fmla="*/ 61 h 417"/>
                <a:gd name="T58" fmla="*/ 7 w 295"/>
                <a:gd name="T59" fmla="*/ 73 h 417"/>
                <a:gd name="T60" fmla="*/ 4 w 295"/>
                <a:gd name="T61" fmla="*/ 84 h 417"/>
                <a:gd name="T62" fmla="*/ 1 w 295"/>
                <a:gd name="T63" fmla="*/ 93 h 417"/>
                <a:gd name="T64" fmla="*/ 0 w 295"/>
                <a:gd name="T65" fmla="*/ 100 h 417"/>
                <a:gd name="T66" fmla="*/ 3 w 295"/>
                <a:gd name="T67" fmla="*/ 108 h 417"/>
                <a:gd name="T68" fmla="*/ 10 w 295"/>
                <a:gd name="T69" fmla="*/ 120 h 417"/>
                <a:gd name="T70" fmla="*/ 20 w 295"/>
                <a:gd name="T71" fmla="*/ 133 h 417"/>
                <a:gd name="T72" fmla="*/ 33 w 295"/>
                <a:gd name="T73" fmla="*/ 147 h 417"/>
                <a:gd name="T74" fmla="*/ 46 w 295"/>
                <a:gd name="T75" fmla="*/ 161 h 417"/>
                <a:gd name="T76" fmla="*/ 60 w 295"/>
                <a:gd name="T77" fmla="*/ 174 h 417"/>
                <a:gd name="T78" fmla="*/ 72 w 295"/>
                <a:gd name="T79" fmla="*/ 185 h 417"/>
                <a:gd name="T80" fmla="*/ 83 w 295"/>
                <a:gd name="T81" fmla="*/ 194 h 417"/>
                <a:gd name="T82" fmla="*/ 92 w 295"/>
                <a:gd name="T83" fmla="*/ 200 h 417"/>
                <a:gd name="T84" fmla="*/ 104 w 295"/>
                <a:gd name="T85" fmla="*/ 205 h 417"/>
                <a:gd name="T86" fmla="*/ 116 w 295"/>
                <a:gd name="T87" fmla="*/ 209 h 417"/>
                <a:gd name="T88" fmla="*/ 127 w 295"/>
                <a:gd name="T89" fmla="*/ 209 h 417"/>
                <a:gd name="T90" fmla="*/ 137 w 295"/>
                <a:gd name="T91" fmla="*/ 205 h 417"/>
                <a:gd name="T92" fmla="*/ 144 w 295"/>
                <a:gd name="T93" fmla="*/ 196 h 417"/>
                <a:gd name="T94" fmla="*/ 148 w 295"/>
                <a:gd name="T95" fmla="*/ 182 h 417"/>
                <a:gd name="T96" fmla="*/ 147 w 295"/>
                <a:gd name="T97" fmla="*/ 160 h 4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5"/>
                <a:gd name="T148" fmla="*/ 0 h 417"/>
                <a:gd name="T149" fmla="*/ 295 w 295"/>
                <a:gd name="T150" fmla="*/ 417 h 4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5" h="417">
                  <a:moveTo>
                    <a:pt x="294" y="320"/>
                  </a:moveTo>
                  <a:lnTo>
                    <a:pt x="293" y="315"/>
                  </a:lnTo>
                  <a:lnTo>
                    <a:pt x="288" y="303"/>
                  </a:lnTo>
                  <a:lnTo>
                    <a:pt x="282" y="283"/>
                  </a:lnTo>
                  <a:lnTo>
                    <a:pt x="274" y="260"/>
                  </a:lnTo>
                  <a:lnTo>
                    <a:pt x="265" y="234"/>
                  </a:lnTo>
                  <a:lnTo>
                    <a:pt x="253" y="205"/>
                  </a:lnTo>
                  <a:lnTo>
                    <a:pt x="242" y="178"/>
                  </a:lnTo>
                  <a:lnTo>
                    <a:pt x="230" y="153"/>
                  </a:lnTo>
                  <a:lnTo>
                    <a:pt x="222" y="140"/>
                  </a:lnTo>
                  <a:lnTo>
                    <a:pt x="211" y="127"/>
                  </a:lnTo>
                  <a:lnTo>
                    <a:pt x="196" y="112"/>
                  </a:lnTo>
                  <a:lnTo>
                    <a:pt x="177" y="97"/>
                  </a:lnTo>
                  <a:lnTo>
                    <a:pt x="158" y="80"/>
                  </a:lnTo>
                  <a:lnTo>
                    <a:pt x="137" y="65"/>
                  </a:lnTo>
                  <a:lnTo>
                    <a:pt x="116" y="51"/>
                  </a:lnTo>
                  <a:lnTo>
                    <a:pt x="96" y="38"/>
                  </a:lnTo>
                  <a:lnTo>
                    <a:pt x="75" y="25"/>
                  </a:lnTo>
                  <a:lnTo>
                    <a:pt x="55" y="15"/>
                  </a:lnTo>
                  <a:lnTo>
                    <a:pt x="39" y="8"/>
                  </a:lnTo>
                  <a:lnTo>
                    <a:pt x="25" y="2"/>
                  </a:lnTo>
                  <a:lnTo>
                    <a:pt x="15" y="0"/>
                  </a:lnTo>
                  <a:lnTo>
                    <a:pt x="9" y="2"/>
                  </a:lnTo>
                  <a:lnTo>
                    <a:pt x="7" y="8"/>
                  </a:lnTo>
                  <a:lnTo>
                    <a:pt x="11" y="17"/>
                  </a:lnTo>
                  <a:lnTo>
                    <a:pt x="22" y="42"/>
                  </a:lnTo>
                  <a:lnTo>
                    <a:pt x="26" y="68"/>
                  </a:lnTo>
                  <a:lnTo>
                    <a:pt x="24" y="94"/>
                  </a:lnTo>
                  <a:lnTo>
                    <a:pt x="20" y="121"/>
                  </a:lnTo>
                  <a:lnTo>
                    <a:pt x="13" y="145"/>
                  </a:lnTo>
                  <a:lnTo>
                    <a:pt x="7" y="167"/>
                  </a:lnTo>
                  <a:lnTo>
                    <a:pt x="1" y="185"/>
                  </a:lnTo>
                  <a:lnTo>
                    <a:pt x="0" y="200"/>
                  </a:lnTo>
                  <a:lnTo>
                    <a:pt x="6" y="216"/>
                  </a:lnTo>
                  <a:lnTo>
                    <a:pt x="20" y="239"/>
                  </a:lnTo>
                  <a:lnTo>
                    <a:pt x="40" y="265"/>
                  </a:lnTo>
                  <a:lnTo>
                    <a:pt x="66" y="294"/>
                  </a:lnTo>
                  <a:lnTo>
                    <a:pt x="92" y="321"/>
                  </a:lnTo>
                  <a:lnTo>
                    <a:pt x="120" y="348"/>
                  </a:lnTo>
                  <a:lnTo>
                    <a:pt x="144" y="370"/>
                  </a:lnTo>
                  <a:lnTo>
                    <a:pt x="165" y="387"/>
                  </a:lnTo>
                  <a:lnTo>
                    <a:pt x="184" y="400"/>
                  </a:lnTo>
                  <a:lnTo>
                    <a:pt x="207" y="410"/>
                  </a:lnTo>
                  <a:lnTo>
                    <a:pt x="232" y="417"/>
                  </a:lnTo>
                  <a:lnTo>
                    <a:pt x="253" y="417"/>
                  </a:lnTo>
                  <a:lnTo>
                    <a:pt x="273" y="410"/>
                  </a:lnTo>
                  <a:lnTo>
                    <a:pt x="287" y="391"/>
                  </a:lnTo>
                  <a:lnTo>
                    <a:pt x="295" y="363"/>
                  </a:lnTo>
                  <a:lnTo>
                    <a:pt x="294" y="320"/>
                  </a:lnTo>
                  <a:close/>
                </a:path>
              </a:pathLst>
            </a:custGeom>
            <a:solidFill>
              <a:srgbClr val="FFFFF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41" name="Freeform 318"/>
            <p:cNvSpPr>
              <a:spLocks/>
            </p:cNvSpPr>
            <p:nvPr/>
          </p:nvSpPr>
          <p:spPr bwMode="auto">
            <a:xfrm>
              <a:off x="2959" y="2584"/>
              <a:ext cx="140" cy="200"/>
            </a:xfrm>
            <a:custGeom>
              <a:avLst/>
              <a:gdLst>
                <a:gd name="T0" fmla="*/ 0 w 278"/>
                <a:gd name="T1" fmla="*/ 97 h 400"/>
                <a:gd name="T2" fmla="*/ 3 w 278"/>
                <a:gd name="T3" fmla="*/ 104 h 400"/>
                <a:gd name="T4" fmla="*/ 9 w 278"/>
                <a:gd name="T5" fmla="*/ 115 h 400"/>
                <a:gd name="T6" fmla="*/ 19 w 278"/>
                <a:gd name="T7" fmla="*/ 127 h 400"/>
                <a:gd name="T8" fmla="*/ 31 w 278"/>
                <a:gd name="T9" fmla="*/ 141 h 400"/>
                <a:gd name="T10" fmla="*/ 44 w 278"/>
                <a:gd name="T11" fmla="*/ 154 h 400"/>
                <a:gd name="T12" fmla="*/ 56 w 278"/>
                <a:gd name="T13" fmla="*/ 167 h 400"/>
                <a:gd name="T14" fmla="*/ 68 w 278"/>
                <a:gd name="T15" fmla="*/ 178 h 400"/>
                <a:gd name="T16" fmla="*/ 78 w 278"/>
                <a:gd name="T17" fmla="*/ 186 h 400"/>
                <a:gd name="T18" fmla="*/ 87 w 278"/>
                <a:gd name="T19" fmla="*/ 192 h 400"/>
                <a:gd name="T20" fmla="*/ 98 w 278"/>
                <a:gd name="T21" fmla="*/ 197 h 400"/>
                <a:gd name="T22" fmla="*/ 109 w 278"/>
                <a:gd name="T23" fmla="*/ 200 h 400"/>
                <a:gd name="T24" fmla="*/ 119 w 278"/>
                <a:gd name="T25" fmla="*/ 200 h 400"/>
                <a:gd name="T26" fmla="*/ 129 w 278"/>
                <a:gd name="T27" fmla="*/ 196 h 400"/>
                <a:gd name="T28" fmla="*/ 136 w 278"/>
                <a:gd name="T29" fmla="*/ 188 h 400"/>
                <a:gd name="T30" fmla="*/ 139 w 278"/>
                <a:gd name="T31" fmla="*/ 174 h 400"/>
                <a:gd name="T32" fmla="*/ 139 w 278"/>
                <a:gd name="T33" fmla="*/ 154 h 400"/>
                <a:gd name="T34" fmla="*/ 139 w 278"/>
                <a:gd name="T35" fmla="*/ 151 h 400"/>
                <a:gd name="T36" fmla="*/ 137 w 278"/>
                <a:gd name="T37" fmla="*/ 145 h 400"/>
                <a:gd name="T38" fmla="*/ 134 w 278"/>
                <a:gd name="T39" fmla="*/ 136 h 400"/>
                <a:gd name="T40" fmla="*/ 130 w 278"/>
                <a:gd name="T41" fmla="*/ 124 h 400"/>
                <a:gd name="T42" fmla="*/ 125 w 278"/>
                <a:gd name="T43" fmla="*/ 111 h 400"/>
                <a:gd name="T44" fmla="*/ 120 w 278"/>
                <a:gd name="T45" fmla="*/ 98 h 400"/>
                <a:gd name="T46" fmla="*/ 115 w 278"/>
                <a:gd name="T47" fmla="*/ 86 h 400"/>
                <a:gd name="T48" fmla="*/ 109 w 278"/>
                <a:gd name="T49" fmla="*/ 74 h 400"/>
                <a:gd name="T50" fmla="*/ 105 w 278"/>
                <a:gd name="T51" fmla="*/ 68 h 400"/>
                <a:gd name="T52" fmla="*/ 100 w 278"/>
                <a:gd name="T53" fmla="*/ 60 h 400"/>
                <a:gd name="T54" fmla="*/ 93 w 278"/>
                <a:gd name="T55" fmla="*/ 53 h 400"/>
                <a:gd name="T56" fmla="*/ 84 w 278"/>
                <a:gd name="T57" fmla="*/ 46 h 400"/>
                <a:gd name="T58" fmla="*/ 75 w 278"/>
                <a:gd name="T59" fmla="*/ 39 h 400"/>
                <a:gd name="T60" fmla="*/ 66 w 278"/>
                <a:gd name="T61" fmla="*/ 31 h 400"/>
                <a:gd name="T62" fmla="*/ 55 w 278"/>
                <a:gd name="T63" fmla="*/ 25 h 400"/>
                <a:gd name="T64" fmla="*/ 45 w 278"/>
                <a:gd name="T65" fmla="*/ 18 h 400"/>
                <a:gd name="T66" fmla="*/ 36 w 278"/>
                <a:gd name="T67" fmla="*/ 13 h 400"/>
                <a:gd name="T68" fmla="*/ 26 w 278"/>
                <a:gd name="T69" fmla="*/ 7 h 400"/>
                <a:gd name="T70" fmla="*/ 19 w 278"/>
                <a:gd name="T71" fmla="*/ 3 h 400"/>
                <a:gd name="T72" fmla="*/ 12 w 278"/>
                <a:gd name="T73" fmla="*/ 2 h 400"/>
                <a:gd name="T74" fmla="*/ 7 w 278"/>
                <a:gd name="T75" fmla="*/ 0 h 400"/>
                <a:gd name="T76" fmla="*/ 5 w 278"/>
                <a:gd name="T77" fmla="*/ 1 h 400"/>
                <a:gd name="T78" fmla="*/ 4 w 278"/>
                <a:gd name="T79" fmla="*/ 3 h 400"/>
                <a:gd name="T80" fmla="*/ 6 w 278"/>
                <a:gd name="T81" fmla="*/ 8 h 400"/>
                <a:gd name="T82" fmla="*/ 10 w 278"/>
                <a:gd name="T83" fmla="*/ 21 h 400"/>
                <a:gd name="T84" fmla="*/ 12 w 278"/>
                <a:gd name="T85" fmla="*/ 33 h 400"/>
                <a:gd name="T86" fmla="*/ 11 w 278"/>
                <a:gd name="T87" fmla="*/ 45 h 400"/>
                <a:gd name="T88" fmla="*/ 9 w 278"/>
                <a:gd name="T89" fmla="*/ 58 h 400"/>
                <a:gd name="T90" fmla="*/ 6 w 278"/>
                <a:gd name="T91" fmla="*/ 70 h 400"/>
                <a:gd name="T92" fmla="*/ 3 w 278"/>
                <a:gd name="T93" fmla="*/ 80 h 400"/>
                <a:gd name="T94" fmla="*/ 1 w 278"/>
                <a:gd name="T95" fmla="*/ 89 h 400"/>
                <a:gd name="T96" fmla="*/ 0 w 278"/>
                <a:gd name="T97" fmla="*/ 97 h 4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400"/>
                <a:gd name="T149" fmla="*/ 278 w 278"/>
                <a:gd name="T150" fmla="*/ 400 h 4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400">
                  <a:moveTo>
                    <a:pt x="0" y="193"/>
                  </a:moveTo>
                  <a:lnTo>
                    <a:pt x="6" y="208"/>
                  </a:lnTo>
                  <a:lnTo>
                    <a:pt x="19" y="230"/>
                  </a:lnTo>
                  <a:lnTo>
                    <a:pt x="38" y="254"/>
                  </a:lnTo>
                  <a:lnTo>
                    <a:pt x="63" y="281"/>
                  </a:lnTo>
                  <a:lnTo>
                    <a:pt x="88" y="308"/>
                  </a:lnTo>
                  <a:lnTo>
                    <a:pt x="113" y="333"/>
                  </a:lnTo>
                  <a:lnTo>
                    <a:pt x="136" y="355"/>
                  </a:lnTo>
                  <a:lnTo>
                    <a:pt x="156" y="371"/>
                  </a:lnTo>
                  <a:lnTo>
                    <a:pt x="174" y="384"/>
                  </a:lnTo>
                  <a:lnTo>
                    <a:pt x="196" y="394"/>
                  </a:lnTo>
                  <a:lnTo>
                    <a:pt x="218" y="400"/>
                  </a:lnTo>
                  <a:lnTo>
                    <a:pt x="239" y="400"/>
                  </a:lnTo>
                  <a:lnTo>
                    <a:pt x="257" y="392"/>
                  </a:lnTo>
                  <a:lnTo>
                    <a:pt x="271" y="376"/>
                  </a:lnTo>
                  <a:lnTo>
                    <a:pt x="278" y="348"/>
                  </a:lnTo>
                  <a:lnTo>
                    <a:pt x="278" y="307"/>
                  </a:lnTo>
                  <a:lnTo>
                    <a:pt x="277" y="302"/>
                  </a:lnTo>
                  <a:lnTo>
                    <a:pt x="273" y="289"/>
                  </a:lnTo>
                  <a:lnTo>
                    <a:pt x="267" y="271"/>
                  </a:lnTo>
                  <a:lnTo>
                    <a:pt x="260" y="249"/>
                  </a:lnTo>
                  <a:lnTo>
                    <a:pt x="250" y="223"/>
                  </a:lnTo>
                  <a:lnTo>
                    <a:pt x="240" y="196"/>
                  </a:lnTo>
                  <a:lnTo>
                    <a:pt x="230" y="171"/>
                  </a:lnTo>
                  <a:lnTo>
                    <a:pt x="218" y="147"/>
                  </a:lnTo>
                  <a:lnTo>
                    <a:pt x="211" y="135"/>
                  </a:lnTo>
                  <a:lnTo>
                    <a:pt x="200" y="121"/>
                  </a:lnTo>
                  <a:lnTo>
                    <a:pt x="186" y="107"/>
                  </a:lnTo>
                  <a:lnTo>
                    <a:pt x="169" y="92"/>
                  </a:lnTo>
                  <a:lnTo>
                    <a:pt x="150" y="78"/>
                  </a:lnTo>
                  <a:lnTo>
                    <a:pt x="131" y="63"/>
                  </a:lnTo>
                  <a:lnTo>
                    <a:pt x="111" y="49"/>
                  </a:lnTo>
                  <a:lnTo>
                    <a:pt x="91" y="36"/>
                  </a:lnTo>
                  <a:lnTo>
                    <a:pt x="72" y="25"/>
                  </a:lnTo>
                  <a:lnTo>
                    <a:pt x="53" y="14"/>
                  </a:lnTo>
                  <a:lnTo>
                    <a:pt x="38" y="7"/>
                  </a:lnTo>
                  <a:lnTo>
                    <a:pt x="24" y="3"/>
                  </a:lnTo>
                  <a:lnTo>
                    <a:pt x="15" y="0"/>
                  </a:lnTo>
                  <a:lnTo>
                    <a:pt x="10" y="1"/>
                  </a:lnTo>
                  <a:lnTo>
                    <a:pt x="8" y="7"/>
                  </a:lnTo>
                  <a:lnTo>
                    <a:pt x="12" y="16"/>
                  </a:lnTo>
                  <a:lnTo>
                    <a:pt x="21" y="41"/>
                  </a:lnTo>
                  <a:lnTo>
                    <a:pt x="24" y="66"/>
                  </a:lnTo>
                  <a:lnTo>
                    <a:pt x="23" y="90"/>
                  </a:lnTo>
                  <a:lnTo>
                    <a:pt x="19" y="116"/>
                  </a:lnTo>
                  <a:lnTo>
                    <a:pt x="13" y="139"/>
                  </a:lnTo>
                  <a:lnTo>
                    <a:pt x="7" y="159"/>
                  </a:lnTo>
                  <a:lnTo>
                    <a:pt x="1" y="178"/>
                  </a:lnTo>
                  <a:lnTo>
                    <a:pt x="0" y="193"/>
                  </a:lnTo>
                  <a:close/>
                </a:path>
              </a:pathLst>
            </a:custGeom>
            <a:solidFill>
              <a:srgbClr val="F4E8E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42" name="Freeform 319"/>
            <p:cNvSpPr>
              <a:spLocks/>
            </p:cNvSpPr>
            <p:nvPr/>
          </p:nvSpPr>
          <p:spPr bwMode="auto">
            <a:xfrm>
              <a:off x="2964" y="2590"/>
              <a:ext cx="132" cy="191"/>
            </a:xfrm>
            <a:custGeom>
              <a:avLst/>
              <a:gdLst>
                <a:gd name="T0" fmla="*/ 0 w 261"/>
                <a:gd name="T1" fmla="*/ 92 h 381"/>
                <a:gd name="T2" fmla="*/ 2 w 261"/>
                <a:gd name="T3" fmla="*/ 100 h 381"/>
                <a:gd name="T4" fmla="*/ 9 w 261"/>
                <a:gd name="T5" fmla="*/ 110 h 381"/>
                <a:gd name="T6" fmla="*/ 18 w 261"/>
                <a:gd name="T7" fmla="*/ 122 h 381"/>
                <a:gd name="T8" fmla="*/ 29 w 261"/>
                <a:gd name="T9" fmla="*/ 134 h 381"/>
                <a:gd name="T10" fmla="*/ 41 w 261"/>
                <a:gd name="T11" fmla="*/ 147 h 381"/>
                <a:gd name="T12" fmla="*/ 53 w 261"/>
                <a:gd name="T13" fmla="*/ 159 h 381"/>
                <a:gd name="T14" fmla="*/ 64 w 261"/>
                <a:gd name="T15" fmla="*/ 170 h 381"/>
                <a:gd name="T16" fmla="*/ 73 w 261"/>
                <a:gd name="T17" fmla="*/ 177 h 381"/>
                <a:gd name="T18" fmla="*/ 82 w 261"/>
                <a:gd name="T19" fmla="*/ 183 h 381"/>
                <a:gd name="T20" fmla="*/ 92 w 261"/>
                <a:gd name="T21" fmla="*/ 188 h 381"/>
                <a:gd name="T22" fmla="*/ 102 w 261"/>
                <a:gd name="T23" fmla="*/ 191 h 381"/>
                <a:gd name="T24" fmla="*/ 112 w 261"/>
                <a:gd name="T25" fmla="*/ 191 h 381"/>
                <a:gd name="T26" fmla="*/ 121 w 261"/>
                <a:gd name="T27" fmla="*/ 187 h 381"/>
                <a:gd name="T28" fmla="*/ 127 w 261"/>
                <a:gd name="T29" fmla="*/ 179 h 381"/>
                <a:gd name="T30" fmla="*/ 131 w 261"/>
                <a:gd name="T31" fmla="*/ 166 h 381"/>
                <a:gd name="T32" fmla="*/ 131 w 261"/>
                <a:gd name="T33" fmla="*/ 146 h 381"/>
                <a:gd name="T34" fmla="*/ 130 w 261"/>
                <a:gd name="T35" fmla="*/ 144 h 381"/>
                <a:gd name="T36" fmla="*/ 129 w 261"/>
                <a:gd name="T37" fmla="*/ 138 h 381"/>
                <a:gd name="T38" fmla="*/ 126 w 261"/>
                <a:gd name="T39" fmla="*/ 129 h 381"/>
                <a:gd name="T40" fmla="*/ 122 w 261"/>
                <a:gd name="T41" fmla="*/ 118 h 381"/>
                <a:gd name="T42" fmla="*/ 118 w 261"/>
                <a:gd name="T43" fmla="*/ 106 h 381"/>
                <a:gd name="T44" fmla="*/ 113 w 261"/>
                <a:gd name="T45" fmla="*/ 93 h 381"/>
                <a:gd name="T46" fmla="*/ 108 w 261"/>
                <a:gd name="T47" fmla="*/ 81 h 381"/>
                <a:gd name="T48" fmla="*/ 103 w 261"/>
                <a:gd name="T49" fmla="*/ 70 h 381"/>
                <a:gd name="T50" fmla="*/ 99 w 261"/>
                <a:gd name="T51" fmla="*/ 64 h 381"/>
                <a:gd name="T52" fmla="*/ 94 w 261"/>
                <a:gd name="T53" fmla="*/ 58 h 381"/>
                <a:gd name="T54" fmla="*/ 87 w 261"/>
                <a:gd name="T55" fmla="*/ 51 h 381"/>
                <a:gd name="T56" fmla="*/ 79 w 261"/>
                <a:gd name="T57" fmla="*/ 44 h 381"/>
                <a:gd name="T58" fmla="*/ 70 w 261"/>
                <a:gd name="T59" fmla="*/ 37 h 381"/>
                <a:gd name="T60" fmla="*/ 61 w 261"/>
                <a:gd name="T61" fmla="*/ 30 h 381"/>
                <a:gd name="T62" fmla="*/ 52 w 261"/>
                <a:gd name="T63" fmla="*/ 23 h 381"/>
                <a:gd name="T64" fmla="*/ 43 w 261"/>
                <a:gd name="T65" fmla="*/ 17 h 381"/>
                <a:gd name="T66" fmla="*/ 34 w 261"/>
                <a:gd name="T67" fmla="*/ 12 h 381"/>
                <a:gd name="T68" fmla="*/ 25 w 261"/>
                <a:gd name="T69" fmla="*/ 7 h 381"/>
                <a:gd name="T70" fmla="*/ 18 w 261"/>
                <a:gd name="T71" fmla="*/ 3 h 381"/>
                <a:gd name="T72" fmla="*/ 12 w 261"/>
                <a:gd name="T73" fmla="*/ 1 h 381"/>
                <a:gd name="T74" fmla="*/ 7 w 261"/>
                <a:gd name="T75" fmla="*/ 0 h 381"/>
                <a:gd name="T76" fmla="*/ 5 w 261"/>
                <a:gd name="T77" fmla="*/ 1 h 381"/>
                <a:gd name="T78" fmla="*/ 4 w 261"/>
                <a:gd name="T79" fmla="*/ 3 h 381"/>
                <a:gd name="T80" fmla="*/ 6 w 261"/>
                <a:gd name="T81" fmla="*/ 8 h 381"/>
                <a:gd name="T82" fmla="*/ 10 w 261"/>
                <a:gd name="T83" fmla="*/ 19 h 381"/>
                <a:gd name="T84" fmla="*/ 12 w 261"/>
                <a:gd name="T85" fmla="*/ 31 h 381"/>
                <a:gd name="T86" fmla="*/ 11 w 261"/>
                <a:gd name="T87" fmla="*/ 43 h 381"/>
                <a:gd name="T88" fmla="*/ 9 w 261"/>
                <a:gd name="T89" fmla="*/ 55 h 381"/>
                <a:gd name="T90" fmla="*/ 6 w 261"/>
                <a:gd name="T91" fmla="*/ 66 h 381"/>
                <a:gd name="T92" fmla="*/ 3 w 261"/>
                <a:gd name="T93" fmla="*/ 77 h 381"/>
                <a:gd name="T94" fmla="*/ 1 w 261"/>
                <a:gd name="T95" fmla="*/ 85 h 381"/>
                <a:gd name="T96" fmla="*/ 0 w 261"/>
                <a:gd name="T97" fmla="*/ 92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1"/>
                <a:gd name="T148" fmla="*/ 0 h 381"/>
                <a:gd name="T149" fmla="*/ 261 w 261"/>
                <a:gd name="T150" fmla="*/ 381 h 3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1" h="381">
                  <a:moveTo>
                    <a:pt x="0" y="184"/>
                  </a:moveTo>
                  <a:lnTo>
                    <a:pt x="4" y="199"/>
                  </a:lnTo>
                  <a:lnTo>
                    <a:pt x="17" y="219"/>
                  </a:lnTo>
                  <a:lnTo>
                    <a:pt x="35" y="243"/>
                  </a:lnTo>
                  <a:lnTo>
                    <a:pt x="57" y="268"/>
                  </a:lnTo>
                  <a:lnTo>
                    <a:pt x="81" y="294"/>
                  </a:lnTo>
                  <a:lnTo>
                    <a:pt x="106" y="318"/>
                  </a:lnTo>
                  <a:lnTo>
                    <a:pt x="128" y="339"/>
                  </a:lnTo>
                  <a:lnTo>
                    <a:pt x="146" y="353"/>
                  </a:lnTo>
                  <a:lnTo>
                    <a:pt x="163" y="365"/>
                  </a:lnTo>
                  <a:lnTo>
                    <a:pt x="183" y="375"/>
                  </a:lnTo>
                  <a:lnTo>
                    <a:pt x="204" y="381"/>
                  </a:lnTo>
                  <a:lnTo>
                    <a:pt x="224" y="381"/>
                  </a:lnTo>
                  <a:lnTo>
                    <a:pt x="242" y="374"/>
                  </a:lnTo>
                  <a:lnTo>
                    <a:pt x="254" y="358"/>
                  </a:lnTo>
                  <a:lnTo>
                    <a:pt x="261" y="332"/>
                  </a:lnTo>
                  <a:lnTo>
                    <a:pt x="261" y="291"/>
                  </a:lnTo>
                  <a:lnTo>
                    <a:pt x="260" y="287"/>
                  </a:lnTo>
                  <a:lnTo>
                    <a:pt x="257" y="275"/>
                  </a:lnTo>
                  <a:lnTo>
                    <a:pt x="251" y="258"/>
                  </a:lnTo>
                  <a:lnTo>
                    <a:pt x="244" y="236"/>
                  </a:lnTo>
                  <a:lnTo>
                    <a:pt x="235" y="212"/>
                  </a:lnTo>
                  <a:lnTo>
                    <a:pt x="226" y="186"/>
                  </a:lnTo>
                  <a:lnTo>
                    <a:pt x="215" y="162"/>
                  </a:lnTo>
                  <a:lnTo>
                    <a:pt x="205" y="139"/>
                  </a:lnTo>
                  <a:lnTo>
                    <a:pt x="198" y="128"/>
                  </a:lnTo>
                  <a:lnTo>
                    <a:pt x="188" y="115"/>
                  </a:lnTo>
                  <a:lnTo>
                    <a:pt x="174" y="101"/>
                  </a:lnTo>
                  <a:lnTo>
                    <a:pt x="158" y="87"/>
                  </a:lnTo>
                  <a:lnTo>
                    <a:pt x="140" y="74"/>
                  </a:lnTo>
                  <a:lnTo>
                    <a:pt x="122" y="59"/>
                  </a:lnTo>
                  <a:lnTo>
                    <a:pt x="103" y="46"/>
                  </a:lnTo>
                  <a:lnTo>
                    <a:pt x="85" y="33"/>
                  </a:lnTo>
                  <a:lnTo>
                    <a:pt x="67" y="23"/>
                  </a:lnTo>
                  <a:lnTo>
                    <a:pt x="50" y="14"/>
                  </a:lnTo>
                  <a:lnTo>
                    <a:pt x="35" y="6"/>
                  </a:lnTo>
                  <a:lnTo>
                    <a:pt x="23" y="1"/>
                  </a:lnTo>
                  <a:lnTo>
                    <a:pt x="13" y="0"/>
                  </a:lnTo>
                  <a:lnTo>
                    <a:pt x="9" y="1"/>
                  </a:lnTo>
                  <a:lnTo>
                    <a:pt x="8" y="6"/>
                  </a:lnTo>
                  <a:lnTo>
                    <a:pt x="11" y="15"/>
                  </a:lnTo>
                  <a:lnTo>
                    <a:pt x="20" y="38"/>
                  </a:lnTo>
                  <a:lnTo>
                    <a:pt x="24" y="62"/>
                  </a:lnTo>
                  <a:lnTo>
                    <a:pt x="22" y="86"/>
                  </a:lnTo>
                  <a:lnTo>
                    <a:pt x="18" y="109"/>
                  </a:lnTo>
                  <a:lnTo>
                    <a:pt x="11" y="132"/>
                  </a:lnTo>
                  <a:lnTo>
                    <a:pt x="5" y="153"/>
                  </a:lnTo>
                  <a:lnTo>
                    <a:pt x="1" y="170"/>
                  </a:lnTo>
                  <a:lnTo>
                    <a:pt x="0" y="184"/>
                  </a:lnTo>
                  <a:close/>
                </a:path>
              </a:pathLst>
            </a:custGeom>
            <a:solidFill>
              <a:srgbClr val="EAD3C4"/>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43" name="Freeform 320"/>
            <p:cNvSpPr>
              <a:spLocks/>
            </p:cNvSpPr>
            <p:nvPr/>
          </p:nvSpPr>
          <p:spPr bwMode="auto">
            <a:xfrm>
              <a:off x="2969" y="2595"/>
              <a:ext cx="122" cy="182"/>
            </a:xfrm>
            <a:custGeom>
              <a:avLst/>
              <a:gdLst>
                <a:gd name="T0" fmla="*/ 0 w 246"/>
                <a:gd name="T1" fmla="*/ 88 h 365"/>
                <a:gd name="T2" fmla="*/ 3 w 246"/>
                <a:gd name="T3" fmla="*/ 95 h 365"/>
                <a:gd name="T4" fmla="*/ 8 w 246"/>
                <a:gd name="T5" fmla="*/ 105 h 365"/>
                <a:gd name="T6" fmla="*/ 17 w 246"/>
                <a:gd name="T7" fmla="*/ 117 h 365"/>
                <a:gd name="T8" fmla="*/ 27 w 246"/>
                <a:gd name="T9" fmla="*/ 129 h 365"/>
                <a:gd name="T10" fmla="*/ 38 w 246"/>
                <a:gd name="T11" fmla="*/ 141 h 365"/>
                <a:gd name="T12" fmla="*/ 49 w 246"/>
                <a:gd name="T13" fmla="*/ 152 h 365"/>
                <a:gd name="T14" fmla="*/ 60 w 246"/>
                <a:gd name="T15" fmla="*/ 162 h 365"/>
                <a:gd name="T16" fmla="*/ 68 w 246"/>
                <a:gd name="T17" fmla="*/ 170 h 365"/>
                <a:gd name="T18" fmla="*/ 77 w 246"/>
                <a:gd name="T19" fmla="*/ 175 h 365"/>
                <a:gd name="T20" fmla="*/ 86 w 246"/>
                <a:gd name="T21" fmla="*/ 180 h 365"/>
                <a:gd name="T22" fmla="*/ 96 w 246"/>
                <a:gd name="T23" fmla="*/ 183 h 365"/>
                <a:gd name="T24" fmla="*/ 105 w 246"/>
                <a:gd name="T25" fmla="*/ 183 h 365"/>
                <a:gd name="T26" fmla="*/ 114 w 246"/>
                <a:gd name="T27" fmla="*/ 179 h 365"/>
                <a:gd name="T28" fmla="*/ 120 w 246"/>
                <a:gd name="T29" fmla="*/ 171 h 365"/>
                <a:gd name="T30" fmla="*/ 123 w 246"/>
                <a:gd name="T31" fmla="*/ 159 h 365"/>
                <a:gd name="T32" fmla="*/ 123 w 246"/>
                <a:gd name="T33" fmla="*/ 140 h 365"/>
                <a:gd name="T34" fmla="*/ 122 w 246"/>
                <a:gd name="T35" fmla="*/ 138 h 365"/>
                <a:gd name="T36" fmla="*/ 121 w 246"/>
                <a:gd name="T37" fmla="*/ 132 h 365"/>
                <a:gd name="T38" fmla="*/ 118 w 246"/>
                <a:gd name="T39" fmla="*/ 124 h 365"/>
                <a:gd name="T40" fmla="*/ 115 w 246"/>
                <a:gd name="T41" fmla="*/ 114 h 365"/>
                <a:gd name="T42" fmla="*/ 111 w 246"/>
                <a:gd name="T43" fmla="*/ 102 h 365"/>
                <a:gd name="T44" fmla="*/ 106 w 246"/>
                <a:gd name="T45" fmla="*/ 90 h 365"/>
                <a:gd name="T46" fmla="*/ 102 w 246"/>
                <a:gd name="T47" fmla="*/ 78 h 365"/>
                <a:gd name="T48" fmla="*/ 96 w 246"/>
                <a:gd name="T49" fmla="*/ 67 h 365"/>
                <a:gd name="T50" fmla="*/ 93 w 246"/>
                <a:gd name="T51" fmla="*/ 62 h 365"/>
                <a:gd name="T52" fmla="*/ 88 w 246"/>
                <a:gd name="T53" fmla="*/ 56 h 365"/>
                <a:gd name="T54" fmla="*/ 82 w 246"/>
                <a:gd name="T55" fmla="*/ 49 h 365"/>
                <a:gd name="T56" fmla="*/ 75 w 246"/>
                <a:gd name="T57" fmla="*/ 42 h 365"/>
                <a:gd name="T58" fmla="*/ 67 w 246"/>
                <a:gd name="T59" fmla="*/ 35 h 365"/>
                <a:gd name="T60" fmla="*/ 58 w 246"/>
                <a:gd name="T61" fmla="*/ 29 h 365"/>
                <a:gd name="T62" fmla="*/ 49 w 246"/>
                <a:gd name="T63" fmla="*/ 23 h 365"/>
                <a:gd name="T64" fmla="*/ 41 w 246"/>
                <a:gd name="T65" fmla="*/ 16 h 365"/>
                <a:gd name="T66" fmla="*/ 31 w 246"/>
                <a:gd name="T67" fmla="*/ 11 h 365"/>
                <a:gd name="T68" fmla="*/ 24 w 246"/>
                <a:gd name="T69" fmla="*/ 7 h 365"/>
                <a:gd name="T70" fmla="*/ 18 w 246"/>
                <a:gd name="T71" fmla="*/ 4 h 365"/>
                <a:gd name="T72" fmla="*/ 12 w 246"/>
                <a:gd name="T73" fmla="*/ 2 h 365"/>
                <a:gd name="T74" fmla="*/ 7 w 246"/>
                <a:gd name="T75" fmla="*/ 0 h 365"/>
                <a:gd name="T76" fmla="*/ 5 w 246"/>
                <a:gd name="T77" fmla="*/ 1 h 365"/>
                <a:gd name="T78" fmla="*/ 4 w 246"/>
                <a:gd name="T79" fmla="*/ 4 h 365"/>
                <a:gd name="T80" fmla="*/ 6 w 246"/>
                <a:gd name="T81" fmla="*/ 8 h 365"/>
                <a:gd name="T82" fmla="*/ 10 w 246"/>
                <a:gd name="T83" fmla="*/ 19 h 365"/>
                <a:gd name="T84" fmla="*/ 12 w 246"/>
                <a:gd name="T85" fmla="*/ 30 h 365"/>
                <a:gd name="T86" fmla="*/ 11 w 246"/>
                <a:gd name="T87" fmla="*/ 42 h 365"/>
                <a:gd name="T88" fmla="*/ 9 w 246"/>
                <a:gd name="T89" fmla="*/ 53 h 365"/>
                <a:gd name="T90" fmla="*/ 6 w 246"/>
                <a:gd name="T91" fmla="*/ 64 h 365"/>
                <a:gd name="T92" fmla="*/ 3 w 246"/>
                <a:gd name="T93" fmla="*/ 74 h 365"/>
                <a:gd name="T94" fmla="*/ 1 w 246"/>
                <a:gd name="T95" fmla="*/ 82 h 365"/>
                <a:gd name="T96" fmla="*/ 0 w 246"/>
                <a:gd name="T97" fmla="*/ 88 h 3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6"/>
                <a:gd name="T148" fmla="*/ 0 h 365"/>
                <a:gd name="T149" fmla="*/ 246 w 246"/>
                <a:gd name="T150" fmla="*/ 365 h 3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6" h="365">
                  <a:moveTo>
                    <a:pt x="0" y="176"/>
                  </a:moveTo>
                  <a:lnTo>
                    <a:pt x="5" y="190"/>
                  </a:lnTo>
                  <a:lnTo>
                    <a:pt x="16" y="210"/>
                  </a:lnTo>
                  <a:lnTo>
                    <a:pt x="33" y="233"/>
                  </a:lnTo>
                  <a:lnTo>
                    <a:pt x="54" y="257"/>
                  </a:lnTo>
                  <a:lnTo>
                    <a:pt x="76" y="281"/>
                  </a:lnTo>
                  <a:lnTo>
                    <a:pt x="98" y="304"/>
                  </a:lnTo>
                  <a:lnTo>
                    <a:pt x="119" y="324"/>
                  </a:lnTo>
                  <a:lnTo>
                    <a:pt x="136" y="339"/>
                  </a:lnTo>
                  <a:lnTo>
                    <a:pt x="153" y="350"/>
                  </a:lnTo>
                  <a:lnTo>
                    <a:pt x="172" y="360"/>
                  </a:lnTo>
                  <a:lnTo>
                    <a:pt x="191" y="365"/>
                  </a:lnTo>
                  <a:lnTo>
                    <a:pt x="210" y="365"/>
                  </a:lnTo>
                  <a:lnTo>
                    <a:pt x="227" y="358"/>
                  </a:lnTo>
                  <a:lnTo>
                    <a:pt x="239" y="342"/>
                  </a:lnTo>
                  <a:lnTo>
                    <a:pt x="246" y="317"/>
                  </a:lnTo>
                  <a:lnTo>
                    <a:pt x="246" y="279"/>
                  </a:lnTo>
                  <a:lnTo>
                    <a:pt x="244" y="276"/>
                  </a:lnTo>
                  <a:lnTo>
                    <a:pt x="241" y="264"/>
                  </a:lnTo>
                  <a:lnTo>
                    <a:pt x="236" y="248"/>
                  </a:lnTo>
                  <a:lnTo>
                    <a:pt x="229" y="227"/>
                  </a:lnTo>
                  <a:lnTo>
                    <a:pt x="221" y="204"/>
                  </a:lnTo>
                  <a:lnTo>
                    <a:pt x="212" y="180"/>
                  </a:lnTo>
                  <a:lnTo>
                    <a:pt x="203" y="156"/>
                  </a:lnTo>
                  <a:lnTo>
                    <a:pt x="192" y="134"/>
                  </a:lnTo>
                  <a:lnTo>
                    <a:pt x="186" y="123"/>
                  </a:lnTo>
                  <a:lnTo>
                    <a:pt x="176" y="111"/>
                  </a:lnTo>
                  <a:lnTo>
                    <a:pt x="164" y="98"/>
                  </a:lnTo>
                  <a:lnTo>
                    <a:pt x="149" y="84"/>
                  </a:lnTo>
                  <a:lnTo>
                    <a:pt x="133" y="70"/>
                  </a:lnTo>
                  <a:lnTo>
                    <a:pt x="115" y="58"/>
                  </a:lnTo>
                  <a:lnTo>
                    <a:pt x="98" y="45"/>
                  </a:lnTo>
                  <a:lnTo>
                    <a:pt x="81" y="32"/>
                  </a:lnTo>
                  <a:lnTo>
                    <a:pt x="63" y="22"/>
                  </a:lnTo>
                  <a:lnTo>
                    <a:pt x="48" y="14"/>
                  </a:lnTo>
                  <a:lnTo>
                    <a:pt x="35" y="7"/>
                  </a:lnTo>
                  <a:lnTo>
                    <a:pt x="23" y="3"/>
                  </a:lnTo>
                  <a:lnTo>
                    <a:pt x="14" y="0"/>
                  </a:lnTo>
                  <a:lnTo>
                    <a:pt x="9" y="1"/>
                  </a:lnTo>
                  <a:lnTo>
                    <a:pt x="8" y="7"/>
                  </a:lnTo>
                  <a:lnTo>
                    <a:pt x="12" y="15"/>
                  </a:lnTo>
                  <a:lnTo>
                    <a:pt x="20" y="37"/>
                  </a:lnTo>
                  <a:lnTo>
                    <a:pt x="23" y="60"/>
                  </a:lnTo>
                  <a:lnTo>
                    <a:pt x="21" y="83"/>
                  </a:lnTo>
                  <a:lnTo>
                    <a:pt x="17" y="106"/>
                  </a:lnTo>
                  <a:lnTo>
                    <a:pt x="12" y="127"/>
                  </a:lnTo>
                  <a:lnTo>
                    <a:pt x="6" y="147"/>
                  </a:lnTo>
                  <a:lnTo>
                    <a:pt x="1" y="164"/>
                  </a:lnTo>
                  <a:lnTo>
                    <a:pt x="0" y="176"/>
                  </a:lnTo>
                  <a:close/>
                </a:path>
              </a:pathLst>
            </a:custGeom>
            <a:solidFill>
              <a:srgbClr val="E0BCA3"/>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44" name="Freeform 321"/>
            <p:cNvSpPr>
              <a:spLocks/>
            </p:cNvSpPr>
            <p:nvPr/>
          </p:nvSpPr>
          <p:spPr bwMode="auto">
            <a:xfrm>
              <a:off x="2974" y="2601"/>
              <a:ext cx="113" cy="172"/>
            </a:xfrm>
            <a:custGeom>
              <a:avLst/>
              <a:gdLst>
                <a:gd name="T0" fmla="*/ 0 w 229"/>
                <a:gd name="T1" fmla="*/ 84 h 346"/>
                <a:gd name="T2" fmla="*/ 2 w 229"/>
                <a:gd name="T3" fmla="*/ 91 h 346"/>
                <a:gd name="T4" fmla="*/ 7 w 229"/>
                <a:gd name="T5" fmla="*/ 100 h 346"/>
                <a:gd name="T6" fmla="*/ 16 w 229"/>
                <a:gd name="T7" fmla="*/ 111 h 346"/>
                <a:gd name="T8" fmla="*/ 25 w 229"/>
                <a:gd name="T9" fmla="*/ 122 h 346"/>
                <a:gd name="T10" fmla="*/ 35 w 229"/>
                <a:gd name="T11" fmla="*/ 134 h 346"/>
                <a:gd name="T12" fmla="*/ 45 w 229"/>
                <a:gd name="T13" fmla="*/ 145 h 346"/>
                <a:gd name="T14" fmla="*/ 55 w 229"/>
                <a:gd name="T15" fmla="*/ 154 h 346"/>
                <a:gd name="T16" fmla="*/ 63 w 229"/>
                <a:gd name="T17" fmla="*/ 161 h 346"/>
                <a:gd name="T18" fmla="*/ 71 w 229"/>
                <a:gd name="T19" fmla="*/ 167 h 346"/>
                <a:gd name="T20" fmla="*/ 80 w 229"/>
                <a:gd name="T21" fmla="*/ 171 h 346"/>
                <a:gd name="T22" fmla="*/ 89 w 229"/>
                <a:gd name="T23" fmla="*/ 173 h 346"/>
                <a:gd name="T24" fmla="*/ 98 w 229"/>
                <a:gd name="T25" fmla="*/ 173 h 346"/>
                <a:gd name="T26" fmla="*/ 105 w 229"/>
                <a:gd name="T27" fmla="*/ 171 h 346"/>
                <a:gd name="T28" fmla="*/ 111 w 229"/>
                <a:gd name="T29" fmla="*/ 163 h 346"/>
                <a:gd name="T30" fmla="*/ 114 w 229"/>
                <a:gd name="T31" fmla="*/ 150 h 346"/>
                <a:gd name="T32" fmla="*/ 114 w 229"/>
                <a:gd name="T33" fmla="*/ 133 h 346"/>
                <a:gd name="T34" fmla="*/ 113 w 229"/>
                <a:gd name="T35" fmla="*/ 131 h 346"/>
                <a:gd name="T36" fmla="*/ 112 w 229"/>
                <a:gd name="T37" fmla="*/ 125 h 346"/>
                <a:gd name="T38" fmla="*/ 109 w 229"/>
                <a:gd name="T39" fmla="*/ 117 h 346"/>
                <a:gd name="T40" fmla="*/ 107 w 229"/>
                <a:gd name="T41" fmla="*/ 107 h 346"/>
                <a:gd name="T42" fmla="*/ 103 w 229"/>
                <a:gd name="T43" fmla="*/ 96 h 346"/>
                <a:gd name="T44" fmla="*/ 98 w 229"/>
                <a:gd name="T45" fmla="*/ 85 h 346"/>
                <a:gd name="T46" fmla="*/ 94 w 229"/>
                <a:gd name="T47" fmla="*/ 73 h 346"/>
                <a:gd name="T48" fmla="*/ 90 w 229"/>
                <a:gd name="T49" fmla="*/ 62 h 346"/>
                <a:gd name="T50" fmla="*/ 87 w 229"/>
                <a:gd name="T51" fmla="*/ 57 h 346"/>
                <a:gd name="T52" fmla="*/ 82 w 229"/>
                <a:gd name="T53" fmla="*/ 51 h 346"/>
                <a:gd name="T54" fmla="*/ 77 w 229"/>
                <a:gd name="T55" fmla="*/ 46 h 346"/>
                <a:gd name="T56" fmla="*/ 70 w 229"/>
                <a:gd name="T57" fmla="*/ 40 h 346"/>
                <a:gd name="T58" fmla="*/ 62 w 229"/>
                <a:gd name="T59" fmla="*/ 34 h 346"/>
                <a:gd name="T60" fmla="*/ 54 w 229"/>
                <a:gd name="T61" fmla="*/ 27 h 346"/>
                <a:gd name="T62" fmla="*/ 46 w 229"/>
                <a:gd name="T63" fmla="*/ 21 h 346"/>
                <a:gd name="T64" fmla="*/ 38 w 229"/>
                <a:gd name="T65" fmla="*/ 15 h 346"/>
                <a:gd name="T66" fmla="*/ 30 w 229"/>
                <a:gd name="T67" fmla="*/ 10 h 346"/>
                <a:gd name="T68" fmla="*/ 22 w 229"/>
                <a:gd name="T69" fmla="*/ 5 h 346"/>
                <a:gd name="T70" fmla="*/ 16 w 229"/>
                <a:gd name="T71" fmla="*/ 3 h 346"/>
                <a:gd name="T72" fmla="*/ 11 w 229"/>
                <a:gd name="T73" fmla="*/ 1 h 346"/>
                <a:gd name="T74" fmla="*/ 7 w 229"/>
                <a:gd name="T75" fmla="*/ 0 h 346"/>
                <a:gd name="T76" fmla="*/ 4 w 229"/>
                <a:gd name="T77" fmla="*/ 1 h 346"/>
                <a:gd name="T78" fmla="*/ 3 w 229"/>
                <a:gd name="T79" fmla="*/ 3 h 346"/>
                <a:gd name="T80" fmla="*/ 5 w 229"/>
                <a:gd name="T81" fmla="*/ 7 h 346"/>
                <a:gd name="T82" fmla="*/ 9 w 229"/>
                <a:gd name="T83" fmla="*/ 17 h 346"/>
                <a:gd name="T84" fmla="*/ 10 w 229"/>
                <a:gd name="T85" fmla="*/ 28 h 346"/>
                <a:gd name="T86" fmla="*/ 10 w 229"/>
                <a:gd name="T87" fmla="*/ 39 h 346"/>
                <a:gd name="T88" fmla="*/ 8 w 229"/>
                <a:gd name="T89" fmla="*/ 50 h 346"/>
                <a:gd name="T90" fmla="*/ 5 w 229"/>
                <a:gd name="T91" fmla="*/ 60 h 346"/>
                <a:gd name="T92" fmla="*/ 3 w 229"/>
                <a:gd name="T93" fmla="*/ 70 h 346"/>
                <a:gd name="T94" fmla="*/ 1 w 229"/>
                <a:gd name="T95" fmla="*/ 78 h 346"/>
                <a:gd name="T96" fmla="*/ 0 w 229"/>
                <a:gd name="T97" fmla="*/ 84 h 3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346"/>
                <a:gd name="T149" fmla="*/ 229 w 229"/>
                <a:gd name="T150" fmla="*/ 346 h 3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346">
                  <a:moveTo>
                    <a:pt x="0" y="168"/>
                  </a:moveTo>
                  <a:lnTo>
                    <a:pt x="5" y="182"/>
                  </a:lnTo>
                  <a:lnTo>
                    <a:pt x="15" y="200"/>
                  </a:lnTo>
                  <a:lnTo>
                    <a:pt x="32" y="222"/>
                  </a:lnTo>
                  <a:lnTo>
                    <a:pt x="50" y="245"/>
                  </a:lnTo>
                  <a:lnTo>
                    <a:pt x="71" y="268"/>
                  </a:lnTo>
                  <a:lnTo>
                    <a:pt x="91" y="290"/>
                  </a:lnTo>
                  <a:lnTo>
                    <a:pt x="111" y="308"/>
                  </a:lnTo>
                  <a:lnTo>
                    <a:pt x="127" y="322"/>
                  </a:lnTo>
                  <a:lnTo>
                    <a:pt x="142" y="333"/>
                  </a:lnTo>
                  <a:lnTo>
                    <a:pt x="161" y="342"/>
                  </a:lnTo>
                  <a:lnTo>
                    <a:pt x="179" y="346"/>
                  </a:lnTo>
                  <a:lnTo>
                    <a:pt x="196" y="346"/>
                  </a:lnTo>
                  <a:lnTo>
                    <a:pt x="211" y="341"/>
                  </a:lnTo>
                  <a:lnTo>
                    <a:pt x="223" y="326"/>
                  </a:lnTo>
                  <a:lnTo>
                    <a:pt x="229" y="300"/>
                  </a:lnTo>
                  <a:lnTo>
                    <a:pt x="229" y="265"/>
                  </a:lnTo>
                  <a:lnTo>
                    <a:pt x="227" y="261"/>
                  </a:lnTo>
                  <a:lnTo>
                    <a:pt x="224" y="250"/>
                  </a:lnTo>
                  <a:lnTo>
                    <a:pt x="219" y="235"/>
                  </a:lnTo>
                  <a:lnTo>
                    <a:pt x="214" y="214"/>
                  </a:lnTo>
                  <a:lnTo>
                    <a:pt x="207" y="192"/>
                  </a:lnTo>
                  <a:lnTo>
                    <a:pt x="197" y="169"/>
                  </a:lnTo>
                  <a:lnTo>
                    <a:pt x="189" y="146"/>
                  </a:lnTo>
                  <a:lnTo>
                    <a:pt x="180" y="125"/>
                  </a:lnTo>
                  <a:lnTo>
                    <a:pt x="174" y="115"/>
                  </a:lnTo>
                  <a:lnTo>
                    <a:pt x="165" y="103"/>
                  </a:lnTo>
                  <a:lnTo>
                    <a:pt x="154" y="92"/>
                  </a:lnTo>
                  <a:lnTo>
                    <a:pt x="140" y="79"/>
                  </a:lnTo>
                  <a:lnTo>
                    <a:pt x="125" y="67"/>
                  </a:lnTo>
                  <a:lnTo>
                    <a:pt x="109" y="54"/>
                  </a:lnTo>
                  <a:lnTo>
                    <a:pt x="93" y="41"/>
                  </a:lnTo>
                  <a:lnTo>
                    <a:pt x="76" y="30"/>
                  </a:lnTo>
                  <a:lnTo>
                    <a:pt x="60" y="20"/>
                  </a:lnTo>
                  <a:lnTo>
                    <a:pt x="45" y="11"/>
                  </a:lnTo>
                  <a:lnTo>
                    <a:pt x="33" y="6"/>
                  </a:lnTo>
                  <a:lnTo>
                    <a:pt x="22" y="1"/>
                  </a:lnTo>
                  <a:lnTo>
                    <a:pt x="14" y="0"/>
                  </a:lnTo>
                  <a:lnTo>
                    <a:pt x="8" y="1"/>
                  </a:lnTo>
                  <a:lnTo>
                    <a:pt x="7" y="6"/>
                  </a:lnTo>
                  <a:lnTo>
                    <a:pt x="11" y="14"/>
                  </a:lnTo>
                  <a:lnTo>
                    <a:pt x="19" y="34"/>
                  </a:lnTo>
                  <a:lnTo>
                    <a:pt x="21" y="56"/>
                  </a:lnTo>
                  <a:lnTo>
                    <a:pt x="20" y="78"/>
                  </a:lnTo>
                  <a:lnTo>
                    <a:pt x="17" y="100"/>
                  </a:lnTo>
                  <a:lnTo>
                    <a:pt x="11" y="121"/>
                  </a:lnTo>
                  <a:lnTo>
                    <a:pt x="6" y="139"/>
                  </a:lnTo>
                  <a:lnTo>
                    <a:pt x="2" y="155"/>
                  </a:lnTo>
                  <a:lnTo>
                    <a:pt x="0" y="168"/>
                  </a:lnTo>
                  <a:close/>
                </a:path>
              </a:pathLst>
            </a:custGeom>
            <a:solidFill>
              <a:srgbClr val="D3A584"/>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45" name="Freeform 322"/>
            <p:cNvSpPr>
              <a:spLocks/>
            </p:cNvSpPr>
            <p:nvPr/>
          </p:nvSpPr>
          <p:spPr bwMode="auto">
            <a:xfrm>
              <a:off x="2979" y="2607"/>
              <a:ext cx="105" cy="164"/>
            </a:xfrm>
            <a:custGeom>
              <a:avLst/>
              <a:gdLst>
                <a:gd name="T0" fmla="*/ 0 w 212"/>
                <a:gd name="T1" fmla="*/ 79 h 330"/>
                <a:gd name="T2" fmla="*/ 2 w 212"/>
                <a:gd name="T3" fmla="*/ 85 h 330"/>
                <a:gd name="T4" fmla="*/ 7 w 212"/>
                <a:gd name="T5" fmla="*/ 94 h 330"/>
                <a:gd name="T6" fmla="*/ 14 w 212"/>
                <a:gd name="T7" fmla="*/ 104 h 330"/>
                <a:gd name="T8" fmla="*/ 23 w 212"/>
                <a:gd name="T9" fmla="*/ 116 h 330"/>
                <a:gd name="T10" fmla="*/ 33 w 212"/>
                <a:gd name="T11" fmla="*/ 127 h 330"/>
                <a:gd name="T12" fmla="*/ 43 w 212"/>
                <a:gd name="T13" fmla="*/ 137 h 330"/>
                <a:gd name="T14" fmla="*/ 51 w 212"/>
                <a:gd name="T15" fmla="*/ 146 h 330"/>
                <a:gd name="T16" fmla="*/ 58 w 212"/>
                <a:gd name="T17" fmla="*/ 153 h 330"/>
                <a:gd name="T18" fmla="*/ 66 w 212"/>
                <a:gd name="T19" fmla="*/ 158 h 330"/>
                <a:gd name="T20" fmla="*/ 74 w 212"/>
                <a:gd name="T21" fmla="*/ 162 h 330"/>
                <a:gd name="T22" fmla="*/ 83 w 212"/>
                <a:gd name="T23" fmla="*/ 164 h 330"/>
                <a:gd name="T24" fmla="*/ 91 w 212"/>
                <a:gd name="T25" fmla="*/ 164 h 330"/>
                <a:gd name="T26" fmla="*/ 98 w 212"/>
                <a:gd name="T27" fmla="*/ 161 h 330"/>
                <a:gd name="T28" fmla="*/ 103 w 212"/>
                <a:gd name="T29" fmla="*/ 154 h 330"/>
                <a:gd name="T30" fmla="*/ 106 w 212"/>
                <a:gd name="T31" fmla="*/ 142 h 330"/>
                <a:gd name="T32" fmla="*/ 106 w 212"/>
                <a:gd name="T33" fmla="*/ 125 h 330"/>
                <a:gd name="T34" fmla="*/ 106 w 212"/>
                <a:gd name="T35" fmla="*/ 123 h 330"/>
                <a:gd name="T36" fmla="*/ 104 w 212"/>
                <a:gd name="T37" fmla="*/ 118 h 330"/>
                <a:gd name="T38" fmla="*/ 102 w 212"/>
                <a:gd name="T39" fmla="*/ 111 h 330"/>
                <a:gd name="T40" fmla="*/ 99 w 212"/>
                <a:gd name="T41" fmla="*/ 101 h 330"/>
                <a:gd name="T42" fmla="*/ 96 w 212"/>
                <a:gd name="T43" fmla="*/ 90 h 330"/>
                <a:gd name="T44" fmla="*/ 92 w 212"/>
                <a:gd name="T45" fmla="*/ 80 h 330"/>
                <a:gd name="T46" fmla="*/ 88 w 212"/>
                <a:gd name="T47" fmla="*/ 69 h 330"/>
                <a:gd name="T48" fmla="*/ 84 w 212"/>
                <a:gd name="T49" fmla="*/ 59 h 330"/>
                <a:gd name="T50" fmla="*/ 81 w 212"/>
                <a:gd name="T51" fmla="*/ 55 h 330"/>
                <a:gd name="T52" fmla="*/ 77 w 212"/>
                <a:gd name="T53" fmla="*/ 49 h 330"/>
                <a:gd name="T54" fmla="*/ 72 w 212"/>
                <a:gd name="T55" fmla="*/ 43 h 330"/>
                <a:gd name="T56" fmla="*/ 65 w 212"/>
                <a:gd name="T57" fmla="*/ 37 h 330"/>
                <a:gd name="T58" fmla="*/ 58 w 212"/>
                <a:gd name="T59" fmla="*/ 31 h 330"/>
                <a:gd name="T60" fmla="*/ 51 w 212"/>
                <a:gd name="T61" fmla="*/ 25 h 330"/>
                <a:gd name="T62" fmla="*/ 43 w 212"/>
                <a:gd name="T63" fmla="*/ 19 h 330"/>
                <a:gd name="T64" fmla="*/ 35 w 212"/>
                <a:gd name="T65" fmla="*/ 14 h 330"/>
                <a:gd name="T66" fmla="*/ 27 w 212"/>
                <a:gd name="T67" fmla="*/ 10 h 330"/>
                <a:gd name="T68" fmla="*/ 21 w 212"/>
                <a:gd name="T69" fmla="*/ 6 h 330"/>
                <a:gd name="T70" fmla="*/ 15 w 212"/>
                <a:gd name="T71" fmla="*/ 2 h 330"/>
                <a:gd name="T72" fmla="*/ 10 w 212"/>
                <a:gd name="T73" fmla="*/ 0 h 330"/>
                <a:gd name="T74" fmla="*/ 6 w 212"/>
                <a:gd name="T75" fmla="*/ 0 h 330"/>
                <a:gd name="T76" fmla="*/ 4 w 212"/>
                <a:gd name="T77" fmla="*/ 0 h 330"/>
                <a:gd name="T78" fmla="*/ 3 w 212"/>
                <a:gd name="T79" fmla="*/ 2 h 330"/>
                <a:gd name="T80" fmla="*/ 5 w 212"/>
                <a:gd name="T81" fmla="*/ 6 h 330"/>
                <a:gd name="T82" fmla="*/ 9 w 212"/>
                <a:gd name="T83" fmla="*/ 16 h 330"/>
                <a:gd name="T84" fmla="*/ 10 w 212"/>
                <a:gd name="T85" fmla="*/ 27 h 330"/>
                <a:gd name="T86" fmla="*/ 9 w 212"/>
                <a:gd name="T87" fmla="*/ 37 h 330"/>
                <a:gd name="T88" fmla="*/ 7 w 212"/>
                <a:gd name="T89" fmla="*/ 48 h 330"/>
                <a:gd name="T90" fmla="*/ 5 w 212"/>
                <a:gd name="T91" fmla="*/ 57 h 330"/>
                <a:gd name="T92" fmla="*/ 2 w 212"/>
                <a:gd name="T93" fmla="*/ 66 h 330"/>
                <a:gd name="T94" fmla="*/ 1 w 212"/>
                <a:gd name="T95" fmla="*/ 74 h 330"/>
                <a:gd name="T96" fmla="*/ 0 w 212"/>
                <a:gd name="T97" fmla="*/ 79 h 3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2"/>
                <a:gd name="T148" fmla="*/ 0 h 330"/>
                <a:gd name="T149" fmla="*/ 212 w 212"/>
                <a:gd name="T150" fmla="*/ 330 h 3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2" h="330">
                  <a:moveTo>
                    <a:pt x="0" y="159"/>
                  </a:moveTo>
                  <a:lnTo>
                    <a:pt x="3" y="172"/>
                  </a:lnTo>
                  <a:lnTo>
                    <a:pt x="14" y="190"/>
                  </a:lnTo>
                  <a:lnTo>
                    <a:pt x="29" y="210"/>
                  </a:lnTo>
                  <a:lnTo>
                    <a:pt x="46" y="233"/>
                  </a:lnTo>
                  <a:lnTo>
                    <a:pt x="65" y="255"/>
                  </a:lnTo>
                  <a:lnTo>
                    <a:pt x="85" y="276"/>
                  </a:lnTo>
                  <a:lnTo>
                    <a:pt x="102" y="293"/>
                  </a:lnTo>
                  <a:lnTo>
                    <a:pt x="117" y="307"/>
                  </a:lnTo>
                  <a:lnTo>
                    <a:pt x="131" y="317"/>
                  </a:lnTo>
                  <a:lnTo>
                    <a:pt x="147" y="325"/>
                  </a:lnTo>
                  <a:lnTo>
                    <a:pt x="165" y="330"/>
                  </a:lnTo>
                  <a:lnTo>
                    <a:pt x="181" y="330"/>
                  </a:lnTo>
                  <a:lnTo>
                    <a:pt x="195" y="323"/>
                  </a:lnTo>
                  <a:lnTo>
                    <a:pt x="206" y="309"/>
                  </a:lnTo>
                  <a:lnTo>
                    <a:pt x="212" y="286"/>
                  </a:lnTo>
                  <a:lnTo>
                    <a:pt x="212" y="251"/>
                  </a:lnTo>
                  <a:lnTo>
                    <a:pt x="211" y="248"/>
                  </a:lnTo>
                  <a:lnTo>
                    <a:pt x="208" y="238"/>
                  </a:lnTo>
                  <a:lnTo>
                    <a:pt x="204" y="223"/>
                  </a:lnTo>
                  <a:lnTo>
                    <a:pt x="198" y="204"/>
                  </a:lnTo>
                  <a:lnTo>
                    <a:pt x="191" y="182"/>
                  </a:lnTo>
                  <a:lnTo>
                    <a:pt x="184" y="160"/>
                  </a:lnTo>
                  <a:lnTo>
                    <a:pt x="176" y="138"/>
                  </a:lnTo>
                  <a:lnTo>
                    <a:pt x="168" y="119"/>
                  </a:lnTo>
                  <a:lnTo>
                    <a:pt x="162" y="110"/>
                  </a:lnTo>
                  <a:lnTo>
                    <a:pt x="153" y="98"/>
                  </a:lnTo>
                  <a:lnTo>
                    <a:pt x="143" y="87"/>
                  </a:lnTo>
                  <a:lnTo>
                    <a:pt x="130" y="75"/>
                  </a:lnTo>
                  <a:lnTo>
                    <a:pt x="116" y="62"/>
                  </a:lnTo>
                  <a:lnTo>
                    <a:pt x="101" y="51"/>
                  </a:lnTo>
                  <a:lnTo>
                    <a:pt x="85" y="39"/>
                  </a:lnTo>
                  <a:lnTo>
                    <a:pt x="70" y="29"/>
                  </a:lnTo>
                  <a:lnTo>
                    <a:pt x="55" y="20"/>
                  </a:lnTo>
                  <a:lnTo>
                    <a:pt x="42" y="12"/>
                  </a:lnTo>
                  <a:lnTo>
                    <a:pt x="30" y="5"/>
                  </a:lnTo>
                  <a:lnTo>
                    <a:pt x="19" y="1"/>
                  </a:lnTo>
                  <a:lnTo>
                    <a:pt x="12" y="0"/>
                  </a:lnTo>
                  <a:lnTo>
                    <a:pt x="8" y="1"/>
                  </a:lnTo>
                  <a:lnTo>
                    <a:pt x="7" y="5"/>
                  </a:lnTo>
                  <a:lnTo>
                    <a:pt x="10" y="13"/>
                  </a:lnTo>
                  <a:lnTo>
                    <a:pt x="17" y="33"/>
                  </a:lnTo>
                  <a:lnTo>
                    <a:pt x="19" y="54"/>
                  </a:lnTo>
                  <a:lnTo>
                    <a:pt x="18" y="75"/>
                  </a:lnTo>
                  <a:lnTo>
                    <a:pt x="15" y="96"/>
                  </a:lnTo>
                  <a:lnTo>
                    <a:pt x="9" y="115"/>
                  </a:lnTo>
                  <a:lnTo>
                    <a:pt x="4" y="133"/>
                  </a:lnTo>
                  <a:lnTo>
                    <a:pt x="1" y="148"/>
                  </a:lnTo>
                  <a:lnTo>
                    <a:pt x="0" y="159"/>
                  </a:lnTo>
                  <a:close/>
                </a:path>
              </a:pathLst>
            </a:custGeom>
            <a:solidFill>
              <a:srgbClr val="CC9166"/>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46" name="Freeform 323"/>
            <p:cNvSpPr>
              <a:spLocks/>
            </p:cNvSpPr>
            <p:nvPr/>
          </p:nvSpPr>
          <p:spPr bwMode="auto">
            <a:xfrm>
              <a:off x="2985" y="2612"/>
              <a:ext cx="97" cy="156"/>
            </a:xfrm>
            <a:custGeom>
              <a:avLst/>
              <a:gdLst>
                <a:gd name="T0" fmla="*/ 0 w 196"/>
                <a:gd name="T1" fmla="*/ 76 h 312"/>
                <a:gd name="T2" fmla="*/ 2 w 196"/>
                <a:gd name="T3" fmla="*/ 81 h 312"/>
                <a:gd name="T4" fmla="*/ 6 w 196"/>
                <a:gd name="T5" fmla="*/ 89 h 312"/>
                <a:gd name="T6" fmla="*/ 13 w 196"/>
                <a:gd name="T7" fmla="*/ 99 h 312"/>
                <a:gd name="T8" fmla="*/ 21 w 196"/>
                <a:gd name="T9" fmla="*/ 110 h 312"/>
                <a:gd name="T10" fmla="*/ 30 w 196"/>
                <a:gd name="T11" fmla="*/ 121 h 312"/>
                <a:gd name="T12" fmla="*/ 39 w 196"/>
                <a:gd name="T13" fmla="*/ 131 h 312"/>
                <a:gd name="T14" fmla="*/ 47 w 196"/>
                <a:gd name="T15" fmla="*/ 139 h 312"/>
                <a:gd name="T16" fmla="*/ 53 w 196"/>
                <a:gd name="T17" fmla="*/ 145 h 312"/>
                <a:gd name="T18" fmla="*/ 60 w 196"/>
                <a:gd name="T19" fmla="*/ 150 h 312"/>
                <a:gd name="T20" fmla="*/ 68 w 196"/>
                <a:gd name="T21" fmla="*/ 154 h 312"/>
                <a:gd name="T22" fmla="*/ 76 w 196"/>
                <a:gd name="T23" fmla="*/ 156 h 312"/>
                <a:gd name="T24" fmla="*/ 84 w 196"/>
                <a:gd name="T25" fmla="*/ 156 h 312"/>
                <a:gd name="T26" fmla="*/ 90 w 196"/>
                <a:gd name="T27" fmla="*/ 153 h 312"/>
                <a:gd name="T28" fmla="*/ 95 w 196"/>
                <a:gd name="T29" fmla="*/ 146 h 312"/>
                <a:gd name="T30" fmla="*/ 98 w 196"/>
                <a:gd name="T31" fmla="*/ 135 h 312"/>
                <a:gd name="T32" fmla="*/ 98 w 196"/>
                <a:gd name="T33" fmla="*/ 118 h 312"/>
                <a:gd name="T34" fmla="*/ 98 w 196"/>
                <a:gd name="T35" fmla="*/ 117 h 312"/>
                <a:gd name="T36" fmla="*/ 97 w 196"/>
                <a:gd name="T37" fmla="*/ 112 h 312"/>
                <a:gd name="T38" fmla="*/ 94 w 196"/>
                <a:gd name="T39" fmla="*/ 104 h 312"/>
                <a:gd name="T40" fmla="*/ 92 w 196"/>
                <a:gd name="T41" fmla="*/ 95 h 312"/>
                <a:gd name="T42" fmla="*/ 89 w 196"/>
                <a:gd name="T43" fmla="*/ 85 h 312"/>
                <a:gd name="T44" fmla="*/ 86 w 196"/>
                <a:gd name="T45" fmla="*/ 76 h 312"/>
                <a:gd name="T46" fmla="*/ 82 w 196"/>
                <a:gd name="T47" fmla="*/ 65 h 312"/>
                <a:gd name="T48" fmla="*/ 78 w 196"/>
                <a:gd name="T49" fmla="*/ 56 h 312"/>
                <a:gd name="T50" fmla="*/ 72 w 196"/>
                <a:gd name="T51" fmla="*/ 46 h 312"/>
                <a:gd name="T52" fmla="*/ 60 w 196"/>
                <a:gd name="T53" fmla="*/ 35 h 312"/>
                <a:gd name="T54" fmla="*/ 47 w 196"/>
                <a:gd name="T55" fmla="*/ 23 h 312"/>
                <a:gd name="T56" fmla="*/ 33 w 196"/>
                <a:gd name="T57" fmla="*/ 13 h 312"/>
                <a:gd name="T58" fmla="*/ 20 w 196"/>
                <a:gd name="T59" fmla="*/ 5 h 312"/>
                <a:gd name="T60" fmla="*/ 10 w 196"/>
                <a:gd name="T61" fmla="*/ 0 h 312"/>
                <a:gd name="T62" fmla="*/ 4 w 196"/>
                <a:gd name="T63" fmla="*/ 0 h 312"/>
                <a:gd name="T64" fmla="*/ 6 w 196"/>
                <a:gd name="T65" fmla="*/ 5 h 312"/>
                <a:gd name="T66" fmla="*/ 9 w 196"/>
                <a:gd name="T67" fmla="*/ 15 h 312"/>
                <a:gd name="T68" fmla="*/ 10 w 196"/>
                <a:gd name="T69" fmla="*/ 25 h 312"/>
                <a:gd name="T70" fmla="*/ 9 w 196"/>
                <a:gd name="T71" fmla="*/ 35 h 312"/>
                <a:gd name="T72" fmla="*/ 7 w 196"/>
                <a:gd name="T73" fmla="*/ 45 h 312"/>
                <a:gd name="T74" fmla="*/ 5 w 196"/>
                <a:gd name="T75" fmla="*/ 54 h 312"/>
                <a:gd name="T76" fmla="*/ 3 w 196"/>
                <a:gd name="T77" fmla="*/ 62 h 312"/>
                <a:gd name="T78" fmla="*/ 1 w 196"/>
                <a:gd name="T79" fmla="*/ 70 h 312"/>
                <a:gd name="T80" fmla="*/ 0 w 196"/>
                <a:gd name="T81" fmla="*/ 76 h 3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6"/>
                <a:gd name="T124" fmla="*/ 0 h 312"/>
                <a:gd name="T125" fmla="*/ 196 w 196"/>
                <a:gd name="T126" fmla="*/ 312 h 3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6" h="312">
                  <a:moveTo>
                    <a:pt x="0" y="151"/>
                  </a:moveTo>
                  <a:lnTo>
                    <a:pt x="4" y="163"/>
                  </a:lnTo>
                  <a:lnTo>
                    <a:pt x="13" y="179"/>
                  </a:lnTo>
                  <a:lnTo>
                    <a:pt x="26" y="199"/>
                  </a:lnTo>
                  <a:lnTo>
                    <a:pt x="42" y="220"/>
                  </a:lnTo>
                  <a:lnTo>
                    <a:pt x="60" y="242"/>
                  </a:lnTo>
                  <a:lnTo>
                    <a:pt x="77" y="261"/>
                  </a:lnTo>
                  <a:lnTo>
                    <a:pt x="93" y="277"/>
                  </a:lnTo>
                  <a:lnTo>
                    <a:pt x="107" y="290"/>
                  </a:lnTo>
                  <a:lnTo>
                    <a:pt x="121" y="299"/>
                  </a:lnTo>
                  <a:lnTo>
                    <a:pt x="136" y="307"/>
                  </a:lnTo>
                  <a:lnTo>
                    <a:pt x="152" y="312"/>
                  </a:lnTo>
                  <a:lnTo>
                    <a:pt x="167" y="312"/>
                  </a:lnTo>
                  <a:lnTo>
                    <a:pt x="180" y="305"/>
                  </a:lnTo>
                  <a:lnTo>
                    <a:pt x="190" y="292"/>
                  </a:lnTo>
                  <a:lnTo>
                    <a:pt x="196" y="269"/>
                  </a:lnTo>
                  <a:lnTo>
                    <a:pt x="196" y="237"/>
                  </a:lnTo>
                  <a:lnTo>
                    <a:pt x="195" y="234"/>
                  </a:lnTo>
                  <a:lnTo>
                    <a:pt x="193" y="224"/>
                  </a:lnTo>
                  <a:lnTo>
                    <a:pt x="188" y="209"/>
                  </a:lnTo>
                  <a:lnTo>
                    <a:pt x="183" y="191"/>
                  </a:lnTo>
                  <a:lnTo>
                    <a:pt x="178" y="171"/>
                  </a:lnTo>
                  <a:lnTo>
                    <a:pt x="171" y="151"/>
                  </a:lnTo>
                  <a:lnTo>
                    <a:pt x="163" y="130"/>
                  </a:lnTo>
                  <a:lnTo>
                    <a:pt x="156" y="112"/>
                  </a:lnTo>
                  <a:lnTo>
                    <a:pt x="143" y="92"/>
                  </a:lnTo>
                  <a:lnTo>
                    <a:pt x="121" y="70"/>
                  </a:lnTo>
                  <a:lnTo>
                    <a:pt x="93" y="47"/>
                  </a:lnTo>
                  <a:lnTo>
                    <a:pt x="66" y="26"/>
                  </a:lnTo>
                  <a:lnTo>
                    <a:pt x="39" y="10"/>
                  </a:lnTo>
                  <a:lnTo>
                    <a:pt x="20" y="0"/>
                  </a:lnTo>
                  <a:lnTo>
                    <a:pt x="8" y="0"/>
                  </a:lnTo>
                  <a:lnTo>
                    <a:pt x="11" y="11"/>
                  </a:lnTo>
                  <a:lnTo>
                    <a:pt x="17" y="31"/>
                  </a:lnTo>
                  <a:lnTo>
                    <a:pt x="19" y="50"/>
                  </a:lnTo>
                  <a:lnTo>
                    <a:pt x="17" y="70"/>
                  </a:lnTo>
                  <a:lnTo>
                    <a:pt x="14" y="90"/>
                  </a:lnTo>
                  <a:lnTo>
                    <a:pt x="9" y="108"/>
                  </a:lnTo>
                  <a:lnTo>
                    <a:pt x="5" y="125"/>
                  </a:lnTo>
                  <a:lnTo>
                    <a:pt x="1" y="139"/>
                  </a:lnTo>
                  <a:lnTo>
                    <a:pt x="0" y="151"/>
                  </a:lnTo>
                  <a:close/>
                </a:path>
              </a:pathLst>
            </a:custGeom>
            <a:solidFill>
              <a:srgbClr val="C17A47"/>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47" name="Freeform 324"/>
            <p:cNvSpPr>
              <a:spLocks/>
            </p:cNvSpPr>
            <p:nvPr/>
          </p:nvSpPr>
          <p:spPr bwMode="auto">
            <a:xfrm>
              <a:off x="2989" y="2618"/>
              <a:ext cx="90" cy="147"/>
            </a:xfrm>
            <a:custGeom>
              <a:avLst/>
              <a:gdLst>
                <a:gd name="T0" fmla="*/ 90 w 180"/>
                <a:gd name="T1" fmla="*/ 112 h 294"/>
                <a:gd name="T2" fmla="*/ 90 w 180"/>
                <a:gd name="T3" fmla="*/ 110 h 294"/>
                <a:gd name="T4" fmla="*/ 89 w 180"/>
                <a:gd name="T5" fmla="*/ 105 h 294"/>
                <a:gd name="T6" fmla="*/ 87 w 180"/>
                <a:gd name="T7" fmla="*/ 98 h 294"/>
                <a:gd name="T8" fmla="*/ 85 w 180"/>
                <a:gd name="T9" fmla="*/ 90 h 294"/>
                <a:gd name="T10" fmla="*/ 82 w 180"/>
                <a:gd name="T11" fmla="*/ 81 h 294"/>
                <a:gd name="T12" fmla="*/ 79 w 180"/>
                <a:gd name="T13" fmla="*/ 71 h 294"/>
                <a:gd name="T14" fmla="*/ 76 w 180"/>
                <a:gd name="T15" fmla="*/ 61 h 294"/>
                <a:gd name="T16" fmla="*/ 72 w 180"/>
                <a:gd name="T17" fmla="*/ 52 h 294"/>
                <a:gd name="T18" fmla="*/ 67 w 180"/>
                <a:gd name="T19" fmla="*/ 43 h 294"/>
                <a:gd name="T20" fmla="*/ 56 w 180"/>
                <a:gd name="T21" fmla="*/ 33 h 294"/>
                <a:gd name="T22" fmla="*/ 44 w 180"/>
                <a:gd name="T23" fmla="*/ 22 h 294"/>
                <a:gd name="T24" fmla="*/ 31 w 180"/>
                <a:gd name="T25" fmla="*/ 12 h 294"/>
                <a:gd name="T26" fmla="*/ 19 w 180"/>
                <a:gd name="T27" fmla="*/ 5 h 294"/>
                <a:gd name="T28" fmla="*/ 10 w 180"/>
                <a:gd name="T29" fmla="*/ 0 h 294"/>
                <a:gd name="T30" fmla="*/ 5 w 180"/>
                <a:gd name="T31" fmla="*/ 0 h 294"/>
                <a:gd name="T32" fmla="*/ 6 w 180"/>
                <a:gd name="T33" fmla="*/ 5 h 294"/>
                <a:gd name="T34" fmla="*/ 10 w 180"/>
                <a:gd name="T35" fmla="*/ 24 h 294"/>
                <a:gd name="T36" fmla="*/ 7 w 180"/>
                <a:gd name="T37" fmla="*/ 43 h 294"/>
                <a:gd name="T38" fmla="*/ 3 w 180"/>
                <a:gd name="T39" fmla="*/ 59 h 294"/>
                <a:gd name="T40" fmla="*/ 0 w 180"/>
                <a:gd name="T41" fmla="*/ 72 h 294"/>
                <a:gd name="T42" fmla="*/ 2 w 180"/>
                <a:gd name="T43" fmla="*/ 77 h 294"/>
                <a:gd name="T44" fmla="*/ 6 w 180"/>
                <a:gd name="T45" fmla="*/ 85 h 294"/>
                <a:gd name="T46" fmla="*/ 12 w 180"/>
                <a:gd name="T47" fmla="*/ 94 h 294"/>
                <a:gd name="T48" fmla="*/ 20 w 180"/>
                <a:gd name="T49" fmla="*/ 104 h 294"/>
                <a:gd name="T50" fmla="*/ 28 w 180"/>
                <a:gd name="T51" fmla="*/ 114 h 294"/>
                <a:gd name="T52" fmla="*/ 36 w 180"/>
                <a:gd name="T53" fmla="*/ 123 h 294"/>
                <a:gd name="T54" fmla="*/ 44 w 180"/>
                <a:gd name="T55" fmla="*/ 132 h 294"/>
                <a:gd name="T56" fmla="*/ 49 w 180"/>
                <a:gd name="T57" fmla="*/ 137 h 294"/>
                <a:gd name="T58" fmla="*/ 55 w 180"/>
                <a:gd name="T59" fmla="*/ 142 h 294"/>
                <a:gd name="T60" fmla="*/ 62 w 180"/>
                <a:gd name="T61" fmla="*/ 146 h 294"/>
                <a:gd name="T62" fmla="*/ 70 w 180"/>
                <a:gd name="T63" fmla="*/ 147 h 294"/>
                <a:gd name="T64" fmla="*/ 77 w 180"/>
                <a:gd name="T65" fmla="*/ 147 h 294"/>
                <a:gd name="T66" fmla="*/ 83 w 180"/>
                <a:gd name="T67" fmla="*/ 144 h 294"/>
                <a:gd name="T68" fmla="*/ 88 w 180"/>
                <a:gd name="T69" fmla="*/ 138 h 294"/>
                <a:gd name="T70" fmla="*/ 90 w 180"/>
                <a:gd name="T71" fmla="*/ 127 h 294"/>
                <a:gd name="T72" fmla="*/ 90 w 180"/>
                <a:gd name="T73" fmla="*/ 112 h 2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0"/>
                <a:gd name="T112" fmla="*/ 0 h 294"/>
                <a:gd name="T113" fmla="*/ 180 w 180"/>
                <a:gd name="T114" fmla="*/ 294 h 2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0" h="294">
                  <a:moveTo>
                    <a:pt x="180" y="224"/>
                  </a:moveTo>
                  <a:lnTo>
                    <a:pt x="179" y="220"/>
                  </a:lnTo>
                  <a:lnTo>
                    <a:pt x="177" y="211"/>
                  </a:lnTo>
                  <a:lnTo>
                    <a:pt x="173" y="197"/>
                  </a:lnTo>
                  <a:lnTo>
                    <a:pt x="170" y="181"/>
                  </a:lnTo>
                  <a:lnTo>
                    <a:pt x="164" y="162"/>
                  </a:lnTo>
                  <a:lnTo>
                    <a:pt x="158" y="142"/>
                  </a:lnTo>
                  <a:lnTo>
                    <a:pt x="151" y="122"/>
                  </a:lnTo>
                  <a:lnTo>
                    <a:pt x="144" y="105"/>
                  </a:lnTo>
                  <a:lnTo>
                    <a:pt x="133" y="87"/>
                  </a:lnTo>
                  <a:lnTo>
                    <a:pt x="112" y="66"/>
                  </a:lnTo>
                  <a:lnTo>
                    <a:pt x="88" y="44"/>
                  </a:lnTo>
                  <a:lnTo>
                    <a:pt x="63" y="24"/>
                  </a:lnTo>
                  <a:lnTo>
                    <a:pt x="38" y="10"/>
                  </a:lnTo>
                  <a:lnTo>
                    <a:pt x="20" y="0"/>
                  </a:lnTo>
                  <a:lnTo>
                    <a:pt x="10" y="0"/>
                  </a:lnTo>
                  <a:lnTo>
                    <a:pt x="11" y="11"/>
                  </a:lnTo>
                  <a:lnTo>
                    <a:pt x="19" y="48"/>
                  </a:lnTo>
                  <a:lnTo>
                    <a:pt x="14" y="86"/>
                  </a:lnTo>
                  <a:lnTo>
                    <a:pt x="5" y="119"/>
                  </a:lnTo>
                  <a:lnTo>
                    <a:pt x="0" y="143"/>
                  </a:lnTo>
                  <a:lnTo>
                    <a:pt x="4" y="155"/>
                  </a:lnTo>
                  <a:lnTo>
                    <a:pt x="12" y="171"/>
                  </a:lnTo>
                  <a:lnTo>
                    <a:pt x="25" y="188"/>
                  </a:lnTo>
                  <a:lnTo>
                    <a:pt x="40" y="209"/>
                  </a:lnTo>
                  <a:lnTo>
                    <a:pt x="56" y="228"/>
                  </a:lnTo>
                  <a:lnTo>
                    <a:pt x="72" y="247"/>
                  </a:lnTo>
                  <a:lnTo>
                    <a:pt x="87" y="263"/>
                  </a:lnTo>
                  <a:lnTo>
                    <a:pt x="99" y="274"/>
                  </a:lnTo>
                  <a:lnTo>
                    <a:pt x="111" y="284"/>
                  </a:lnTo>
                  <a:lnTo>
                    <a:pt x="125" y="291"/>
                  </a:lnTo>
                  <a:lnTo>
                    <a:pt x="140" y="294"/>
                  </a:lnTo>
                  <a:lnTo>
                    <a:pt x="154" y="294"/>
                  </a:lnTo>
                  <a:lnTo>
                    <a:pt x="166" y="288"/>
                  </a:lnTo>
                  <a:lnTo>
                    <a:pt x="176" y="276"/>
                  </a:lnTo>
                  <a:lnTo>
                    <a:pt x="180" y="255"/>
                  </a:lnTo>
                  <a:lnTo>
                    <a:pt x="180" y="224"/>
                  </a:lnTo>
                  <a:close/>
                </a:path>
              </a:pathLst>
            </a:custGeom>
            <a:solidFill>
              <a:srgbClr val="B56328"/>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48" name="Freeform 325"/>
            <p:cNvSpPr>
              <a:spLocks/>
            </p:cNvSpPr>
            <p:nvPr/>
          </p:nvSpPr>
          <p:spPr bwMode="auto">
            <a:xfrm>
              <a:off x="3215" y="2165"/>
              <a:ext cx="200" cy="336"/>
            </a:xfrm>
            <a:custGeom>
              <a:avLst/>
              <a:gdLst>
                <a:gd name="T0" fmla="*/ 105 w 398"/>
                <a:gd name="T1" fmla="*/ 1 h 672"/>
                <a:gd name="T2" fmla="*/ 98 w 398"/>
                <a:gd name="T3" fmla="*/ 0 h 672"/>
                <a:gd name="T4" fmla="*/ 86 w 398"/>
                <a:gd name="T5" fmla="*/ 1 h 672"/>
                <a:gd name="T6" fmla="*/ 71 w 398"/>
                <a:gd name="T7" fmla="*/ 3 h 672"/>
                <a:gd name="T8" fmla="*/ 53 w 398"/>
                <a:gd name="T9" fmla="*/ 11 h 672"/>
                <a:gd name="T10" fmla="*/ 37 w 398"/>
                <a:gd name="T11" fmla="*/ 26 h 672"/>
                <a:gd name="T12" fmla="*/ 21 w 398"/>
                <a:gd name="T13" fmla="*/ 49 h 672"/>
                <a:gd name="T14" fmla="*/ 10 w 398"/>
                <a:gd name="T15" fmla="*/ 82 h 672"/>
                <a:gd name="T16" fmla="*/ 1 w 398"/>
                <a:gd name="T17" fmla="*/ 144 h 672"/>
                <a:gd name="T18" fmla="*/ 3 w 398"/>
                <a:gd name="T19" fmla="*/ 209 h 672"/>
                <a:gd name="T20" fmla="*/ 15 w 398"/>
                <a:gd name="T21" fmla="*/ 253 h 672"/>
                <a:gd name="T22" fmla="*/ 37 w 398"/>
                <a:gd name="T23" fmla="*/ 279 h 672"/>
                <a:gd name="T24" fmla="*/ 52 w 398"/>
                <a:gd name="T25" fmla="*/ 288 h 672"/>
                <a:gd name="T26" fmla="*/ 59 w 398"/>
                <a:gd name="T27" fmla="*/ 304 h 672"/>
                <a:gd name="T28" fmla="*/ 58 w 398"/>
                <a:gd name="T29" fmla="*/ 323 h 672"/>
                <a:gd name="T30" fmla="*/ 64 w 398"/>
                <a:gd name="T31" fmla="*/ 332 h 672"/>
                <a:gd name="T32" fmla="*/ 78 w 398"/>
                <a:gd name="T33" fmla="*/ 336 h 672"/>
                <a:gd name="T34" fmla="*/ 96 w 398"/>
                <a:gd name="T35" fmla="*/ 334 h 672"/>
                <a:gd name="T36" fmla="*/ 117 w 398"/>
                <a:gd name="T37" fmla="*/ 326 h 672"/>
                <a:gd name="T38" fmla="*/ 140 w 398"/>
                <a:gd name="T39" fmla="*/ 311 h 672"/>
                <a:gd name="T40" fmla="*/ 161 w 398"/>
                <a:gd name="T41" fmla="*/ 289 h 672"/>
                <a:gd name="T42" fmla="*/ 175 w 398"/>
                <a:gd name="T43" fmla="*/ 260 h 672"/>
                <a:gd name="T44" fmla="*/ 181 w 398"/>
                <a:gd name="T45" fmla="*/ 223 h 672"/>
                <a:gd name="T46" fmla="*/ 192 w 398"/>
                <a:gd name="T47" fmla="*/ 187 h 672"/>
                <a:gd name="T48" fmla="*/ 199 w 398"/>
                <a:gd name="T49" fmla="*/ 157 h 672"/>
                <a:gd name="T50" fmla="*/ 190 w 398"/>
                <a:gd name="T51" fmla="*/ 135 h 672"/>
                <a:gd name="T52" fmla="*/ 174 w 398"/>
                <a:gd name="T53" fmla="*/ 126 h 672"/>
                <a:gd name="T54" fmla="*/ 168 w 398"/>
                <a:gd name="T55" fmla="*/ 117 h 672"/>
                <a:gd name="T56" fmla="*/ 162 w 398"/>
                <a:gd name="T57" fmla="*/ 101 h 672"/>
                <a:gd name="T58" fmla="*/ 162 w 398"/>
                <a:gd name="T59" fmla="*/ 85 h 672"/>
                <a:gd name="T60" fmla="*/ 171 w 398"/>
                <a:gd name="T61" fmla="*/ 77 h 672"/>
                <a:gd name="T62" fmla="*/ 179 w 398"/>
                <a:gd name="T63" fmla="*/ 68 h 672"/>
                <a:gd name="T64" fmla="*/ 186 w 398"/>
                <a:gd name="T65" fmla="*/ 57 h 672"/>
                <a:gd name="T66" fmla="*/ 189 w 398"/>
                <a:gd name="T67" fmla="*/ 44 h 672"/>
                <a:gd name="T68" fmla="*/ 188 w 398"/>
                <a:gd name="T69" fmla="*/ 32 h 672"/>
                <a:gd name="T70" fmla="*/ 178 w 398"/>
                <a:gd name="T71" fmla="*/ 20 h 672"/>
                <a:gd name="T72" fmla="*/ 158 w 398"/>
                <a:gd name="T73" fmla="*/ 11 h 672"/>
                <a:gd name="T74" fmla="*/ 127 w 398"/>
                <a:gd name="T75" fmla="*/ 3 h 6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8"/>
                <a:gd name="T115" fmla="*/ 0 h 672"/>
                <a:gd name="T116" fmla="*/ 398 w 398"/>
                <a:gd name="T117" fmla="*/ 672 h 6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8" h="672">
                  <a:moveTo>
                    <a:pt x="212" y="1"/>
                  </a:moveTo>
                  <a:lnTo>
                    <a:pt x="210" y="1"/>
                  </a:lnTo>
                  <a:lnTo>
                    <a:pt x="205" y="0"/>
                  </a:lnTo>
                  <a:lnTo>
                    <a:pt x="196" y="0"/>
                  </a:lnTo>
                  <a:lnTo>
                    <a:pt x="186" y="0"/>
                  </a:lnTo>
                  <a:lnTo>
                    <a:pt x="172" y="1"/>
                  </a:lnTo>
                  <a:lnTo>
                    <a:pt x="158" y="3"/>
                  </a:lnTo>
                  <a:lnTo>
                    <a:pt x="142" y="7"/>
                  </a:lnTo>
                  <a:lnTo>
                    <a:pt x="125" y="14"/>
                  </a:lnTo>
                  <a:lnTo>
                    <a:pt x="107" y="23"/>
                  </a:lnTo>
                  <a:lnTo>
                    <a:pt x="90" y="35"/>
                  </a:lnTo>
                  <a:lnTo>
                    <a:pt x="73" y="53"/>
                  </a:lnTo>
                  <a:lnTo>
                    <a:pt x="57" y="72"/>
                  </a:lnTo>
                  <a:lnTo>
                    <a:pt x="42" y="98"/>
                  </a:lnTo>
                  <a:lnTo>
                    <a:pt x="29" y="128"/>
                  </a:lnTo>
                  <a:lnTo>
                    <a:pt x="19" y="163"/>
                  </a:lnTo>
                  <a:lnTo>
                    <a:pt x="10" y="205"/>
                  </a:lnTo>
                  <a:lnTo>
                    <a:pt x="1" y="288"/>
                  </a:lnTo>
                  <a:lnTo>
                    <a:pt x="0" y="359"/>
                  </a:lnTo>
                  <a:lnTo>
                    <a:pt x="5" y="419"/>
                  </a:lnTo>
                  <a:lnTo>
                    <a:pt x="15" y="467"/>
                  </a:lnTo>
                  <a:lnTo>
                    <a:pt x="30" y="507"/>
                  </a:lnTo>
                  <a:lnTo>
                    <a:pt x="50" y="537"/>
                  </a:lnTo>
                  <a:lnTo>
                    <a:pt x="73" y="557"/>
                  </a:lnTo>
                  <a:lnTo>
                    <a:pt x="99" y="570"/>
                  </a:lnTo>
                  <a:lnTo>
                    <a:pt x="104" y="575"/>
                  </a:lnTo>
                  <a:lnTo>
                    <a:pt x="112" y="586"/>
                  </a:lnTo>
                  <a:lnTo>
                    <a:pt x="118" y="607"/>
                  </a:lnTo>
                  <a:lnTo>
                    <a:pt x="117" y="634"/>
                  </a:lnTo>
                  <a:lnTo>
                    <a:pt x="117" y="646"/>
                  </a:lnTo>
                  <a:lnTo>
                    <a:pt x="120" y="656"/>
                  </a:lnTo>
                  <a:lnTo>
                    <a:pt x="128" y="664"/>
                  </a:lnTo>
                  <a:lnTo>
                    <a:pt x="141" y="670"/>
                  </a:lnTo>
                  <a:lnTo>
                    <a:pt x="155" y="672"/>
                  </a:lnTo>
                  <a:lnTo>
                    <a:pt x="172" y="671"/>
                  </a:lnTo>
                  <a:lnTo>
                    <a:pt x="191" y="668"/>
                  </a:lnTo>
                  <a:lnTo>
                    <a:pt x="212" y="661"/>
                  </a:lnTo>
                  <a:lnTo>
                    <a:pt x="234" y="651"/>
                  </a:lnTo>
                  <a:lnTo>
                    <a:pt x="257" y="638"/>
                  </a:lnTo>
                  <a:lnTo>
                    <a:pt x="280" y="622"/>
                  </a:lnTo>
                  <a:lnTo>
                    <a:pt x="302" y="601"/>
                  </a:lnTo>
                  <a:lnTo>
                    <a:pt x="322" y="578"/>
                  </a:lnTo>
                  <a:lnTo>
                    <a:pt x="338" y="550"/>
                  </a:lnTo>
                  <a:lnTo>
                    <a:pt x="349" y="519"/>
                  </a:lnTo>
                  <a:lnTo>
                    <a:pt x="355" y="484"/>
                  </a:lnTo>
                  <a:lnTo>
                    <a:pt x="361" y="446"/>
                  </a:lnTo>
                  <a:lnTo>
                    <a:pt x="371" y="410"/>
                  </a:lnTo>
                  <a:lnTo>
                    <a:pt x="383" y="374"/>
                  </a:lnTo>
                  <a:lnTo>
                    <a:pt x="393" y="342"/>
                  </a:lnTo>
                  <a:lnTo>
                    <a:pt x="398" y="313"/>
                  </a:lnTo>
                  <a:lnTo>
                    <a:pt x="394" y="289"/>
                  </a:lnTo>
                  <a:lnTo>
                    <a:pt x="379" y="269"/>
                  </a:lnTo>
                  <a:lnTo>
                    <a:pt x="350" y="257"/>
                  </a:lnTo>
                  <a:lnTo>
                    <a:pt x="348" y="253"/>
                  </a:lnTo>
                  <a:lnTo>
                    <a:pt x="342" y="245"/>
                  </a:lnTo>
                  <a:lnTo>
                    <a:pt x="335" y="234"/>
                  </a:lnTo>
                  <a:lnTo>
                    <a:pt x="329" y="219"/>
                  </a:lnTo>
                  <a:lnTo>
                    <a:pt x="323" y="203"/>
                  </a:lnTo>
                  <a:lnTo>
                    <a:pt x="320" y="186"/>
                  </a:lnTo>
                  <a:lnTo>
                    <a:pt x="324" y="171"/>
                  </a:lnTo>
                  <a:lnTo>
                    <a:pt x="334" y="159"/>
                  </a:lnTo>
                  <a:lnTo>
                    <a:pt x="342" y="153"/>
                  </a:lnTo>
                  <a:lnTo>
                    <a:pt x="349" y="145"/>
                  </a:lnTo>
                  <a:lnTo>
                    <a:pt x="357" y="136"/>
                  </a:lnTo>
                  <a:lnTo>
                    <a:pt x="365" y="125"/>
                  </a:lnTo>
                  <a:lnTo>
                    <a:pt x="371" y="114"/>
                  </a:lnTo>
                  <a:lnTo>
                    <a:pt x="376" y="101"/>
                  </a:lnTo>
                  <a:lnTo>
                    <a:pt x="378" y="88"/>
                  </a:lnTo>
                  <a:lnTo>
                    <a:pt x="378" y="76"/>
                  </a:lnTo>
                  <a:lnTo>
                    <a:pt x="375" y="64"/>
                  </a:lnTo>
                  <a:lnTo>
                    <a:pt x="367" y="52"/>
                  </a:lnTo>
                  <a:lnTo>
                    <a:pt x="355" y="40"/>
                  </a:lnTo>
                  <a:lnTo>
                    <a:pt x="338" y="30"/>
                  </a:lnTo>
                  <a:lnTo>
                    <a:pt x="316" y="21"/>
                  </a:lnTo>
                  <a:lnTo>
                    <a:pt x="288" y="11"/>
                  </a:lnTo>
                  <a:lnTo>
                    <a:pt x="254" y="6"/>
                  </a:lnTo>
                  <a:lnTo>
                    <a:pt x="212" y="1"/>
                  </a:lnTo>
                  <a:close/>
                </a:path>
              </a:pathLst>
            </a:custGeom>
            <a:solidFill>
              <a:srgbClr val="FFFFF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49" name="Freeform 326"/>
            <p:cNvSpPr>
              <a:spLocks/>
            </p:cNvSpPr>
            <p:nvPr/>
          </p:nvSpPr>
          <p:spPr bwMode="auto">
            <a:xfrm>
              <a:off x="3218" y="2167"/>
              <a:ext cx="191" cy="328"/>
            </a:xfrm>
            <a:custGeom>
              <a:avLst/>
              <a:gdLst>
                <a:gd name="T0" fmla="*/ 47 w 382"/>
                <a:gd name="T1" fmla="*/ 281 h 656"/>
                <a:gd name="T2" fmla="*/ 56 w 382"/>
                <a:gd name="T3" fmla="*/ 296 h 656"/>
                <a:gd name="T4" fmla="*/ 56 w 382"/>
                <a:gd name="T5" fmla="*/ 311 h 656"/>
                <a:gd name="T6" fmla="*/ 58 w 382"/>
                <a:gd name="T7" fmla="*/ 318 h 656"/>
                <a:gd name="T8" fmla="*/ 63 w 382"/>
                <a:gd name="T9" fmla="*/ 324 h 656"/>
                <a:gd name="T10" fmla="*/ 71 w 382"/>
                <a:gd name="T11" fmla="*/ 327 h 656"/>
                <a:gd name="T12" fmla="*/ 81 w 382"/>
                <a:gd name="T13" fmla="*/ 328 h 656"/>
                <a:gd name="T14" fmla="*/ 95 w 382"/>
                <a:gd name="T15" fmla="*/ 325 h 656"/>
                <a:gd name="T16" fmla="*/ 111 w 382"/>
                <a:gd name="T17" fmla="*/ 318 h 656"/>
                <a:gd name="T18" fmla="*/ 134 w 382"/>
                <a:gd name="T19" fmla="*/ 304 h 656"/>
                <a:gd name="T20" fmla="*/ 155 w 382"/>
                <a:gd name="T21" fmla="*/ 283 h 656"/>
                <a:gd name="T22" fmla="*/ 168 w 382"/>
                <a:gd name="T23" fmla="*/ 255 h 656"/>
                <a:gd name="T24" fmla="*/ 174 w 382"/>
                <a:gd name="T25" fmla="*/ 219 h 656"/>
                <a:gd name="T26" fmla="*/ 185 w 382"/>
                <a:gd name="T27" fmla="*/ 185 h 656"/>
                <a:gd name="T28" fmla="*/ 191 w 382"/>
                <a:gd name="T29" fmla="*/ 157 h 656"/>
                <a:gd name="T30" fmla="*/ 183 w 382"/>
                <a:gd name="T31" fmla="*/ 135 h 656"/>
                <a:gd name="T32" fmla="*/ 168 w 382"/>
                <a:gd name="T33" fmla="*/ 125 h 656"/>
                <a:gd name="T34" fmla="*/ 162 w 382"/>
                <a:gd name="T35" fmla="*/ 115 h 656"/>
                <a:gd name="T36" fmla="*/ 155 w 382"/>
                <a:gd name="T37" fmla="*/ 100 h 656"/>
                <a:gd name="T38" fmla="*/ 155 w 382"/>
                <a:gd name="T39" fmla="*/ 84 h 656"/>
                <a:gd name="T40" fmla="*/ 164 w 382"/>
                <a:gd name="T41" fmla="*/ 75 h 656"/>
                <a:gd name="T42" fmla="*/ 171 w 382"/>
                <a:gd name="T43" fmla="*/ 67 h 656"/>
                <a:gd name="T44" fmla="*/ 178 w 382"/>
                <a:gd name="T45" fmla="*/ 56 h 656"/>
                <a:gd name="T46" fmla="*/ 181 w 382"/>
                <a:gd name="T47" fmla="*/ 44 h 656"/>
                <a:gd name="T48" fmla="*/ 179 w 382"/>
                <a:gd name="T49" fmla="*/ 31 h 656"/>
                <a:gd name="T50" fmla="*/ 170 w 382"/>
                <a:gd name="T51" fmla="*/ 20 h 656"/>
                <a:gd name="T52" fmla="*/ 151 w 382"/>
                <a:gd name="T53" fmla="*/ 10 h 656"/>
                <a:gd name="T54" fmla="*/ 121 w 382"/>
                <a:gd name="T55" fmla="*/ 3 h 656"/>
                <a:gd name="T56" fmla="*/ 100 w 382"/>
                <a:gd name="T57" fmla="*/ 1 h 656"/>
                <a:gd name="T58" fmla="*/ 94 w 382"/>
                <a:gd name="T59" fmla="*/ 0 h 656"/>
                <a:gd name="T60" fmla="*/ 83 w 382"/>
                <a:gd name="T61" fmla="*/ 1 h 656"/>
                <a:gd name="T62" fmla="*/ 68 w 382"/>
                <a:gd name="T63" fmla="*/ 3 h 656"/>
                <a:gd name="T64" fmla="*/ 51 w 382"/>
                <a:gd name="T65" fmla="*/ 11 h 656"/>
                <a:gd name="T66" fmla="*/ 35 w 382"/>
                <a:gd name="T67" fmla="*/ 26 h 656"/>
                <a:gd name="T68" fmla="*/ 20 w 382"/>
                <a:gd name="T69" fmla="*/ 48 h 656"/>
                <a:gd name="T70" fmla="*/ 9 w 382"/>
                <a:gd name="T71" fmla="*/ 80 h 656"/>
                <a:gd name="T72" fmla="*/ 1 w 382"/>
                <a:gd name="T73" fmla="*/ 141 h 656"/>
                <a:gd name="T74" fmla="*/ 1 w 382"/>
                <a:gd name="T75" fmla="*/ 204 h 656"/>
                <a:gd name="T76" fmla="*/ 14 w 382"/>
                <a:gd name="T77" fmla="*/ 248 h 656"/>
                <a:gd name="T78" fmla="*/ 34 w 382"/>
                <a:gd name="T79" fmla="*/ 273 h 6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2"/>
                <a:gd name="T121" fmla="*/ 0 h 656"/>
                <a:gd name="T122" fmla="*/ 382 w 382"/>
                <a:gd name="T123" fmla="*/ 656 h 6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2" h="656">
                  <a:moveTo>
                    <a:pt x="90" y="559"/>
                  </a:moveTo>
                  <a:lnTo>
                    <a:pt x="94" y="562"/>
                  </a:lnTo>
                  <a:lnTo>
                    <a:pt x="104" y="573"/>
                  </a:lnTo>
                  <a:lnTo>
                    <a:pt x="112" y="591"/>
                  </a:lnTo>
                  <a:lnTo>
                    <a:pt x="113" y="615"/>
                  </a:lnTo>
                  <a:lnTo>
                    <a:pt x="113" y="622"/>
                  </a:lnTo>
                  <a:lnTo>
                    <a:pt x="114" y="629"/>
                  </a:lnTo>
                  <a:lnTo>
                    <a:pt x="117" y="635"/>
                  </a:lnTo>
                  <a:lnTo>
                    <a:pt x="121" y="641"/>
                  </a:lnTo>
                  <a:lnTo>
                    <a:pt x="127" y="647"/>
                  </a:lnTo>
                  <a:lnTo>
                    <a:pt x="134" y="650"/>
                  </a:lnTo>
                  <a:lnTo>
                    <a:pt x="142" y="653"/>
                  </a:lnTo>
                  <a:lnTo>
                    <a:pt x="152" y="655"/>
                  </a:lnTo>
                  <a:lnTo>
                    <a:pt x="162" y="656"/>
                  </a:lnTo>
                  <a:lnTo>
                    <a:pt x="175" y="653"/>
                  </a:lnTo>
                  <a:lnTo>
                    <a:pt x="189" y="650"/>
                  </a:lnTo>
                  <a:lnTo>
                    <a:pt x="203" y="645"/>
                  </a:lnTo>
                  <a:lnTo>
                    <a:pt x="223" y="635"/>
                  </a:lnTo>
                  <a:lnTo>
                    <a:pt x="247" y="622"/>
                  </a:lnTo>
                  <a:lnTo>
                    <a:pt x="268" y="607"/>
                  </a:lnTo>
                  <a:lnTo>
                    <a:pt x="290" y="588"/>
                  </a:lnTo>
                  <a:lnTo>
                    <a:pt x="309" y="566"/>
                  </a:lnTo>
                  <a:lnTo>
                    <a:pt x="325" y="539"/>
                  </a:lnTo>
                  <a:lnTo>
                    <a:pt x="336" y="510"/>
                  </a:lnTo>
                  <a:lnTo>
                    <a:pt x="342" y="475"/>
                  </a:lnTo>
                  <a:lnTo>
                    <a:pt x="348" y="438"/>
                  </a:lnTo>
                  <a:lnTo>
                    <a:pt x="357" y="404"/>
                  </a:lnTo>
                  <a:lnTo>
                    <a:pt x="369" y="370"/>
                  </a:lnTo>
                  <a:lnTo>
                    <a:pt x="378" y="340"/>
                  </a:lnTo>
                  <a:lnTo>
                    <a:pt x="382" y="313"/>
                  </a:lnTo>
                  <a:lnTo>
                    <a:pt x="379" y="288"/>
                  </a:lnTo>
                  <a:lnTo>
                    <a:pt x="365" y="269"/>
                  </a:lnTo>
                  <a:lnTo>
                    <a:pt x="338" y="255"/>
                  </a:lnTo>
                  <a:lnTo>
                    <a:pt x="335" y="251"/>
                  </a:lnTo>
                  <a:lnTo>
                    <a:pt x="329" y="243"/>
                  </a:lnTo>
                  <a:lnTo>
                    <a:pt x="323" y="231"/>
                  </a:lnTo>
                  <a:lnTo>
                    <a:pt x="316" y="216"/>
                  </a:lnTo>
                  <a:lnTo>
                    <a:pt x="310" y="200"/>
                  </a:lnTo>
                  <a:lnTo>
                    <a:pt x="308" y="184"/>
                  </a:lnTo>
                  <a:lnTo>
                    <a:pt x="310" y="169"/>
                  </a:lnTo>
                  <a:lnTo>
                    <a:pt x="320" y="156"/>
                  </a:lnTo>
                  <a:lnTo>
                    <a:pt x="327" y="150"/>
                  </a:lnTo>
                  <a:lnTo>
                    <a:pt x="335" y="142"/>
                  </a:lnTo>
                  <a:lnTo>
                    <a:pt x="342" y="133"/>
                  </a:lnTo>
                  <a:lnTo>
                    <a:pt x="349" y="122"/>
                  </a:lnTo>
                  <a:lnTo>
                    <a:pt x="355" y="112"/>
                  </a:lnTo>
                  <a:lnTo>
                    <a:pt x="359" y="99"/>
                  </a:lnTo>
                  <a:lnTo>
                    <a:pt x="362" y="88"/>
                  </a:lnTo>
                  <a:lnTo>
                    <a:pt x="362" y="75"/>
                  </a:lnTo>
                  <a:lnTo>
                    <a:pt x="358" y="63"/>
                  </a:lnTo>
                  <a:lnTo>
                    <a:pt x="350" y="51"/>
                  </a:lnTo>
                  <a:lnTo>
                    <a:pt x="340" y="40"/>
                  </a:lnTo>
                  <a:lnTo>
                    <a:pt x="324" y="29"/>
                  </a:lnTo>
                  <a:lnTo>
                    <a:pt x="302" y="20"/>
                  </a:lnTo>
                  <a:lnTo>
                    <a:pt x="275" y="12"/>
                  </a:lnTo>
                  <a:lnTo>
                    <a:pt x="242" y="6"/>
                  </a:lnTo>
                  <a:lnTo>
                    <a:pt x="203" y="2"/>
                  </a:lnTo>
                  <a:lnTo>
                    <a:pt x="200" y="2"/>
                  </a:lnTo>
                  <a:lnTo>
                    <a:pt x="196" y="0"/>
                  </a:lnTo>
                  <a:lnTo>
                    <a:pt x="188" y="0"/>
                  </a:lnTo>
                  <a:lnTo>
                    <a:pt x="177" y="0"/>
                  </a:lnTo>
                  <a:lnTo>
                    <a:pt x="165" y="2"/>
                  </a:lnTo>
                  <a:lnTo>
                    <a:pt x="151" y="4"/>
                  </a:lnTo>
                  <a:lnTo>
                    <a:pt x="135" y="7"/>
                  </a:lnTo>
                  <a:lnTo>
                    <a:pt x="119" y="14"/>
                  </a:lnTo>
                  <a:lnTo>
                    <a:pt x="102" y="23"/>
                  </a:lnTo>
                  <a:lnTo>
                    <a:pt x="86" y="36"/>
                  </a:lnTo>
                  <a:lnTo>
                    <a:pt x="70" y="52"/>
                  </a:lnTo>
                  <a:lnTo>
                    <a:pt x="54" y="72"/>
                  </a:lnTo>
                  <a:lnTo>
                    <a:pt x="40" y="96"/>
                  </a:lnTo>
                  <a:lnTo>
                    <a:pt x="29" y="126"/>
                  </a:lnTo>
                  <a:lnTo>
                    <a:pt x="18" y="160"/>
                  </a:lnTo>
                  <a:lnTo>
                    <a:pt x="10" y="201"/>
                  </a:lnTo>
                  <a:lnTo>
                    <a:pt x="2" y="281"/>
                  </a:lnTo>
                  <a:lnTo>
                    <a:pt x="0" y="352"/>
                  </a:lnTo>
                  <a:lnTo>
                    <a:pt x="3" y="409"/>
                  </a:lnTo>
                  <a:lnTo>
                    <a:pt x="14" y="458"/>
                  </a:lnTo>
                  <a:lnTo>
                    <a:pt x="28" y="497"/>
                  </a:lnTo>
                  <a:lnTo>
                    <a:pt x="45" y="526"/>
                  </a:lnTo>
                  <a:lnTo>
                    <a:pt x="67" y="546"/>
                  </a:lnTo>
                  <a:lnTo>
                    <a:pt x="90" y="559"/>
                  </a:lnTo>
                  <a:close/>
                </a:path>
              </a:pathLst>
            </a:custGeom>
            <a:solidFill>
              <a:srgbClr val="F4E5DB"/>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50" name="Freeform 327"/>
            <p:cNvSpPr>
              <a:spLocks/>
            </p:cNvSpPr>
            <p:nvPr/>
          </p:nvSpPr>
          <p:spPr bwMode="auto">
            <a:xfrm>
              <a:off x="3221" y="2170"/>
              <a:ext cx="184" cy="319"/>
            </a:xfrm>
            <a:custGeom>
              <a:avLst/>
              <a:gdLst>
                <a:gd name="T0" fmla="*/ 42 w 367"/>
                <a:gd name="T1" fmla="*/ 276 h 638"/>
                <a:gd name="T2" fmla="*/ 53 w 367"/>
                <a:gd name="T3" fmla="*/ 288 h 638"/>
                <a:gd name="T4" fmla="*/ 55 w 367"/>
                <a:gd name="T5" fmla="*/ 302 h 638"/>
                <a:gd name="T6" fmla="*/ 57 w 367"/>
                <a:gd name="T7" fmla="*/ 308 h 638"/>
                <a:gd name="T8" fmla="*/ 61 w 367"/>
                <a:gd name="T9" fmla="*/ 314 h 638"/>
                <a:gd name="T10" fmla="*/ 68 w 367"/>
                <a:gd name="T11" fmla="*/ 318 h 638"/>
                <a:gd name="T12" fmla="*/ 78 w 367"/>
                <a:gd name="T13" fmla="*/ 319 h 638"/>
                <a:gd name="T14" fmla="*/ 90 w 367"/>
                <a:gd name="T15" fmla="*/ 317 h 638"/>
                <a:gd name="T16" fmla="*/ 107 w 367"/>
                <a:gd name="T17" fmla="*/ 310 h 638"/>
                <a:gd name="T18" fmla="*/ 129 w 367"/>
                <a:gd name="T19" fmla="*/ 296 h 638"/>
                <a:gd name="T20" fmla="*/ 148 w 367"/>
                <a:gd name="T21" fmla="*/ 277 h 638"/>
                <a:gd name="T22" fmla="*/ 161 w 367"/>
                <a:gd name="T23" fmla="*/ 249 h 638"/>
                <a:gd name="T24" fmla="*/ 167 w 367"/>
                <a:gd name="T25" fmla="*/ 215 h 638"/>
                <a:gd name="T26" fmla="*/ 177 w 367"/>
                <a:gd name="T27" fmla="*/ 183 h 638"/>
                <a:gd name="T28" fmla="*/ 184 w 367"/>
                <a:gd name="T29" fmla="*/ 156 h 638"/>
                <a:gd name="T30" fmla="*/ 176 w 367"/>
                <a:gd name="T31" fmla="*/ 135 h 638"/>
                <a:gd name="T32" fmla="*/ 161 w 367"/>
                <a:gd name="T33" fmla="*/ 124 h 638"/>
                <a:gd name="T34" fmla="*/ 155 w 367"/>
                <a:gd name="T35" fmla="*/ 114 h 638"/>
                <a:gd name="T36" fmla="*/ 148 w 367"/>
                <a:gd name="T37" fmla="*/ 98 h 638"/>
                <a:gd name="T38" fmla="*/ 148 w 367"/>
                <a:gd name="T39" fmla="*/ 82 h 638"/>
                <a:gd name="T40" fmla="*/ 156 w 367"/>
                <a:gd name="T41" fmla="*/ 73 h 638"/>
                <a:gd name="T42" fmla="*/ 163 w 367"/>
                <a:gd name="T43" fmla="*/ 65 h 638"/>
                <a:gd name="T44" fmla="*/ 170 w 367"/>
                <a:gd name="T45" fmla="*/ 55 h 638"/>
                <a:gd name="T46" fmla="*/ 172 w 367"/>
                <a:gd name="T47" fmla="*/ 42 h 638"/>
                <a:gd name="T48" fmla="*/ 171 w 367"/>
                <a:gd name="T49" fmla="*/ 30 h 638"/>
                <a:gd name="T50" fmla="*/ 161 w 367"/>
                <a:gd name="T51" fmla="*/ 20 h 638"/>
                <a:gd name="T52" fmla="*/ 144 w 367"/>
                <a:gd name="T53" fmla="*/ 10 h 638"/>
                <a:gd name="T54" fmla="*/ 115 w 367"/>
                <a:gd name="T55" fmla="*/ 3 h 638"/>
                <a:gd name="T56" fmla="*/ 93 w 367"/>
                <a:gd name="T57" fmla="*/ 0 h 638"/>
                <a:gd name="T58" fmla="*/ 72 w 367"/>
                <a:gd name="T59" fmla="*/ 2 h 638"/>
                <a:gd name="T60" fmla="*/ 41 w 367"/>
                <a:gd name="T61" fmla="*/ 18 h 638"/>
                <a:gd name="T62" fmla="*/ 14 w 367"/>
                <a:gd name="T63" fmla="*/ 61 h 638"/>
                <a:gd name="T64" fmla="*/ 1 w 367"/>
                <a:gd name="T65" fmla="*/ 137 h 638"/>
                <a:gd name="T66" fmla="*/ 2 w 367"/>
                <a:gd name="T67" fmla="*/ 200 h 638"/>
                <a:gd name="T68" fmla="*/ 12 w 367"/>
                <a:gd name="T69" fmla="*/ 243 h 638"/>
                <a:gd name="T70" fmla="*/ 30 w 367"/>
                <a:gd name="T71" fmla="*/ 268 h 6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7"/>
                <a:gd name="T109" fmla="*/ 0 h 638"/>
                <a:gd name="T110" fmla="*/ 367 w 367"/>
                <a:gd name="T111" fmla="*/ 638 h 6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7" h="638">
                  <a:moveTo>
                    <a:pt x="79" y="547"/>
                  </a:moveTo>
                  <a:lnTo>
                    <a:pt x="84" y="551"/>
                  </a:lnTo>
                  <a:lnTo>
                    <a:pt x="94" y="560"/>
                  </a:lnTo>
                  <a:lnTo>
                    <a:pt x="105" y="575"/>
                  </a:lnTo>
                  <a:lnTo>
                    <a:pt x="109" y="597"/>
                  </a:lnTo>
                  <a:lnTo>
                    <a:pt x="110" y="604"/>
                  </a:lnTo>
                  <a:lnTo>
                    <a:pt x="112" y="609"/>
                  </a:lnTo>
                  <a:lnTo>
                    <a:pt x="114" y="615"/>
                  </a:lnTo>
                  <a:lnTo>
                    <a:pt x="117" y="621"/>
                  </a:lnTo>
                  <a:lnTo>
                    <a:pt x="122" y="627"/>
                  </a:lnTo>
                  <a:lnTo>
                    <a:pt x="129" y="633"/>
                  </a:lnTo>
                  <a:lnTo>
                    <a:pt x="136" y="636"/>
                  </a:lnTo>
                  <a:lnTo>
                    <a:pt x="145" y="638"/>
                  </a:lnTo>
                  <a:lnTo>
                    <a:pt x="155" y="638"/>
                  </a:lnTo>
                  <a:lnTo>
                    <a:pt x="167" y="637"/>
                  </a:lnTo>
                  <a:lnTo>
                    <a:pt x="180" y="634"/>
                  </a:lnTo>
                  <a:lnTo>
                    <a:pt x="193" y="628"/>
                  </a:lnTo>
                  <a:lnTo>
                    <a:pt x="213" y="619"/>
                  </a:lnTo>
                  <a:lnTo>
                    <a:pt x="235" y="607"/>
                  </a:lnTo>
                  <a:lnTo>
                    <a:pt x="257" y="592"/>
                  </a:lnTo>
                  <a:lnTo>
                    <a:pt x="278" y="574"/>
                  </a:lnTo>
                  <a:lnTo>
                    <a:pt x="296" y="553"/>
                  </a:lnTo>
                  <a:lnTo>
                    <a:pt x="312" y="528"/>
                  </a:lnTo>
                  <a:lnTo>
                    <a:pt x="322" y="499"/>
                  </a:lnTo>
                  <a:lnTo>
                    <a:pt x="328" y="466"/>
                  </a:lnTo>
                  <a:lnTo>
                    <a:pt x="334" y="431"/>
                  </a:lnTo>
                  <a:lnTo>
                    <a:pt x="343" y="398"/>
                  </a:lnTo>
                  <a:lnTo>
                    <a:pt x="354" y="366"/>
                  </a:lnTo>
                  <a:lnTo>
                    <a:pt x="363" y="338"/>
                  </a:lnTo>
                  <a:lnTo>
                    <a:pt x="367" y="311"/>
                  </a:lnTo>
                  <a:lnTo>
                    <a:pt x="364" y="288"/>
                  </a:lnTo>
                  <a:lnTo>
                    <a:pt x="351" y="269"/>
                  </a:lnTo>
                  <a:lnTo>
                    <a:pt x="325" y="252"/>
                  </a:lnTo>
                  <a:lnTo>
                    <a:pt x="322" y="249"/>
                  </a:lnTo>
                  <a:lnTo>
                    <a:pt x="317" y="241"/>
                  </a:lnTo>
                  <a:lnTo>
                    <a:pt x="309" y="228"/>
                  </a:lnTo>
                  <a:lnTo>
                    <a:pt x="302" y="212"/>
                  </a:lnTo>
                  <a:lnTo>
                    <a:pt x="296" y="196"/>
                  </a:lnTo>
                  <a:lnTo>
                    <a:pt x="294" y="179"/>
                  </a:lnTo>
                  <a:lnTo>
                    <a:pt x="296" y="164"/>
                  </a:lnTo>
                  <a:lnTo>
                    <a:pt x="305" y="152"/>
                  </a:lnTo>
                  <a:lnTo>
                    <a:pt x="312" y="146"/>
                  </a:lnTo>
                  <a:lnTo>
                    <a:pt x="319" y="138"/>
                  </a:lnTo>
                  <a:lnTo>
                    <a:pt x="326" y="130"/>
                  </a:lnTo>
                  <a:lnTo>
                    <a:pt x="333" y="120"/>
                  </a:lnTo>
                  <a:lnTo>
                    <a:pt x="339" y="110"/>
                  </a:lnTo>
                  <a:lnTo>
                    <a:pt x="343" y="98"/>
                  </a:lnTo>
                  <a:lnTo>
                    <a:pt x="344" y="85"/>
                  </a:lnTo>
                  <a:lnTo>
                    <a:pt x="344" y="74"/>
                  </a:lnTo>
                  <a:lnTo>
                    <a:pt x="341" y="61"/>
                  </a:lnTo>
                  <a:lnTo>
                    <a:pt x="334" y="50"/>
                  </a:lnTo>
                  <a:lnTo>
                    <a:pt x="322" y="39"/>
                  </a:lnTo>
                  <a:lnTo>
                    <a:pt x="307" y="29"/>
                  </a:lnTo>
                  <a:lnTo>
                    <a:pt x="288" y="20"/>
                  </a:lnTo>
                  <a:lnTo>
                    <a:pt x="261" y="12"/>
                  </a:lnTo>
                  <a:lnTo>
                    <a:pt x="230" y="6"/>
                  </a:lnTo>
                  <a:lnTo>
                    <a:pt x="192" y="1"/>
                  </a:lnTo>
                  <a:lnTo>
                    <a:pt x="185" y="0"/>
                  </a:lnTo>
                  <a:lnTo>
                    <a:pt x="168" y="0"/>
                  </a:lnTo>
                  <a:lnTo>
                    <a:pt x="143" y="4"/>
                  </a:lnTo>
                  <a:lnTo>
                    <a:pt x="113" y="14"/>
                  </a:lnTo>
                  <a:lnTo>
                    <a:pt x="82" y="35"/>
                  </a:lnTo>
                  <a:lnTo>
                    <a:pt x="52" y="70"/>
                  </a:lnTo>
                  <a:lnTo>
                    <a:pt x="27" y="122"/>
                  </a:lnTo>
                  <a:lnTo>
                    <a:pt x="10" y="196"/>
                  </a:lnTo>
                  <a:lnTo>
                    <a:pt x="2" y="274"/>
                  </a:lnTo>
                  <a:lnTo>
                    <a:pt x="0" y="342"/>
                  </a:lnTo>
                  <a:lnTo>
                    <a:pt x="3" y="400"/>
                  </a:lnTo>
                  <a:lnTo>
                    <a:pt x="11" y="447"/>
                  </a:lnTo>
                  <a:lnTo>
                    <a:pt x="24" y="486"/>
                  </a:lnTo>
                  <a:lnTo>
                    <a:pt x="40" y="515"/>
                  </a:lnTo>
                  <a:lnTo>
                    <a:pt x="59" y="535"/>
                  </a:lnTo>
                  <a:lnTo>
                    <a:pt x="79" y="547"/>
                  </a:lnTo>
                  <a:close/>
                </a:path>
              </a:pathLst>
            </a:custGeom>
            <a:solidFill>
              <a:srgbClr val="E5C9B7"/>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51" name="Freeform 328"/>
            <p:cNvSpPr>
              <a:spLocks/>
            </p:cNvSpPr>
            <p:nvPr/>
          </p:nvSpPr>
          <p:spPr bwMode="auto">
            <a:xfrm>
              <a:off x="3222" y="2174"/>
              <a:ext cx="175" cy="309"/>
            </a:xfrm>
            <a:custGeom>
              <a:avLst/>
              <a:gdLst>
                <a:gd name="T0" fmla="*/ 36 w 351"/>
                <a:gd name="T1" fmla="*/ 268 h 620"/>
                <a:gd name="T2" fmla="*/ 40 w 351"/>
                <a:gd name="T3" fmla="*/ 270 h 620"/>
                <a:gd name="T4" fmla="*/ 46 w 351"/>
                <a:gd name="T5" fmla="*/ 275 h 620"/>
                <a:gd name="T6" fmla="*/ 52 w 351"/>
                <a:gd name="T7" fmla="*/ 283 h 620"/>
                <a:gd name="T8" fmla="*/ 54 w 351"/>
                <a:gd name="T9" fmla="*/ 291 h 620"/>
                <a:gd name="T10" fmla="*/ 57 w 351"/>
                <a:gd name="T11" fmla="*/ 296 h 620"/>
                <a:gd name="T12" fmla="*/ 60 w 351"/>
                <a:gd name="T13" fmla="*/ 302 h 620"/>
                <a:gd name="T14" fmla="*/ 65 w 351"/>
                <a:gd name="T15" fmla="*/ 307 h 620"/>
                <a:gd name="T16" fmla="*/ 73 w 351"/>
                <a:gd name="T17" fmla="*/ 309 h 620"/>
                <a:gd name="T18" fmla="*/ 86 w 351"/>
                <a:gd name="T19" fmla="*/ 307 h 620"/>
                <a:gd name="T20" fmla="*/ 102 w 351"/>
                <a:gd name="T21" fmla="*/ 300 h 620"/>
                <a:gd name="T22" fmla="*/ 123 w 351"/>
                <a:gd name="T23" fmla="*/ 287 h 620"/>
                <a:gd name="T24" fmla="*/ 143 w 351"/>
                <a:gd name="T25" fmla="*/ 269 h 620"/>
                <a:gd name="T26" fmla="*/ 155 w 351"/>
                <a:gd name="T27" fmla="*/ 243 h 620"/>
                <a:gd name="T28" fmla="*/ 160 w 351"/>
                <a:gd name="T29" fmla="*/ 210 h 620"/>
                <a:gd name="T30" fmla="*/ 170 w 351"/>
                <a:gd name="T31" fmla="*/ 180 h 620"/>
                <a:gd name="T32" fmla="*/ 176 w 351"/>
                <a:gd name="T33" fmla="*/ 154 h 620"/>
                <a:gd name="T34" fmla="*/ 169 w 351"/>
                <a:gd name="T35" fmla="*/ 133 h 620"/>
                <a:gd name="T36" fmla="*/ 155 w 351"/>
                <a:gd name="T37" fmla="*/ 122 h 620"/>
                <a:gd name="T38" fmla="*/ 148 w 351"/>
                <a:gd name="T39" fmla="*/ 112 h 620"/>
                <a:gd name="T40" fmla="*/ 141 w 351"/>
                <a:gd name="T41" fmla="*/ 95 h 620"/>
                <a:gd name="T42" fmla="*/ 141 w 351"/>
                <a:gd name="T43" fmla="*/ 79 h 620"/>
                <a:gd name="T44" fmla="*/ 149 w 351"/>
                <a:gd name="T45" fmla="*/ 71 h 620"/>
                <a:gd name="T46" fmla="*/ 156 w 351"/>
                <a:gd name="T47" fmla="*/ 63 h 620"/>
                <a:gd name="T48" fmla="*/ 162 w 351"/>
                <a:gd name="T49" fmla="*/ 52 h 620"/>
                <a:gd name="T50" fmla="*/ 164 w 351"/>
                <a:gd name="T51" fmla="*/ 41 h 620"/>
                <a:gd name="T52" fmla="*/ 163 w 351"/>
                <a:gd name="T53" fmla="*/ 29 h 620"/>
                <a:gd name="T54" fmla="*/ 154 w 351"/>
                <a:gd name="T55" fmla="*/ 18 h 620"/>
                <a:gd name="T56" fmla="*/ 137 w 351"/>
                <a:gd name="T57" fmla="*/ 9 h 620"/>
                <a:gd name="T58" fmla="*/ 110 w 351"/>
                <a:gd name="T59" fmla="*/ 3 h 620"/>
                <a:gd name="T60" fmla="*/ 90 w 351"/>
                <a:gd name="T61" fmla="*/ 0 h 620"/>
                <a:gd name="T62" fmla="*/ 69 w 351"/>
                <a:gd name="T63" fmla="*/ 2 h 620"/>
                <a:gd name="T64" fmla="*/ 39 w 351"/>
                <a:gd name="T65" fmla="*/ 16 h 620"/>
                <a:gd name="T66" fmla="*/ 13 w 351"/>
                <a:gd name="T67" fmla="*/ 59 h 620"/>
                <a:gd name="T68" fmla="*/ 1 w 351"/>
                <a:gd name="T69" fmla="*/ 133 h 620"/>
                <a:gd name="T70" fmla="*/ 1 w 351"/>
                <a:gd name="T71" fmla="*/ 194 h 620"/>
                <a:gd name="T72" fmla="*/ 11 w 351"/>
                <a:gd name="T73" fmla="*/ 237 h 620"/>
                <a:gd name="T74" fmla="*/ 26 w 351"/>
                <a:gd name="T75" fmla="*/ 261 h 6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1"/>
                <a:gd name="T115" fmla="*/ 0 h 620"/>
                <a:gd name="T116" fmla="*/ 351 w 351"/>
                <a:gd name="T117" fmla="*/ 620 h 6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1" h="620">
                  <a:moveTo>
                    <a:pt x="70" y="536"/>
                  </a:moveTo>
                  <a:lnTo>
                    <a:pt x="71" y="537"/>
                  </a:lnTo>
                  <a:lnTo>
                    <a:pt x="75" y="538"/>
                  </a:lnTo>
                  <a:lnTo>
                    <a:pt x="79" y="541"/>
                  </a:lnTo>
                  <a:lnTo>
                    <a:pt x="86" y="546"/>
                  </a:lnTo>
                  <a:lnTo>
                    <a:pt x="92" y="552"/>
                  </a:lnTo>
                  <a:lnTo>
                    <a:pt x="98" y="559"/>
                  </a:lnTo>
                  <a:lnTo>
                    <a:pt x="103" y="567"/>
                  </a:lnTo>
                  <a:lnTo>
                    <a:pt x="106" y="577"/>
                  </a:lnTo>
                  <a:lnTo>
                    <a:pt x="107" y="583"/>
                  </a:lnTo>
                  <a:lnTo>
                    <a:pt x="109" y="589"/>
                  </a:lnTo>
                  <a:lnTo>
                    <a:pt x="113" y="593"/>
                  </a:lnTo>
                  <a:lnTo>
                    <a:pt x="115" y="599"/>
                  </a:lnTo>
                  <a:lnTo>
                    <a:pt x="119" y="606"/>
                  </a:lnTo>
                  <a:lnTo>
                    <a:pt x="123" y="613"/>
                  </a:lnTo>
                  <a:lnTo>
                    <a:pt x="130" y="616"/>
                  </a:lnTo>
                  <a:lnTo>
                    <a:pt x="138" y="620"/>
                  </a:lnTo>
                  <a:lnTo>
                    <a:pt x="146" y="620"/>
                  </a:lnTo>
                  <a:lnTo>
                    <a:pt x="158" y="619"/>
                  </a:lnTo>
                  <a:lnTo>
                    <a:pt x="171" y="616"/>
                  </a:lnTo>
                  <a:lnTo>
                    <a:pt x="184" y="611"/>
                  </a:lnTo>
                  <a:lnTo>
                    <a:pt x="204" y="601"/>
                  </a:lnTo>
                  <a:lnTo>
                    <a:pt x="225" y="590"/>
                  </a:lnTo>
                  <a:lnTo>
                    <a:pt x="245" y="576"/>
                  </a:lnTo>
                  <a:lnTo>
                    <a:pt x="266" y="560"/>
                  </a:lnTo>
                  <a:lnTo>
                    <a:pt x="285" y="539"/>
                  </a:lnTo>
                  <a:lnTo>
                    <a:pt x="300" y="516"/>
                  </a:lnTo>
                  <a:lnTo>
                    <a:pt x="310" y="487"/>
                  </a:lnTo>
                  <a:lnTo>
                    <a:pt x="315" y="455"/>
                  </a:lnTo>
                  <a:lnTo>
                    <a:pt x="319" y="422"/>
                  </a:lnTo>
                  <a:lnTo>
                    <a:pt x="328" y="389"/>
                  </a:lnTo>
                  <a:lnTo>
                    <a:pt x="339" y="361"/>
                  </a:lnTo>
                  <a:lnTo>
                    <a:pt x="348" y="333"/>
                  </a:lnTo>
                  <a:lnTo>
                    <a:pt x="351" y="308"/>
                  </a:lnTo>
                  <a:lnTo>
                    <a:pt x="349" y="286"/>
                  </a:lnTo>
                  <a:lnTo>
                    <a:pt x="338" y="266"/>
                  </a:lnTo>
                  <a:lnTo>
                    <a:pt x="312" y="249"/>
                  </a:lnTo>
                  <a:lnTo>
                    <a:pt x="310" y="245"/>
                  </a:lnTo>
                  <a:lnTo>
                    <a:pt x="304" y="236"/>
                  </a:lnTo>
                  <a:lnTo>
                    <a:pt x="296" y="224"/>
                  </a:lnTo>
                  <a:lnTo>
                    <a:pt x="289" y="207"/>
                  </a:lnTo>
                  <a:lnTo>
                    <a:pt x="282" y="191"/>
                  </a:lnTo>
                  <a:lnTo>
                    <a:pt x="280" y="174"/>
                  </a:lnTo>
                  <a:lnTo>
                    <a:pt x="281" y="159"/>
                  </a:lnTo>
                  <a:lnTo>
                    <a:pt x="290" y="147"/>
                  </a:lnTo>
                  <a:lnTo>
                    <a:pt x="297" y="142"/>
                  </a:lnTo>
                  <a:lnTo>
                    <a:pt x="304" y="135"/>
                  </a:lnTo>
                  <a:lnTo>
                    <a:pt x="311" y="126"/>
                  </a:lnTo>
                  <a:lnTo>
                    <a:pt x="317" y="116"/>
                  </a:lnTo>
                  <a:lnTo>
                    <a:pt x="323" y="105"/>
                  </a:lnTo>
                  <a:lnTo>
                    <a:pt x="326" y="95"/>
                  </a:lnTo>
                  <a:lnTo>
                    <a:pt x="328" y="83"/>
                  </a:lnTo>
                  <a:lnTo>
                    <a:pt x="328" y="70"/>
                  </a:lnTo>
                  <a:lnTo>
                    <a:pt x="325" y="59"/>
                  </a:lnTo>
                  <a:lnTo>
                    <a:pt x="318" y="48"/>
                  </a:lnTo>
                  <a:lnTo>
                    <a:pt x="308" y="37"/>
                  </a:lnTo>
                  <a:lnTo>
                    <a:pt x="294" y="28"/>
                  </a:lnTo>
                  <a:lnTo>
                    <a:pt x="274" y="18"/>
                  </a:lnTo>
                  <a:lnTo>
                    <a:pt x="250" y="12"/>
                  </a:lnTo>
                  <a:lnTo>
                    <a:pt x="220" y="6"/>
                  </a:lnTo>
                  <a:lnTo>
                    <a:pt x="184" y="1"/>
                  </a:lnTo>
                  <a:lnTo>
                    <a:pt x="179" y="0"/>
                  </a:lnTo>
                  <a:lnTo>
                    <a:pt x="161" y="0"/>
                  </a:lnTo>
                  <a:lnTo>
                    <a:pt x="137" y="4"/>
                  </a:lnTo>
                  <a:lnTo>
                    <a:pt x="108" y="13"/>
                  </a:lnTo>
                  <a:lnTo>
                    <a:pt x="78" y="33"/>
                  </a:lnTo>
                  <a:lnTo>
                    <a:pt x="50" y="68"/>
                  </a:lnTo>
                  <a:lnTo>
                    <a:pt x="25" y="119"/>
                  </a:lnTo>
                  <a:lnTo>
                    <a:pt x="9" y="190"/>
                  </a:lnTo>
                  <a:lnTo>
                    <a:pt x="1" y="267"/>
                  </a:lnTo>
                  <a:lnTo>
                    <a:pt x="0" y="333"/>
                  </a:lnTo>
                  <a:lnTo>
                    <a:pt x="2" y="389"/>
                  </a:lnTo>
                  <a:lnTo>
                    <a:pt x="10" y="437"/>
                  </a:lnTo>
                  <a:lnTo>
                    <a:pt x="21" y="475"/>
                  </a:lnTo>
                  <a:lnTo>
                    <a:pt x="36" y="503"/>
                  </a:lnTo>
                  <a:lnTo>
                    <a:pt x="52" y="523"/>
                  </a:lnTo>
                  <a:lnTo>
                    <a:pt x="70" y="536"/>
                  </a:lnTo>
                  <a:close/>
                </a:path>
              </a:pathLst>
            </a:custGeom>
            <a:solidFill>
              <a:srgbClr val="DBAF93"/>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52" name="Freeform 329"/>
            <p:cNvSpPr>
              <a:spLocks/>
            </p:cNvSpPr>
            <p:nvPr/>
          </p:nvSpPr>
          <p:spPr bwMode="auto">
            <a:xfrm>
              <a:off x="3225" y="2176"/>
              <a:ext cx="168" cy="302"/>
            </a:xfrm>
            <a:custGeom>
              <a:avLst/>
              <a:gdLst>
                <a:gd name="T0" fmla="*/ 30 w 338"/>
                <a:gd name="T1" fmla="*/ 262 h 603"/>
                <a:gd name="T2" fmla="*/ 35 w 338"/>
                <a:gd name="T3" fmla="*/ 265 h 603"/>
                <a:gd name="T4" fmla="*/ 42 w 338"/>
                <a:gd name="T5" fmla="*/ 269 h 603"/>
                <a:gd name="T6" fmla="*/ 49 w 338"/>
                <a:gd name="T7" fmla="*/ 275 h 603"/>
                <a:gd name="T8" fmla="*/ 52 w 338"/>
                <a:gd name="T9" fmla="*/ 282 h 603"/>
                <a:gd name="T10" fmla="*/ 55 w 338"/>
                <a:gd name="T11" fmla="*/ 287 h 603"/>
                <a:gd name="T12" fmla="*/ 57 w 338"/>
                <a:gd name="T13" fmla="*/ 294 h 603"/>
                <a:gd name="T14" fmla="*/ 62 w 338"/>
                <a:gd name="T15" fmla="*/ 300 h 603"/>
                <a:gd name="T16" fmla="*/ 70 w 338"/>
                <a:gd name="T17" fmla="*/ 302 h 603"/>
                <a:gd name="T18" fmla="*/ 81 w 338"/>
                <a:gd name="T19" fmla="*/ 300 h 603"/>
                <a:gd name="T20" fmla="*/ 96 w 338"/>
                <a:gd name="T21" fmla="*/ 293 h 603"/>
                <a:gd name="T22" fmla="*/ 117 w 338"/>
                <a:gd name="T23" fmla="*/ 281 h 603"/>
                <a:gd name="T24" fmla="*/ 136 w 338"/>
                <a:gd name="T25" fmla="*/ 263 h 603"/>
                <a:gd name="T26" fmla="*/ 148 w 338"/>
                <a:gd name="T27" fmla="*/ 239 h 603"/>
                <a:gd name="T28" fmla="*/ 153 w 338"/>
                <a:gd name="T29" fmla="*/ 207 h 603"/>
                <a:gd name="T30" fmla="*/ 163 w 338"/>
                <a:gd name="T31" fmla="*/ 178 h 603"/>
                <a:gd name="T32" fmla="*/ 169 w 338"/>
                <a:gd name="T33" fmla="*/ 153 h 603"/>
                <a:gd name="T34" fmla="*/ 162 w 338"/>
                <a:gd name="T35" fmla="*/ 133 h 603"/>
                <a:gd name="T36" fmla="*/ 149 w 338"/>
                <a:gd name="T37" fmla="*/ 122 h 603"/>
                <a:gd name="T38" fmla="*/ 143 w 338"/>
                <a:gd name="T39" fmla="*/ 111 h 603"/>
                <a:gd name="T40" fmla="*/ 135 w 338"/>
                <a:gd name="T41" fmla="*/ 94 h 603"/>
                <a:gd name="T42" fmla="*/ 134 w 338"/>
                <a:gd name="T43" fmla="*/ 78 h 603"/>
                <a:gd name="T44" fmla="*/ 141 w 338"/>
                <a:gd name="T45" fmla="*/ 69 h 603"/>
                <a:gd name="T46" fmla="*/ 148 w 338"/>
                <a:gd name="T47" fmla="*/ 62 h 603"/>
                <a:gd name="T48" fmla="*/ 153 w 338"/>
                <a:gd name="T49" fmla="*/ 52 h 603"/>
                <a:gd name="T50" fmla="*/ 156 w 338"/>
                <a:gd name="T51" fmla="*/ 40 h 603"/>
                <a:gd name="T52" fmla="*/ 155 w 338"/>
                <a:gd name="T53" fmla="*/ 30 h 603"/>
                <a:gd name="T54" fmla="*/ 147 w 338"/>
                <a:gd name="T55" fmla="*/ 19 h 603"/>
                <a:gd name="T56" fmla="*/ 130 w 338"/>
                <a:gd name="T57" fmla="*/ 9 h 603"/>
                <a:gd name="T58" fmla="*/ 105 w 338"/>
                <a:gd name="T59" fmla="*/ 3 h 603"/>
                <a:gd name="T60" fmla="*/ 85 w 338"/>
                <a:gd name="T61" fmla="*/ 0 h 603"/>
                <a:gd name="T62" fmla="*/ 65 w 338"/>
                <a:gd name="T63" fmla="*/ 2 h 603"/>
                <a:gd name="T64" fmla="*/ 37 w 338"/>
                <a:gd name="T65" fmla="*/ 16 h 603"/>
                <a:gd name="T66" fmla="*/ 12 w 338"/>
                <a:gd name="T67" fmla="*/ 58 h 603"/>
                <a:gd name="T68" fmla="*/ 1 w 338"/>
                <a:gd name="T69" fmla="*/ 130 h 603"/>
                <a:gd name="T70" fmla="*/ 1 w 338"/>
                <a:gd name="T71" fmla="*/ 190 h 603"/>
                <a:gd name="T72" fmla="*/ 9 w 338"/>
                <a:gd name="T73" fmla="*/ 232 h 603"/>
                <a:gd name="T74" fmla="*/ 22 w 338"/>
                <a:gd name="T75" fmla="*/ 256 h 6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8"/>
                <a:gd name="T115" fmla="*/ 0 h 603"/>
                <a:gd name="T116" fmla="*/ 338 w 338"/>
                <a:gd name="T117" fmla="*/ 603 h 6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8" h="603">
                  <a:moveTo>
                    <a:pt x="60" y="524"/>
                  </a:moveTo>
                  <a:lnTo>
                    <a:pt x="61" y="524"/>
                  </a:lnTo>
                  <a:lnTo>
                    <a:pt x="66" y="526"/>
                  </a:lnTo>
                  <a:lnTo>
                    <a:pt x="70" y="529"/>
                  </a:lnTo>
                  <a:lnTo>
                    <a:pt x="77" y="532"/>
                  </a:lnTo>
                  <a:lnTo>
                    <a:pt x="84" y="537"/>
                  </a:lnTo>
                  <a:lnTo>
                    <a:pt x="91" y="542"/>
                  </a:lnTo>
                  <a:lnTo>
                    <a:pt x="98" y="549"/>
                  </a:lnTo>
                  <a:lnTo>
                    <a:pt x="102" y="557"/>
                  </a:lnTo>
                  <a:lnTo>
                    <a:pt x="105" y="563"/>
                  </a:lnTo>
                  <a:lnTo>
                    <a:pt x="108" y="568"/>
                  </a:lnTo>
                  <a:lnTo>
                    <a:pt x="110" y="573"/>
                  </a:lnTo>
                  <a:lnTo>
                    <a:pt x="112" y="579"/>
                  </a:lnTo>
                  <a:lnTo>
                    <a:pt x="115" y="587"/>
                  </a:lnTo>
                  <a:lnTo>
                    <a:pt x="119" y="594"/>
                  </a:lnTo>
                  <a:lnTo>
                    <a:pt x="124" y="600"/>
                  </a:lnTo>
                  <a:lnTo>
                    <a:pt x="131" y="602"/>
                  </a:lnTo>
                  <a:lnTo>
                    <a:pt x="139" y="603"/>
                  </a:lnTo>
                  <a:lnTo>
                    <a:pt x="149" y="602"/>
                  </a:lnTo>
                  <a:lnTo>
                    <a:pt x="161" y="599"/>
                  </a:lnTo>
                  <a:lnTo>
                    <a:pt x="175" y="593"/>
                  </a:lnTo>
                  <a:lnTo>
                    <a:pt x="193" y="585"/>
                  </a:lnTo>
                  <a:lnTo>
                    <a:pt x="213" y="575"/>
                  </a:lnTo>
                  <a:lnTo>
                    <a:pt x="234" y="561"/>
                  </a:lnTo>
                  <a:lnTo>
                    <a:pt x="253" y="546"/>
                  </a:lnTo>
                  <a:lnTo>
                    <a:pt x="272" y="526"/>
                  </a:lnTo>
                  <a:lnTo>
                    <a:pt x="286" y="504"/>
                  </a:lnTo>
                  <a:lnTo>
                    <a:pt x="296" y="477"/>
                  </a:lnTo>
                  <a:lnTo>
                    <a:pt x="302" y="446"/>
                  </a:lnTo>
                  <a:lnTo>
                    <a:pt x="306" y="413"/>
                  </a:lnTo>
                  <a:lnTo>
                    <a:pt x="314" y="383"/>
                  </a:lnTo>
                  <a:lnTo>
                    <a:pt x="325" y="356"/>
                  </a:lnTo>
                  <a:lnTo>
                    <a:pt x="333" y="329"/>
                  </a:lnTo>
                  <a:lnTo>
                    <a:pt x="338" y="306"/>
                  </a:lnTo>
                  <a:lnTo>
                    <a:pt x="335" y="284"/>
                  </a:lnTo>
                  <a:lnTo>
                    <a:pt x="324" y="265"/>
                  </a:lnTo>
                  <a:lnTo>
                    <a:pt x="301" y="246"/>
                  </a:lnTo>
                  <a:lnTo>
                    <a:pt x="298" y="243"/>
                  </a:lnTo>
                  <a:lnTo>
                    <a:pt x="293" y="234"/>
                  </a:lnTo>
                  <a:lnTo>
                    <a:pt x="285" y="221"/>
                  </a:lnTo>
                  <a:lnTo>
                    <a:pt x="276" y="205"/>
                  </a:lnTo>
                  <a:lnTo>
                    <a:pt x="270" y="188"/>
                  </a:lnTo>
                  <a:lnTo>
                    <a:pt x="266" y="170"/>
                  </a:lnTo>
                  <a:lnTo>
                    <a:pt x="267" y="155"/>
                  </a:lnTo>
                  <a:lnTo>
                    <a:pt x="275" y="144"/>
                  </a:lnTo>
                  <a:lnTo>
                    <a:pt x="281" y="138"/>
                  </a:lnTo>
                  <a:lnTo>
                    <a:pt x="288" y="131"/>
                  </a:lnTo>
                  <a:lnTo>
                    <a:pt x="295" y="123"/>
                  </a:lnTo>
                  <a:lnTo>
                    <a:pt x="301" y="113"/>
                  </a:lnTo>
                  <a:lnTo>
                    <a:pt x="305" y="103"/>
                  </a:lnTo>
                  <a:lnTo>
                    <a:pt x="310" y="92"/>
                  </a:lnTo>
                  <a:lnTo>
                    <a:pt x="311" y="80"/>
                  </a:lnTo>
                  <a:lnTo>
                    <a:pt x="311" y="69"/>
                  </a:lnTo>
                  <a:lnTo>
                    <a:pt x="309" y="59"/>
                  </a:lnTo>
                  <a:lnTo>
                    <a:pt x="302" y="47"/>
                  </a:lnTo>
                  <a:lnTo>
                    <a:pt x="293" y="37"/>
                  </a:lnTo>
                  <a:lnTo>
                    <a:pt x="279" y="27"/>
                  </a:lnTo>
                  <a:lnTo>
                    <a:pt x="260" y="18"/>
                  </a:lnTo>
                  <a:lnTo>
                    <a:pt x="237" y="11"/>
                  </a:lnTo>
                  <a:lnTo>
                    <a:pt x="210" y="6"/>
                  </a:lnTo>
                  <a:lnTo>
                    <a:pt x="175" y="1"/>
                  </a:lnTo>
                  <a:lnTo>
                    <a:pt x="169" y="0"/>
                  </a:lnTo>
                  <a:lnTo>
                    <a:pt x="153" y="0"/>
                  </a:lnTo>
                  <a:lnTo>
                    <a:pt x="130" y="3"/>
                  </a:lnTo>
                  <a:lnTo>
                    <a:pt x="102" y="12"/>
                  </a:lnTo>
                  <a:lnTo>
                    <a:pt x="74" y="32"/>
                  </a:lnTo>
                  <a:lnTo>
                    <a:pt x="47" y="65"/>
                  </a:lnTo>
                  <a:lnTo>
                    <a:pt x="24" y="115"/>
                  </a:lnTo>
                  <a:lnTo>
                    <a:pt x="9" y="184"/>
                  </a:lnTo>
                  <a:lnTo>
                    <a:pt x="1" y="259"/>
                  </a:lnTo>
                  <a:lnTo>
                    <a:pt x="0" y="325"/>
                  </a:lnTo>
                  <a:lnTo>
                    <a:pt x="2" y="380"/>
                  </a:lnTo>
                  <a:lnTo>
                    <a:pt x="8" y="426"/>
                  </a:lnTo>
                  <a:lnTo>
                    <a:pt x="17" y="464"/>
                  </a:lnTo>
                  <a:lnTo>
                    <a:pt x="30" y="492"/>
                  </a:lnTo>
                  <a:lnTo>
                    <a:pt x="45" y="512"/>
                  </a:lnTo>
                  <a:lnTo>
                    <a:pt x="60" y="524"/>
                  </a:lnTo>
                  <a:close/>
                </a:path>
              </a:pathLst>
            </a:custGeom>
            <a:solidFill>
              <a:srgbClr val="CE997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53" name="Freeform 330"/>
            <p:cNvSpPr>
              <a:spLocks/>
            </p:cNvSpPr>
            <p:nvPr/>
          </p:nvSpPr>
          <p:spPr bwMode="auto">
            <a:xfrm>
              <a:off x="3229" y="2180"/>
              <a:ext cx="160" cy="294"/>
            </a:xfrm>
            <a:custGeom>
              <a:avLst/>
              <a:gdLst>
                <a:gd name="T0" fmla="*/ 26 w 322"/>
                <a:gd name="T1" fmla="*/ 255 h 586"/>
                <a:gd name="T2" fmla="*/ 31 w 322"/>
                <a:gd name="T3" fmla="*/ 258 h 586"/>
                <a:gd name="T4" fmla="*/ 39 w 322"/>
                <a:gd name="T5" fmla="*/ 261 h 586"/>
                <a:gd name="T6" fmla="*/ 46 w 322"/>
                <a:gd name="T7" fmla="*/ 266 h 586"/>
                <a:gd name="T8" fmla="*/ 51 w 322"/>
                <a:gd name="T9" fmla="*/ 271 h 586"/>
                <a:gd name="T10" fmla="*/ 54 w 322"/>
                <a:gd name="T11" fmla="*/ 277 h 586"/>
                <a:gd name="T12" fmla="*/ 56 w 322"/>
                <a:gd name="T13" fmla="*/ 284 h 586"/>
                <a:gd name="T14" fmla="*/ 59 w 322"/>
                <a:gd name="T15" fmla="*/ 290 h 586"/>
                <a:gd name="T16" fmla="*/ 66 w 322"/>
                <a:gd name="T17" fmla="*/ 293 h 586"/>
                <a:gd name="T18" fmla="*/ 76 w 322"/>
                <a:gd name="T19" fmla="*/ 291 h 586"/>
                <a:gd name="T20" fmla="*/ 91 w 322"/>
                <a:gd name="T21" fmla="*/ 284 h 586"/>
                <a:gd name="T22" fmla="*/ 111 w 322"/>
                <a:gd name="T23" fmla="*/ 273 h 586"/>
                <a:gd name="T24" fmla="*/ 130 w 322"/>
                <a:gd name="T25" fmla="*/ 256 h 586"/>
                <a:gd name="T26" fmla="*/ 142 w 322"/>
                <a:gd name="T27" fmla="*/ 232 h 586"/>
                <a:gd name="T28" fmla="*/ 146 w 322"/>
                <a:gd name="T29" fmla="*/ 202 h 586"/>
                <a:gd name="T30" fmla="*/ 155 w 322"/>
                <a:gd name="T31" fmla="*/ 175 h 586"/>
                <a:gd name="T32" fmla="*/ 161 w 322"/>
                <a:gd name="T33" fmla="*/ 152 h 586"/>
                <a:gd name="T34" fmla="*/ 155 w 322"/>
                <a:gd name="T35" fmla="*/ 131 h 586"/>
                <a:gd name="T36" fmla="*/ 143 w 322"/>
                <a:gd name="T37" fmla="*/ 119 h 586"/>
                <a:gd name="T38" fmla="*/ 136 w 322"/>
                <a:gd name="T39" fmla="*/ 108 h 586"/>
                <a:gd name="T40" fmla="*/ 129 w 322"/>
                <a:gd name="T41" fmla="*/ 91 h 586"/>
                <a:gd name="T42" fmla="*/ 127 w 322"/>
                <a:gd name="T43" fmla="*/ 75 h 586"/>
                <a:gd name="T44" fmla="*/ 134 w 322"/>
                <a:gd name="T45" fmla="*/ 67 h 586"/>
                <a:gd name="T46" fmla="*/ 140 w 322"/>
                <a:gd name="T47" fmla="*/ 59 h 586"/>
                <a:gd name="T48" fmla="*/ 145 w 322"/>
                <a:gd name="T49" fmla="*/ 49 h 586"/>
                <a:gd name="T50" fmla="*/ 148 w 322"/>
                <a:gd name="T51" fmla="*/ 39 h 586"/>
                <a:gd name="T52" fmla="*/ 146 w 322"/>
                <a:gd name="T53" fmla="*/ 28 h 586"/>
                <a:gd name="T54" fmla="*/ 139 w 322"/>
                <a:gd name="T55" fmla="*/ 18 h 586"/>
                <a:gd name="T56" fmla="*/ 123 w 322"/>
                <a:gd name="T57" fmla="*/ 9 h 586"/>
                <a:gd name="T58" fmla="*/ 99 w 322"/>
                <a:gd name="T59" fmla="*/ 2 h 586"/>
                <a:gd name="T60" fmla="*/ 80 w 322"/>
                <a:gd name="T61" fmla="*/ 0 h 586"/>
                <a:gd name="T62" fmla="*/ 61 w 322"/>
                <a:gd name="T63" fmla="*/ 1 h 586"/>
                <a:gd name="T64" fmla="*/ 35 w 322"/>
                <a:gd name="T65" fmla="*/ 15 h 586"/>
                <a:gd name="T66" fmla="*/ 11 w 322"/>
                <a:gd name="T67" fmla="*/ 55 h 586"/>
                <a:gd name="T68" fmla="*/ 1 w 322"/>
                <a:gd name="T69" fmla="*/ 125 h 586"/>
                <a:gd name="T70" fmla="*/ 1 w 322"/>
                <a:gd name="T71" fmla="*/ 184 h 586"/>
                <a:gd name="T72" fmla="*/ 7 w 322"/>
                <a:gd name="T73" fmla="*/ 225 h 586"/>
                <a:gd name="T74" fmla="*/ 19 w 322"/>
                <a:gd name="T75" fmla="*/ 250 h 5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2"/>
                <a:gd name="T115" fmla="*/ 0 h 586"/>
                <a:gd name="T116" fmla="*/ 322 w 322"/>
                <a:gd name="T117" fmla="*/ 586 h 5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2" h="586">
                  <a:moveTo>
                    <a:pt x="50" y="511"/>
                  </a:moveTo>
                  <a:lnTo>
                    <a:pt x="52" y="511"/>
                  </a:lnTo>
                  <a:lnTo>
                    <a:pt x="56" y="512"/>
                  </a:lnTo>
                  <a:lnTo>
                    <a:pt x="62" y="515"/>
                  </a:lnTo>
                  <a:lnTo>
                    <a:pt x="69" y="517"/>
                  </a:lnTo>
                  <a:lnTo>
                    <a:pt x="77" y="522"/>
                  </a:lnTo>
                  <a:lnTo>
                    <a:pt x="85" y="526"/>
                  </a:lnTo>
                  <a:lnTo>
                    <a:pt x="92" y="531"/>
                  </a:lnTo>
                  <a:lnTo>
                    <a:pt x="99" y="538"/>
                  </a:lnTo>
                  <a:lnTo>
                    <a:pt x="102" y="542"/>
                  </a:lnTo>
                  <a:lnTo>
                    <a:pt x="106" y="547"/>
                  </a:lnTo>
                  <a:lnTo>
                    <a:pt x="108" y="553"/>
                  </a:lnTo>
                  <a:lnTo>
                    <a:pt x="109" y="558"/>
                  </a:lnTo>
                  <a:lnTo>
                    <a:pt x="112" y="568"/>
                  </a:lnTo>
                  <a:lnTo>
                    <a:pt x="114" y="575"/>
                  </a:lnTo>
                  <a:lnTo>
                    <a:pt x="118" y="580"/>
                  </a:lnTo>
                  <a:lnTo>
                    <a:pt x="124" y="584"/>
                  </a:lnTo>
                  <a:lnTo>
                    <a:pt x="131" y="586"/>
                  </a:lnTo>
                  <a:lnTo>
                    <a:pt x="140" y="585"/>
                  </a:lnTo>
                  <a:lnTo>
                    <a:pt x="152" y="581"/>
                  </a:lnTo>
                  <a:lnTo>
                    <a:pt x="166" y="576"/>
                  </a:lnTo>
                  <a:lnTo>
                    <a:pt x="183" y="568"/>
                  </a:lnTo>
                  <a:lnTo>
                    <a:pt x="203" y="557"/>
                  </a:lnTo>
                  <a:lnTo>
                    <a:pt x="222" y="546"/>
                  </a:lnTo>
                  <a:lnTo>
                    <a:pt x="242" y="531"/>
                  </a:lnTo>
                  <a:lnTo>
                    <a:pt x="259" y="512"/>
                  </a:lnTo>
                  <a:lnTo>
                    <a:pt x="273" y="492"/>
                  </a:lnTo>
                  <a:lnTo>
                    <a:pt x="283" y="465"/>
                  </a:lnTo>
                  <a:lnTo>
                    <a:pt x="288" y="435"/>
                  </a:lnTo>
                  <a:lnTo>
                    <a:pt x="292" y="404"/>
                  </a:lnTo>
                  <a:lnTo>
                    <a:pt x="301" y="375"/>
                  </a:lnTo>
                  <a:lnTo>
                    <a:pt x="310" y="350"/>
                  </a:lnTo>
                  <a:lnTo>
                    <a:pt x="318" y="326"/>
                  </a:lnTo>
                  <a:lnTo>
                    <a:pt x="322" y="304"/>
                  </a:lnTo>
                  <a:lnTo>
                    <a:pt x="320" y="282"/>
                  </a:lnTo>
                  <a:lnTo>
                    <a:pt x="310" y="262"/>
                  </a:lnTo>
                  <a:lnTo>
                    <a:pt x="288" y="243"/>
                  </a:lnTo>
                  <a:lnTo>
                    <a:pt x="286" y="239"/>
                  </a:lnTo>
                  <a:lnTo>
                    <a:pt x="280" y="230"/>
                  </a:lnTo>
                  <a:lnTo>
                    <a:pt x="272" y="216"/>
                  </a:lnTo>
                  <a:lnTo>
                    <a:pt x="264" y="200"/>
                  </a:lnTo>
                  <a:lnTo>
                    <a:pt x="257" y="183"/>
                  </a:lnTo>
                  <a:lnTo>
                    <a:pt x="253" y="166"/>
                  </a:lnTo>
                  <a:lnTo>
                    <a:pt x="254" y="151"/>
                  </a:lnTo>
                  <a:lnTo>
                    <a:pt x="261" y="139"/>
                  </a:lnTo>
                  <a:lnTo>
                    <a:pt x="267" y="133"/>
                  </a:lnTo>
                  <a:lnTo>
                    <a:pt x="273" y="126"/>
                  </a:lnTo>
                  <a:lnTo>
                    <a:pt x="280" y="118"/>
                  </a:lnTo>
                  <a:lnTo>
                    <a:pt x="286" y="109"/>
                  </a:lnTo>
                  <a:lnTo>
                    <a:pt x="290" y="99"/>
                  </a:lnTo>
                  <a:lnTo>
                    <a:pt x="294" y="88"/>
                  </a:lnTo>
                  <a:lnTo>
                    <a:pt x="295" y="78"/>
                  </a:lnTo>
                  <a:lnTo>
                    <a:pt x="295" y="67"/>
                  </a:lnTo>
                  <a:lnTo>
                    <a:pt x="292" y="56"/>
                  </a:lnTo>
                  <a:lnTo>
                    <a:pt x="286" y="45"/>
                  </a:lnTo>
                  <a:lnTo>
                    <a:pt x="278" y="35"/>
                  </a:lnTo>
                  <a:lnTo>
                    <a:pt x="264" y="26"/>
                  </a:lnTo>
                  <a:lnTo>
                    <a:pt x="246" y="17"/>
                  </a:lnTo>
                  <a:lnTo>
                    <a:pt x="225" y="10"/>
                  </a:lnTo>
                  <a:lnTo>
                    <a:pt x="198" y="4"/>
                  </a:lnTo>
                  <a:lnTo>
                    <a:pt x="166" y="1"/>
                  </a:lnTo>
                  <a:lnTo>
                    <a:pt x="160" y="0"/>
                  </a:lnTo>
                  <a:lnTo>
                    <a:pt x="145" y="0"/>
                  </a:lnTo>
                  <a:lnTo>
                    <a:pt x="123" y="2"/>
                  </a:lnTo>
                  <a:lnTo>
                    <a:pt x="98" y="11"/>
                  </a:lnTo>
                  <a:lnTo>
                    <a:pt x="70" y="31"/>
                  </a:lnTo>
                  <a:lnTo>
                    <a:pt x="45" y="63"/>
                  </a:lnTo>
                  <a:lnTo>
                    <a:pt x="23" y="111"/>
                  </a:lnTo>
                  <a:lnTo>
                    <a:pt x="9" y="178"/>
                  </a:lnTo>
                  <a:lnTo>
                    <a:pt x="2" y="251"/>
                  </a:lnTo>
                  <a:lnTo>
                    <a:pt x="0" y="315"/>
                  </a:lnTo>
                  <a:lnTo>
                    <a:pt x="1" y="369"/>
                  </a:lnTo>
                  <a:lnTo>
                    <a:pt x="7" y="414"/>
                  </a:lnTo>
                  <a:lnTo>
                    <a:pt x="15" y="451"/>
                  </a:lnTo>
                  <a:lnTo>
                    <a:pt x="25" y="480"/>
                  </a:lnTo>
                  <a:lnTo>
                    <a:pt x="38" y="500"/>
                  </a:lnTo>
                  <a:lnTo>
                    <a:pt x="50" y="511"/>
                  </a:lnTo>
                  <a:close/>
                </a:path>
              </a:pathLst>
            </a:custGeom>
            <a:solidFill>
              <a:srgbClr val="C17C4C"/>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54" name="Freeform 331"/>
            <p:cNvSpPr>
              <a:spLocks/>
            </p:cNvSpPr>
            <p:nvPr/>
          </p:nvSpPr>
          <p:spPr bwMode="auto">
            <a:xfrm>
              <a:off x="3232" y="2183"/>
              <a:ext cx="154" cy="285"/>
            </a:xfrm>
            <a:custGeom>
              <a:avLst/>
              <a:gdLst>
                <a:gd name="T0" fmla="*/ 76 w 307"/>
                <a:gd name="T1" fmla="*/ 0 h 570"/>
                <a:gd name="T2" fmla="*/ 58 w 307"/>
                <a:gd name="T3" fmla="*/ 2 h 570"/>
                <a:gd name="T4" fmla="*/ 34 w 307"/>
                <a:gd name="T5" fmla="*/ 16 h 570"/>
                <a:gd name="T6" fmla="*/ 12 w 307"/>
                <a:gd name="T7" fmla="*/ 55 h 570"/>
                <a:gd name="T8" fmla="*/ 1 w 307"/>
                <a:gd name="T9" fmla="*/ 122 h 570"/>
                <a:gd name="T10" fmla="*/ 1 w 307"/>
                <a:gd name="T11" fmla="*/ 180 h 570"/>
                <a:gd name="T12" fmla="*/ 6 w 307"/>
                <a:gd name="T13" fmla="*/ 220 h 570"/>
                <a:gd name="T14" fmla="*/ 16 w 307"/>
                <a:gd name="T15" fmla="*/ 244 h 570"/>
                <a:gd name="T16" fmla="*/ 22 w 307"/>
                <a:gd name="T17" fmla="*/ 250 h 570"/>
                <a:gd name="T18" fmla="*/ 31 w 307"/>
                <a:gd name="T19" fmla="*/ 252 h 570"/>
                <a:gd name="T20" fmla="*/ 43 w 307"/>
                <a:gd name="T21" fmla="*/ 256 h 570"/>
                <a:gd name="T22" fmla="*/ 53 w 307"/>
                <a:gd name="T23" fmla="*/ 263 h 570"/>
                <a:gd name="T24" fmla="*/ 54 w 307"/>
                <a:gd name="T25" fmla="*/ 274 h 570"/>
                <a:gd name="T26" fmla="*/ 56 w 307"/>
                <a:gd name="T27" fmla="*/ 281 h 570"/>
                <a:gd name="T28" fmla="*/ 62 w 307"/>
                <a:gd name="T29" fmla="*/ 284 h 570"/>
                <a:gd name="T30" fmla="*/ 72 w 307"/>
                <a:gd name="T31" fmla="*/ 282 h 570"/>
                <a:gd name="T32" fmla="*/ 87 w 307"/>
                <a:gd name="T33" fmla="*/ 275 h 570"/>
                <a:gd name="T34" fmla="*/ 106 w 307"/>
                <a:gd name="T35" fmla="*/ 265 h 570"/>
                <a:gd name="T36" fmla="*/ 123 w 307"/>
                <a:gd name="T37" fmla="*/ 249 h 570"/>
                <a:gd name="T38" fmla="*/ 136 w 307"/>
                <a:gd name="T39" fmla="*/ 227 h 570"/>
                <a:gd name="T40" fmla="*/ 140 w 307"/>
                <a:gd name="T41" fmla="*/ 198 h 570"/>
                <a:gd name="T42" fmla="*/ 148 w 307"/>
                <a:gd name="T43" fmla="*/ 172 h 570"/>
                <a:gd name="T44" fmla="*/ 154 w 307"/>
                <a:gd name="T45" fmla="*/ 150 h 570"/>
                <a:gd name="T46" fmla="*/ 148 w 307"/>
                <a:gd name="T47" fmla="*/ 131 h 570"/>
                <a:gd name="T48" fmla="*/ 137 w 307"/>
                <a:gd name="T49" fmla="*/ 119 h 570"/>
                <a:gd name="T50" fmla="*/ 130 w 307"/>
                <a:gd name="T51" fmla="*/ 107 h 570"/>
                <a:gd name="T52" fmla="*/ 122 w 307"/>
                <a:gd name="T53" fmla="*/ 89 h 570"/>
                <a:gd name="T54" fmla="*/ 120 w 307"/>
                <a:gd name="T55" fmla="*/ 73 h 570"/>
                <a:gd name="T56" fmla="*/ 129 w 307"/>
                <a:gd name="T57" fmla="*/ 62 h 570"/>
                <a:gd name="T58" fmla="*/ 138 w 307"/>
                <a:gd name="T59" fmla="*/ 43 h 570"/>
                <a:gd name="T60" fmla="*/ 136 w 307"/>
                <a:gd name="T61" fmla="*/ 22 h 570"/>
                <a:gd name="T62" fmla="*/ 107 w 307"/>
                <a:gd name="T63" fmla="*/ 5 h 5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7"/>
                <a:gd name="T97" fmla="*/ 0 h 570"/>
                <a:gd name="T98" fmla="*/ 307 w 307"/>
                <a:gd name="T99" fmla="*/ 570 h 5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7" h="570">
                  <a:moveTo>
                    <a:pt x="156" y="2"/>
                  </a:moveTo>
                  <a:lnTo>
                    <a:pt x="151" y="0"/>
                  </a:lnTo>
                  <a:lnTo>
                    <a:pt x="137" y="0"/>
                  </a:lnTo>
                  <a:lnTo>
                    <a:pt x="116" y="4"/>
                  </a:lnTo>
                  <a:lnTo>
                    <a:pt x="92" y="13"/>
                  </a:lnTo>
                  <a:lnTo>
                    <a:pt x="67" y="32"/>
                  </a:lnTo>
                  <a:lnTo>
                    <a:pt x="42" y="63"/>
                  </a:lnTo>
                  <a:lnTo>
                    <a:pt x="23" y="110"/>
                  </a:lnTo>
                  <a:lnTo>
                    <a:pt x="9" y="174"/>
                  </a:lnTo>
                  <a:lnTo>
                    <a:pt x="2" y="245"/>
                  </a:lnTo>
                  <a:lnTo>
                    <a:pt x="0" y="307"/>
                  </a:lnTo>
                  <a:lnTo>
                    <a:pt x="1" y="361"/>
                  </a:lnTo>
                  <a:lnTo>
                    <a:pt x="5" y="405"/>
                  </a:lnTo>
                  <a:lnTo>
                    <a:pt x="12" y="442"/>
                  </a:lnTo>
                  <a:lnTo>
                    <a:pt x="20" y="469"/>
                  </a:lnTo>
                  <a:lnTo>
                    <a:pt x="31" y="490"/>
                  </a:lnTo>
                  <a:lnTo>
                    <a:pt x="41" y="502"/>
                  </a:lnTo>
                  <a:lnTo>
                    <a:pt x="43" y="502"/>
                  </a:lnTo>
                  <a:lnTo>
                    <a:pt x="52" y="503"/>
                  </a:lnTo>
                  <a:lnTo>
                    <a:pt x="62" y="505"/>
                  </a:lnTo>
                  <a:lnTo>
                    <a:pt x="75" y="508"/>
                  </a:lnTo>
                  <a:lnTo>
                    <a:pt x="86" y="513"/>
                  </a:lnTo>
                  <a:lnTo>
                    <a:pt x="96" y="520"/>
                  </a:lnTo>
                  <a:lnTo>
                    <a:pt x="105" y="528"/>
                  </a:lnTo>
                  <a:lnTo>
                    <a:pt x="107" y="538"/>
                  </a:lnTo>
                  <a:lnTo>
                    <a:pt x="107" y="549"/>
                  </a:lnTo>
                  <a:lnTo>
                    <a:pt x="109" y="557"/>
                  </a:lnTo>
                  <a:lnTo>
                    <a:pt x="111" y="564"/>
                  </a:lnTo>
                  <a:lnTo>
                    <a:pt x="116" y="567"/>
                  </a:lnTo>
                  <a:lnTo>
                    <a:pt x="123" y="570"/>
                  </a:lnTo>
                  <a:lnTo>
                    <a:pt x="132" y="568"/>
                  </a:lnTo>
                  <a:lnTo>
                    <a:pt x="143" y="565"/>
                  </a:lnTo>
                  <a:lnTo>
                    <a:pt x="156" y="559"/>
                  </a:lnTo>
                  <a:lnTo>
                    <a:pt x="174" y="551"/>
                  </a:lnTo>
                  <a:lnTo>
                    <a:pt x="192" y="542"/>
                  </a:lnTo>
                  <a:lnTo>
                    <a:pt x="211" y="531"/>
                  </a:lnTo>
                  <a:lnTo>
                    <a:pt x="230" y="518"/>
                  </a:lnTo>
                  <a:lnTo>
                    <a:pt x="246" y="500"/>
                  </a:lnTo>
                  <a:lnTo>
                    <a:pt x="260" y="481"/>
                  </a:lnTo>
                  <a:lnTo>
                    <a:pt x="271" y="455"/>
                  </a:lnTo>
                  <a:lnTo>
                    <a:pt x="275" y="427"/>
                  </a:lnTo>
                  <a:lnTo>
                    <a:pt x="280" y="397"/>
                  </a:lnTo>
                  <a:lnTo>
                    <a:pt x="287" y="370"/>
                  </a:lnTo>
                  <a:lnTo>
                    <a:pt x="296" y="346"/>
                  </a:lnTo>
                  <a:lnTo>
                    <a:pt x="303" y="323"/>
                  </a:lnTo>
                  <a:lnTo>
                    <a:pt x="307" y="302"/>
                  </a:lnTo>
                  <a:lnTo>
                    <a:pt x="305" y="283"/>
                  </a:lnTo>
                  <a:lnTo>
                    <a:pt x="296" y="262"/>
                  </a:lnTo>
                  <a:lnTo>
                    <a:pt x="276" y="241"/>
                  </a:lnTo>
                  <a:lnTo>
                    <a:pt x="274" y="238"/>
                  </a:lnTo>
                  <a:lnTo>
                    <a:pt x="268" y="229"/>
                  </a:lnTo>
                  <a:lnTo>
                    <a:pt x="259" y="214"/>
                  </a:lnTo>
                  <a:lnTo>
                    <a:pt x="251" y="197"/>
                  </a:lnTo>
                  <a:lnTo>
                    <a:pt x="244" y="179"/>
                  </a:lnTo>
                  <a:lnTo>
                    <a:pt x="239" y="162"/>
                  </a:lnTo>
                  <a:lnTo>
                    <a:pt x="239" y="147"/>
                  </a:lnTo>
                  <a:lnTo>
                    <a:pt x="246" y="135"/>
                  </a:lnTo>
                  <a:lnTo>
                    <a:pt x="258" y="124"/>
                  </a:lnTo>
                  <a:lnTo>
                    <a:pt x="269" y="106"/>
                  </a:lnTo>
                  <a:lnTo>
                    <a:pt x="276" y="87"/>
                  </a:lnTo>
                  <a:lnTo>
                    <a:pt x="279" y="66"/>
                  </a:lnTo>
                  <a:lnTo>
                    <a:pt x="271" y="45"/>
                  </a:lnTo>
                  <a:lnTo>
                    <a:pt x="250" y="26"/>
                  </a:lnTo>
                  <a:lnTo>
                    <a:pt x="213" y="11"/>
                  </a:lnTo>
                  <a:lnTo>
                    <a:pt x="156" y="2"/>
                  </a:lnTo>
                  <a:close/>
                </a:path>
              </a:pathLst>
            </a:custGeom>
            <a:solidFill>
              <a:srgbClr val="B56328"/>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55" name="Freeform 332"/>
            <p:cNvSpPr>
              <a:spLocks/>
            </p:cNvSpPr>
            <p:nvPr/>
          </p:nvSpPr>
          <p:spPr bwMode="auto">
            <a:xfrm>
              <a:off x="3330" y="2155"/>
              <a:ext cx="114" cy="141"/>
            </a:xfrm>
            <a:custGeom>
              <a:avLst/>
              <a:gdLst>
                <a:gd name="T0" fmla="*/ 22 w 229"/>
                <a:gd name="T1" fmla="*/ 21 h 282"/>
                <a:gd name="T2" fmla="*/ 20 w 229"/>
                <a:gd name="T3" fmla="*/ 20 h 282"/>
                <a:gd name="T4" fmla="*/ 16 w 229"/>
                <a:gd name="T5" fmla="*/ 18 h 282"/>
                <a:gd name="T6" fmla="*/ 10 w 229"/>
                <a:gd name="T7" fmla="*/ 15 h 282"/>
                <a:gd name="T8" fmla="*/ 4 w 229"/>
                <a:gd name="T9" fmla="*/ 11 h 282"/>
                <a:gd name="T10" fmla="*/ 1 w 229"/>
                <a:gd name="T11" fmla="*/ 8 h 282"/>
                <a:gd name="T12" fmla="*/ 0 w 229"/>
                <a:gd name="T13" fmla="*/ 5 h 282"/>
                <a:gd name="T14" fmla="*/ 5 w 229"/>
                <a:gd name="T15" fmla="*/ 2 h 282"/>
                <a:gd name="T16" fmla="*/ 16 w 229"/>
                <a:gd name="T17" fmla="*/ 1 h 282"/>
                <a:gd name="T18" fmla="*/ 26 w 229"/>
                <a:gd name="T19" fmla="*/ 0 h 282"/>
                <a:gd name="T20" fmla="*/ 37 w 229"/>
                <a:gd name="T21" fmla="*/ 1 h 282"/>
                <a:gd name="T22" fmla="*/ 47 w 229"/>
                <a:gd name="T23" fmla="*/ 3 h 282"/>
                <a:gd name="T24" fmla="*/ 57 w 229"/>
                <a:gd name="T25" fmla="*/ 6 h 282"/>
                <a:gd name="T26" fmla="*/ 66 w 229"/>
                <a:gd name="T27" fmla="*/ 9 h 282"/>
                <a:gd name="T28" fmla="*/ 75 w 229"/>
                <a:gd name="T29" fmla="*/ 14 h 282"/>
                <a:gd name="T30" fmla="*/ 83 w 229"/>
                <a:gd name="T31" fmla="*/ 19 h 282"/>
                <a:gd name="T32" fmla="*/ 90 w 229"/>
                <a:gd name="T33" fmla="*/ 26 h 282"/>
                <a:gd name="T34" fmla="*/ 96 w 229"/>
                <a:gd name="T35" fmla="*/ 34 h 282"/>
                <a:gd name="T36" fmla="*/ 101 w 229"/>
                <a:gd name="T37" fmla="*/ 41 h 282"/>
                <a:gd name="T38" fmla="*/ 106 w 229"/>
                <a:gd name="T39" fmla="*/ 50 h 282"/>
                <a:gd name="T40" fmla="*/ 110 w 229"/>
                <a:gd name="T41" fmla="*/ 59 h 282"/>
                <a:gd name="T42" fmla="*/ 112 w 229"/>
                <a:gd name="T43" fmla="*/ 69 h 282"/>
                <a:gd name="T44" fmla="*/ 114 w 229"/>
                <a:gd name="T45" fmla="*/ 79 h 282"/>
                <a:gd name="T46" fmla="*/ 114 w 229"/>
                <a:gd name="T47" fmla="*/ 91 h 282"/>
                <a:gd name="T48" fmla="*/ 113 w 229"/>
                <a:gd name="T49" fmla="*/ 102 h 282"/>
                <a:gd name="T50" fmla="*/ 113 w 229"/>
                <a:gd name="T51" fmla="*/ 104 h 282"/>
                <a:gd name="T52" fmla="*/ 111 w 229"/>
                <a:gd name="T53" fmla="*/ 109 h 282"/>
                <a:gd name="T54" fmla="*/ 107 w 229"/>
                <a:gd name="T55" fmla="*/ 116 h 282"/>
                <a:gd name="T56" fmla="*/ 103 w 229"/>
                <a:gd name="T57" fmla="*/ 124 h 282"/>
                <a:gd name="T58" fmla="*/ 98 w 229"/>
                <a:gd name="T59" fmla="*/ 132 h 282"/>
                <a:gd name="T60" fmla="*/ 92 w 229"/>
                <a:gd name="T61" fmla="*/ 138 h 282"/>
                <a:gd name="T62" fmla="*/ 86 w 229"/>
                <a:gd name="T63" fmla="*/ 141 h 282"/>
                <a:gd name="T64" fmla="*/ 80 w 229"/>
                <a:gd name="T65" fmla="*/ 141 h 282"/>
                <a:gd name="T66" fmla="*/ 73 w 229"/>
                <a:gd name="T67" fmla="*/ 138 h 282"/>
                <a:gd name="T68" fmla="*/ 66 w 229"/>
                <a:gd name="T69" fmla="*/ 134 h 282"/>
                <a:gd name="T70" fmla="*/ 60 w 229"/>
                <a:gd name="T71" fmla="*/ 129 h 282"/>
                <a:gd name="T72" fmla="*/ 55 w 229"/>
                <a:gd name="T73" fmla="*/ 122 h 282"/>
                <a:gd name="T74" fmla="*/ 51 w 229"/>
                <a:gd name="T75" fmla="*/ 116 h 282"/>
                <a:gd name="T76" fmla="*/ 50 w 229"/>
                <a:gd name="T77" fmla="*/ 108 h 282"/>
                <a:gd name="T78" fmla="*/ 53 w 229"/>
                <a:gd name="T79" fmla="*/ 99 h 282"/>
                <a:gd name="T80" fmla="*/ 60 w 229"/>
                <a:gd name="T81" fmla="*/ 90 h 282"/>
                <a:gd name="T82" fmla="*/ 69 w 229"/>
                <a:gd name="T83" fmla="*/ 79 h 282"/>
                <a:gd name="T84" fmla="*/ 74 w 229"/>
                <a:gd name="T85" fmla="*/ 70 h 282"/>
                <a:gd name="T86" fmla="*/ 77 w 229"/>
                <a:gd name="T87" fmla="*/ 60 h 282"/>
                <a:gd name="T88" fmla="*/ 76 w 229"/>
                <a:gd name="T89" fmla="*/ 50 h 282"/>
                <a:gd name="T90" fmla="*/ 70 w 229"/>
                <a:gd name="T91" fmla="*/ 42 h 282"/>
                <a:gd name="T92" fmla="*/ 60 w 229"/>
                <a:gd name="T93" fmla="*/ 34 h 282"/>
                <a:gd name="T94" fmla="*/ 44 w 229"/>
                <a:gd name="T95" fmla="*/ 26 h 282"/>
                <a:gd name="T96" fmla="*/ 22 w 229"/>
                <a:gd name="T97" fmla="*/ 21 h 2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9"/>
                <a:gd name="T148" fmla="*/ 0 h 282"/>
                <a:gd name="T149" fmla="*/ 229 w 229"/>
                <a:gd name="T150" fmla="*/ 282 h 2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9" h="282">
                  <a:moveTo>
                    <a:pt x="44" y="42"/>
                  </a:moveTo>
                  <a:lnTo>
                    <a:pt x="41" y="40"/>
                  </a:lnTo>
                  <a:lnTo>
                    <a:pt x="32" y="36"/>
                  </a:lnTo>
                  <a:lnTo>
                    <a:pt x="20" y="30"/>
                  </a:lnTo>
                  <a:lnTo>
                    <a:pt x="9" y="23"/>
                  </a:lnTo>
                  <a:lnTo>
                    <a:pt x="2" y="16"/>
                  </a:lnTo>
                  <a:lnTo>
                    <a:pt x="0" y="10"/>
                  </a:lnTo>
                  <a:lnTo>
                    <a:pt x="10" y="5"/>
                  </a:lnTo>
                  <a:lnTo>
                    <a:pt x="32" y="1"/>
                  </a:lnTo>
                  <a:lnTo>
                    <a:pt x="53" y="0"/>
                  </a:lnTo>
                  <a:lnTo>
                    <a:pt x="75" y="2"/>
                  </a:lnTo>
                  <a:lnTo>
                    <a:pt x="95" y="6"/>
                  </a:lnTo>
                  <a:lnTo>
                    <a:pt x="115" y="12"/>
                  </a:lnTo>
                  <a:lnTo>
                    <a:pt x="133" y="18"/>
                  </a:lnTo>
                  <a:lnTo>
                    <a:pt x="150" y="28"/>
                  </a:lnTo>
                  <a:lnTo>
                    <a:pt x="166" y="39"/>
                  </a:lnTo>
                  <a:lnTo>
                    <a:pt x="180" y="52"/>
                  </a:lnTo>
                  <a:lnTo>
                    <a:pt x="193" y="67"/>
                  </a:lnTo>
                  <a:lnTo>
                    <a:pt x="203" y="83"/>
                  </a:lnTo>
                  <a:lnTo>
                    <a:pt x="212" y="100"/>
                  </a:lnTo>
                  <a:lnTo>
                    <a:pt x="221" y="119"/>
                  </a:lnTo>
                  <a:lnTo>
                    <a:pt x="225" y="138"/>
                  </a:lnTo>
                  <a:lnTo>
                    <a:pt x="229" y="159"/>
                  </a:lnTo>
                  <a:lnTo>
                    <a:pt x="229" y="182"/>
                  </a:lnTo>
                  <a:lnTo>
                    <a:pt x="227" y="205"/>
                  </a:lnTo>
                  <a:lnTo>
                    <a:pt x="226" y="209"/>
                  </a:lnTo>
                  <a:lnTo>
                    <a:pt x="222" y="219"/>
                  </a:lnTo>
                  <a:lnTo>
                    <a:pt x="215" y="233"/>
                  </a:lnTo>
                  <a:lnTo>
                    <a:pt x="207" y="248"/>
                  </a:lnTo>
                  <a:lnTo>
                    <a:pt x="196" y="263"/>
                  </a:lnTo>
                  <a:lnTo>
                    <a:pt x="185" y="275"/>
                  </a:lnTo>
                  <a:lnTo>
                    <a:pt x="173" y="282"/>
                  </a:lnTo>
                  <a:lnTo>
                    <a:pt x="161" y="281"/>
                  </a:lnTo>
                  <a:lnTo>
                    <a:pt x="147" y="275"/>
                  </a:lnTo>
                  <a:lnTo>
                    <a:pt x="133" y="267"/>
                  </a:lnTo>
                  <a:lnTo>
                    <a:pt x="120" y="257"/>
                  </a:lnTo>
                  <a:lnTo>
                    <a:pt x="110" y="245"/>
                  </a:lnTo>
                  <a:lnTo>
                    <a:pt x="103" y="232"/>
                  </a:lnTo>
                  <a:lnTo>
                    <a:pt x="101" y="217"/>
                  </a:lnTo>
                  <a:lnTo>
                    <a:pt x="106" y="199"/>
                  </a:lnTo>
                  <a:lnTo>
                    <a:pt x="120" y="180"/>
                  </a:lnTo>
                  <a:lnTo>
                    <a:pt x="138" y="159"/>
                  </a:lnTo>
                  <a:lnTo>
                    <a:pt x="149" y="139"/>
                  </a:lnTo>
                  <a:lnTo>
                    <a:pt x="155" y="120"/>
                  </a:lnTo>
                  <a:lnTo>
                    <a:pt x="153" y="101"/>
                  </a:lnTo>
                  <a:lnTo>
                    <a:pt x="141" y="84"/>
                  </a:lnTo>
                  <a:lnTo>
                    <a:pt x="120" y="68"/>
                  </a:lnTo>
                  <a:lnTo>
                    <a:pt x="89" y="53"/>
                  </a:lnTo>
                  <a:lnTo>
                    <a:pt x="44" y="42"/>
                  </a:lnTo>
                  <a:close/>
                </a:path>
              </a:pathLst>
            </a:custGeom>
            <a:solidFill>
              <a:srgbClr val="FFFFF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56" name="Freeform 333"/>
            <p:cNvSpPr>
              <a:spLocks/>
            </p:cNvSpPr>
            <p:nvPr/>
          </p:nvSpPr>
          <p:spPr bwMode="auto">
            <a:xfrm>
              <a:off x="3334" y="2156"/>
              <a:ext cx="108" cy="137"/>
            </a:xfrm>
            <a:custGeom>
              <a:avLst/>
              <a:gdLst>
                <a:gd name="T0" fmla="*/ 14 w 214"/>
                <a:gd name="T1" fmla="*/ 1 h 274"/>
                <a:gd name="T2" fmla="*/ 25 w 214"/>
                <a:gd name="T3" fmla="*/ 0 h 274"/>
                <a:gd name="T4" fmla="*/ 35 w 214"/>
                <a:gd name="T5" fmla="*/ 1 h 274"/>
                <a:gd name="T6" fmla="*/ 44 w 214"/>
                <a:gd name="T7" fmla="*/ 2 h 274"/>
                <a:gd name="T8" fmla="*/ 53 w 214"/>
                <a:gd name="T9" fmla="*/ 5 h 274"/>
                <a:gd name="T10" fmla="*/ 62 w 214"/>
                <a:gd name="T11" fmla="*/ 9 h 274"/>
                <a:gd name="T12" fmla="*/ 70 w 214"/>
                <a:gd name="T13" fmla="*/ 13 h 274"/>
                <a:gd name="T14" fmla="*/ 78 w 214"/>
                <a:gd name="T15" fmla="*/ 19 h 274"/>
                <a:gd name="T16" fmla="*/ 85 w 214"/>
                <a:gd name="T17" fmla="*/ 25 h 274"/>
                <a:gd name="T18" fmla="*/ 90 w 214"/>
                <a:gd name="T19" fmla="*/ 32 h 274"/>
                <a:gd name="T20" fmla="*/ 96 w 214"/>
                <a:gd name="T21" fmla="*/ 39 h 274"/>
                <a:gd name="T22" fmla="*/ 100 w 214"/>
                <a:gd name="T23" fmla="*/ 48 h 274"/>
                <a:gd name="T24" fmla="*/ 103 w 214"/>
                <a:gd name="T25" fmla="*/ 57 h 274"/>
                <a:gd name="T26" fmla="*/ 106 w 214"/>
                <a:gd name="T27" fmla="*/ 67 h 274"/>
                <a:gd name="T28" fmla="*/ 107 w 214"/>
                <a:gd name="T29" fmla="*/ 77 h 274"/>
                <a:gd name="T30" fmla="*/ 108 w 214"/>
                <a:gd name="T31" fmla="*/ 88 h 274"/>
                <a:gd name="T32" fmla="*/ 107 w 214"/>
                <a:gd name="T33" fmla="*/ 99 h 274"/>
                <a:gd name="T34" fmla="*/ 107 w 214"/>
                <a:gd name="T35" fmla="*/ 101 h 274"/>
                <a:gd name="T36" fmla="*/ 104 w 214"/>
                <a:gd name="T37" fmla="*/ 106 h 274"/>
                <a:gd name="T38" fmla="*/ 101 w 214"/>
                <a:gd name="T39" fmla="*/ 112 h 274"/>
                <a:gd name="T40" fmla="*/ 97 w 214"/>
                <a:gd name="T41" fmla="*/ 120 h 274"/>
                <a:gd name="T42" fmla="*/ 92 w 214"/>
                <a:gd name="T43" fmla="*/ 127 h 274"/>
                <a:gd name="T44" fmla="*/ 87 w 214"/>
                <a:gd name="T45" fmla="*/ 134 h 274"/>
                <a:gd name="T46" fmla="*/ 81 w 214"/>
                <a:gd name="T47" fmla="*/ 137 h 274"/>
                <a:gd name="T48" fmla="*/ 75 w 214"/>
                <a:gd name="T49" fmla="*/ 137 h 274"/>
                <a:gd name="T50" fmla="*/ 70 w 214"/>
                <a:gd name="T51" fmla="*/ 134 h 274"/>
                <a:gd name="T52" fmla="*/ 64 w 214"/>
                <a:gd name="T53" fmla="*/ 131 h 274"/>
                <a:gd name="T54" fmla="*/ 58 w 214"/>
                <a:gd name="T55" fmla="*/ 126 h 274"/>
                <a:gd name="T56" fmla="*/ 53 w 214"/>
                <a:gd name="T57" fmla="*/ 121 h 274"/>
                <a:gd name="T58" fmla="*/ 49 w 214"/>
                <a:gd name="T59" fmla="*/ 115 h 274"/>
                <a:gd name="T60" fmla="*/ 48 w 214"/>
                <a:gd name="T61" fmla="*/ 108 h 274"/>
                <a:gd name="T62" fmla="*/ 49 w 214"/>
                <a:gd name="T63" fmla="*/ 100 h 274"/>
                <a:gd name="T64" fmla="*/ 54 w 214"/>
                <a:gd name="T65" fmla="*/ 92 h 274"/>
                <a:gd name="T66" fmla="*/ 55 w 214"/>
                <a:gd name="T67" fmla="*/ 90 h 274"/>
                <a:gd name="T68" fmla="*/ 56 w 214"/>
                <a:gd name="T69" fmla="*/ 89 h 274"/>
                <a:gd name="T70" fmla="*/ 56 w 214"/>
                <a:gd name="T71" fmla="*/ 88 h 274"/>
                <a:gd name="T72" fmla="*/ 58 w 214"/>
                <a:gd name="T73" fmla="*/ 87 h 274"/>
                <a:gd name="T74" fmla="*/ 66 w 214"/>
                <a:gd name="T75" fmla="*/ 77 h 274"/>
                <a:gd name="T76" fmla="*/ 71 w 214"/>
                <a:gd name="T77" fmla="*/ 69 h 274"/>
                <a:gd name="T78" fmla="*/ 73 w 214"/>
                <a:gd name="T79" fmla="*/ 59 h 274"/>
                <a:gd name="T80" fmla="*/ 72 w 214"/>
                <a:gd name="T81" fmla="*/ 50 h 274"/>
                <a:gd name="T82" fmla="*/ 67 w 214"/>
                <a:gd name="T83" fmla="*/ 42 h 274"/>
                <a:gd name="T84" fmla="*/ 57 w 214"/>
                <a:gd name="T85" fmla="*/ 34 h 274"/>
                <a:gd name="T86" fmla="*/ 42 w 214"/>
                <a:gd name="T87" fmla="*/ 26 h 274"/>
                <a:gd name="T88" fmla="*/ 21 w 214"/>
                <a:gd name="T89" fmla="*/ 19 h 274"/>
                <a:gd name="T90" fmla="*/ 21 w 214"/>
                <a:gd name="T91" fmla="*/ 19 h 274"/>
                <a:gd name="T92" fmla="*/ 21 w 214"/>
                <a:gd name="T93" fmla="*/ 19 h 274"/>
                <a:gd name="T94" fmla="*/ 20 w 214"/>
                <a:gd name="T95" fmla="*/ 19 h 274"/>
                <a:gd name="T96" fmla="*/ 19 w 214"/>
                <a:gd name="T97" fmla="*/ 18 h 274"/>
                <a:gd name="T98" fmla="*/ 16 w 214"/>
                <a:gd name="T99" fmla="*/ 17 h 274"/>
                <a:gd name="T100" fmla="*/ 11 w 214"/>
                <a:gd name="T101" fmla="*/ 14 h 274"/>
                <a:gd name="T102" fmla="*/ 6 w 214"/>
                <a:gd name="T103" fmla="*/ 12 h 274"/>
                <a:gd name="T104" fmla="*/ 2 w 214"/>
                <a:gd name="T105" fmla="*/ 9 h 274"/>
                <a:gd name="T106" fmla="*/ 0 w 214"/>
                <a:gd name="T107" fmla="*/ 6 h 274"/>
                <a:gd name="T108" fmla="*/ 1 w 214"/>
                <a:gd name="T109" fmla="*/ 4 h 274"/>
                <a:gd name="T110" fmla="*/ 5 w 214"/>
                <a:gd name="T111" fmla="*/ 1 h 274"/>
                <a:gd name="T112" fmla="*/ 14 w 214"/>
                <a:gd name="T113" fmla="*/ 1 h 2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274"/>
                <a:gd name="T173" fmla="*/ 214 w 214"/>
                <a:gd name="T174" fmla="*/ 274 h 2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274">
                  <a:moveTo>
                    <a:pt x="28" y="1"/>
                  </a:moveTo>
                  <a:lnTo>
                    <a:pt x="49" y="0"/>
                  </a:lnTo>
                  <a:lnTo>
                    <a:pt x="69" y="2"/>
                  </a:lnTo>
                  <a:lnTo>
                    <a:pt x="88" y="5"/>
                  </a:lnTo>
                  <a:lnTo>
                    <a:pt x="106" y="10"/>
                  </a:lnTo>
                  <a:lnTo>
                    <a:pt x="123" y="18"/>
                  </a:lnTo>
                  <a:lnTo>
                    <a:pt x="139" y="27"/>
                  </a:lnTo>
                  <a:lnTo>
                    <a:pt x="154" y="38"/>
                  </a:lnTo>
                  <a:lnTo>
                    <a:pt x="168" y="50"/>
                  </a:lnTo>
                  <a:lnTo>
                    <a:pt x="179" y="64"/>
                  </a:lnTo>
                  <a:lnTo>
                    <a:pt x="190" y="79"/>
                  </a:lnTo>
                  <a:lnTo>
                    <a:pt x="198" y="96"/>
                  </a:lnTo>
                  <a:lnTo>
                    <a:pt x="205" y="115"/>
                  </a:lnTo>
                  <a:lnTo>
                    <a:pt x="211" y="134"/>
                  </a:lnTo>
                  <a:lnTo>
                    <a:pt x="213" y="155"/>
                  </a:lnTo>
                  <a:lnTo>
                    <a:pt x="214" y="176"/>
                  </a:lnTo>
                  <a:lnTo>
                    <a:pt x="213" y="199"/>
                  </a:lnTo>
                  <a:lnTo>
                    <a:pt x="212" y="202"/>
                  </a:lnTo>
                  <a:lnTo>
                    <a:pt x="207" y="213"/>
                  </a:lnTo>
                  <a:lnTo>
                    <a:pt x="200" y="225"/>
                  </a:lnTo>
                  <a:lnTo>
                    <a:pt x="192" y="241"/>
                  </a:lnTo>
                  <a:lnTo>
                    <a:pt x="183" y="255"/>
                  </a:lnTo>
                  <a:lnTo>
                    <a:pt x="173" y="267"/>
                  </a:lnTo>
                  <a:lnTo>
                    <a:pt x="161" y="274"/>
                  </a:lnTo>
                  <a:lnTo>
                    <a:pt x="149" y="274"/>
                  </a:lnTo>
                  <a:lnTo>
                    <a:pt x="138" y="268"/>
                  </a:lnTo>
                  <a:lnTo>
                    <a:pt x="126" y="261"/>
                  </a:lnTo>
                  <a:lnTo>
                    <a:pt x="115" y="253"/>
                  </a:lnTo>
                  <a:lnTo>
                    <a:pt x="105" y="243"/>
                  </a:lnTo>
                  <a:lnTo>
                    <a:pt x="98" y="230"/>
                  </a:lnTo>
                  <a:lnTo>
                    <a:pt x="95" y="216"/>
                  </a:lnTo>
                  <a:lnTo>
                    <a:pt x="98" y="201"/>
                  </a:lnTo>
                  <a:lnTo>
                    <a:pt x="107" y="184"/>
                  </a:lnTo>
                  <a:lnTo>
                    <a:pt x="108" y="181"/>
                  </a:lnTo>
                  <a:lnTo>
                    <a:pt x="110" y="179"/>
                  </a:lnTo>
                  <a:lnTo>
                    <a:pt x="111" y="177"/>
                  </a:lnTo>
                  <a:lnTo>
                    <a:pt x="114" y="175"/>
                  </a:lnTo>
                  <a:lnTo>
                    <a:pt x="130" y="155"/>
                  </a:lnTo>
                  <a:lnTo>
                    <a:pt x="140" y="137"/>
                  </a:lnTo>
                  <a:lnTo>
                    <a:pt x="145" y="118"/>
                  </a:lnTo>
                  <a:lnTo>
                    <a:pt x="143" y="101"/>
                  </a:lnTo>
                  <a:lnTo>
                    <a:pt x="132" y="84"/>
                  </a:lnTo>
                  <a:lnTo>
                    <a:pt x="113" y="67"/>
                  </a:lnTo>
                  <a:lnTo>
                    <a:pt x="83" y="52"/>
                  </a:lnTo>
                  <a:lnTo>
                    <a:pt x="42" y="39"/>
                  </a:lnTo>
                  <a:lnTo>
                    <a:pt x="41" y="38"/>
                  </a:lnTo>
                  <a:lnTo>
                    <a:pt x="39" y="38"/>
                  </a:lnTo>
                  <a:lnTo>
                    <a:pt x="38" y="36"/>
                  </a:lnTo>
                  <a:lnTo>
                    <a:pt x="31" y="33"/>
                  </a:lnTo>
                  <a:lnTo>
                    <a:pt x="22" y="29"/>
                  </a:lnTo>
                  <a:lnTo>
                    <a:pt x="12" y="24"/>
                  </a:lnTo>
                  <a:lnTo>
                    <a:pt x="4" y="18"/>
                  </a:lnTo>
                  <a:lnTo>
                    <a:pt x="0" y="12"/>
                  </a:lnTo>
                  <a:lnTo>
                    <a:pt x="1" y="8"/>
                  </a:lnTo>
                  <a:lnTo>
                    <a:pt x="10" y="3"/>
                  </a:lnTo>
                  <a:lnTo>
                    <a:pt x="28" y="1"/>
                  </a:lnTo>
                  <a:close/>
                </a:path>
              </a:pathLst>
            </a:custGeom>
            <a:solidFill>
              <a:srgbClr val="EFEFE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57" name="Freeform 334"/>
            <p:cNvSpPr>
              <a:spLocks/>
            </p:cNvSpPr>
            <p:nvPr/>
          </p:nvSpPr>
          <p:spPr bwMode="auto">
            <a:xfrm>
              <a:off x="3341" y="2158"/>
              <a:ext cx="99" cy="134"/>
            </a:xfrm>
            <a:custGeom>
              <a:avLst/>
              <a:gdLst>
                <a:gd name="T0" fmla="*/ 13 w 200"/>
                <a:gd name="T1" fmla="*/ 1 h 267"/>
                <a:gd name="T2" fmla="*/ 23 w 200"/>
                <a:gd name="T3" fmla="*/ 0 h 267"/>
                <a:gd name="T4" fmla="*/ 32 w 200"/>
                <a:gd name="T5" fmla="*/ 1 h 267"/>
                <a:gd name="T6" fmla="*/ 41 w 200"/>
                <a:gd name="T7" fmla="*/ 3 h 267"/>
                <a:gd name="T8" fmla="*/ 49 w 200"/>
                <a:gd name="T9" fmla="*/ 5 h 267"/>
                <a:gd name="T10" fmla="*/ 57 w 200"/>
                <a:gd name="T11" fmla="*/ 9 h 267"/>
                <a:gd name="T12" fmla="*/ 65 w 200"/>
                <a:gd name="T13" fmla="*/ 13 h 267"/>
                <a:gd name="T14" fmla="*/ 71 w 200"/>
                <a:gd name="T15" fmla="*/ 19 h 267"/>
                <a:gd name="T16" fmla="*/ 78 w 200"/>
                <a:gd name="T17" fmla="*/ 25 h 267"/>
                <a:gd name="T18" fmla="*/ 83 w 200"/>
                <a:gd name="T19" fmla="*/ 31 h 267"/>
                <a:gd name="T20" fmla="*/ 88 w 200"/>
                <a:gd name="T21" fmla="*/ 39 h 267"/>
                <a:gd name="T22" fmla="*/ 92 w 200"/>
                <a:gd name="T23" fmla="*/ 47 h 267"/>
                <a:gd name="T24" fmla="*/ 95 w 200"/>
                <a:gd name="T25" fmla="*/ 56 h 267"/>
                <a:gd name="T26" fmla="*/ 97 w 200"/>
                <a:gd name="T27" fmla="*/ 66 h 267"/>
                <a:gd name="T28" fmla="*/ 99 w 200"/>
                <a:gd name="T29" fmla="*/ 76 h 267"/>
                <a:gd name="T30" fmla="*/ 99 w 200"/>
                <a:gd name="T31" fmla="*/ 87 h 267"/>
                <a:gd name="T32" fmla="*/ 99 w 200"/>
                <a:gd name="T33" fmla="*/ 98 h 267"/>
                <a:gd name="T34" fmla="*/ 98 w 200"/>
                <a:gd name="T35" fmla="*/ 99 h 267"/>
                <a:gd name="T36" fmla="*/ 96 w 200"/>
                <a:gd name="T37" fmla="*/ 104 h 267"/>
                <a:gd name="T38" fmla="*/ 93 w 200"/>
                <a:gd name="T39" fmla="*/ 111 h 267"/>
                <a:gd name="T40" fmla="*/ 89 w 200"/>
                <a:gd name="T41" fmla="*/ 118 h 267"/>
                <a:gd name="T42" fmla="*/ 85 w 200"/>
                <a:gd name="T43" fmla="*/ 125 h 267"/>
                <a:gd name="T44" fmla="*/ 80 w 200"/>
                <a:gd name="T45" fmla="*/ 130 h 267"/>
                <a:gd name="T46" fmla="*/ 74 w 200"/>
                <a:gd name="T47" fmla="*/ 134 h 267"/>
                <a:gd name="T48" fmla="*/ 69 w 200"/>
                <a:gd name="T49" fmla="*/ 134 h 267"/>
                <a:gd name="T50" fmla="*/ 64 w 200"/>
                <a:gd name="T51" fmla="*/ 132 h 267"/>
                <a:gd name="T52" fmla="*/ 58 w 200"/>
                <a:gd name="T53" fmla="*/ 128 h 267"/>
                <a:gd name="T54" fmla="*/ 53 w 200"/>
                <a:gd name="T55" fmla="*/ 123 h 267"/>
                <a:gd name="T56" fmla="*/ 49 w 200"/>
                <a:gd name="T57" fmla="*/ 118 h 267"/>
                <a:gd name="T58" fmla="*/ 46 w 200"/>
                <a:gd name="T59" fmla="*/ 113 h 267"/>
                <a:gd name="T60" fmla="*/ 45 w 200"/>
                <a:gd name="T61" fmla="*/ 106 h 267"/>
                <a:gd name="T62" fmla="*/ 47 w 200"/>
                <a:gd name="T63" fmla="*/ 98 h 267"/>
                <a:gd name="T64" fmla="*/ 50 w 200"/>
                <a:gd name="T65" fmla="*/ 90 h 267"/>
                <a:gd name="T66" fmla="*/ 51 w 200"/>
                <a:gd name="T67" fmla="*/ 89 h 267"/>
                <a:gd name="T68" fmla="*/ 52 w 200"/>
                <a:gd name="T69" fmla="*/ 88 h 267"/>
                <a:gd name="T70" fmla="*/ 53 w 200"/>
                <a:gd name="T71" fmla="*/ 87 h 267"/>
                <a:gd name="T72" fmla="*/ 54 w 200"/>
                <a:gd name="T73" fmla="*/ 85 h 267"/>
                <a:gd name="T74" fmla="*/ 61 w 200"/>
                <a:gd name="T75" fmla="*/ 76 h 267"/>
                <a:gd name="T76" fmla="*/ 66 w 200"/>
                <a:gd name="T77" fmla="*/ 66 h 267"/>
                <a:gd name="T78" fmla="*/ 68 w 200"/>
                <a:gd name="T79" fmla="*/ 57 h 267"/>
                <a:gd name="T80" fmla="*/ 67 w 200"/>
                <a:gd name="T81" fmla="*/ 49 h 267"/>
                <a:gd name="T82" fmla="*/ 62 w 200"/>
                <a:gd name="T83" fmla="*/ 41 h 267"/>
                <a:gd name="T84" fmla="*/ 53 w 200"/>
                <a:gd name="T85" fmla="*/ 32 h 267"/>
                <a:gd name="T86" fmla="*/ 40 w 200"/>
                <a:gd name="T87" fmla="*/ 26 h 267"/>
                <a:gd name="T88" fmla="*/ 21 w 200"/>
                <a:gd name="T89" fmla="*/ 19 h 267"/>
                <a:gd name="T90" fmla="*/ 21 w 200"/>
                <a:gd name="T91" fmla="*/ 19 h 267"/>
                <a:gd name="T92" fmla="*/ 20 w 200"/>
                <a:gd name="T93" fmla="*/ 18 h 267"/>
                <a:gd name="T94" fmla="*/ 19 w 200"/>
                <a:gd name="T95" fmla="*/ 18 h 267"/>
                <a:gd name="T96" fmla="*/ 18 w 200"/>
                <a:gd name="T97" fmla="*/ 18 h 267"/>
                <a:gd name="T98" fmla="*/ 15 w 200"/>
                <a:gd name="T99" fmla="*/ 16 h 267"/>
                <a:gd name="T100" fmla="*/ 11 w 200"/>
                <a:gd name="T101" fmla="*/ 14 h 267"/>
                <a:gd name="T102" fmla="*/ 6 w 200"/>
                <a:gd name="T103" fmla="*/ 12 h 267"/>
                <a:gd name="T104" fmla="*/ 2 w 200"/>
                <a:gd name="T105" fmla="*/ 9 h 267"/>
                <a:gd name="T106" fmla="*/ 0 w 200"/>
                <a:gd name="T107" fmla="*/ 7 h 267"/>
                <a:gd name="T108" fmla="*/ 1 w 200"/>
                <a:gd name="T109" fmla="*/ 4 h 267"/>
                <a:gd name="T110" fmla="*/ 5 w 200"/>
                <a:gd name="T111" fmla="*/ 2 h 267"/>
                <a:gd name="T112" fmla="*/ 13 w 200"/>
                <a:gd name="T113" fmla="*/ 1 h 2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267"/>
                <a:gd name="T173" fmla="*/ 200 w 200"/>
                <a:gd name="T174" fmla="*/ 267 h 2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267">
                  <a:moveTo>
                    <a:pt x="27" y="1"/>
                  </a:moveTo>
                  <a:lnTo>
                    <a:pt x="46" y="0"/>
                  </a:lnTo>
                  <a:lnTo>
                    <a:pt x="65" y="2"/>
                  </a:lnTo>
                  <a:lnTo>
                    <a:pt x="82" y="6"/>
                  </a:lnTo>
                  <a:lnTo>
                    <a:pt x="99" y="10"/>
                  </a:lnTo>
                  <a:lnTo>
                    <a:pt x="116" y="17"/>
                  </a:lnTo>
                  <a:lnTo>
                    <a:pt x="131" y="26"/>
                  </a:lnTo>
                  <a:lnTo>
                    <a:pt x="144" y="37"/>
                  </a:lnTo>
                  <a:lnTo>
                    <a:pt x="157" y="49"/>
                  </a:lnTo>
                  <a:lnTo>
                    <a:pt x="167" y="62"/>
                  </a:lnTo>
                  <a:lnTo>
                    <a:pt x="178" y="78"/>
                  </a:lnTo>
                  <a:lnTo>
                    <a:pt x="186" y="94"/>
                  </a:lnTo>
                  <a:lnTo>
                    <a:pt x="192" y="112"/>
                  </a:lnTo>
                  <a:lnTo>
                    <a:pt x="196" y="131"/>
                  </a:lnTo>
                  <a:lnTo>
                    <a:pt x="199" y="151"/>
                  </a:lnTo>
                  <a:lnTo>
                    <a:pt x="200" y="173"/>
                  </a:lnTo>
                  <a:lnTo>
                    <a:pt x="199" y="195"/>
                  </a:lnTo>
                  <a:lnTo>
                    <a:pt x="197" y="198"/>
                  </a:lnTo>
                  <a:lnTo>
                    <a:pt x="194" y="207"/>
                  </a:lnTo>
                  <a:lnTo>
                    <a:pt x="187" y="221"/>
                  </a:lnTo>
                  <a:lnTo>
                    <a:pt x="180" y="235"/>
                  </a:lnTo>
                  <a:lnTo>
                    <a:pt x="171" y="249"/>
                  </a:lnTo>
                  <a:lnTo>
                    <a:pt x="162" y="260"/>
                  </a:lnTo>
                  <a:lnTo>
                    <a:pt x="150" y="267"/>
                  </a:lnTo>
                  <a:lnTo>
                    <a:pt x="140" y="267"/>
                  </a:lnTo>
                  <a:lnTo>
                    <a:pt x="129" y="263"/>
                  </a:lnTo>
                  <a:lnTo>
                    <a:pt x="118" y="256"/>
                  </a:lnTo>
                  <a:lnTo>
                    <a:pt x="108" y="246"/>
                  </a:lnTo>
                  <a:lnTo>
                    <a:pt x="98" y="236"/>
                  </a:lnTo>
                  <a:lnTo>
                    <a:pt x="93" y="225"/>
                  </a:lnTo>
                  <a:lnTo>
                    <a:pt x="90" y="211"/>
                  </a:lnTo>
                  <a:lnTo>
                    <a:pt x="94" y="196"/>
                  </a:lnTo>
                  <a:lnTo>
                    <a:pt x="102" y="180"/>
                  </a:lnTo>
                  <a:lnTo>
                    <a:pt x="104" y="177"/>
                  </a:lnTo>
                  <a:lnTo>
                    <a:pt x="105" y="175"/>
                  </a:lnTo>
                  <a:lnTo>
                    <a:pt x="108" y="173"/>
                  </a:lnTo>
                  <a:lnTo>
                    <a:pt x="110" y="170"/>
                  </a:lnTo>
                  <a:lnTo>
                    <a:pt x="124" y="151"/>
                  </a:lnTo>
                  <a:lnTo>
                    <a:pt x="133" y="132"/>
                  </a:lnTo>
                  <a:lnTo>
                    <a:pt x="137" y="114"/>
                  </a:lnTo>
                  <a:lnTo>
                    <a:pt x="135" y="97"/>
                  </a:lnTo>
                  <a:lnTo>
                    <a:pt x="126" y="81"/>
                  </a:lnTo>
                  <a:lnTo>
                    <a:pt x="108" y="64"/>
                  </a:lnTo>
                  <a:lnTo>
                    <a:pt x="80" y="51"/>
                  </a:lnTo>
                  <a:lnTo>
                    <a:pt x="43" y="37"/>
                  </a:lnTo>
                  <a:lnTo>
                    <a:pt x="42" y="37"/>
                  </a:lnTo>
                  <a:lnTo>
                    <a:pt x="41" y="36"/>
                  </a:lnTo>
                  <a:lnTo>
                    <a:pt x="38" y="36"/>
                  </a:lnTo>
                  <a:lnTo>
                    <a:pt x="37" y="35"/>
                  </a:lnTo>
                  <a:lnTo>
                    <a:pt x="31" y="32"/>
                  </a:lnTo>
                  <a:lnTo>
                    <a:pt x="22" y="28"/>
                  </a:lnTo>
                  <a:lnTo>
                    <a:pt x="13" y="23"/>
                  </a:lnTo>
                  <a:lnTo>
                    <a:pt x="5" y="17"/>
                  </a:lnTo>
                  <a:lnTo>
                    <a:pt x="0" y="13"/>
                  </a:lnTo>
                  <a:lnTo>
                    <a:pt x="2" y="8"/>
                  </a:lnTo>
                  <a:lnTo>
                    <a:pt x="10" y="3"/>
                  </a:lnTo>
                  <a:lnTo>
                    <a:pt x="27" y="1"/>
                  </a:lnTo>
                  <a:close/>
                </a:path>
              </a:pathLst>
            </a:custGeom>
            <a:solidFill>
              <a:srgbClr val="DDDDDD"/>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58" name="Freeform 335"/>
            <p:cNvSpPr>
              <a:spLocks/>
            </p:cNvSpPr>
            <p:nvPr/>
          </p:nvSpPr>
          <p:spPr bwMode="auto">
            <a:xfrm>
              <a:off x="3347" y="2160"/>
              <a:ext cx="93" cy="129"/>
            </a:xfrm>
            <a:custGeom>
              <a:avLst/>
              <a:gdLst>
                <a:gd name="T0" fmla="*/ 12 w 183"/>
                <a:gd name="T1" fmla="*/ 0 h 260"/>
                <a:gd name="T2" fmla="*/ 30 w 183"/>
                <a:gd name="T3" fmla="*/ 1 h 260"/>
                <a:gd name="T4" fmla="*/ 46 w 183"/>
                <a:gd name="T5" fmla="*/ 5 h 260"/>
                <a:gd name="T6" fmla="*/ 60 w 183"/>
                <a:gd name="T7" fmla="*/ 13 h 260"/>
                <a:gd name="T8" fmla="*/ 72 w 183"/>
                <a:gd name="T9" fmla="*/ 24 h 260"/>
                <a:gd name="T10" fmla="*/ 82 w 183"/>
                <a:gd name="T11" fmla="*/ 37 h 260"/>
                <a:gd name="T12" fmla="*/ 88 w 183"/>
                <a:gd name="T13" fmla="*/ 54 h 260"/>
                <a:gd name="T14" fmla="*/ 92 w 183"/>
                <a:gd name="T15" fmla="*/ 73 h 260"/>
                <a:gd name="T16" fmla="*/ 91 w 183"/>
                <a:gd name="T17" fmla="*/ 94 h 260"/>
                <a:gd name="T18" fmla="*/ 91 w 183"/>
                <a:gd name="T19" fmla="*/ 96 h 260"/>
                <a:gd name="T20" fmla="*/ 89 w 183"/>
                <a:gd name="T21" fmla="*/ 100 h 260"/>
                <a:gd name="T22" fmla="*/ 86 w 183"/>
                <a:gd name="T23" fmla="*/ 107 h 260"/>
                <a:gd name="T24" fmla="*/ 83 w 183"/>
                <a:gd name="T25" fmla="*/ 113 h 260"/>
                <a:gd name="T26" fmla="*/ 79 w 183"/>
                <a:gd name="T27" fmla="*/ 120 h 260"/>
                <a:gd name="T28" fmla="*/ 74 w 183"/>
                <a:gd name="T29" fmla="*/ 126 h 260"/>
                <a:gd name="T30" fmla="*/ 69 w 183"/>
                <a:gd name="T31" fmla="*/ 129 h 260"/>
                <a:gd name="T32" fmla="*/ 64 w 183"/>
                <a:gd name="T33" fmla="*/ 129 h 260"/>
                <a:gd name="T34" fmla="*/ 59 w 183"/>
                <a:gd name="T35" fmla="*/ 127 h 260"/>
                <a:gd name="T36" fmla="*/ 54 w 183"/>
                <a:gd name="T37" fmla="*/ 123 h 260"/>
                <a:gd name="T38" fmla="*/ 49 w 183"/>
                <a:gd name="T39" fmla="*/ 119 h 260"/>
                <a:gd name="T40" fmla="*/ 46 w 183"/>
                <a:gd name="T41" fmla="*/ 114 h 260"/>
                <a:gd name="T42" fmla="*/ 43 w 183"/>
                <a:gd name="T43" fmla="*/ 108 h 260"/>
                <a:gd name="T44" fmla="*/ 42 w 183"/>
                <a:gd name="T45" fmla="*/ 102 h 260"/>
                <a:gd name="T46" fmla="*/ 44 w 183"/>
                <a:gd name="T47" fmla="*/ 94 h 260"/>
                <a:gd name="T48" fmla="*/ 48 w 183"/>
                <a:gd name="T49" fmla="*/ 86 h 260"/>
                <a:gd name="T50" fmla="*/ 49 w 183"/>
                <a:gd name="T51" fmla="*/ 85 h 260"/>
                <a:gd name="T52" fmla="*/ 50 w 183"/>
                <a:gd name="T53" fmla="*/ 84 h 260"/>
                <a:gd name="T54" fmla="*/ 51 w 183"/>
                <a:gd name="T55" fmla="*/ 83 h 260"/>
                <a:gd name="T56" fmla="*/ 52 w 183"/>
                <a:gd name="T57" fmla="*/ 82 h 260"/>
                <a:gd name="T58" fmla="*/ 58 w 183"/>
                <a:gd name="T59" fmla="*/ 73 h 260"/>
                <a:gd name="T60" fmla="*/ 62 w 183"/>
                <a:gd name="T61" fmla="*/ 64 h 260"/>
                <a:gd name="T62" fmla="*/ 64 w 183"/>
                <a:gd name="T63" fmla="*/ 55 h 260"/>
                <a:gd name="T64" fmla="*/ 63 w 183"/>
                <a:gd name="T65" fmla="*/ 47 h 260"/>
                <a:gd name="T66" fmla="*/ 58 w 183"/>
                <a:gd name="T67" fmla="*/ 39 h 260"/>
                <a:gd name="T68" fmla="*/ 50 w 183"/>
                <a:gd name="T69" fmla="*/ 30 h 260"/>
                <a:gd name="T70" fmla="*/ 38 w 183"/>
                <a:gd name="T71" fmla="*/ 24 h 260"/>
                <a:gd name="T72" fmla="*/ 20 w 183"/>
                <a:gd name="T73" fmla="*/ 17 h 260"/>
                <a:gd name="T74" fmla="*/ 20 w 183"/>
                <a:gd name="T75" fmla="*/ 17 h 260"/>
                <a:gd name="T76" fmla="*/ 19 w 183"/>
                <a:gd name="T77" fmla="*/ 17 h 260"/>
                <a:gd name="T78" fmla="*/ 18 w 183"/>
                <a:gd name="T79" fmla="*/ 17 h 260"/>
                <a:gd name="T80" fmla="*/ 18 w 183"/>
                <a:gd name="T81" fmla="*/ 16 h 260"/>
                <a:gd name="T82" fmla="*/ 15 w 183"/>
                <a:gd name="T83" fmla="*/ 15 h 260"/>
                <a:gd name="T84" fmla="*/ 11 w 183"/>
                <a:gd name="T85" fmla="*/ 13 h 260"/>
                <a:gd name="T86" fmla="*/ 6 w 183"/>
                <a:gd name="T87" fmla="*/ 11 h 260"/>
                <a:gd name="T88" fmla="*/ 3 w 183"/>
                <a:gd name="T89" fmla="*/ 9 h 260"/>
                <a:gd name="T90" fmla="*/ 0 w 183"/>
                <a:gd name="T91" fmla="*/ 6 h 260"/>
                <a:gd name="T92" fmla="*/ 0 w 183"/>
                <a:gd name="T93" fmla="*/ 3 h 260"/>
                <a:gd name="T94" fmla="*/ 4 w 183"/>
                <a:gd name="T95" fmla="*/ 2 h 260"/>
                <a:gd name="T96" fmla="*/ 12 w 183"/>
                <a:gd name="T97" fmla="*/ 0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
                <a:gd name="T148" fmla="*/ 0 h 260"/>
                <a:gd name="T149" fmla="*/ 183 w 183"/>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 h="260">
                  <a:moveTo>
                    <a:pt x="23" y="0"/>
                  </a:moveTo>
                  <a:lnTo>
                    <a:pt x="59" y="2"/>
                  </a:lnTo>
                  <a:lnTo>
                    <a:pt x="91" y="10"/>
                  </a:lnTo>
                  <a:lnTo>
                    <a:pt x="120" y="26"/>
                  </a:lnTo>
                  <a:lnTo>
                    <a:pt x="144" y="48"/>
                  </a:lnTo>
                  <a:lnTo>
                    <a:pt x="164" y="75"/>
                  </a:lnTo>
                  <a:lnTo>
                    <a:pt x="176" y="109"/>
                  </a:lnTo>
                  <a:lnTo>
                    <a:pt x="183" y="147"/>
                  </a:lnTo>
                  <a:lnTo>
                    <a:pt x="182" y="189"/>
                  </a:lnTo>
                  <a:lnTo>
                    <a:pt x="181" y="193"/>
                  </a:lnTo>
                  <a:lnTo>
                    <a:pt x="177" y="202"/>
                  </a:lnTo>
                  <a:lnTo>
                    <a:pt x="172" y="215"/>
                  </a:lnTo>
                  <a:lnTo>
                    <a:pt x="165" y="228"/>
                  </a:lnTo>
                  <a:lnTo>
                    <a:pt x="157" y="242"/>
                  </a:lnTo>
                  <a:lnTo>
                    <a:pt x="148" y="254"/>
                  </a:lnTo>
                  <a:lnTo>
                    <a:pt x="138" y="260"/>
                  </a:lnTo>
                  <a:lnTo>
                    <a:pt x="128" y="260"/>
                  </a:lnTo>
                  <a:lnTo>
                    <a:pt x="118" y="255"/>
                  </a:lnTo>
                  <a:lnTo>
                    <a:pt x="108" y="248"/>
                  </a:lnTo>
                  <a:lnTo>
                    <a:pt x="98" y="240"/>
                  </a:lnTo>
                  <a:lnTo>
                    <a:pt x="91" y="230"/>
                  </a:lnTo>
                  <a:lnTo>
                    <a:pt x="85" y="218"/>
                  </a:lnTo>
                  <a:lnTo>
                    <a:pt x="84" y="205"/>
                  </a:lnTo>
                  <a:lnTo>
                    <a:pt x="88" y="190"/>
                  </a:lnTo>
                  <a:lnTo>
                    <a:pt x="96" y="174"/>
                  </a:lnTo>
                  <a:lnTo>
                    <a:pt x="98" y="172"/>
                  </a:lnTo>
                  <a:lnTo>
                    <a:pt x="99" y="170"/>
                  </a:lnTo>
                  <a:lnTo>
                    <a:pt x="101" y="167"/>
                  </a:lnTo>
                  <a:lnTo>
                    <a:pt x="103" y="165"/>
                  </a:lnTo>
                  <a:lnTo>
                    <a:pt x="115" y="147"/>
                  </a:lnTo>
                  <a:lnTo>
                    <a:pt x="124" y="128"/>
                  </a:lnTo>
                  <a:lnTo>
                    <a:pt x="128" y="111"/>
                  </a:lnTo>
                  <a:lnTo>
                    <a:pt x="126" y="94"/>
                  </a:lnTo>
                  <a:lnTo>
                    <a:pt x="116" y="78"/>
                  </a:lnTo>
                  <a:lnTo>
                    <a:pt x="99" y="61"/>
                  </a:lnTo>
                  <a:lnTo>
                    <a:pt x="75" y="48"/>
                  </a:lnTo>
                  <a:lnTo>
                    <a:pt x="40" y="35"/>
                  </a:lnTo>
                  <a:lnTo>
                    <a:pt x="39" y="35"/>
                  </a:lnTo>
                  <a:lnTo>
                    <a:pt x="38" y="34"/>
                  </a:lnTo>
                  <a:lnTo>
                    <a:pt x="36" y="34"/>
                  </a:lnTo>
                  <a:lnTo>
                    <a:pt x="35" y="33"/>
                  </a:lnTo>
                  <a:lnTo>
                    <a:pt x="29" y="30"/>
                  </a:lnTo>
                  <a:lnTo>
                    <a:pt x="21" y="27"/>
                  </a:lnTo>
                  <a:lnTo>
                    <a:pt x="12" y="22"/>
                  </a:lnTo>
                  <a:lnTo>
                    <a:pt x="5" y="18"/>
                  </a:lnTo>
                  <a:lnTo>
                    <a:pt x="0" y="12"/>
                  </a:lnTo>
                  <a:lnTo>
                    <a:pt x="0" y="7"/>
                  </a:lnTo>
                  <a:lnTo>
                    <a:pt x="7" y="4"/>
                  </a:lnTo>
                  <a:lnTo>
                    <a:pt x="23" y="0"/>
                  </a:lnTo>
                  <a:close/>
                </a:path>
              </a:pathLst>
            </a:custGeom>
            <a:solidFill>
              <a:srgbClr val="CCC9CE"/>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59" name="Freeform 336"/>
            <p:cNvSpPr>
              <a:spLocks/>
            </p:cNvSpPr>
            <p:nvPr/>
          </p:nvSpPr>
          <p:spPr bwMode="auto">
            <a:xfrm>
              <a:off x="3352" y="2161"/>
              <a:ext cx="85" cy="127"/>
            </a:xfrm>
            <a:custGeom>
              <a:avLst/>
              <a:gdLst>
                <a:gd name="T0" fmla="*/ 11 w 170"/>
                <a:gd name="T1" fmla="*/ 0 h 252"/>
                <a:gd name="T2" fmla="*/ 27 w 170"/>
                <a:gd name="T3" fmla="*/ 1 h 252"/>
                <a:gd name="T4" fmla="*/ 43 w 170"/>
                <a:gd name="T5" fmla="*/ 5 h 252"/>
                <a:gd name="T6" fmla="*/ 55 w 170"/>
                <a:gd name="T7" fmla="*/ 12 h 252"/>
                <a:gd name="T8" fmla="*/ 67 w 170"/>
                <a:gd name="T9" fmla="*/ 23 h 252"/>
                <a:gd name="T10" fmla="*/ 76 w 170"/>
                <a:gd name="T11" fmla="*/ 36 h 252"/>
                <a:gd name="T12" fmla="*/ 82 w 170"/>
                <a:gd name="T13" fmla="*/ 53 h 252"/>
                <a:gd name="T14" fmla="*/ 85 w 170"/>
                <a:gd name="T15" fmla="*/ 72 h 252"/>
                <a:gd name="T16" fmla="*/ 85 w 170"/>
                <a:gd name="T17" fmla="*/ 92 h 252"/>
                <a:gd name="T18" fmla="*/ 85 w 170"/>
                <a:gd name="T19" fmla="*/ 94 h 252"/>
                <a:gd name="T20" fmla="*/ 83 w 170"/>
                <a:gd name="T21" fmla="*/ 99 h 252"/>
                <a:gd name="T22" fmla="*/ 81 w 170"/>
                <a:gd name="T23" fmla="*/ 105 h 252"/>
                <a:gd name="T24" fmla="*/ 77 w 170"/>
                <a:gd name="T25" fmla="*/ 112 h 252"/>
                <a:gd name="T26" fmla="*/ 73 w 170"/>
                <a:gd name="T27" fmla="*/ 118 h 252"/>
                <a:gd name="T28" fmla="*/ 69 w 170"/>
                <a:gd name="T29" fmla="*/ 124 h 252"/>
                <a:gd name="T30" fmla="*/ 64 w 170"/>
                <a:gd name="T31" fmla="*/ 127 h 252"/>
                <a:gd name="T32" fmla="*/ 59 w 170"/>
                <a:gd name="T33" fmla="*/ 127 h 252"/>
                <a:gd name="T34" fmla="*/ 55 w 170"/>
                <a:gd name="T35" fmla="*/ 125 h 252"/>
                <a:gd name="T36" fmla="*/ 50 w 170"/>
                <a:gd name="T37" fmla="*/ 121 h 252"/>
                <a:gd name="T38" fmla="*/ 45 w 170"/>
                <a:gd name="T39" fmla="*/ 117 h 252"/>
                <a:gd name="T40" fmla="*/ 43 w 170"/>
                <a:gd name="T41" fmla="*/ 112 h 252"/>
                <a:gd name="T42" fmla="*/ 41 w 170"/>
                <a:gd name="T43" fmla="*/ 107 h 252"/>
                <a:gd name="T44" fmla="*/ 40 w 170"/>
                <a:gd name="T45" fmla="*/ 100 h 252"/>
                <a:gd name="T46" fmla="*/ 42 w 170"/>
                <a:gd name="T47" fmla="*/ 93 h 252"/>
                <a:gd name="T48" fmla="*/ 46 w 170"/>
                <a:gd name="T49" fmla="*/ 85 h 252"/>
                <a:gd name="T50" fmla="*/ 47 w 170"/>
                <a:gd name="T51" fmla="*/ 84 h 252"/>
                <a:gd name="T52" fmla="*/ 47 w 170"/>
                <a:gd name="T53" fmla="*/ 83 h 252"/>
                <a:gd name="T54" fmla="*/ 48 w 170"/>
                <a:gd name="T55" fmla="*/ 82 h 252"/>
                <a:gd name="T56" fmla="*/ 49 w 170"/>
                <a:gd name="T57" fmla="*/ 81 h 252"/>
                <a:gd name="T58" fmla="*/ 55 w 170"/>
                <a:gd name="T59" fmla="*/ 72 h 252"/>
                <a:gd name="T60" fmla="*/ 58 w 170"/>
                <a:gd name="T61" fmla="*/ 62 h 252"/>
                <a:gd name="T62" fmla="*/ 60 w 170"/>
                <a:gd name="T63" fmla="*/ 54 h 252"/>
                <a:gd name="T64" fmla="*/ 59 w 170"/>
                <a:gd name="T65" fmla="*/ 45 h 252"/>
                <a:gd name="T66" fmla="*/ 55 w 170"/>
                <a:gd name="T67" fmla="*/ 37 h 252"/>
                <a:gd name="T68" fmla="*/ 47 w 170"/>
                <a:gd name="T69" fmla="*/ 30 h 252"/>
                <a:gd name="T70" fmla="*/ 36 w 170"/>
                <a:gd name="T71" fmla="*/ 23 h 252"/>
                <a:gd name="T72" fmla="*/ 21 w 170"/>
                <a:gd name="T73" fmla="*/ 16 h 252"/>
                <a:gd name="T74" fmla="*/ 20 w 170"/>
                <a:gd name="T75" fmla="*/ 16 h 252"/>
                <a:gd name="T76" fmla="*/ 19 w 170"/>
                <a:gd name="T77" fmla="*/ 16 h 252"/>
                <a:gd name="T78" fmla="*/ 18 w 170"/>
                <a:gd name="T79" fmla="*/ 16 h 252"/>
                <a:gd name="T80" fmla="*/ 18 w 170"/>
                <a:gd name="T81" fmla="*/ 15 h 252"/>
                <a:gd name="T82" fmla="*/ 15 w 170"/>
                <a:gd name="T83" fmla="*/ 14 h 252"/>
                <a:gd name="T84" fmla="*/ 11 w 170"/>
                <a:gd name="T85" fmla="*/ 13 h 252"/>
                <a:gd name="T86" fmla="*/ 7 w 170"/>
                <a:gd name="T87" fmla="*/ 11 h 252"/>
                <a:gd name="T88" fmla="*/ 3 w 170"/>
                <a:gd name="T89" fmla="*/ 8 h 252"/>
                <a:gd name="T90" fmla="*/ 1 w 170"/>
                <a:gd name="T91" fmla="*/ 5 h 252"/>
                <a:gd name="T92" fmla="*/ 0 w 170"/>
                <a:gd name="T93" fmla="*/ 3 h 252"/>
                <a:gd name="T94" fmla="*/ 3 w 170"/>
                <a:gd name="T95" fmla="*/ 1 h 252"/>
                <a:gd name="T96" fmla="*/ 11 w 170"/>
                <a:gd name="T97" fmla="*/ 0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0"/>
                <a:gd name="T148" fmla="*/ 0 h 252"/>
                <a:gd name="T149" fmla="*/ 170 w 170"/>
                <a:gd name="T150" fmla="*/ 252 h 2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0" h="252">
                  <a:moveTo>
                    <a:pt x="22" y="0"/>
                  </a:moveTo>
                  <a:lnTo>
                    <a:pt x="55" y="1"/>
                  </a:lnTo>
                  <a:lnTo>
                    <a:pt x="85" y="9"/>
                  </a:lnTo>
                  <a:lnTo>
                    <a:pt x="111" y="24"/>
                  </a:lnTo>
                  <a:lnTo>
                    <a:pt x="134" y="46"/>
                  </a:lnTo>
                  <a:lnTo>
                    <a:pt x="151" y="72"/>
                  </a:lnTo>
                  <a:lnTo>
                    <a:pt x="164" y="105"/>
                  </a:lnTo>
                  <a:lnTo>
                    <a:pt x="170" y="142"/>
                  </a:lnTo>
                  <a:lnTo>
                    <a:pt x="170" y="183"/>
                  </a:lnTo>
                  <a:lnTo>
                    <a:pt x="169" y="186"/>
                  </a:lnTo>
                  <a:lnTo>
                    <a:pt x="165" y="196"/>
                  </a:lnTo>
                  <a:lnTo>
                    <a:pt x="161" y="208"/>
                  </a:lnTo>
                  <a:lnTo>
                    <a:pt x="154" y="222"/>
                  </a:lnTo>
                  <a:lnTo>
                    <a:pt x="146" y="235"/>
                  </a:lnTo>
                  <a:lnTo>
                    <a:pt x="138" y="246"/>
                  </a:lnTo>
                  <a:lnTo>
                    <a:pt x="128" y="252"/>
                  </a:lnTo>
                  <a:lnTo>
                    <a:pt x="119" y="252"/>
                  </a:lnTo>
                  <a:lnTo>
                    <a:pt x="110" y="248"/>
                  </a:lnTo>
                  <a:lnTo>
                    <a:pt x="101" y="241"/>
                  </a:lnTo>
                  <a:lnTo>
                    <a:pt x="91" y="233"/>
                  </a:lnTo>
                  <a:lnTo>
                    <a:pt x="86" y="223"/>
                  </a:lnTo>
                  <a:lnTo>
                    <a:pt x="81" y="212"/>
                  </a:lnTo>
                  <a:lnTo>
                    <a:pt x="80" y="199"/>
                  </a:lnTo>
                  <a:lnTo>
                    <a:pt x="83" y="185"/>
                  </a:lnTo>
                  <a:lnTo>
                    <a:pt x="93" y="169"/>
                  </a:lnTo>
                  <a:lnTo>
                    <a:pt x="94" y="167"/>
                  </a:lnTo>
                  <a:lnTo>
                    <a:pt x="95" y="165"/>
                  </a:lnTo>
                  <a:lnTo>
                    <a:pt x="97" y="162"/>
                  </a:lnTo>
                  <a:lnTo>
                    <a:pt x="98" y="160"/>
                  </a:lnTo>
                  <a:lnTo>
                    <a:pt x="110" y="143"/>
                  </a:lnTo>
                  <a:lnTo>
                    <a:pt x="117" y="124"/>
                  </a:lnTo>
                  <a:lnTo>
                    <a:pt x="120" y="107"/>
                  </a:lnTo>
                  <a:lnTo>
                    <a:pt x="118" y="90"/>
                  </a:lnTo>
                  <a:lnTo>
                    <a:pt x="110" y="74"/>
                  </a:lnTo>
                  <a:lnTo>
                    <a:pt x="95" y="59"/>
                  </a:lnTo>
                  <a:lnTo>
                    <a:pt x="72" y="45"/>
                  </a:lnTo>
                  <a:lnTo>
                    <a:pt x="41" y="32"/>
                  </a:lnTo>
                  <a:lnTo>
                    <a:pt x="40" y="31"/>
                  </a:lnTo>
                  <a:lnTo>
                    <a:pt x="38" y="31"/>
                  </a:lnTo>
                  <a:lnTo>
                    <a:pt x="36" y="31"/>
                  </a:lnTo>
                  <a:lnTo>
                    <a:pt x="35" y="30"/>
                  </a:lnTo>
                  <a:lnTo>
                    <a:pt x="30" y="28"/>
                  </a:lnTo>
                  <a:lnTo>
                    <a:pt x="22" y="25"/>
                  </a:lnTo>
                  <a:lnTo>
                    <a:pt x="14" y="21"/>
                  </a:lnTo>
                  <a:lnTo>
                    <a:pt x="6" y="16"/>
                  </a:lnTo>
                  <a:lnTo>
                    <a:pt x="2" y="10"/>
                  </a:lnTo>
                  <a:lnTo>
                    <a:pt x="0" y="6"/>
                  </a:lnTo>
                  <a:lnTo>
                    <a:pt x="7" y="2"/>
                  </a:lnTo>
                  <a:lnTo>
                    <a:pt x="22" y="0"/>
                  </a:lnTo>
                  <a:close/>
                </a:path>
              </a:pathLst>
            </a:custGeom>
            <a:solidFill>
              <a:srgbClr val="BCBAB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60" name="Freeform 337"/>
            <p:cNvSpPr>
              <a:spLocks/>
            </p:cNvSpPr>
            <p:nvPr/>
          </p:nvSpPr>
          <p:spPr bwMode="auto">
            <a:xfrm>
              <a:off x="3358" y="2163"/>
              <a:ext cx="77" cy="122"/>
            </a:xfrm>
            <a:custGeom>
              <a:avLst/>
              <a:gdLst>
                <a:gd name="T0" fmla="*/ 10 w 154"/>
                <a:gd name="T1" fmla="*/ 0 h 245"/>
                <a:gd name="T2" fmla="*/ 24 w 154"/>
                <a:gd name="T3" fmla="*/ 0 h 245"/>
                <a:gd name="T4" fmla="*/ 38 w 154"/>
                <a:gd name="T5" fmla="*/ 5 h 245"/>
                <a:gd name="T6" fmla="*/ 50 w 154"/>
                <a:gd name="T7" fmla="*/ 11 h 245"/>
                <a:gd name="T8" fmla="*/ 60 w 154"/>
                <a:gd name="T9" fmla="*/ 22 h 245"/>
                <a:gd name="T10" fmla="*/ 69 w 154"/>
                <a:gd name="T11" fmla="*/ 35 h 245"/>
                <a:gd name="T12" fmla="*/ 75 w 154"/>
                <a:gd name="T13" fmla="*/ 51 h 245"/>
                <a:gd name="T14" fmla="*/ 77 w 154"/>
                <a:gd name="T15" fmla="*/ 69 h 245"/>
                <a:gd name="T16" fmla="*/ 77 w 154"/>
                <a:gd name="T17" fmla="*/ 89 h 245"/>
                <a:gd name="T18" fmla="*/ 77 w 154"/>
                <a:gd name="T19" fmla="*/ 90 h 245"/>
                <a:gd name="T20" fmla="*/ 75 w 154"/>
                <a:gd name="T21" fmla="*/ 94 h 245"/>
                <a:gd name="T22" fmla="*/ 73 w 154"/>
                <a:gd name="T23" fmla="*/ 101 h 245"/>
                <a:gd name="T24" fmla="*/ 70 w 154"/>
                <a:gd name="T25" fmla="*/ 108 h 245"/>
                <a:gd name="T26" fmla="*/ 66 w 154"/>
                <a:gd name="T27" fmla="*/ 114 h 245"/>
                <a:gd name="T28" fmla="*/ 62 w 154"/>
                <a:gd name="T29" fmla="*/ 119 h 245"/>
                <a:gd name="T30" fmla="*/ 58 w 154"/>
                <a:gd name="T31" fmla="*/ 122 h 245"/>
                <a:gd name="T32" fmla="*/ 54 w 154"/>
                <a:gd name="T33" fmla="*/ 122 h 245"/>
                <a:gd name="T34" fmla="*/ 50 w 154"/>
                <a:gd name="T35" fmla="*/ 120 h 245"/>
                <a:gd name="T36" fmla="*/ 46 w 154"/>
                <a:gd name="T37" fmla="*/ 117 h 245"/>
                <a:gd name="T38" fmla="*/ 42 w 154"/>
                <a:gd name="T39" fmla="*/ 113 h 245"/>
                <a:gd name="T40" fmla="*/ 39 w 154"/>
                <a:gd name="T41" fmla="*/ 108 h 245"/>
                <a:gd name="T42" fmla="*/ 38 w 154"/>
                <a:gd name="T43" fmla="*/ 103 h 245"/>
                <a:gd name="T44" fmla="*/ 38 w 154"/>
                <a:gd name="T45" fmla="*/ 97 h 245"/>
                <a:gd name="T46" fmla="*/ 39 w 154"/>
                <a:gd name="T47" fmla="*/ 90 h 245"/>
                <a:gd name="T48" fmla="*/ 43 w 154"/>
                <a:gd name="T49" fmla="*/ 82 h 245"/>
                <a:gd name="T50" fmla="*/ 44 w 154"/>
                <a:gd name="T51" fmla="*/ 81 h 245"/>
                <a:gd name="T52" fmla="*/ 45 w 154"/>
                <a:gd name="T53" fmla="*/ 79 h 245"/>
                <a:gd name="T54" fmla="*/ 45 w 154"/>
                <a:gd name="T55" fmla="*/ 79 h 245"/>
                <a:gd name="T56" fmla="*/ 46 w 154"/>
                <a:gd name="T57" fmla="*/ 78 h 245"/>
                <a:gd name="T58" fmla="*/ 51 w 154"/>
                <a:gd name="T59" fmla="*/ 69 h 245"/>
                <a:gd name="T60" fmla="*/ 54 w 154"/>
                <a:gd name="T61" fmla="*/ 60 h 245"/>
                <a:gd name="T62" fmla="*/ 56 w 154"/>
                <a:gd name="T63" fmla="*/ 51 h 245"/>
                <a:gd name="T64" fmla="*/ 54 w 154"/>
                <a:gd name="T65" fmla="*/ 43 h 245"/>
                <a:gd name="T66" fmla="*/ 50 w 154"/>
                <a:gd name="T67" fmla="*/ 34 h 245"/>
                <a:gd name="T68" fmla="*/ 44 w 154"/>
                <a:gd name="T69" fmla="*/ 28 h 245"/>
                <a:gd name="T70" fmla="*/ 34 w 154"/>
                <a:gd name="T71" fmla="*/ 21 h 245"/>
                <a:gd name="T72" fmla="*/ 19 w 154"/>
                <a:gd name="T73" fmla="*/ 15 h 245"/>
                <a:gd name="T74" fmla="*/ 19 w 154"/>
                <a:gd name="T75" fmla="*/ 14 h 245"/>
                <a:gd name="T76" fmla="*/ 19 w 154"/>
                <a:gd name="T77" fmla="*/ 14 h 245"/>
                <a:gd name="T78" fmla="*/ 17 w 154"/>
                <a:gd name="T79" fmla="*/ 14 h 245"/>
                <a:gd name="T80" fmla="*/ 17 w 154"/>
                <a:gd name="T81" fmla="*/ 14 h 245"/>
                <a:gd name="T82" fmla="*/ 15 w 154"/>
                <a:gd name="T83" fmla="*/ 13 h 245"/>
                <a:gd name="T84" fmla="*/ 11 w 154"/>
                <a:gd name="T85" fmla="*/ 11 h 245"/>
                <a:gd name="T86" fmla="*/ 7 w 154"/>
                <a:gd name="T87" fmla="*/ 10 h 245"/>
                <a:gd name="T88" fmla="*/ 3 w 154"/>
                <a:gd name="T89" fmla="*/ 7 h 245"/>
                <a:gd name="T90" fmla="*/ 1 w 154"/>
                <a:gd name="T91" fmla="*/ 5 h 245"/>
                <a:gd name="T92" fmla="*/ 0 w 154"/>
                <a:gd name="T93" fmla="*/ 3 h 245"/>
                <a:gd name="T94" fmla="*/ 3 w 154"/>
                <a:gd name="T95" fmla="*/ 1 h 245"/>
                <a:gd name="T96" fmla="*/ 10 w 154"/>
                <a:gd name="T97" fmla="*/ 0 h 2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4"/>
                <a:gd name="T148" fmla="*/ 0 h 245"/>
                <a:gd name="T149" fmla="*/ 154 w 154"/>
                <a:gd name="T150" fmla="*/ 245 h 2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4" h="245">
                  <a:moveTo>
                    <a:pt x="20" y="0"/>
                  </a:moveTo>
                  <a:lnTo>
                    <a:pt x="49" y="1"/>
                  </a:lnTo>
                  <a:lnTo>
                    <a:pt x="76" y="10"/>
                  </a:lnTo>
                  <a:lnTo>
                    <a:pt x="100" y="23"/>
                  </a:lnTo>
                  <a:lnTo>
                    <a:pt x="121" y="44"/>
                  </a:lnTo>
                  <a:lnTo>
                    <a:pt x="137" y="71"/>
                  </a:lnTo>
                  <a:lnTo>
                    <a:pt x="149" y="102"/>
                  </a:lnTo>
                  <a:lnTo>
                    <a:pt x="154" y="139"/>
                  </a:lnTo>
                  <a:lnTo>
                    <a:pt x="154" y="178"/>
                  </a:lnTo>
                  <a:lnTo>
                    <a:pt x="153" y="181"/>
                  </a:lnTo>
                  <a:lnTo>
                    <a:pt x="150" y="189"/>
                  </a:lnTo>
                  <a:lnTo>
                    <a:pt x="145" y="202"/>
                  </a:lnTo>
                  <a:lnTo>
                    <a:pt x="139" y="216"/>
                  </a:lnTo>
                  <a:lnTo>
                    <a:pt x="132" y="228"/>
                  </a:lnTo>
                  <a:lnTo>
                    <a:pt x="124" y="239"/>
                  </a:lnTo>
                  <a:lnTo>
                    <a:pt x="116" y="245"/>
                  </a:lnTo>
                  <a:lnTo>
                    <a:pt x="108" y="245"/>
                  </a:lnTo>
                  <a:lnTo>
                    <a:pt x="100" y="240"/>
                  </a:lnTo>
                  <a:lnTo>
                    <a:pt x="92" y="234"/>
                  </a:lnTo>
                  <a:lnTo>
                    <a:pt x="84" y="226"/>
                  </a:lnTo>
                  <a:lnTo>
                    <a:pt x="78" y="217"/>
                  </a:lnTo>
                  <a:lnTo>
                    <a:pt x="75" y="207"/>
                  </a:lnTo>
                  <a:lnTo>
                    <a:pt x="75" y="194"/>
                  </a:lnTo>
                  <a:lnTo>
                    <a:pt x="78" y="180"/>
                  </a:lnTo>
                  <a:lnTo>
                    <a:pt x="86" y="164"/>
                  </a:lnTo>
                  <a:lnTo>
                    <a:pt x="88" y="162"/>
                  </a:lnTo>
                  <a:lnTo>
                    <a:pt x="90" y="159"/>
                  </a:lnTo>
                  <a:lnTo>
                    <a:pt x="91" y="158"/>
                  </a:lnTo>
                  <a:lnTo>
                    <a:pt x="92" y="156"/>
                  </a:lnTo>
                  <a:lnTo>
                    <a:pt x="102" y="139"/>
                  </a:lnTo>
                  <a:lnTo>
                    <a:pt x="109" y="120"/>
                  </a:lnTo>
                  <a:lnTo>
                    <a:pt x="112" y="103"/>
                  </a:lnTo>
                  <a:lnTo>
                    <a:pt x="109" y="86"/>
                  </a:lnTo>
                  <a:lnTo>
                    <a:pt x="101" y="69"/>
                  </a:lnTo>
                  <a:lnTo>
                    <a:pt x="88" y="56"/>
                  </a:lnTo>
                  <a:lnTo>
                    <a:pt x="67" y="42"/>
                  </a:lnTo>
                  <a:lnTo>
                    <a:pt x="39" y="30"/>
                  </a:lnTo>
                  <a:lnTo>
                    <a:pt x="38" y="29"/>
                  </a:lnTo>
                  <a:lnTo>
                    <a:pt x="37" y="29"/>
                  </a:lnTo>
                  <a:lnTo>
                    <a:pt x="34" y="29"/>
                  </a:lnTo>
                  <a:lnTo>
                    <a:pt x="33" y="28"/>
                  </a:lnTo>
                  <a:lnTo>
                    <a:pt x="30" y="27"/>
                  </a:lnTo>
                  <a:lnTo>
                    <a:pt x="22" y="23"/>
                  </a:lnTo>
                  <a:lnTo>
                    <a:pt x="14" y="20"/>
                  </a:lnTo>
                  <a:lnTo>
                    <a:pt x="6" y="15"/>
                  </a:lnTo>
                  <a:lnTo>
                    <a:pt x="1" y="11"/>
                  </a:lnTo>
                  <a:lnTo>
                    <a:pt x="0" y="6"/>
                  </a:lnTo>
                  <a:lnTo>
                    <a:pt x="6" y="3"/>
                  </a:lnTo>
                  <a:lnTo>
                    <a:pt x="20" y="0"/>
                  </a:lnTo>
                  <a:close/>
                </a:path>
              </a:pathLst>
            </a:custGeom>
            <a:solidFill>
              <a:srgbClr val="AAA8AD"/>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61" name="Freeform 338"/>
            <p:cNvSpPr>
              <a:spLocks/>
            </p:cNvSpPr>
            <p:nvPr/>
          </p:nvSpPr>
          <p:spPr bwMode="auto">
            <a:xfrm>
              <a:off x="3364" y="2164"/>
              <a:ext cx="69" cy="120"/>
            </a:xfrm>
            <a:custGeom>
              <a:avLst/>
              <a:gdLst>
                <a:gd name="T0" fmla="*/ 9 w 140"/>
                <a:gd name="T1" fmla="*/ 0 h 238"/>
                <a:gd name="T2" fmla="*/ 22 w 140"/>
                <a:gd name="T3" fmla="*/ 1 h 238"/>
                <a:gd name="T4" fmla="*/ 35 w 140"/>
                <a:gd name="T5" fmla="*/ 5 h 238"/>
                <a:gd name="T6" fmla="*/ 45 w 140"/>
                <a:gd name="T7" fmla="*/ 12 h 238"/>
                <a:gd name="T8" fmla="*/ 54 w 140"/>
                <a:gd name="T9" fmla="*/ 22 h 238"/>
                <a:gd name="T10" fmla="*/ 62 w 140"/>
                <a:gd name="T11" fmla="*/ 35 h 238"/>
                <a:gd name="T12" fmla="*/ 67 w 140"/>
                <a:gd name="T13" fmla="*/ 50 h 238"/>
                <a:gd name="T14" fmla="*/ 69 w 140"/>
                <a:gd name="T15" fmla="*/ 68 h 238"/>
                <a:gd name="T16" fmla="*/ 69 w 140"/>
                <a:gd name="T17" fmla="*/ 87 h 238"/>
                <a:gd name="T18" fmla="*/ 69 w 140"/>
                <a:gd name="T19" fmla="*/ 89 h 238"/>
                <a:gd name="T20" fmla="*/ 67 w 140"/>
                <a:gd name="T21" fmla="*/ 93 h 238"/>
                <a:gd name="T22" fmla="*/ 65 w 140"/>
                <a:gd name="T23" fmla="*/ 98 h 238"/>
                <a:gd name="T24" fmla="*/ 62 w 140"/>
                <a:gd name="T25" fmla="*/ 105 h 238"/>
                <a:gd name="T26" fmla="*/ 59 w 140"/>
                <a:gd name="T27" fmla="*/ 112 h 238"/>
                <a:gd name="T28" fmla="*/ 56 w 140"/>
                <a:gd name="T29" fmla="*/ 117 h 238"/>
                <a:gd name="T30" fmla="*/ 52 w 140"/>
                <a:gd name="T31" fmla="*/ 120 h 238"/>
                <a:gd name="T32" fmla="*/ 48 w 140"/>
                <a:gd name="T33" fmla="*/ 120 h 238"/>
                <a:gd name="T34" fmla="*/ 44 w 140"/>
                <a:gd name="T35" fmla="*/ 117 h 238"/>
                <a:gd name="T36" fmla="*/ 41 w 140"/>
                <a:gd name="T37" fmla="*/ 114 h 238"/>
                <a:gd name="T38" fmla="*/ 38 w 140"/>
                <a:gd name="T39" fmla="*/ 111 h 238"/>
                <a:gd name="T40" fmla="*/ 35 w 140"/>
                <a:gd name="T41" fmla="*/ 106 h 238"/>
                <a:gd name="T42" fmla="*/ 35 w 140"/>
                <a:gd name="T43" fmla="*/ 101 h 238"/>
                <a:gd name="T44" fmla="*/ 35 w 140"/>
                <a:gd name="T45" fmla="*/ 95 h 238"/>
                <a:gd name="T46" fmla="*/ 36 w 140"/>
                <a:gd name="T47" fmla="*/ 88 h 238"/>
                <a:gd name="T48" fmla="*/ 40 w 140"/>
                <a:gd name="T49" fmla="*/ 81 h 238"/>
                <a:gd name="T50" fmla="*/ 41 w 140"/>
                <a:gd name="T51" fmla="*/ 79 h 238"/>
                <a:gd name="T52" fmla="*/ 42 w 140"/>
                <a:gd name="T53" fmla="*/ 78 h 238"/>
                <a:gd name="T54" fmla="*/ 42 w 140"/>
                <a:gd name="T55" fmla="*/ 78 h 238"/>
                <a:gd name="T56" fmla="*/ 43 w 140"/>
                <a:gd name="T57" fmla="*/ 77 h 238"/>
                <a:gd name="T58" fmla="*/ 47 w 140"/>
                <a:gd name="T59" fmla="*/ 68 h 238"/>
                <a:gd name="T60" fmla="*/ 50 w 140"/>
                <a:gd name="T61" fmla="*/ 59 h 238"/>
                <a:gd name="T62" fmla="*/ 51 w 140"/>
                <a:gd name="T63" fmla="*/ 50 h 238"/>
                <a:gd name="T64" fmla="*/ 50 w 140"/>
                <a:gd name="T65" fmla="*/ 42 h 238"/>
                <a:gd name="T66" fmla="*/ 46 w 140"/>
                <a:gd name="T67" fmla="*/ 33 h 238"/>
                <a:gd name="T68" fmla="*/ 40 w 140"/>
                <a:gd name="T69" fmla="*/ 27 h 238"/>
                <a:gd name="T70" fmla="*/ 31 w 140"/>
                <a:gd name="T71" fmla="*/ 20 h 238"/>
                <a:gd name="T72" fmla="*/ 19 w 140"/>
                <a:gd name="T73" fmla="*/ 14 h 238"/>
                <a:gd name="T74" fmla="*/ 18 w 140"/>
                <a:gd name="T75" fmla="*/ 14 h 238"/>
                <a:gd name="T76" fmla="*/ 18 w 140"/>
                <a:gd name="T77" fmla="*/ 14 h 238"/>
                <a:gd name="T78" fmla="*/ 17 w 140"/>
                <a:gd name="T79" fmla="*/ 14 h 238"/>
                <a:gd name="T80" fmla="*/ 16 w 140"/>
                <a:gd name="T81" fmla="*/ 13 h 238"/>
                <a:gd name="T82" fmla="*/ 14 w 140"/>
                <a:gd name="T83" fmla="*/ 13 h 238"/>
                <a:gd name="T84" fmla="*/ 11 w 140"/>
                <a:gd name="T85" fmla="*/ 12 h 238"/>
                <a:gd name="T86" fmla="*/ 7 w 140"/>
                <a:gd name="T87" fmla="*/ 10 h 238"/>
                <a:gd name="T88" fmla="*/ 3 w 140"/>
                <a:gd name="T89" fmla="*/ 8 h 238"/>
                <a:gd name="T90" fmla="*/ 1 w 140"/>
                <a:gd name="T91" fmla="*/ 5 h 238"/>
                <a:gd name="T92" fmla="*/ 0 w 140"/>
                <a:gd name="T93" fmla="*/ 4 h 238"/>
                <a:gd name="T94" fmla="*/ 2 w 140"/>
                <a:gd name="T95" fmla="*/ 1 h 238"/>
                <a:gd name="T96" fmla="*/ 9 w 140"/>
                <a:gd name="T97" fmla="*/ 0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
                <a:gd name="T148" fmla="*/ 0 h 238"/>
                <a:gd name="T149" fmla="*/ 140 w 140"/>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 h="238">
                  <a:moveTo>
                    <a:pt x="18" y="0"/>
                  </a:moveTo>
                  <a:lnTo>
                    <a:pt x="45" y="1"/>
                  </a:lnTo>
                  <a:lnTo>
                    <a:pt x="70" y="9"/>
                  </a:lnTo>
                  <a:lnTo>
                    <a:pt x="91" y="23"/>
                  </a:lnTo>
                  <a:lnTo>
                    <a:pt x="110" y="43"/>
                  </a:lnTo>
                  <a:lnTo>
                    <a:pt x="125" y="69"/>
                  </a:lnTo>
                  <a:lnTo>
                    <a:pt x="135" y="99"/>
                  </a:lnTo>
                  <a:lnTo>
                    <a:pt x="140" y="134"/>
                  </a:lnTo>
                  <a:lnTo>
                    <a:pt x="140" y="172"/>
                  </a:lnTo>
                  <a:lnTo>
                    <a:pt x="139" y="176"/>
                  </a:lnTo>
                  <a:lnTo>
                    <a:pt x="136" y="184"/>
                  </a:lnTo>
                  <a:lnTo>
                    <a:pt x="132" y="195"/>
                  </a:lnTo>
                  <a:lnTo>
                    <a:pt x="126" y="209"/>
                  </a:lnTo>
                  <a:lnTo>
                    <a:pt x="120" y="222"/>
                  </a:lnTo>
                  <a:lnTo>
                    <a:pt x="113" y="232"/>
                  </a:lnTo>
                  <a:lnTo>
                    <a:pt x="105" y="238"/>
                  </a:lnTo>
                  <a:lnTo>
                    <a:pt x="98" y="238"/>
                  </a:lnTo>
                  <a:lnTo>
                    <a:pt x="90" y="233"/>
                  </a:lnTo>
                  <a:lnTo>
                    <a:pt x="83" y="227"/>
                  </a:lnTo>
                  <a:lnTo>
                    <a:pt x="77" y="220"/>
                  </a:lnTo>
                  <a:lnTo>
                    <a:pt x="72" y="210"/>
                  </a:lnTo>
                  <a:lnTo>
                    <a:pt x="70" y="201"/>
                  </a:lnTo>
                  <a:lnTo>
                    <a:pt x="70" y="189"/>
                  </a:lnTo>
                  <a:lnTo>
                    <a:pt x="74" y="175"/>
                  </a:lnTo>
                  <a:lnTo>
                    <a:pt x="82" y="160"/>
                  </a:lnTo>
                  <a:lnTo>
                    <a:pt x="83" y="157"/>
                  </a:lnTo>
                  <a:lnTo>
                    <a:pt x="85" y="155"/>
                  </a:lnTo>
                  <a:lnTo>
                    <a:pt x="86" y="154"/>
                  </a:lnTo>
                  <a:lnTo>
                    <a:pt x="87" y="152"/>
                  </a:lnTo>
                  <a:lnTo>
                    <a:pt x="96" y="134"/>
                  </a:lnTo>
                  <a:lnTo>
                    <a:pt x="102" y="117"/>
                  </a:lnTo>
                  <a:lnTo>
                    <a:pt x="103" y="100"/>
                  </a:lnTo>
                  <a:lnTo>
                    <a:pt x="101" y="83"/>
                  </a:lnTo>
                  <a:lnTo>
                    <a:pt x="94" y="66"/>
                  </a:lnTo>
                  <a:lnTo>
                    <a:pt x="81" y="53"/>
                  </a:lnTo>
                  <a:lnTo>
                    <a:pt x="63" y="39"/>
                  </a:lnTo>
                  <a:lnTo>
                    <a:pt x="38" y="28"/>
                  </a:lnTo>
                  <a:lnTo>
                    <a:pt x="37" y="27"/>
                  </a:lnTo>
                  <a:lnTo>
                    <a:pt x="36" y="27"/>
                  </a:lnTo>
                  <a:lnTo>
                    <a:pt x="34" y="27"/>
                  </a:lnTo>
                  <a:lnTo>
                    <a:pt x="33" y="26"/>
                  </a:lnTo>
                  <a:lnTo>
                    <a:pt x="29" y="25"/>
                  </a:lnTo>
                  <a:lnTo>
                    <a:pt x="23" y="23"/>
                  </a:lnTo>
                  <a:lnTo>
                    <a:pt x="14" y="19"/>
                  </a:lnTo>
                  <a:lnTo>
                    <a:pt x="7" y="15"/>
                  </a:lnTo>
                  <a:lnTo>
                    <a:pt x="2" y="10"/>
                  </a:lnTo>
                  <a:lnTo>
                    <a:pt x="0" y="7"/>
                  </a:lnTo>
                  <a:lnTo>
                    <a:pt x="5" y="2"/>
                  </a:lnTo>
                  <a:lnTo>
                    <a:pt x="18" y="0"/>
                  </a:lnTo>
                  <a:close/>
                </a:path>
              </a:pathLst>
            </a:custGeom>
            <a:solidFill>
              <a:srgbClr val="9B99A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62" name="Freeform 339"/>
            <p:cNvSpPr>
              <a:spLocks/>
            </p:cNvSpPr>
            <p:nvPr/>
          </p:nvSpPr>
          <p:spPr bwMode="auto">
            <a:xfrm>
              <a:off x="3369" y="2166"/>
              <a:ext cx="63" cy="115"/>
            </a:xfrm>
            <a:custGeom>
              <a:avLst/>
              <a:gdLst>
                <a:gd name="T0" fmla="*/ 16 w 124"/>
                <a:gd name="T1" fmla="*/ 12 h 230"/>
                <a:gd name="T2" fmla="*/ 15 w 124"/>
                <a:gd name="T3" fmla="*/ 12 h 230"/>
                <a:gd name="T4" fmla="*/ 12 w 124"/>
                <a:gd name="T5" fmla="*/ 11 h 230"/>
                <a:gd name="T6" fmla="*/ 8 w 124"/>
                <a:gd name="T7" fmla="*/ 9 h 230"/>
                <a:gd name="T8" fmla="*/ 4 w 124"/>
                <a:gd name="T9" fmla="*/ 7 h 230"/>
                <a:gd name="T10" fmla="*/ 1 w 124"/>
                <a:gd name="T11" fmla="*/ 5 h 230"/>
                <a:gd name="T12" fmla="*/ 0 w 124"/>
                <a:gd name="T13" fmla="*/ 3 h 230"/>
                <a:gd name="T14" fmla="*/ 2 w 124"/>
                <a:gd name="T15" fmla="*/ 1 h 230"/>
                <a:gd name="T16" fmla="*/ 8 w 124"/>
                <a:gd name="T17" fmla="*/ 0 h 230"/>
                <a:gd name="T18" fmla="*/ 20 w 124"/>
                <a:gd name="T19" fmla="*/ 1 h 230"/>
                <a:gd name="T20" fmla="*/ 31 w 124"/>
                <a:gd name="T21" fmla="*/ 4 h 230"/>
                <a:gd name="T22" fmla="*/ 41 w 124"/>
                <a:gd name="T23" fmla="*/ 12 h 230"/>
                <a:gd name="T24" fmla="*/ 50 w 124"/>
                <a:gd name="T25" fmla="*/ 22 h 230"/>
                <a:gd name="T26" fmla="*/ 56 w 124"/>
                <a:gd name="T27" fmla="*/ 34 h 230"/>
                <a:gd name="T28" fmla="*/ 61 w 124"/>
                <a:gd name="T29" fmla="*/ 49 h 230"/>
                <a:gd name="T30" fmla="*/ 63 w 124"/>
                <a:gd name="T31" fmla="*/ 65 h 230"/>
                <a:gd name="T32" fmla="*/ 63 w 124"/>
                <a:gd name="T33" fmla="*/ 84 h 230"/>
                <a:gd name="T34" fmla="*/ 62 w 124"/>
                <a:gd name="T35" fmla="*/ 86 h 230"/>
                <a:gd name="T36" fmla="*/ 61 w 124"/>
                <a:gd name="T37" fmla="*/ 90 h 230"/>
                <a:gd name="T38" fmla="*/ 60 w 124"/>
                <a:gd name="T39" fmla="*/ 95 h 230"/>
                <a:gd name="T40" fmla="*/ 57 w 124"/>
                <a:gd name="T41" fmla="*/ 102 h 230"/>
                <a:gd name="T42" fmla="*/ 54 w 124"/>
                <a:gd name="T43" fmla="*/ 108 h 230"/>
                <a:gd name="T44" fmla="*/ 51 w 124"/>
                <a:gd name="T45" fmla="*/ 113 h 230"/>
                <a:gd name="T46" fmla="*/ 48 w 124"/>
                <a:gd name="T47" fmla="*/ 115 h 230"/>
                <a:gd name="T48" fmla="*/ 45 w 124"/>
                <a:gd name="T49" fmla="*/ 115 h 230"/>
                <a:gd name="T50" fmla="*/ 41 w 124"/>
                <a:gd name="T51" fmla="*/ 113 h 230"/>
                <a:gd name="T52" fmla="*/ 38 w 124"/>
                <a:gd name="T53" fmla="*/ 110 h 230"/>
                <a:gd name="T54" fmla="*/ 35 w 124"/>
                <a:gd name="T55" fmla="*/ 107 h 230"/>
                <a:gd name="T56" fmla="*/ 33 w 124"/>
                <a:gd name="T57" fmla="*/ 103 h 230"/>
                <a:gd name="T58" fmla="*/ 32 w 124"/>
                <a:gd name="T59" fmla="*/ 98 h 230"/>
                <a:gd name="T60" fmla="*/ 32 w 124"/>
                <a:gd name="T61" fmla="*/ 92 h 230"/>
                <a:gd name="T62" fmla="*/ 35 w 124"/>
                <a:gd name="T63" fmla="*/ 85 h 230"/>
                <a:gd name="T64" fmla="*/ 39 w 124"/>
                <a:gd name="T65" fmla="*/ 77 h 230"/>
                <a:gd name="T66" fmla="*/ 43 w 124"/>
                <a:gd name="T67" fmla="*/ 69 h 230"/>
                <a:gd name="T68" fmla="*/ 47 w 124"/>
                <a:gd name="T69" fmla="*/ 59 h 230"/>
                <a:gd name="T70" fmla="*/ 48 w 124"/>
                <a:gd name="T71" fmla="*/ 50 h 230"/>
                <a:gd name="T72" fmla="*/ 47 w 124"/>
                <a:gd name="T73" fmla="*/ 41 h 230"/>
                <a:gd name="T74" fmla="*/ 44 w 124"/>
                <a:gd name="T75" fmla="*/ 31 h 230"/>
                <a:gd name="T76" fmla="*/ 38 w 124"/>
                <a:gd name="T77" fmla="*/ 24 h 230"/>
                <a:gd name="T78" fmla="*/ 28 w 124"/>
                <a:gd name="T79" fmla="*/ 18 h 230"/>
                <a:gd name="T80" fmla="*/ 16 w 124"/>
                <a:gd name="T81" fmla="*/ 12 h 2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
                <a:gd name="T124" fmla="*/ 0 h 230"/>
                <a:gd name="T125" fmla="*/ 124 w 124"/>
                <a:gd name="T126" fmla="*/ 230 h 2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 h="230">
                  <a:moveTo>
                    <a:pt x="31" y="24"/>
                  </a:moveTo>
                  <a:lnTo>
                    <a:pt x="29" y="23"/>
                  </a:lnTo>
                  <a:lnTo>
                    <a:pt x="23" y="21"/>
                  </a:lnTo>
                  <a:lnTo>
                    <a:pt x="15" y="17"/>
                  </a:lnTo>
                  <a:lnTo>
                    <a:pt x="7" y="14"/>
                  </a:lnTo>
                  <a:lnTo>
                    <a:pt x="1" y="9"/>
                  </a:lnTo>
                  <a:lnTo>
                    <a:pt x="0" y="6"/>
                  </a:lnTo>
                  <a:lnTo>
                    <a:pt x="3" y="2"/>
                  </a:lnTo>
                  <a:lnTo>
                    <a:pt x="15" y="0"/>
                  </a:lnTo>
                  <a:lnTo>
                    <a:pt x="39" y="1"/>
                  </a:lnTo>
                  <a:lnTo>
                    <a:pt x="61" y="8"/>
                  </a:lnTo>
                  <a:lnTo>
                    <a:pt x="81" y="23"/>
                  </a:lnTo>
                  <a:lnTo>
                    <a:pt x="98" y="43"/>
                  </a:lnTo>
                  <a:lnTo>
                    <a:pt x="111" y="67"/>
                  </a:lnTo>
                  <a:lnTo>
                    <a:pt x="120" y="97"/>
                  </a:lnTo>
                  <a:lnTo>
                    <a:pt x="124" y="130"/>
                  </a:lnTo>
                  <a:lnTo>
                    <a:pt x="124" y="168"/>
                  </a:lnTo>
                  <a:lnTo>
                    <a:pt x="123" y="172"/>
                  </a:lnTo>
                  <a:lnTo>
                    <a:pt x="121" y="180"/>
                  </a:lnTo>
                  <a:lnTo>
                    <a:pt x="118" y="190"/>
                  </a:lnTo>
                  <a:lnTo>
                    <a:pt x="113" y="203"/>
                  </a:lnTo>
                  <a:lnTo>
                    <a:pt x="107" y="215"/>
                  </a:lnTo>
                  <a:lnTo>
                    <a:pt x="101" y="225"/>
                  </a:lnTo>
                  <a:lnTo>
                    <a:pt x="94" y="230"/>
                  </a:lnTo>
                  <a:lnTo>
                    <a:pt x="88" y="230"/>
                  </a:lnTo>
                  <a:lnTo>
                    <a:pt x="81" y="226"/>
                  </a:lnTo>
                  <a:lnTo>
                    <a:pt x="74" y="220"/>
                  </a:lnTo>
                  <a:lnTo>
                    <a:pt x="68" y="213"/>
                  </a:lnTo>
                  <a:lnTo>
                    <a:pt x="65" y="205"/>
                  </a:lnTo>
                  <a:lnTo>
                    <a:pt x="62" y="195"/>
                  </a:lnTo>
                  <a:lnTo>
                    <a:pt x="63" y="183"/>
                  </a:lnTo>
                  <a:lnTo>
                    <a:pt x="68" y="169"/>
                  </a:lnTo>
                  <a:lnTo>
                    <a:pt x="76" y="154"/>
                  </a:lnTo>
                  <a:lnTo>
                    <a:pt x="85" y="137"/>
                  </a:lnTo>
                  <a:lnTo>
                    <a:pt x="92" y="119"/>
                  </a:lnTo>
                  <a:lnTo>
                    <a:pt x="94" y="99"/>
                  </a:lnTo>
                  <a:lnTo>
                    <a:pt x="93" y="81"/>
                  </a:lnTo>
                  <a:lnTo>
                    <a:pt x="86" y="63"/>
                  </a:lnTo>
                  <a:lnTo>
                    <a:pt x="74" y="48"/>
                  </a:lnTo>
                  <a:lnTo>
                    <a:pt x="56" y="35"/>
                  </a:lnTo>
                  <a:lnTo>
                    <a:pt x="31" y="24"/>
                  </a:lnTo>
                  <a:close/>
                </a:path>
              </a:pathLst>
            </a:custGeom>
            <a:solidFill>
              <a:srgbClr val="89878E"/>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63" name="Freeform 340"/>
            <p:cNvSpPr>
              <a:spLocks/>
            </p:cNvSpPr>
            <p:nvPr/>
          </p:nvSpPr>
          <p:spPr bwMode="auto">
            <a:xfrm>
              <a:off x="2699" y="2633"/>
              <a:ext cx="73" cy="98"/>
            </a:xfrm>
            <a:custGeom>
              <a:avLst/>
              <a:gdLst>
                <a:gd name="T0" fmla="*/ 50 w 146"/>
                <a:gd name="T1" fmla="*/ 0 h 194"/>
                <a:gd name="T2" fmla="*/ 50 w 146"/>
                <a:gd name="T3" fmla="*/ 2 h 194"/>
                <a:gd name="T4" fmla="*/ 50 w 146"/>
                <a:gd name="T5" fmla="*/ 6 h 194"/>
                <a:gd name="T6" fmla="*/ 50 w 146"/>
                <a:gd name="T7" fmla="*/ 13 h 194"/>
                <a:gd name="T8" fmla="*/ 47 w 146"/>
                <a:gd name="T9" fmla="*/ 22 h 194"/>
                <a:gd name="T10" fmla="*/ 42 w 146"/>
                <a:gd name="T11" fmla="*/ 31 h 194"/>
                <a:gd name="T12" fmla="*/ 33 w 146"/>
                <a:gd name="T13" fmla="*/ 41 h 194"/>
                <a:gd name="T14" fmla="*/ 19 w 146"/>
                <a:gd name="T15" fmla="*/ 49 h 194"/>
                <a:gd name="T16" fmla="*/ 0 w 146"/>
                <a:gd name="T17" fmla="*/ 56 h 194"/>
                <a:gd name="T18" fmla="*/ 31 w 146"/>
                <a:gd name="T19" fmla="*/ 97 h 194"/>
                <a:gd name="T20" fmla="*/ 33 w 146"/>
                <a:gd name="T21" fmla="*/ 97 h 194"/>
                <a:gd name="T22" fmla="*/ 39 w 146"/>
                <a:gd name="T23" fmla="*/ 94 h 194"/>
                <a:gd name="T24" fmla="*/ 47 w 146"/>
                <a:gd name="T25" fmla="*/ 90 h 194"/>
                <a:gd name="T26" fmla="*/ 57 w 146"/>
                <a:gd name="T27" fmla="*/ 82 h 194"/>
                <a:gd name="T28" fmla="*/ 65 w 146"/>
                <a:gd name="T29" fmla="*/ 72 h 194"/>
                <a:gd name="T30" fmla="*/ 71 w 146"/>
                <a:gd name="T31" fmla="*/ 56 h 194"/>
                <a:gd name="T32" fmla="*/ 73 w 146"/>
                <a:gd name="T33" fmla="*/ 38 h 194"/>
                <a:gd name="T34" fmla="*/ 70 w 146"/>
                <a:gd name="T35" fmla="*/ 14 h 194"/>
                <a:gd name="T36" fmla="*/ 50 w 146"/>
                <a:gd name="T37" fmla="*/ 0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94"/>
                <a:gd name="T59" fmla="*/ 146 w 146"/>
                <a:gd name="T60" fmla="*/ 194 h 1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94">
                  <a:moveTo>
                    <a:pt x="100" y="0"/>
                  </a:moveTo>
                  <a:lnTo>
                    <a:pt x="100" y="4"/>
                  </a:lnTo>
                  <a:lnTo>
                    <a:pt x="101" y="13"/>
                  </a:lnTo>
                  <a:lnTo>
                    <a:pt x="100" y="27"/>
                  </a:lnTo>
                  <a:lnTo>
                    <a:pt x="94" y="44"/>
                  </a:lnTo>
                  <a:lnTo>
                    <a:pt x="84" y="62"/>
                  </a:lnTo>
                  <a:lnTo>
                    <a:pt x="65" y="81"/>
                  </a:lnTo>
                  <a:lnTo>
                    <a:pt x="38" y="98"/>
                  </a:lnTo>
                  <a:lnTo>
                    <a:pt x="0" y="112"/>
                  </a:lnTo>
                  <a:lnTo>
                    <a:pt x="62" y="194"/>
                  </a:lnTo>
                  <a:lnTo>
                    <a:pt x="66" y="193"/>
                  </a:lnTo>
                  <a:lnTo>
                    <a:pt x="79" y="188"/>
                  </a:lnTo>
                  <a:lnTo>
                    <a:pt x="95" y="179"/>
                  </a:lnTo>
                  <a:lnTo>
                    <a:pt x="114" y="164"/>
                  </a:lnTo>
                  <a:lnTo>
                    <a:pt x="130" y="143"/>
                  </a:lnTo>
                  <a:lnTo>
                    <a:pt x="142" y="113"/>
                  </a:lnTo>
                  <a:lnTo>
                    <a:pt x="146" y="76"/>
                  </a:lnTo>
                  <a:lnTo>
                    <a:pt x="140" y="28"/>
                  </a:lnTo>
                  <a:lnTo>
                    <a:pt x="100" y="0"/>
                  </a:lnTo>
                  <a:close/>
                </a:path>
              </a:pathLst>
            </a:custGeom>
            <a:solidFill>
              <a:srgbClr val="FFFFF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64" name="Freeform 341"/>
            <p:cNvSpPr>
              <a:spLocks/>
            </p:cNvSpPr>
            <p:nvPr/>
          </p:nvSpPr>
          <p:spPr bwMode="auto">
            <a:xfrm>
              <a:off x="3054" y="2733"/>
              <a:ext cx="76" cy="105"/>
            </a:xfrm>
            <a:custGeom>
              <a:avLst/>
              <a:gdLst>
                <a:gd name="T0" fmla="*/ 49 w 154"/>
                <a:gd name="T1" fmla="*/ 0 h 210"/>
                <a:gd name="T2" fmla="*/ 49 w 154"/>
                <a:gd name="T3" fmla="*/ 3 h 210"/>
                <a:gd name="T4" fmla="*/ 48 w 154"/>
                <a:gd name="T5" fmla="*/ 10 h 210"/>
                <a:gd name="T6" fmla="*/ 47 w 154"/>
                <a:gd name="T7" fmla="*/ 22 h 210"/>
                <a:gd name="T8" fmla="*/ 44 w 154"/>
                <a:gd name="T9" fmla="*/ 35 h 210"/>
                <a:gd name="T10" fmla="*/ 38 w 154"/>
                <a:gd name="T11" fmla="*/ 48 h 210"/>
                <a:gd name="T12" fmla="*/ 30 w 154"/>
                <a:gd name="T13" fmla="*/ 61 h 210"/>
                <a:gd name="T14" fmla="*/ 17 w 154"/>
                <a:gd name="T15" fmla="*/ 70 h 210"/>
                <a:gd name="T16" fmla="*/ 0 w 154"/>
                <a:gd name="T17" fmla="*/ 76 h 210"/>
                <a:gd name="T18" fmla="*/ 20 w 154"/>
                <a:gd name="T19" fmla="*/ 106 h 210"/>
                <a:gd name="T20" fmla="*/ 22 w 154"/>
                <a:gd name="T21" fmla="*/ 105 h 210"/>
                <a:gd name="T22" fmla="*/ 28 w 154"/>
                <a:gd name="T23" fmla="*/ 102 h 210"/>
                <a:gd name="T24" fmla="*/ 37 w 154"/>
                <a:gd name="T25" fmla="*/ 96 h 210"/>
                <a:gd name="T26" fmla="*/ 46 w 154"/>
                <a:gd name="T27" fmla="*/ 88 h 210"/>
                <a:gd name="T28" fmla="*/ 57 w 154"/>
                <a:gd name="T29" fmla="*/ 78 h 210"/>
                <a:gd name="T30" fmla="*/ 66 w 154"/>
                <a:gd name="T31" fmla="*/ 65 h 210"/>
                <a:gd name="T32" fmla="*/ 73 w 154"/>
                <a:gd name="T33" fmla="*/ 48 h 210"/>
                <a:gd name="T34" fmla="*/ 76 w 154"/>
                <a:gd name="T35" fmla="*/ 29 h 210"/>
                <a:gd name="T36" fmla="*/ 49 w 154"/>
                <a:gd name="T37" fmla="*/ 0 h 2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4"/>
                <a:gd name="T58" fmla="*/ 0 h 210"/>
                <a:gd name="T59" fmla="*/ 154 w 154"/>
                <a:gd name="T60" fmla="*/ 210 h 2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4" h="210">
                  <a:moveTo>
                    <a:pt x="100" y="0"/>
                  </a:moveTo>
                  <a:lnTo>
                    <a:pt x="100" y="5"/>
                  </a:lnTo>
                  <a:lnTo>
                    <a:pt x="98" y="20"/>
                  </a:lnTo>
                  <a:lnTo>
                    <a:pt x="96" y="43"/>
                  </a:lnTo>
                  <a:lnTo>
                    <a:pt x="89" y="69"/>
                  </a:lnTo>
                  <a:lnTo>
                    <a:pt x="78" y="95"/>
                  </a:lnTo>
                  <a:lnTo>
                    <a:pt x="60" y="121"/>
                  </a:lnTo>
                  <a:lnTo>
                    <a:pt x="35" y="139"/>
                  </a:lnTo>
                  <a:lnTo>
                    <a:pt x="0" y="151"/>
                  </a:lnTo>
                  <a:lnTo>
                    <a:pt x="40" y="210"/>
                  </a:lnTo>
                  <a:lnTo>
                    <a:pt x="44" y="208"/>
                  </a:lnTo>
                  <a:lnTo>
                    <a:pt x="57" y="202"/>
                  </a:lnTo>
                  <a:lnTo>
                    <a:pt x="74" y="191"/>
                  </a:lnTo>
                  <a:lnTo>
                    <a:pt x="94" y="175"/>
                  </a:lnTo>
                  <a:lnTo>
                    <a:pt x="115" y="154"/>
                  </a:lnTo>
                  <a:lnTo>
                    <a:pt x="133" y="128"/>
                  </a:lnTo>
                  <a:lnTo>
                    <a:pt x="147" y="95"/>
                  </a:lnTo>
                  <a:lnTo>
                    <a:pt x="154" y="57"/>
                  </a:lnTo>
                  <a:lnTo>
                    <a:pt x="100" y="0"/>
                  </a:lnTo>
                  <a:close/>
                </a:path>
              </a:pathLst>
            </a:custGeom>
            <a:solidFill>
              <a:srgbClr val="FFFFF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65" name="Freeform 342"/>
            <p:cNvSpPr>
              <a:spLocks/>
            </p:cNvSpPr>
            <p:nvPr/>
          </p:nvSpPr>
          <p:spPr bwMode="auto">
            <a:xfrm>
              <a:off x="3159" y="2437"/>
              <a:ext cx="237" cy="338"/>
            </a:xfrm>
            <a:custGeom>
              <a:avLst/>
              <a:gdLst>
                <a:gd name="T0" fmla="*/ 238 w 476"/>
                <a:gd name="T1" fmla="*/ 0 h 677"/>
                <a:gd name="T2" fmla="*/ 237 w 476"/>
                <a:gd name="T3" fmla="*/ 1 h 677"/>
                <a:gd name="T4" fmla="*/ 231 w 476"/>
                <a:gd name="T5" fmla="*/ 4 h 677"/>
                <a:gd name="T6" fmla="*/ 223 w 476"/>
                <a:gd name="T7" fmla="*/ 9 h 677"/>
                <a:gd name="T8" fmla="*/ 213 w 476"/>
                <a:gd name="T9" fmla="*/ 17 h 677"/>
                <a:gd name="T10" fmla="*/ 200 w 476"/>
                <a:gd name="T11" fmla="*/ 27 h 677"/>
                <a:gd name="T12" fmla="*/ 185 w 476"/>
                <a:gd name="T13" fmla="*/ 40 h 677"/>
                <a:gd name="T14" fmla="*/ 170 w 476"/>
                <a:gd name="T15" fmla="*/ 55 h 677"/>
                <a:gd name="T16" fmla="*/ 152 w 476"/>
                <a:gd name="T17" fmla="*/ 73 h 677"/>
                <a:gd name="T18" fmla="*/ 135 w 476"/>
                <a:gd name="T19" fmla="*/ 94 h 677"/>
                <a:gd name="T20" fmla="*/ 117 w 476"/>
                <a:gd name="T21" fmla="*/ 119 h 677"/>
                <a:gd name="T22" fmla="*/ 99 w 476"/>
                <a:gd name="T23" fmla="*/ 146 h 677"/>
                <a:gd name="T24" fmla="*/ 83 w 476"/>
                <a:gd name="T25" fmla="*/ 177 h 677"/>
                <a:gd name="T26" fmla="*/ 67 w 476"/>
                <a:gd name="T27" fmla="*/ 212 h 677"/>
                <a:gd name="T28" fmla="*/ 52 w 476"/>
                <a:gd name="T29" fmla="*/ 250 h 677"/>
                <a:gd name="T30" fmla="*/ 38 w 476"/>
                <a:gd name="T31" fmla="*/ 292 h 677"/>
                <a:gd name="T32" fmla="*/ 27 w 476"/>
                <a:gd name="T33" fmla="*/ 338 h 677"/>
                <a:gd name="T34" fmla="*/ 0 w 476"/>
                <a:gd name="T35" fmla="*/ 287 h 677"/>
                <a:gd name="T36" fmla="*/ 0 w 476"/>
                <a:gd name="T37" fmla="*/ 285 h 677"/>
                <a:gd name="T38" fmla="*/ 0 w 476"/>
                <a:gd name="T39" fmla="*/ 279 h 677"/>
                <a:gd name="T40" fmla="*/ 0 w 476"/>
                <a:gd name="T41" fmla="*/ 271 h 677"/>
                <a:gd name="T42" fmla="*/ 1 w 476"/>
                <a:gd name="T43" fmla="*/ 259 h 677"/>
                <a:gd name="T44" fmla="*/ 2 w 476"/>
                <a:gd name="T45" fmla="*/ 245 h 677"/>
                <a:gd name="T46" fmla="*/ 4 w 476"/>
                <a:gd name="T47" fmla="*/ 229 h 677"/>
                <a:gd name="T48" fmla="*/ 7 w 476"/>
                <a:gd name="T49" fmla="*/ 210 h 677"/>
                <a:gd name="T50" fmla="*/ 11 w 476"/>
                <a:gd name="T51" fmla="*/ 190 h 677"/>
                <a:gd name="T52" fmla="*/ 15 w 476"/>
                <a:gd name="T53" fmla="*/ 169 h 677"/>
                <a:gd name="T54" fmla="*/ 23 w 476"/>
                <a:gd name="T55" fmla="*/ 147 h 677"/>
                <a:gd name="T56" fmla="*/ 31 w 476"/>
                <a:gd name="T57" fmla="*/ 124 h 677"/>
                <a:gd name="T58" fmla="*/ 42 w 476"/>
                <a:gd name="T59" fmla="*/ 102 h 677"/>
                <a:gd name="T60" fmla="*/ 55 w 476"/>
                <a:gd name="T61" fmla="*/ 79 h 677"/>
                <a:gd name="T62" fmla="*/ 69 w 476"/>
                <a:gd name="T63" fmla="*/ 57 h 677"/>
                <a:gd name="T64" fmla="*/ 86 w 476"/>
                <a:gd name="T65" fmla="*/ 36 h 677"/>
                <a:gd name="T66" fmla="*/ 106 w 476"/>
                <a:gd name="T67" fmla="*/ 16 h 677"/>
                <a:gd name="T68" fmla="*/ 106 w 476"/>
                <a:gd name="T69" fmla="*/ 16 h 677"/>
                <a:gd name="T70" fmla="*/ 106 w 476"/>
                <a:gd name="T71" fmla="*/ 18 h 677"/>
                <a:gd name="T72" fmla="*/ 106 w 476"/>
                <a:gd name="T73" fmla="*/ 21 h 677"/>
                <a:gd name="T74" fmla="*/ 107 w 476"/>
                <a:gd name="T75" fmla="*/ 24 h 677"/>
                <a:gd name="T76" fmla="*/ 108 w 476"/>
                <a:gd name="T77" fmla="*/ 27 h 677"/>
                <a:gd name="T78" fmla="*/ 110 w 476"/>
                <a:gd name="T79" fmla="*/ 31 h 677"/>
                <a:gd name="T80" fmla="*/ 113 w 476"/>
                <a:gd name="T81" fmla="*/ 33 h 677"/>
                <a:gd name="T82" fmla="*/ 118 w 476"/>
                <a:gd name="T83" fmla="*/ 36 h 677"/>
                <a:gd name="T84" fmla="*/ 124 w 476"/>
                <a:gd name="T85" fmla="*/ 37 h 677"/>
                <a:gd name="T86" fmla="*/ 133 w 476"/>
                <a:gd name="T87" fmla="*/ 38 h 677"/>
                <a:gd name="T88" fmla="*/ 144 w 476"/>
                <a:gd name="T89" fmla="*/ 37 h 677"/>
                <a:gd name="T90" fmla="*/ 157 w 476"/>
                <a:gd name="T91" fmla="*/ 34 h 677"/>
                <a:gd name="T92" fmla="*/ 173 w 476"/>
                <a:gd name="T93" fmla="*/ 29 h 677"/>
                <a:gd name="T94" fmla="*/ 191 w 476"/>
                <a:gd name="T95" fmla="*/ 22 h 677"/>
                <a:gd name="T96" fmla="*/ 213 w 476"/>
                <a:gd name="T97" fmla="*/ 13 h 677"/>
                <a:gd name="T98" fmla="*/ 238 w 476"/>
                <a:gd name="T99" fmla="*/ 0 h 6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6"/>
                <a:gd name="T151" fmla="*/ 0 h 677"/>
                <a:gd name="T152" fmla="*/ 476 w 476"/>
                <a:gd name="T153" fmla="*/ 677 h 6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6" h="677">
                  <a:moveTo>
                    <a:pt x="476" y="0"/>
                  </a:moveTo>
                  <a:lnTo>
                    <a:pt x="473" y="3"/>
                  </a:lnTo>
                  <a:lnTo>
                    <a:pt x="462" y="9"/>
                  </a:lnTo>
                  <a:lnTo>
                    <a:pt x="446" y="19"/>
                  </a:lnTo>
                  <a:lnTo>
                    <a:pt x="425" y="34"/>
                  </a:lnTo>
                  <a:lnTo>
                    <a:pt x="399" y="55"/>
                  </a:lnTo>
                  <a:lnTo>
                    <a:pt x="370" y="80"/>
                  </a:lnTo>
                  <a:lnTo>
                    <a:pt x="339" y="110"/>
                  </a:lnTo>
                  <a:lnTo>
                    <a:pt x="304" y="147"/>
                  </a:lnTo>
                  <a:lnTo>
                    <a:pt x="270" y="189"/>
                  </a:lnTo>
                  <a:lnTo>
                    <a:pt x="234" y="238"/>
                  </a:lnTo>
                  <a:lnTo>
                    <a:pt x="198" y="293"/>
                  </a:lnTo>
                  <a:lnTo>
                    <a:pt x="165" y="355"/>
                  </a:lnTo>
                  <a:lnTo>
                    <a:pt x="133" y="424"/>
                  </a:lnTo>
                  <a:lnTo>
                    <a:pt x="103" y="500"/>
                  </a:lnTo>
                  <a:lnTo>
                    <a:pt x="76" y="584"/>
                  </a:lnTo>
                  <a:lnTo>
                    <a:pt x="54" y="677"/>
                  </a:lnTo>
                  <a:lnTo>
                    <a:pt x="0" y="574"/>
                  </a:lnTo>
                  <a:lnTo>
                    <a:pt x="0" y="571"/>
                  </a:lnTo>
                  <a:lnTo>
                    <a:pt x="0" y="559"/>
                  </a:lnTo>
                  <a:lnTo>
                    <a:pt x="0" y="542"/>
                  </a:lnTo>
                  <a:lnTo>
                    <a:pt x="1" y="519"/>
                  </a:lnTo>
                  <a:lnTo>
                    <a:pt x="4" y="490"/>
                  </a:lnTo>
                  <a:lnTo>
                    <a:pt x="7" y="458"/>
                  </a:lnTo>
                  <a:lnTo>
                    <a:pt x="13" y="421"/>
                  </a:lnTo>
                  <a:lnTo>
                    <a:pt x="21" y="381"/>
                  </a:lnTo>
                  <a:lnTo>
                    <a:pt x="31" y="339"/>
                  </a:lnTo>
                  <a:lnTo>
                    <a:pt x="45" y="295"/>
                  </a:lnTo>
                  <a:lnTo>
                    <a:pt x="62" y="249"/>
                  </a:lnTo>
                  <a:lnTo>
                    <a:pt x="83" y="204"/>
                  </a:lnTo>
                  <a:lnTo>
                    <a:pt x="109" y="159"/>
                  </a:lnTo>
                  <a:lnTo>
                    <a:pt x="138" y="114"/>
                  </a:lnTo>
                  <a:lnTo>
                    <a:pt x="172" y="72"/>
                  </a:lnTo>
                  <a:lnTo>
                    <a:pt x="212" y="32"/>
                  </a:lnTo>
                  <a:lnTo>
                    <a:pt x="212" y="33"/>
                  </a:lnTo>
                  <a:lnTo>
                    <a:pt x="212" y="36"/>
                  </a:lnTo>
                  <a:lnTo>
                    <a:pt x="212" y="42"/>
                  </a:lnTo>
                  <a:lnTo>
                    <a:pt x="213" y="48"/>
                  </a:lnTo>
                  <a:lnTo>
                    <a:pt x="216" y="55"/>
                  </a:lnTo>
                  <a:lnTo>
                    <a:pt x="220" y="62"/>
                  </a:lnTo>
                  <a:lnTo>
                    <a:pt x="226" y="67"/>
                  </a:lnTo>
                  <a:lnTo>
                    <a:pt x="236" y="72"/>
                  </a:lnTo>
                  <a:lnTo>
                    <a:pt x="249" y="75"/>
                  </a:lnTo>
                  <a:lnTo>
                    <a:pt x="266" y="76"/>
                  </a:lnTo>
                  <a:lnTo>
                    <a:pt x="287" y="74"/>
                  </a:lnTo>
                  <a:lnTo>
                    <a:pt x="314" y="68"/>
                  </a:lnTo>
                  <a:lnTo>
                    <a:pt x="345" y="59"/>
                  </a:lnTo>
                  <a:lnTo>
                    <a:pt x="382" y="44"/>
                  </a:lnTo>
                  <a:lnTo>
                    <a:pt x="425" y="26"/>
                  </a:lnTo>
                  <a:lnTo>
                    <a:pt x="476" y="0"/>
                  </a:lnTo>
                  <a:close/>
                </a:path>
              </a:pathLst>
            </a:custGeom>
            <a:solidFill>
              <a:srgbClr val="FFFFFF"/>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66" name="Freeform 343"/>
            <p:cNvSpPr>
              <a:spLocks/>
            </p:cNvSpPr>
            <p:nvPr/>
          </p:nvSpPr>
          <p:spPr bwMode="auto">
            <a:xfrm>
              <a:off x="2557" y="2054"/>
              <a:ext cx="403" cy="406"/>
            </a:xfrm>
            <a:custGeom>
              <a:avLst/>
              <a:gdLst>
                <a:gd name="T0" fmla="*/ 30 w 806"/>
                <a:gd name="T1" fmla="*/ 23 h 814"/>
                <a:gd name="T2" fmla="*/ 57 w 806"/>
                <a:gd name="T3" fmla="*/ 24 h 814"/>
                <a:gd name="T4" fmla="*/ 102 w 806"/>
                <a:gd name="T5" fmla="*/ 25 h 814"/>
                <a:gd name="T6" fmla="*/ 159 w 806"/>
                <a:gd name="T7" fmla="*/ 26 h 814"/>
                <a:gd name="T8" fmla="*/ 221 w 806"/>
                <a:gd name="T9" fmla="*/ 27 h 814"/>
                <a:gd name="T10" fmla="*/ 281 w 806"/>
                <a:gd name="T11" fmla="*/ 29 h 814"/>
                <a:gd name="T12" fmla="*/ 330 w 806"/>
                <a:gd name="T13" fmla="*/ 31 h 814"/>
                <a:gd name="T14" fmla="*/ 363 w 806"/>
                <a:gd name="T15" fmla="*/ 32 h 814"/>
                <a:gd name="T16" fmla="*/ 373 w 806"/>
                <a:gd name="T17" fmla="*/ 82 h 814"/>
                <a:gd name="T18" fmla="*/ 381 w 806"/>
                <a:gd name="T19" fmla="*/ 309 h 814"/>
                <a:gd name="T20" fmla="*/ 383 w 806"/>
                <a:gd name="T21" fmla="*/ 385 h 814"/>
                <a:gd name="T22" fmla="*/ 388 w 806"/>
                <a:gd name="T23" fmla="*/ 401 h 814"/>
                <a:gd name="T24" fmla="*/ 395 w 806"/>
                <a:gd name="T25" fmla="*/ 406 h 814"/>
                <a:gd name="T26" fmla="*/ 401 w 806"/>
                <a:gd name="T27" fmla="*/ 396 h 814"/>
                <a:gd name="T28" fmla="*/ 403 w 806"/>
                <a:gd name="T29" fmla="*/ 308 h 814"/>
                <a:gd name="T30" fmla="*/ 397 w 806"/>
                <a:gd name="T31" fmla="*/ 62 h 814"/>
                <a:gd name="T32" fmla="*/ 394 w 806"/>
                <a:gd name="T33" fmla="*/ 9 h 814"/>
                <a:gd name="T34" fmla="*/ 386 w 806"/>
                <a:gd name="T35" fmla="*/ 9 h 814"/>
                <a:gd name="T36" fmla="*/ 371 w 806"/>
                <a:gd name="T37" fmla="*/ 8 h 814"/>
                <a:gd name="T38" fmla="*/ 351 w 806"/>
                <a:gd name="T39" fmla="*/ 8 h 814"/>
                <a:gd name="T40" fmla="*/ 325 w 806"/>
                <a:gd name="T41" fmla="*/ 7 h 814"/>
                <a:gd name="T42" fmla="*/ 295 w 806"/>
                <a:gd name="T43" fmla="*/ 7 h 814"/>
                <a:gd name="T44" fmla="*/ 262 w 806"/>
                <a:gd name="T45" fmla="*/ 6 h 814"/>
                <a:gd name="T46" fmla="*/ 228 w 806"/>
                <a:gd name="T47" fmla="*/ 6 h 814"/>
                <a:gd name="T48" fmla="*/ 193 w 806"/>
                <a:gd name="T49" fmla="*/ 5 h 814"/>
                <a:gd name="T50" fmla="*/ 159 w 806"/>
                <a:gd name="T51" fmla="*/ 5 h 814"/>
                <a:gd name="T52" fmla="*/ 125 w 806"/>
                <a:gd name="T53" fmla="*/ 3 h 814"/>
                <a:gd name="T54" fmla="*/ 94 w 806"/>
                <a:gd name="T55" fmla="*/ 3 h 814"/>
                <a:gd name="T56" fmla="*/ 67 w 806"/>
                <a:gd name="T57" fmla="*/ 2 h 814"/>
                <a:gd name="T58" fmla="*/ 44 w 806"/>
                <a:gd name="T59" fmla="*/ 2 h 814"/>
                <a:gd name="T60" fmla="*/ 26 w 806"/>
                <a:gd name="T61" fmla="*/ 1 h 814"/>
                <a:gd name="T62" fmla="*/ 15 w 806"/>
                <a:gd name="T63" fmla="*/ 0 h 814"/>
                <a:gd name="T64" fmla="*/ 7 w 806"/>
                <a:gd name="T65" fmla="*/ 0 h 814"/>
                <a:gd name="T66" fmla="*/ 0 w 806"/>
                <a:gd name="T67" fmla="*/ 5 h 814"/>
                <a:gd name="T68" fmla="*/ 3 w 806"/>
                <a:gd name="T69" fmla="*/ 14 h 814"/>
                <a:gd name="T70" fmla="*/ 15 w 806"/>
                <a:gd name="T71" fmla="*/ 21 h 8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814"/>
                <a:gd name="T110" fmla="*/ 806 w 806"/>
                <a:gd name="T111" fmla="*/ 814 h 8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814">
                  <a:moveTo>
                    <a:pt x="54" y="47"/>
                  </a:moveTo>
                  <a:lnTo>
                    <a:pt x="61" y="47"/>
                  </a:lnTo>
                  <a:lnTo>
                    <a:pt x="82" y="47"/>
                  </a:lnTo>
                  <a:lnTo>
                    <a:pt x="114" y="48"/>
                  </a:lnTo>
                  <a:lnTo>
                    <a:pt x="156" y="49"/>
                  </a:lnTo>
                  <a:lnTo>
                    <a:pt x="204" y="50"/>
                  </a:lnTo>
                  <a:lnTo>
                    <a:pt x="259" y="51"/>
                  </a:lnTo>
                  <a:lnTo>
                    <a:pt x="318" y="52"/>
                  </a:lnTo>
                  <a:lnTo>
                    <a:pt x="380" y="53"/>
                  </a:lnTo>
                  <a:lnTo>
                    <a:pt x="443" y="55"/>
                  </a:lnTo>
                  <a:lnTo>
                    <a:pt x="504" y="57"/>
                  </a:lnTo>
                  <a:lnTo>
                    <a:pt x="561" y="58"/>
                  </a:lnTo>
                  <a:lnTo>
                    <a:pt x="614" y="59"/>
                  </a:lnTo>
                  <a:lnTo>
                    <a:pt x="660" y="62"/>
                  </a:lnTo>
                  <a:lnTo>
                    <a:pt x="698" y="63"/>
                  </a:lnTo>
                  <a:lnTo>
                    <a:pt x="726" y="64"/>
                  </a:lnTo>
                  <a:lnTo>
                    <a:pt x="741" y="65"/>
                  </a:lnTo>
                  <a:lnTo>
                    <a:pt x="745" y="164"/>
                  </a:lnTo>
                  <a:lnTo>
                    <a:pt x="753" y="386"/>
                  </a:lnTo>
                  <a:lnTo>
                    <a:pt x="761" y="619"/>
                  </a:lnTo>
                  <a:lnTo>
                    <a:pt x="764" y="751"/>
                  </a:lnTo>
                  <a:lnTo>
                    <a:pt x="765" y="772"/>
                  </a:lnTo>
                  <a:lnTo>
                    <a:pt x="770" y="789"/>
                  </a:lnTo>
                  <a:lnTo>
                    <a:pt x="776" y="803"/>
                  </a:lnTo>
                  <a:lnTo>
                    <a:pt x="783" y="811"/>
                  </a:lnTo>
                  <a:lnTo>
                    <a:pt x="789" y="814"/>
                  </a:lnTo>
                  <a:lnTo>
                    <a:pt x="796" y="808"/>
                  </a:lnTo>
                  <a:lnTo>
                    <a:pt x="802" y="794"/>
                  </a:lnTo>
                  <a:lnTo>
                    <a:pt x="806" y="769"/>
                  </a:lnTo>
                  <a:lnTo>
                    <a:pt x="806" y="617"/>
                  </a:lnTo>
                  <a:lnTo>
                    <a:pt x="800" y="362"/>
                  </a:lnTo>
                  <a:lnTo>
                    <a:pt x="794" y="124"/>
                  </a:lnTo>
                  <a:lnTo>
                    <a:pt x="791" y="18"/>
                  </a:lnTo>
                  <a:lnTo>
                    <a:pt x="788" y="18"/>
                  </a:lnTo>
                  <a:lnTo>
                    <a:pt x="783" y="18"/>
                  </a:lnTo>
                  <a:lnTo>
                    <a:pt x="772" y="18"/>
                  </a:lnTo>
                  <a:lnTo>
                    <a:pt x="760" y="18"/>
                  </a:lnTo>
                  <a:lnTo>
                    <a:pt x="742" y="17"/>
                  </a:lnTo>
                  <a:lnTo>
                    <a:pt x="723" y="17"/>
                  </a:lnTo>
                  <a:lnTo>
                    <a:pt x="701" y="17"/>
                  </a:lnTo>
                  <a:lnTo>
                    <a:pt x="675" y="15"/>
                  </a:lnTo>
                  <a:lnTo>
                    <a:pt x="649" y="15"/>
                  </a:lnTo>
                  <a:lnTo>
                    <a:pt x="620" y="15"/>
                  </a:lnTo>
                  <a:lnTo>
                    <a:pt x="590" y="14"/>
                  </a:lnTo>
                  <a:lnTo>
                    <a:pt x="558" y="14"/>
                  </a:lnTo>
                  <a:lnTo>
                    <a:pt x="524" y="13"/>
                  </a:lnTo>
                  <a:lnTo>
                    <a:pt x="491" y="13"/>
                  </a:lnTo>
                  <a:lnTo>
                    <a:pt x="456" y="12"/>
                  </a:lnTo>
                  <a:lnTo>
                    <a:pt x="421" y="11"/>
                  </a:lnTo>
                  <a:lnTo>
                    <a:pt x="386" y="11"/>
                  </a:lnTo>
                  <a:lnTo>
                    <a:pt x="352" y="10"/>
                  </a:lnTo>
                  <a:lnTo>
                    <a:pt x="317" y="10"/>
                  </a:lnTo>
                  <a:lnTo>
                    <a:pt x="282" y="9"/>
                  </a:lnTo>
                  <a:lnTo>
                    <a:pt x="250" y="7"/>
                  </a:lnTo>
                  <a:lnTo>
                    <a:pt x="218" y="7"/>
                  </a:lnTo>
                  <a:lnTo>
                    <a:pt x="188" y="6"/>
                  </a:lnTo>
                  <a:lnTo>
                    <a:pt x="159" y="5"/>
                  </a:lnTo>
                  <a:lnTo>
                    <a:pt x="133" y="5"/>
                  </a:lnTo>
                  <a:lnTo>
                    <a:pt x="108" y="4"/>
                  </a:lnTo>
                  <a:lnTo>
                    <a:pt x="88" y="4"/>
                  </a:lnTo>
                  <a:lnTo>
                    <a:pt x="68" y="3"/>
                  </a:lnTo>
                  <a:lnTo>
                    <a:pt x="52" y="3"/>
                  </a:lnTo>
                  <a:lnTo>
                    <a:pt x="39" y="2"/>
                  </a:lnTo>
                  <a:lnTo>
                    <a:pt x="31" y="0"/>
                  </a:lnTo>
                  <a:lnTo>
                    <a:pt x="25" y="0"/>
                  </a:lnTo>
                  <a:lnTo>
                    <a:pt x="14" y="0"/>
                  </a:lnTo>
                  <a:lnTo>
                    <a:pt x="5" y="4"/>
                  </a:lnTo>
                  <a:lnTo>
                    <a:pt x="0" y="11"/>
                  </a:lnTo>
                  <a:lnTo>
                    <a:pt x="0" y="19"/>
                  </a:lnTo>
                  <a:lnTo>
                    <a:pt x="5" y="28"/>
                  </a:lnTo>
                  <a:lnTo>
                    <a:pt x="15" y="36"/>
                  </a:lnTo>
                  <a:lnTo>
                    <a:pt x="31" y="43"/>
                  </a:lnTo>
                  <a:lnTo>
                    <a:pt x="54" y="47"/>
                  </a:lnTo>
                  <a:close/>
                </a:path>
              </a:pathLst>
            </a:custGeom>
            <a:solidFill>
              <a:srgbClr val="9349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67" name="Freeform 344"/>
            <p:cNvSpPr>
              <a:spLocks/>
            </p:cNvSpPr>
            <p:nvPr/>
          </p:nvSpPr>
          <p:spPr bwMode="auto">
            <a:xfrm>
              <a:off x="3204" y="2259"/>
              <a:ext cx="32" cy="166"/>
            </a:xfrm>
            <a:custGeom>
              <a:avLst/>
              <a:gdLst>
                <a:gd name="T0" fmla="*/ 26 w 65"/>
                <a:gd name="T1" fmla="*/ 0 h 332"/>
                <a:gd name="T2" fmla="*/ 18 w 65"/>
                <a:gd name="T3" fmla="*/ 6 h 332"/>
                <a:gd name="T4" fmla="*/ 13 w 65"/>
                <a:gd name="T5" fmla="*/ 13 h 332"/>
                <a:gd name="T6" fmla="*/ 7 w 65"/>
                <a:gd name="T7" fmla="*/ 21 h 332"/>
                <a:gd name="T8" fmla="*/ 4 w 65"/>
                <a:gd name="T9" fmla="*/ 30 h 332"/>
                <a:gd name="T10" fmla="*/ 2 w 65"/>
                <a:gd name="T11" fmla="*/ 40 h 332"/>
                <a:gd name="T12" fmla="*/ 0 w 65"/>
                <a:gd name="T13" fmla="*/ 48 h 332"/>
                <a:gd name="T14" fmla="*/ 0 w 65"/>
                <a:gd name="T15" fmla="*/ 58 h 332"/>
                <a:gd name="T16" fmla="*/ 1 w 65"/>
                <a:gd name="T17" fmla="*/ 68 h 332"/>
                <a:gd name="T18" fmla="*/ 2 w 65"/>
                <a:gd name="T19" fmla="*/ 73 h 332"/>
                <a:gd name="T20" fmla="*/ 3 w 65"/>
                <a:gd name="T21" fmla="*/ 77 h 332"/>
                <a:gd name="T22" fmla="*/ 4 w 65"/>
                <a:gd name="T23" fmla="*/ 82 h 332"/>
                <a:gd name="T24" fmla="*/ 7 w 65"/>
                <a:gd name="T25" fmla="*/ 86 h 332"/>
                <a:gd name="T26" fmla="*/ 11 w 65"/>
                <a:gd name="T27" fmla="*/ 93 h 332"/>
                <a:gd name="T28" fmla="*/ 14 w 65"/>
                <a:gd name="T29" fmla="*/ 100 h 332"/>
                <a:gd name="T30" fmla="*/ 16 w 65"/>
                <a:gd name="T31" fmla="*/ 108 h 332"/>
                <a:gd name="T32" fmla="*/ 17 w 65"/>
                <a:gd name="T33" fmla="*/ 116 h 332"/>
                <a:gd name="T34" fmla="*/ 19 w 65"/>
                <a:gd name="T35" fmla="*/ 128 h 332"/>
                <a:gd name="T36" fmla="*/ 23 w 65"/>
                <a:gd name="T37" fmla="*/ 141 h 332"/>
                <a:gd name="T38" fmla="*/ 27 w 65"/>
                <a:gd name="T39" fmla="*/ 154 h 332"/>
                <a:gd name="T40" fmla="*/ 30 w 65"/>
                <a:gd name="T41" fmla="*/ 166 h 332"/>
                <a:gd name="T42" fmla="*/ 30 w 65"/>
                <a:gd name="T43" fmla="*/ 166 h 332"/>
                <a:gd name="T44" fmla="*/ 31 w 65"/>
                <a:gd name="T45" fmla="*/ 166 h 332"/>
                <a:gd name="T46" fmla="*/ 32 w 65"/>
                <a:gd name="T47" fmla="*/ 165 h 332"/>
                <a:gd name="T48" fmla="*/ 32 w 65"/>
                <a:gd name="T49" fmla="*/ 165 h 332"/>
                <a:gd name="T50" fmla="*/ 32 w 65"/>
                <a:gd name="T51" fmla="*/ 156 h 332"/>
                <a:gd name="T52" fmla="*/ 30 w 65"/>
                <a:gd name="T53" fmla="*/ 147 h 332"/>
                <a:gd name="T54" fmla="*/ 29 w 65"/>
                <a:gd name="T55" fmla="*/ 138 h 332"/>
                <a:gd name="T56" fmla="*/ 28 w 65"/>
                <a:gd name="T57" fmla="*/ 130 h 332"/>
                <a:gd name="T58" fmla="*/ 26 w 65"/>
                <a:gd name="T59" fmla="*/ 124 h 332"/>
                <a:gd name="T60" fmla="*/ 25 w 65"/>
                <a:gd name="T61" fmla="*/ 119 h 332"/>
                <a:gd name="T62" fmla="*/ 25 w 65"/>
                <a:gd name="T63" fmla="*/ 114 h 332"/>
                <a:gd name="T64" fmla="*/ 25 w 65"/>
                <a:gd name="T65" fmla="*/ 109 h 332"/>
                <a:gd name="T66" fmla="*/ 25 w 65"/>
                <a:gd name="T67" fmla="*/ 104 h 332"/>
                <a:gd name="T68" fmla="*/ 25 w 65"/>
                <a:gd name="T69" fmla="*/ 100 h 332"/>
                <a:gd name="T70" fmla="*/ 24 w 65"/>
                <a:gd name="T71" fmla="*/ 95 h 332"/>
                <a:gd name="T72" fmla="*/ 23 w 65"/>
                <a:gd name="T73" fmla="*/ 91 h 332"/>
                <a:gd name="T74" fmla="*/ 20 w 65"/>
                <a:gd name="T75" fmla="*/ 82 h 332"/>
                <a:gd name="T76" fmla="*/ 17 w 65"/>
                <a:gd name="T77" fmla="*/ 74 h 332"/>
                <a:gd name="T78" fmla="*/ 13 w 65"/>
                <a:gd name="T79" fmla="*/ 66 h 332"/>
                <a:gd name="T80" fmla="*/ 11 w 65"/>
                <a:gd name="T81" fmla="*/ 57 h 332"/>
                <a:gd name="T82" fmla="*/ 10 w 65"/>
                <a:gd name="T83" fmla="*/ 50 h 332"/>
                <a:gd name="T84" fmla="*/ 10 w 65"/>
                <a:gd name="T85" fmla="*/ 42 h 332"/>
                <a:gd name="T86" fmla="*/ 10 w 65"/>
                <a:gd name="T87" fmla="*/ 35 h 332"/>
                <a:gd name="T88" fmla="*/ 11 w 65"/>
                <a:gd name="T89" fmla="*/ 26 h 332"/>
                <a:gd name="T90" fmla="*/ 14 w 65"/>
                <a:gd name="T91" fmla="*/ 19 h 332"/>
                <a:gd name="T92" fmla="*/ 17 w 65"/>
                <a:gd name="T93" fmla="*/ 11 h 332"/>
                <a:gd name="T94" fmla="*/ 21 w 65"/>
                <a:gd name="T95" fmla="*/ 5 h 332"/>
                <a:gd name="T96" fmla="*/ 26 w 65"/>
                <a:gd name="T97" fmla="*/ 0 h 332"/>
                <a:gd name="T98" fmla="*/ 26 w 65"/>
                <a:gd name="T99" fmla="*/ 0 h 332"/>
                <a:gd name="T100" fmla="*/ 26 w 65"/>
                <a:gd name="T101" fmla="*/ 0 h 332"/>
                <a:gd name="T102" fmla="*/ 26 w 65"/>
                <a:gd name="T103" fmla="*/ 0 h 332"/>
                <a:gd name="T104" fmla="*/ 26 w 65"/>
                <a:gd name="T105" fmla="*/ 0 h 332"/>
                <a:gd name="T106" fmla="*/ 26 w 65"/>
                <a:gd name="T107" fmla="*/ 0 h 3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332"/>
                <a:gd name="T164" fmla="*/ 65 w 65"/>
                <a:gd name="T165" fmla="*/ 332 h 3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332">
                  <a:moveTo>
                    <a:pt x="52" y="0"/>
                  </a:moveTo>
                  <a:lnTo>
                    <a:pt x="37" y="12"/>
                  </a:lnTo>
                  <a:lnTo>
                    <a:pt x="26" y="26"/>
                  </a:lnTo>
                  <a:lnTo>
                    <a:pt x="15" y="42"/>
                  </a:lnTo>
                  <a:lnTo>
                    <a:pt x="8" y="61"/>
                  </a:lnTo>
                  <a:lnTo>
                    <a:pt x="4" y="79"/>
                  </a:lnTo>
                  <a:lnTo>
                    <a:pt x="0" y="97"/>
                  </a:lnTo>
                  <a:lnTo>
                    <a:pt x="0" y="117"/>
                  </a:lnTo>
                  <a:lnTo>
                    <a:pt x="3" y="135"/>
                  </a:lnTo>
                  <a:lnTo>
                    <a:pt x="5" y="145"/>
                  </a:lnTo>
                  <a:lnTo>
                    <a:pt x="7" y="154"/>
                  </a:lnTo>
                  <a:lnTo>
                    <a:pt x="9" y="164"/>
                  </a:lnTo>
                  <a:lnTo>
                    <a:pt x="14" y="172"/>
                  </a:lnTo>
                  <a:lnTo>
                    <a:pt x="22" y="186"/>
                  </a:lnTo>
                  <a:lnTo>
                    <a:pt x="28" y="201"/>
                  </a:lnTo>
                  <a:lnTo>
                    <a:pt x="32" y="216"/>
                  </a:lnTo>
                  <a:lnTo>
                    <a:pt x="35" y="232"/>
                  </a:lnTo>
                  <a:lnTo>
                    <a:pt x="39" y="256"/>
                  </a:lnTo>
                  <a:lnTo>
                    <a:pt x="46" y="282"/>
                  </a:lnTo>
                  <a:lnTo>
                    <a:pt x="54" y="307"/>
                  </a:lnTo>
                  <a:lnTo>
                    <a:pt x="60" y="331"/>
                  </a:lnTo>
                  <a:lnTo>
                    <a:pt x="61" y="332"/>
                  </a:lnTo>
                  <a:lnTo>
                    <a:pt x="62" y="331"/>
                  </a:lnTo>
                  <a:lnTo>
                    <a:pt x="64" y="330"/>
                  </a:lnTo>
                  <a:lnTo>
                    <a:pt x="65" y="329"/>
                  </a:lnTo>
                  <a:lnTo>
                    <a:pt x="64" y="311"/>
                  </a:lnTo>
                  <a:lnTo>
                    <a:pt x="61" y="293"/>
                  </a:lnTo>
                  <a:lnTo>
                    <a:pt x="59" y="276"/>
                  </a:lnTo>
                  <a:lnTo>
                    <a:pt x="56" y="259"/>
                  </a:lnTo>
                  <a:lnTo>
                    <a:pt x="53" y="248"/>
                  </a:lnTo>
                  <a:lnTo>
                    <a:pt x="51" y="238"/>
                  </a:lnTo>
                  <a:lnTo>
                    <a:pt x="50" y="229"/>
                  </a:lnTo>
                  <a:lnTo>
                    <a:pt x="50" y="218"/>
                  </a:lnTo>
                  <a:lnTo>
                    <a:pt x="50" y="209"/>
                  </a:lnTo>
                  <a:lnTo>
                    <a:pt x="50" y="200"/>
                  </a:lnTo>
                  <a:lnTo>
                    <a:pt x="49" y="190"/>
                  </a:lnTo>
                  <a:lnTo>
                    <a:pt x="46" y="182"/>
                  </a:lnTo>
                  <a:lnTo>
                    <a:pt x="41" y="164"/>
                  </a:lnTo>
                  <a:lnTo>
                    <a:pt x="34" y="148"/>
                  </a:lnTo>
                  <a:lnTo>
                    <a:pt x="27" y="132"/>
                  </a:lnTo>
                  <a:lnTo>
                    <a:pt x="22" y="114"/>
                  </a:lnTo>
                  <a:lnTo>
                    <a:pt x="20" y="100"/>
                  </a:lnTo>
                  <a:lnTo>
                    <a:pt x="20" y="85"/>
                  </a:lnTo>
                  <a:lnTo>
                    <a:pt x="21" y="69"/>
                  </a:lnTo>
                  <a:lnTo>
                    <a:pt x="23" y="53"/>
                  </a:lnTo>
                  <a:lnTo>
                    <a:pt x="28" y="38"/>
                  </a:lnTo>
                  <a:lnTo>
                    <a:pt x="35" y="23"/>
                  </a:lnTo>
                  <a:lnTo>
                    <a:pt x="42" y="10"/>
                  </a:lnTo>
                  <a:lnTo>
                    <a:pt x="52"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68" name="Freeform 345"/>
            <p:cNvSpPr>
              <a:spLocks/>
            </p:cNvSpPr>
            <p:nvPr/>
          </p:nvSpPr>
          <p:spPr bwMode="auto">
            <a:xfrm>
              <a:off x="3236" y="2359"/>
              <a:ext cx="133" cy="78"/>
            </a:xfrm>
            <a:custGeom>
              <a:avLst/>
              <a:gdLst>
                <a:gd name="T0" fmla="*/ 133 w 267"/>
                <a:gd name="T1" fmla="*/ 0 h 157"/>
                <a:gd name="T2" fmla="*/ 131 w 267"/>
                <a:gd name="T3" fmla="*/ 10 h 157"/>
                <a:gd name="T4" fmla="*/ 127 w 267"/>
                <a:gd name="T5" fmla="*/ 19 h 157"/>
                <a:gd name="T6" fmla="*/ 124 w 267"/>
                <a:gd name="T7" fmla="*/ 27 h 157"/>
                <a:gd name="T8" fmla="*/ 119 w 267"/>
                <a:gd name="T9" fmla="*/ 34 h 157"/>
                <a:gd name="T10" fmla="*/ 114 w 267"/>
                <a:gd name="T11" fmla="*/ 40 h 157"/>
                <a:gd name="T12" fmla="*/ 107 w 267"/>
                <a:gd name="T13" fmla="*/ 46 h 157"/>
                <a:gd name="T14" fmla="*/ 99 w 267"/>
                <a:gd name="T15" fmla="*/ 50 h 157"/>
                <a:gd name="T16" fmla="*/ 91 w 267"/>
                <a:gd name="T17" fmla="*/ 55 h 157"/>
                <a:gd name="T18" fmla="*/ 80 w 267"/>
                <a:gd name="T19" fmla="*/ 59 h 157"/>
                <a:gd name="T20" fmla="*/ 70 w 267"/>
                <a:gd name="T21" fmla="*/ 63 h 157"/>
                <a:gd name="T22" fmla="*/ 58 w 267"/>
                <a:gd name="T23" fmla="*/ 65 h 157"/>
                <a:gd name="T24" fmla="*/ 47 w 267"/>
                <a:gd name="T25" fmla="*/ 67 h 157"/>
                <a:gd name="T26" fmla="*/ 36 w 267"/>
                <a:gd name="T27" fmla="*/ 69 h 157"/>
                <a:gd name="T28" fmla="*/ 24 w 267"/>
                <a:gd name="T29" fmla="*/ 69 h 157"/>
                <a:gd name="T30" fmla="*/ 13 w 267"/>
                <a:gd name="T31" fmla="*/ 69 h 157"/>
                <a:gd name="T32" fmla="*/ 2 w 267"/>
                <a:gd name="T33" fmla="*/ 67 h 157"/>
                <a:gd name="T34" fmla="*/ 1 w 267"/>
                <a:gd name="T35" fmla="*/ 67 h 157"/>
                <a:gd name="T36" fmla="*/ 0 w 267"/>
                <a:gd name="T37" fmla="*/ 68 h 157"/>
                <a:gd name="T38" fmla="*/ 0 w 267"/>
                <a:gd name="T39" fmla="*/ 70 h 157"/>
                <a:gd name="T40" fmla="*/ 0 w 267"/>
                <a:gd name="T41" fmla="*/ 71 h 157"/>
                <a:gd name="T42" fmla="*/ 5 w 267"/>
                <a:gd name="T43" fmla="*/ 75 h 157"/>
                <a:gd name="T44" fmla="*/ 11 w 267"/>
                <a:gd name="T45" fmla="*/ 76 h 157"/>
                <a:gd name="T46" fmla="*/ 16 w 267"/>
                <a:gd name="T47" fmla="*/ 77 h 157"/>
                <a:gd name="T48" fmla="*/ 23 w 267"/>
                <a:gd name="T49" fmla="*/ 78 h 157"/>
                <a:gd name="T50" fmla="*/ 28 w 267"/>
                <a:gd name="T51" fmla="*/ 77 h 157"/>
                <a:gd name="T52" fmla="*/ 35 w 267"/>
                <a:gd name="T53" fmla="*/ 77 h 157"/>
                <a:gd name="T54" fmla="*/ 40 w 267"/>
                <a:gd name="T55" fmla="*/ 76 h 157"/>
                <a:gd name="T56" fmla="*/ 47 w 267"/>
                <a:gd name="T57" fmla="*/ 75 h 157"/>
                <a:gd name="T58" fmla="*/ 54 w 267"/>
                <a:gd name="T59" fmla="*/ 73 h 157"/>
                <a:gd name="T60" fmla="*/ 61 w 267"/>
                <a:gd name="T61" fmla="*/ 72 h 157"/>
                <a:gd name="T62" fmla="*/ 67 w 267"/>
                <a:gd name="T63" fmla="*/ 69 h 157"/>
                <a:gd name="T64" fmla="*/ 74 w 267"/>
                <a:gd name="T65" fmla="*/ 67 h 157"/>
                <a:gd name="T66" fmla="*/ 81 w 267"/>
                <a:gd name="T67" fmla="*/ 64 h 157"/>
                <a:gd name="T68" fmla="*/ 87 w 267"/>
                <a:gd name="T69" fmla="*/ 61 h 157"/>
                <a:gd name="T70" fmla="*/ 93 w 267"/>
                <a:gd name="T71" fmla="*/ 57 h 157"/>
                <a:gd name="T72" fmla="*/ 100 w 267"/>
                <a:gd name="T73" fmla="*/ 54 h 157"/>
                <a:gd name="T74" fmla="*/ 107 w 267"/>
                <a:gd name="T75" fmla="*/ 49 h 157"/>
                <a:gd name="T76" fmla="*/ 114 w 267"/>
                <a:gd name="T77" fmla="*/ 44 h 157"/>
                <a:gd name="T78" fmla="*/ 119 w 267"/>
                <a:gd name="T79" fmla="*/ 38 h 157"/>
                <a:gd name="T80" fmla="*/ 124 w 267"/>
                <a:gd name="T81" fmla="*/ 31 h 157"/>
                <a:gd name="T82" fmla="*/ 127 w 267"/>
                <a:gd name="T83" fmla="*/ 24 h 157"/>
                <a:gd name="T84" fmla="*/ 130 w 267"/>
                <a:gd name="T85" fmla="*/ 16 h 157"/>
                <a:gd name="T86" fmla="*/ 132 w 267"/>
                <a:gd name="T87" fmla="*/ 8 h 157"/>
                <a:gd name="T88" fmla="*/ 133 w 267"/>
                <a:gd name="T89" fmla="*/ 0 h 157"/>
                <a:gd name="T90" fmla="*/ 133 w 267"/>
                <a:gd name="T91" fmla="*/ 0 h 157"/>
                <a:gd name="T92" fmla="*/ 133 w 267"/>
                <a:gd name="T93" fmla="*/ 0 h 157"/>
                <a:gd name="T94" fmla="*/ 133 w 267"/>
                <a:gd name="T95" fmla="*/ 0 h 157"/>
                <a:gd name="T96" fmla="*/ 133 w 267"/>
                <a:gd name="T97" fmla="*/ 0 h 157"/>
                <a:gd name="T98" fmla="*/ 133 w 267"/>
                <a:gd name="T99" fmla="*/ 0 h 1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7"/>
                <a:gd name="T151" fmla="*/ 0 h 157"/>
                <a:gd name="T152" fmla="*/ 267 w 267"/>
                <a:gd name="T153" fmla="*/ 157 h 1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7" h="157">
                  <a:moveTo>
                    <a:pt x="267" y="0"/>
                  </a:moveTo>
                  <a:lnTo>
                    <a:pt x="262" y="21"/>
                  </a:lnTo>
                  <a:lnTo>
                    <a:pt x="255" y="38"/>
                  </a:lnTo>
                  <a:lnTo>
                    <a:pt x="249" y="54"/>
                  </a:lnTo>
                  <a:lnTo>
                    <a:pt x="238" y="69"/>
                  </a:lnTo>
                  <a:lnTo>
                    <a:pt x="228" y="81"/>
                  </a:lnTo>
                  <a:lnTo>
                    <a:pt x="214" y="92"/>
                  </a:lnTo>
                  <a:lnTo>
                    <a:pt x="199" y="101"/>
                  </a:lnTo>
                  <a:lnTo>
                    <a:pt x="182" y="111"/>
                  </a:lnTo>
                  <a:lnTo>
                    <a:pt x="161" y="119"/>
                  </a:lnTo>
                  <a:lnTo>
                    <a:pt x="140" y="126"/>
                  </a:lnTo>
                  <a:lnTo>
                    <a:pt x="117" y="131"/>
                  </a:lnTo>
                  <a:lnTo>
                    <a:pt x="95" y="135"/>
                  </a:lnTo>
                  <a:lnTo>
                    <a:pt x="72" y="138"/>
                  </a:lnTo>
                  <a:lnTo>
                    <a:pt x="49" y="139"/>
                  </a:lnTo>
                  <a:lnTo>
                    <a:pt x="27" y="138"/>
                  </a:lnTo>
                  <a:lnTo>
                    <a:pt x="5" y="135"/>
                  </a:lnTo>
                  <a:lnTo>
                    <a:pt x="3" y="135"/>
                  </a:lnTo>
                  <a:lnTo>
                    <a:pt x="1" y="137"/>
                  </a:lnTo>
                  <a:lnTo>
                    <a:pt x="0" y="140"/>
                  </a:lnTo>
                  <a:lnTo>
                    <a:pt x="1" y="143"/>
                  </a:lnTo>
                  <a:lnTo>
                    <a:pt x="11" y="150"/>
                  </a:lnTo>
                  <a:lnTo>
                    <a:pt x="22" y="153"/>
                  </a:lnTo>
                  <a:lnTo>
                    <a:pt x="33" y="155"/>
                  </a:lnTo>
                  <a:lnTo>
                    <a:pt x="46" y="157"/>
                  </a:lnTo>
                  <a:lnTo>
                    <a:pt x="57" y="155"/>
                  </a:lnTo>
                  <a:lnTo>
                    <a:pt x="70" y="154"/>
                  </a:lnTo>
                  <a:lnTo>
                    <a:pt x="81" y="153"/>
                  </a:lnTo>
                  <a:lnTo>
                    <a:pt x="94" y="151"/>
                  </a:lnTo>
                  <a:lnTo>
                    <a:pt x="108" y="147"/>
                  </a:lnTo>
                  <a:lnTo>
                    <a:pt x="122" y="144"/>
                  </a:lnTo>
                  <a:lnTo>
                    <a:pt x="134" y="139"/>
                  </a:lnTo>
                  <a:lnTo>
                    <a:pt x="148" y="135"/>
                  </a:lnTo>
                  <a:lnTo>
                    <a:pt x="162" y="129"/>
                  </a:lnTo>
                  <a:lnTo>
                    <a:pt x="175" y="122"/>
                  </a:lnTo>
                  <a:lnTo>
                    <a:pt x="187" y="115"/>
                  </a:lnTo>
                  <a:lnTo>
                    <a:pt x="200" y="108"/>
                  </a:lnTo>
                  <a:lnTo>
                    <a:pt x="215" y="99"/>
                  </a:lnTo>
                  <a:lnTo>
                    <a:pt x="228" y="88"/>
                  </a:lnTo>
                  <a:lnTo>
                    <a:pt x="239" y="76"/>
                  </a:lnTo>
                  <a:lnTo>
                    <a:pt x="249" y="62"/>
                  </a:lnTo>
                  <a:lnTo>
                    <a:pt x="255" y="48"/>
                  </a:lnTo>
                  <a:lnTo>
                    <a:pt x="261" y="33"/>
                  </a:lnTo>
                  <a:lnTo>
                    <a:pt x="265" y="17"/>
                  </a:lnTo>
                  <a:lnTo>
                    <a:pt x="267"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69" name="Freeform 346"/>
            <p:cNvSpPr>
              <a:spLocks/>
            </p:cNvSpPr>
            <p:nvPr/>
          </p:nvSpPr>
          <p:spPr bwMode="auto">
            <a:xfrm>
              <a:off x="3212" y="2222"/>
              <a:ext cx="32" cy="134"/>
            </a:xfrm>
            <a:custGeom>
              <a:avLst/>
              <a:gdLst>
                <a:gd name="T0" fmla="*/ 0 w 64"/>
                <a:gd name="T1" fmla="*/ 0 h 267"/>
                <a:gd name="T2" fmla="*/ 5 w 64"/>
                <a:gd name="T3" fmla="*/ 4 h 267"/>
                <a:gd name="T4" fmla="*/ 9 w 64"/>
                <a:gd name="T5" fmla="*/ 8 h 267"/>
                <a:gd name="T6" fmla="*/ 13 w 64"/>
                <a:gd name="T7" fmla="*/ 12 h 267"/>
                <a:gd name="T8" fmla="*/ 16 w 64"/>
                <a:gd name="T9" fmla="*/ 16 h 267"/>
                <a:gd name="T10" fmla="*/ 20 w 64"/>
                <a:gd name="T11" fmla="*/ 20 h 267"/>
                <a:gd name="T12" fmla="*/ 22 w 64"/>
                <a:gd name="T13" fmla="*/ 25 h 267"/>
                <a:gd name="T14" fmla="*/ 24 w 64"/>
                <a:gd name="T15" fmla="*/ 30 h 267"/>
                <a:gd name="T16" fmla="*/ 26 w 64"/>
                <a:gd name="T17" fmla="*/ 35 h 267"/>
                <a:gd name="T18" fmla="*/ 26 w 64"/>
                <a:gd name="T19" fmla="*/ 46 h 267"/>
                <a:gd name="T20" fmla="*/ 25 w 64"/>
                <a:gd name="T21" fmla="*/ 57 h 267"/>
                <a:gd name="T22" fmla="*/ 21 w 64"/>
                <a:gd name="T23" fmla="*/ 68 h 267"/>
                <a:gd name="T24" fmla="*/ 18 w 64"/>
                <a:gd name="T25" fmla="*/ 78 h 267"/>
                <a:gd name="T26" fmla="*/ 16 w 64"/>
                <a:gd name="T27" fmla="*/ 92 h 267"/>
                <a:gd name="T28" fmla="*/ 17 w 64"/>
                <a:gd name="T29" fmla="*/ 106 h 267"/>
                <a:gd name="T30" fmla="*/ 19 w 64"/>
                <a:gd name="T31" fmla="*/ 121 h 267"/>
                <a:gd name="T32" fmla="*/ 23 w 64"/>
                <a:gd name="T33" fmla="*/ 134 h 267"/>
                <a:gd name="T34" fmla="*/ 23 w 64"/>
                <a:gd name="T35" fmla="*/ 134 h 267"/>
                <a:gd name="T36" fmla="*/ 23 w 64"/>
                <a:gd name="T37" fmla="*/ 134 h 267"/>
                <a:gd name="T38" fmla="*/ 23 w 64"/>
                <a:gd name="T39" fmla="*/ 134 h 267"/>
                <a:gd name="T40" fmla="*/ 23 w 64"/>
                <a:gd name="T41" fmla="*/ 133 h 267"/>
                <a:gd name="T42" fmla="*/ 20 w 64"/>
                <a:gd name="T43" fmla="*/ 123 h 267"/>
                <a:gd name="T44" fmla="*/ 18 w 64"/>
                <a:gd name="T45" fmla="*/ 114 h 267"/>
                <a:gd name="T46" fmla="*/ 18 w 64"/>
                <a:gd name="T47" fmla="*/ 104 h 267"/>
                <a:gd name="T48" fmla="*/ 17 w 64"/>
                <a:gd name="T49" fmla="*/ 93 h 267"/>
                <a:gd name="T50" fmla="*/ 19 w 64"/>
                <a:gd name="T51" fmla="*/ 81 h 267"/>
                <a:gd name="T52" fmla="*/ 22 w 64"/>
                <a:gd name="T53" fmla="*/ 69 h 267"/>
                <a:gd name="T54" fmla="*/ 26 w 64"/>
                <a:gd name="T55" fmla="*/ 58 h 267"/>
                <a:gd name="T56" fmla="*/ 30 w 64"/>
                <a:gd name="T57" fmla="*/ 47 h 267"/>
                <a:gd name="T58" fmla="*/ 32 w 64"/>
                <a:gd name="T59" fmla="*/ 38 h 267"/>
                <a:gd name="T60" fmla="*/ 31 w 64"/>
                <a:gd name="T61" fmla="*/ 31 h 267"/>
                <a:gd name="T62" fmla="*/ 29 w 64"/>
                <a:gd name="T63" fmla="*/ 24 h 267"/>
                <a:gd name="T64" fmla="*/ 25 w 64"/>
                <a:gd name="T65" fmla="*/ 18 h 267"/>
                <a:gd name="T66" fmla="*/ 20 w 64"/>
                <a:gd name="T67" fmla="*/ 13 h 267"/>
                <a:gd name="T68" fmla="*/ 14 w 64"/>
                <a:gd name="T69" fmla="*/ 8 h 267"/>
                <a:gd name="T70" fmla="*/ 7 w 64"/>
                <a:gd name="T71" fmla="*/ 4 h 267"/>
                <a:gd name="T72" fmla="*/ 1 w 64"/>
                <a:gd name="T73" fmla="*/ 0 h 267"/>
                <a:gd name="T74" fmla="*/ 1 w 64"/>
                <a:gd name="T75" fmla="*/ 0 h 267"/>
                <a:gd name="T76" fmla="*/ 1 w 64"/>
                <a:gd name="T77" fmla="*/ 0 h 267"/>
                <a:gd name="T78" fmla="*/ 0 w 64"/>
                <a:gd name="T79" fmla="*/ 0 h 267"/>
                <a:gd name="T80" fmla="*/ 0 w 64"/>
                <a:gd name="T81" fmla="*/ 0 h 267"/>
                <a:gd name="T82" fmla="*/ 0 w 64"/>
                <a:gd name="T83" fmla="*/ 0 h 2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267"/>
                <a:gd name="T128" fmla="*/ 64 w 64"/>
                <a:gd name="T129" fmla="*/ 267 h 2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267">
                  <a:moveTo>
                    <a:pt x="0" y="0"/>
                  </a:moveTo>
                  <a:lnTo>
                    <a:pt x="10" y="7"/>
                  </a:lnTo>
                  <a:lnTo>
                    <a:pt x="18" y="15"/>
                  </a:lnTo>
                  <a:lnTo>
                    <a:pt x="26" y="23"/>
                  </a:lnTo>
                  <a:lnTo>
                    <a:pt x="33" y="31"/>
                  </a:lnTo>
                  <a:lnTo>
                    <a:pt x="40" y="40"/>
                  </a:lnTo>
                  <a:lnTo>
                    <a:pt x="44" y="49"/>
                  </a:lnTo>
                  <a:lnTo>
                    <a:pt x="49" y="60"/>
                  </a:lnTo>
                  <a:lnTo>
                    <a:pt x="52" y="70"/>
                  </a:lnTo>
                  <a:lnTo>
                    <a:pt x="53" y="91"/>
                  </a:lnTo>
                  <a:lnTo>
                    <a:pt x="50" y="113"/>
                  </a:lnTo>
                  <a:lnTo>
                    <a:pt x="43" y="135"/>
                  </a:lnTo>
                  <a:lnTo>
                    <a:pt x="37" y="155"/>
                  </a:lnTo>
                  <a:lnTo>
                    <a:pt x="33" y="183"/>
                  </a:lnTo>
                  <a:lnTo>
                    <a:pt x="34" y="212"/>
                  </a:lnTo>
                  <a:lnTo>
                    <a:pt x="38" y="241"/>
                  </a:lnTo>
                  <a:lnTo>
                    <a:pt x="46" y="267"/>
                  </a:lnTo>
                  <a:lnTo>
                    <a:pt x="46" y="266"/>
                  </a:lnTo>
                  <a:lnTo>
                    <a:pt x="41" y="246"/>
                  </a:lnTo>
                  <a:lnTo>
                    <a:pt x="37" y="227"/>
                  </a:lnTo>
                  <a:lnTo>
                    <a:pt x="36" y="207"/>
                  </a:lnTo>
                  <a:lnTo>
                    <a:pt x="35" y="185"/>
                  </a:lnTo>
                  <a:lnTo>
                    <a:pt x="38" y="161"/>
                  </a:lnTo>
                  <a:lnTo>
                    <a:pt x="44" y="138"/>
                  </a:lnTo>
                  <a:lnTo>
                    <a:pt x="52" y="116"/>
                  </a:lnTo>
                  <a:lnTo>
                    <a:pt x="60" y="93"/>
                  </a:lnTo>
                  <a:lnTo>
                    <a:pt x="64" y="76"/>
                  </a:lnTo>
                  <a:lnTo>
                    <a:pt x="63" y="61"/>
                  </a:lnTo>
                  <a:lnTo>
                    <a:pt x="58" y="48"/>
                  </a:lnTo>
                  <a:lnTo>
                    <a:pt x="50" y="36"/>
                  </a:lnTo>
                  <a:lnTo>
                    <a:pt x="41" y="25"/>
                  </a:lnTo>
                  <a:lnTo>
                    <a:pt x="28" y="16"/>
                  </a:lnTo>
                  <a:lnTo>
                    <a:pt x="15" y="8"/>
                  </a:lnTo>
                  <a:lnTo>
                    <a:pt x="2" y="0"/>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0" name="Freeform 347"/>
            <p:cNvSpPr>
              <a:spLocks/>
            </p:cNvSpPr>
            <p:nvPr/>
          </p:nvSpPr>
          <p:spPr bwMode="auto">
            <a:xfrm>
              <a:off x="3223" y="2258"/>
              <a:ext cx="20" cy="14"/>
            </a:xfrm>
            <a:custGeom>
              <a:avLst/>
              <a:gdLst>
                <a:gd name="T0" fmla="*/ 0 w 41"/>
                <a:gd name="T1" fmla="*/ 0 h 27"/>
                <a:gd name="T2" fmla="*/ 0 w 41"/>
                <a:gd name="T3" fmla="*/ 1 h 27"/>
                <a:gd name="T4" fmla="*/ 0 w 41"/>
                <a:gd name="T5" fmla="*/ 3 h 27"/>
                <a:gd name="T6" fmla="*/ 0 w 41"/>
                <a:gd name="T7" fmla="*/ 4 h 27"/>
                <a:gd name="T8" fmla="*/ 0 w 41"/>
                <a:gd name="T9" fmla="*/ 6 h 27"/>
                <a:gd name="T10" fmla="*/ 2 w 41"/>
                <a:gd name="T11" fmla="*/ 7 h 27"/>
                <a:gd name="T12" fmla="*/ 3 w 41"/>
                <a:gd name="T13" fmla="*/ 9 h 27"/>
                <a:gd name="T14" fmla="*/ 4 w 41"/>
                <a:gd name="T15" fmla="*/ 10 h 27"/>
                <a:gd name="T16" fmla="*/ 5 w 41"/>
                <a:gd name="T17" fmla="*/ 11 h 27"/>
                <a:gd name="T18" fmla="*/ 7 w 41"/>
                <a:gd name="T19" fmla="*/ 11 h 27"/>
                <a:gd name="T20" fmla="*/ 9 w 41"/>
                <a:gd name="T21" fmla="*/ 12 h 27"/>
                <a:gd name="T22" fmla="*/ 10 w 41"/>
                <a:gd name="T23" fmla="*/ 13 h 27"/>
                <a:gd name="T24" fmla="*/ 12 w 41"/>
                <a:gd name="T25" fmla="*/ 13 h 27"/>
                <a:gd name="T26" fmla="*/ 14 w 41"/>
                <a:gd name="T27" fmla="*/ 13 h 27"/>
                <a:gd name="T28" fmla="*/ 15 w 41"/>
                <a:gd name="T29" fmla="*/ 13 h 27"/>
                <a:gd name="T30" fmla="*/ 17 w 41"/>
                <a:gd name="T31" fmla="*/ 13 h 27"/>
                <a:gd name="T32" fmla="*/ 18 w 41"/>
                <a:gd name="T33" fmla="*/ 11 h 27"/>
                <a:gd name="T34" fmla="*/ 19 w 41"/>
                <a:gd name="T35" fmla="*/ 11 h 27"/>
                <a:gd name="T36" fmla="*/ 20 w 41"/>
                <a:gd name="T37" fmla="*/ 10 h 27"/>
                <a:gd name="T38" fmla="*/ 20 w 41"/>
                <a:gd name="T39" fmla="*/ 9 h 27"/>
                <a:gd name="T40" fmla="*/ 20 w 41"/>
                <a:gd name="T41" fmla="*/ 9 h 27"/>
                <a:gd name="T42" fmla="*/ 19 w 41"/>
                <a:gd name="T43" fmla="*/ 7 h 27"/>
                <a:gd name="T44" fmla="*/ 17 w 41"/>
                <a:gd name="T45" fmla="*/ 6 h 27"/>
                <a:gd name="T46" fmla="*/ 14 w 41"/>
                <a:gd name="T47" fmla="*/ 6 h 27"/>
                <a:gd name="T48" fmla="*/ 11 w 41"/>
                <a:gd name="T49" fmla="*/ 6 h 27"/>
                <a:gd name="T50" fmla="*/ 10 w 41"/>
                <a:gd name="T51" fmla="*/ 6 h 27"/>
                <a:gd name="T52" fmla="*/ 8 w 41"/>
                <a:gd name="T53" fmla="*/ 5 h 27"/>
                <a:gd name="T54" fmla="*/ 6 w 41"/>
                <a:gd name="T55" fmla="*/ 5 h 27"/>
                <a:gd name="T56" fmla="*/ 5 w 41"/>
                <a:gd name="T57" fmla="*/ 4 h 27"/>
                <a:gd name="T58" fmla="*/ 3 w 41"/>
                <a:gd name="T59" fmla="*/ 3 h 27"/>
                <a:gd name="T60" fmla="*/ 2 w 41"/>
                <a:gd name="T61" fmla="*/ 2 h 27"/>
                <a:gd name="T62" fmla="*/ 1 w 41"/>
                <a:gd name="T63" fmla="*/ 1 h 27"/>
                <a:gd name="T64" fmla="*/ 0 w 41"/>
                <a:gd name="T65" fmla="*/ 0 h 27"/>
                <a:gd name="T66" fmla="*/ 0 w 41"/>
                <a:gd name="T67" fmla="*/ 0 h 27"/>
                <a:gd name="T68" fmla="*/ 0 w 41"/>
                <a:gd name="T69" fmla="*/ 0 h 27"/>
                <a:gd name="T70" fmla="*/ 0 w 41"/>
                <a:gd name="T71" fmla="*/ 0 h 27"/>
                <a:gd name="T72" fmla="*/ 0 w 41"/>
                <a:gd name="T73" fmla="*/ 0 h 27"/>
                <a:gd name="T74" fmla="*/ 0 w 41"/>
                <a:gd name="T75" fmla="*/ 0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
                <a:gd name="T115" fmla="*/ 0 h 27"/>
                <a:gd name="T116" fmla="*/ 41 w 41"/>
                <a:gd name="T117" fmla="*/ 27 h 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 h="27">
                  <a:moveTo>
                    <a:pt x="0" y="0"/>
                  </a:moveTo>
                  <a:lnTo>
                    <a:pt x="0" y="3"/>
                  </a:lnTo>
                  <a:lnTo>
                    <a:pt x="0" y="6"/>
                  </a:lnTo>
                  <a:lnTo>
                    <a:pt x="0" y="9"/>
                  </a:lnTo>
                  <a:lnTo>
                    <a:pt x="1" y="12"/>
                  </a:lnTo>
                  <a:lnTo>
                    <a:pt x="4" y="15"/>
                  </a:lnTo>
                  <a:lnTo>
                    <a:pt x="6" y="18"/>
                  </a:lnTo>
                  <a:lnTo>
                    <a:pt x="8" y="20"/>
                  </a:lnTo>
                  <a:lnTo>
                    <a:pt x="11" y="22"/>
                  </a:lnTo>
                  <a:lnTo>
                    <a:pt x="14" y="23"/>
                  </a:lnTo>
                  <a:lnTo>
                    <a:pt x="18" y="24"/>
                  </a:lnTo>
                  <a:lnTo>
                    <a:pt x="21" y="26"/>
                  </a:lnTo>
                  <a:lnTo>
                    <a:pt x="24" y="26"/>
                  </a:lnTo>
                  <a:lnTo>
                    <a:pt x="28" y="27"/>
                  </a:lnTo>
                  <a:lnTo>
                    <a:pt x="31" y="26"/>
                  </a:lnTo>
                  <a:lnTo>
                    <a:pt x="35" y="26"/>
                  </a:lnTo>
                  <a:lnTo>
                    <a:pt x="37" y="23"/>
                  </a:lnTo>
                  <a:lnTo>
                    <a:pt x="38" y="22"/>
                  </a:lnTo>
                  <a:lnTo>
                    <a:pt x="41" y="21"/>
                  </a:lnTo>
                  <a:lnTo>
                    <a:pt x="41" y="19"/>
                  </a:lnTo>
                  <a:lnTo>
                    <a:pt x="41" y="18"/>
                  </a:lnTo>
                  <a:lnTo>
                    <a:pt x="38" y="14"/>
                  </a:lnTo>
                  <a:lnTo>
                    <a:pt x="34" y="12"/>
                  </a:lnTo>
                  <a:lnTo>
                    <a:pt x="28" y="12"/>
                  </a:lnTo>
                  <a:lnTo>
                    <a:pt x="23" y="12"/>
                  </a:lnTo>
                  <a:lnTo>
                    <a:pt x="20" y="12"/>
                  </a:lnTo>
                  <a:lnTo>
                    <a:pt x="16" y="11"/>
                  </a:lnTo>
                  <a:lnTo>
                    <a:pt x="13" y="11"/>
                  </a:lnTo>
                  <a:lnTo>
                    <a:pt x="11" y="9"/>
                  </a:lnTo>
                  <a:lnTo>
                    <a:pt x="7" y="7"/>
                  </a:lnTo>
                  <a:lnTo>
                    <a:pt x="5" y="5"/>
                  </a:lnTo>
                  <a:lnTo>
                    <a:pt x="3" y="3"/>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1" name="Freeform 348"/>
            <p:cNvSpPr>
              <a:spLocks/>
            </p:cNvSpPr>
            <p:nvPr/>
          </p:nvSpPr>
          <p:spPr bwMode="auto">
            <a:xfrm>
              <a:off x="3277" y="2275"/>
              <a:ext cx="53" cy="14"/>
            </a:xfrm>
            <a:custGeom>
              <a:avLst/>
              <a:gdLst>
                <a:gd name="T0" fmla="*/ 0 w 106"/>
                <a:gd name="T1" fmla="*/ 0 h 27"/>
                <a:gd name="T2" fmla="*/ 1 w 106"/>
                <a:gd name="T3" fmla="*/ 3 h 27"/>
                <a:gd name="T4" fmla="*/ 2 w 106"/>
                <a:gd name="T5" fmla="*/ 5 h 27"/>
                <a:gd name="T6" fmla="*/ 4 w 106"/>
                <a:gd name="T7" fmla="*/ 8 h 27"/>
                <a:gd name="T8" fmla="*/ 7 w 106"/>
                <a:gd name="T9" fmla="*/ 9 h 27"/>
                <a:gd name="T10" fmla="*/ 10 w 106"/>
                <a:gd name="T11" fmla="*/ 11 h 27"/>
                <a:gd name="T12" fmla="*/ 13 w 106"/>
                <a:gd name="T13" fmla="*/ 11 h 27"/>
                <a:gd name="T14" fmla="*/ 15 w 106"/>
                <a:gd name="T15" fmla="*/ 12 h 27"/>
                <a:gd name="T16" fmla="*/ 18 w 106"/>
                <a:gd name="T17" fmla="*/ 13 h 27"/>
                <a:gd name="T18" fmla="*/ 22 w 106"/>
                <a:gd name="T19" fmla="*/ 14 h 27"/>
                <a:gd name="T20" fmla="*/ 26 w 106"/>
                <a:gd name="T21" fmla="*/ 14 h 27"/>
                <a:gd name="T22" fmla="*/ 31 w 106"/>
                <a:gd name="T23" fmla="*/ 14 h 27"/>
                <a:gd name="T24" fmla="*/ 36 w 106"/>
                <a:gd name="T25" fmla="*/ 14 h 27"/>
                <a:gd name="T26" fmla="*/ 40 w 106"/>
                <a:gd name="T27" fmla="*/ 13 h 27"/>
                <a:gd name="T28" fmla="*/ 45 w 106"/>
                <a:gd name="T29" fmla="*/ 12 h 27"/>
                <a:gd name="T30" fmla="*/ 49 w 106"/>
                <a:gd name="T31" fmla="*/ 11 h 27"/>
                <a:gd name="T32" fmla="*/ 53 w 106"/>
                <a:gd name="T33" fmla="*/ 9 h 27"/>
                <a:gd name="T34" fmla="*/ 53 w 106"/>
                <a:gd name="T35" fmla="*/ 9 h 27"/>
                <a:gd name="T36" fmla="*/ 53 w 106"/>
                <a:gd name="T37" fmla="*/ 9 h 27"/>
                <a:gd name="T38" fmla="*/ 53 w 106"/>
                <a:gd name="T39" fmla="*/ 9 h 27"/>
                <a:gd name="T40" fmla="*/ 53 w 106"/>
                <a:gd name="T41" fmla="*/ 9 h 27"/>
                <a:gd name="T42" fmla="*/ 49 w 106"/>
                <a:gd name="T43" fmla="*/ 9 h 27"/>
                <a:gd name="T44" fmla="*/ 45 w 106"/>
                <a:gd name="T45" fmla="*/ 10 h 27"/>
                <a:gd name="T46" fmla="*/ 41 w 106"/>
                <a:gd name="T47" fmla="*/ 9 h 27"/>
                <a:gd name="T48" fmla="*/ 37 w 106"/>
                <a:gd name="T49" fmla="*/ 9 h 27"/>
                <a:gd name="T50" fmla="*/ 33 w 106"/>
                <a:gd name="T51" fmla="*/ 9 h 27"/>
                <a:gd name="T52" fmla="*/ 29 w 106"/>
                <a:gd name="T53" fmla="*/ 8 h 27"/>
                <a:gd name="T54" fmla="*/ 26 w 106"/>
                <a:gd name="T55" fmla="*/ 7 h 27"/>
                <a:gd name="T56" fmla="*/ 22 w 106"/>
                <a:gd name="T57" fmla="*/ 6 h 27"/>
                <a:gd name="T58" fmla="*/ 19 w 106"/>
                <a:gd name="T59" fmla="*/ 5 h 27"/>
                <a:gd name="T60" fmla="*/ 17 w 106"/>
                <a:gd name="T61" fmla="*/ 4 h 27"/>
                <a:gd name="T62" fmla="*/ 13 w 106"/>
                <a:gd name="T63" fmla="*/ 4 h 27"/>
                <a:gd name="T64" fmla="*/ 11 w 106"/>
                <a:gd name="T65" fmla="*/ 2 h 27"/>
                <a:gd name="T66" fmla="*/ 9 w 106"/>
                <a:gd name="T67" fmla="*/ 1 h 27"/>
                <a:gd name="T68" fmla="*/ 6 w 106"/>
                <a:gd name="T69" fmla="*/ 1 h 27"/>
                <a:gd name="T70" fmla="*/ 3 w 106"/>
                <a:gd name="T71" fmla="*/ 0 h 27"/>
                <a:gd name="T72" fmla="*/ 0 w 106"/>
                <a:gd name="T73" fmla="*/ 0 h 27"/>
                <a:gd name="T74" fmla="*/ 0 w 106"/>
                <a:gd name="T75" fmla="*/ 0 h 27"/>
                <a:gd name="T76" fmla="*/ 0 w 106"/>
                <a:gd name="T77" fmla="*/ 0 h 27"/>
                <a:gd name="T78" fmla="*/ 0 w 106"/>
                <a:gd name="T79" fmla="*/ 0 h 27"/>
                <a:gd name="T80" fmla="*/ 0 w 106"/>
                <a:gd name="T81" fmla="*/ 0 h 27"/>
                <a:gd name="T82" fmla="*/ 0 w 106"/>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27"/>
                <a:gd name="T128" fmla="*/ 106 w 106"/>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27">
                  <a:moveTo>
                    <a:pt x="0" y="0"/>
                  </a:moveTo>
                  <a:lnTo>
                    <a:pt x="2" y="6"/>
                  </a:lnTo>
                  <a:lnTo>
                    <a:pt x="4" y="10"/>
                  </a:lnTo>
                  <a:lnTo>
                    <a:pt x="8" y="15"/>
                  </a:lnTo>
                  <a:lnTo>
                    <a:pt x="13" y="17"/>
                  </a:lnTo>
                  <a:lnTo>
                    <a:pt x="19" y="21"/>
                  </a:lnTo>
                  <a:lnTo>
                    <a:pt x="25" y="22"/>
                  </a:lnTo>
                  <a:lnTo>
                    <a:pt x="30" y="24"/>
                  </a:lnTo>
                  <a:lnTo>
                    <a:pt x="35" y="25"/>
                  </a:lnTo>
                  <a:lnTo>
                    <a:pt x="43" y="27"/>
                  </a:lnTo>
                  <a:lnTo>
                    <a:pt x="52" y="27"/>
                  </a:lnTo>
                  <a:lnTo>
                    <a:pt x="62" y="27"/>
                  </a:lnTo>
                  <a:lnTo>
                    <a:pt x="71" y="27"/>
                  </a:lnTo>
                  <a:lnTo>
                    <a:pt x="80" y="26"/>
                  </a:lnTo>
                  <a:lnTo>
                    <a:pt x="89" y="24"/>
                  </a:lnTo>
                  <a:lnTo>
                    <a:pt x="97" y="22"/>
                  </a:lnTo>
                  <a:lnTo>
                    <a:pt x="105" y="18"/>
                  </a:lnTo>
                  <a:lnTo>
                    <a:pt x="106" y="17"/>
                  </a:lnTo>
                  <a:lnTo>
                    <a:pt x="105" y="17"/>
                  </a:lnTo>
                  <a:lnTo>
                    <a:pt x="97" y="18"/>
                  </a:lnTo>
                  <a:lnTo>
                    <a:pt x="89" y="19"/>
                  </a:lnTo>
                  <a:lnTo>
                    <a:pt x="82" y="18"/>
                  </a:lnTo>
                  <a:lnTo>
                    <a:pt x="74" y="18"/>
                  </a:lnTo>
                  <a:lnTo>
                    <a:pt x="66" y="17"/>
                  </a:lnTo>
                  <a:lnTo>
                    <a:pt x="59" y="15"/>
                  </a:lnTo>
                  <a:lnTo>
                    <a:pt x="51" y="14"/>
                  </a:lnTo>
                  <a:lnTo>
                    <a:pt x="43" y="11"/>
                  </a:lnTo>
                  <a:lnTo>
                    <a:pt x="37" y="10"/>
                  </a:lnTo>
                  <a:lnTo>
                    <a:pt x="33" y="8"/>
                  </a:lnTo>
                  <a:lnTo>
                    <a:pt x="27" y="7"/>
                  </a:lnTo>
                  <a:lnTo>
                    <a:pt x="22" y="4"/>
                  </a:lnTo>
                  <a:lnTo>
                    <a:pt x="17" y="2"/>
                  </a:lnTo>
                  <a:lnTo>
                    <a:pt x="12" y="1"/>
                  </a:lnTo>
                  <a:lnTo>
                    <a:pt x="6" y="0"/>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2" name="Freeform 349"/>
            <p:cNvSpPr>
              <a:spLocks/>
            </p:cNvSpPr>
            <p:nvPr/>
          </p:nvSpPr>
          <p:spPr bwMode="auto">
            <a:xfrm>
              <a:off x="3270" y="2243"/>
              <a:ext cx="81" cy="33"/>
            </a:xfrm>
            <a:custGeom>
              <a:avLst/>
              <a:gdLst>
                <a:gd name="T0" fmla="*/ 0 w 160"/>
                <a:gd name="T1" fmla="*/ 5 h 65"/>
                <a:gd name="T2" fmla="*/ 0 w 160"/>
                <a:gd name="T3" fmla="*/ 5 h 65"/>
                <a:gd name="T4" fmla="*/ 0 w 160"/>
                <a:gd name="T5" fmla="*/ 5 h 65"/>
                <a:gd name="T6" fmla="*/ 0 w 160"/>
                <a:gd name="T7" fmla="*/ 5 h 65"/>
                <a:gd name="T8" fmla="*/ 0 w 160"/>
                <a:gd name="T9" fmla="*/ 5 h 65"/>
                <a:gd name="T10" fmla="*/ 1 w 160"/>
                <a:gd name="T11" fmla="*/ 6 h 65"/>
                <a:gd name="T12" fmla="*/ 1 w 160"/>
                <a:gd name="T13" fmla="*/ 6 h 65"/>
                <a:gd name="T14" fmla="*/ 1 w 160"/>
                <a:gd name="T15" fmla="*/ 6 h 65"/>
                <a:gd name="T16" fmla="*/ 1 w 160"/>
                <a:gd name="T17" fmla="*/ 6 h 65"/>
                <a:gd name="T18" fmla="*/ 5 w 160"/>
                <a:gd name="T19" fmla="*/ 7 h 65"/>
                <a:gd name="T20" fmla="*/ 10 w 160"/>
                <a:gd name="T21" fmla="*/ 9 h 65"/>
                <a:gd name="T22" fmla="*/ 14 w 160"/>
                <a:gd name="T23" fmla="*/ 10 h 65"/>
                <a:gd name="T24" fmla="*/ 20 w 160"/>
                <a:gd name="T25" fmla="*/ 10 h 65"/>
                <a:gd name="T26" fmla="*/ 24 w 160"/>
                <a:gd name="T27" fmla="*/ 11 h 65"/>
                <a:gd name="T28" fmla="*/ 28 w 160"/>
                <a:gd name="T29" fmla="*/ 12 h 65"/>
                <a:gd name="T30" fmla="*/ 34 w 160"/>
                <a:gd name="T31" fmla="*/ 13 h 65"/>
                <a:gd name="T32" fmla="*/ 38 w 160"/>
                <a:gd name="T33" fmla="*/ 13 h 65"/>
                <a:gd name="T34" fmla="*/ 43 w 160"/>
                <a:gd name="T35" fmla="*/ 14 h 65"/>
                <a:gd name="T36" fmla="*/ 49 w 160"/>
                <a:gd name="T37" fmla="*/ 16 h 65"/>
                <a:gd name="T38" fmla="*/ 54 w 160"/>
                <a:gd name="T39" fmla="*/ 18 h 65"/>
                <a:gd name="T40" fmla="*/ 59 w 160"/>
                <a:gd name="T41" fmla="*/ 20 h 65"/>
                <a:gd name="T42" fmla="*/ 65 w 160"/>
                <a:gd name="T43" fmla="*/ 23 h 65"/>
                <a:gd name="T44" fmla="*/ 69 w 160"/>
                <a:gd name="T45" fmla="*/ 26 h 65"/>
                <a:gd name="T46" fmla="*/ 74 w 160"/>
                <a:gd name="T47" fmla="*/ 29 h 65"/>
                <a:gd name="T48" fmla="*/ 79 w 160"/>
                <a:gd name="T49" fmla="*/ 32 h 65"/>
                <a:gd name="T50" fmla="*/ 80 w 160"/>
                <a:gd name="T51" fmla="*/ 32 h 65"/>
                <a:gd name="T52" fmla="*/ 80 w 160"/>
                <a:gd name="T53" fmla="*/ 32 h 65"/>
                <a:gd name="T54" fmla="*/ 80 w 160"/>
                <a:gd name="T55" fmla="*/ 31 h 65"/>
                <a:gd name="T56" fmla="*/ 80 w 160"/>
                <a:gd name="T57" fmla="*/ 30 h 65"/>
                <a:gd name="T58" fmla="*/ 78 w 160"/>
                <a:gd name="T59" fmla="*/ 28 h 65"/>
                <a:gd name="T60" fmla="*/ 75 w 160"/>
                <a:gd name="T61" fmla="*/ 25 h 65"/>
                <a:gd name="T62" fmla="*/ 73 w 160"/>
                <a:gd name="T63" fmla="*/ 22 h 65"/>
                <a:gd name="T64" fmla="*/ 70 w 160"/>
                <a:gd name="T65" fmla="*/ 20 h 65"/>
                <a:gd name="T66" fmla="*/ 68 w 160"/>
                <a:gd name="T67" fmla="*/ 17 h 65"/>
                <a:gd name="T68" fmla="*/ 66 w 160"/>
                <a:gd name="T69" fmla="*/ 14 h 65"/>
                <a:gd name="T70" fmla="*/ 62 w 160"/>
                <a:gd name="T71" fmla="*/ 11 h 65"/>
                <a:gd name="T72" fmla="*/ 60 w 160"/>
                <a:gd name="T73" fmla="*/ 9 h 65"/>
                <a:gd name="T74" fmla="*/ 57 w 160"/>
                <a:gd name="T75" fmla="*/ 7 h 65"/>
                <a:gd name="T76" fmla="*/ 54 w 160"/>
                <a:gd name="T77" fmla="*/ 6 h 65"/>
                <a:gd name="T78" fmla="*/ 50 w 160"/>
                <a:gd name="T79" fmla="*/ 5 h 65"/>
                <a:gd name="T80" fmla="*/ 47 w 160"/>
                <a:gd name="T81" fmla="*/ 3 h 65"/>
                <a:gd name="T82" fmla="*/ 43 w 160"/>
                <a:gd name="T83" fmla="*/ 3 h 65"/>
                <a:gd name="T84" fmla="*/ 40 w 160"/>
                <a:gd name="T85" fmla="*/ 2 h 65"/>
                <a:gd name="T86" fmla="*/ 37 w 160"/>
                <a:gd name="T87" fmla="*/ 2 h 65"/>
                <a:gd name="T88" fmla="*/ 34 w 160"/>
                <a:gd name="T89" fmla="*/ 1 h 65"/>
                <a:gd name="T90" fmla="*/ 31 w 160"/>
                <a:gd name="T91" fmla="*/ 1 h 65"/>
                <a:gd name="T92" fmla="*/ 27 w 160"/>
                <a:gd name="T93" fmla="*/ 1 h 65"/>
                <a:gd name="T94" fmla="*/ 21 w 160"/>
                <a:gd name="T95" fmla="*/ 0 h 65"/>
                <a:gd name="T96" fmla="*/ 15 w 160"/>
                <a:gd name="T97" fmla="*/ 0 h 65"/>
                <a:gd name="T98" fmla="*/ 10 w 160"/>
                <a:gd name="T99" fmla="*/ 1 h 65"/>
                <a:gd name="T100" fmla="*/ 5 w 160"/>
                <a:gd name="T101" fmla="*/ 1 h 65"/>
                <a:gd name="T102" fmla="*/ 1 w 160"/>
                <a:gd name="T103" fmla="*/ 2 h 65"/>
                <a:gd name="T104" fmla="*/ 0 w 160"/>
                <a:gd name="T105" fmla="*/ 5 h 65"/>
                <a:gd name="T106" fmla="*/ 0 w 160"/>
                <a:gd name="T107" fmla="*/ 5 h 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65"/>
                <a:gd name="T164" fmla="*/ 160 w 160"/>
                <a:gd name="T165" fmla="*/ 65 h 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65">
                  <a:moveTo>
                    <a:pt x="0" y="10"/>
                  </a:moveTo>
                  <a:lnTo>
                    <a:pt x="0" y="10"/>
                  </a:lnTo>
                  <a:lnTo>
                    <a:pt x="0" y="11"/>
                  </a:lnTo>
                  <a:lnTo>
                    <a:pt x="1" y="12"/>
                  </a:lnTo>
                  <a:lnTo>
                    <a:pt x="1" y="13"/>
                  </a:lnTo>
                  <a:lnTo>
                    <a:pt x="10" y="15"/>
                  </a:lnTo>
                  <a:lnTo>
                    <a:pt x="19" y="18"/>
                  </a:lnTo>
                  <a:lnTo>
                    <a:pt x="29" y="20"/>
                  </a:lnTo>
                  <a:lnTo>
                    <a:pt x="39" y="21"/>
                  </a:lnTo>
                  <a:lnTo>
                    <a:pt x="48" y="23"/>
                  </a:lnTo>
                  <a:lnTo>
                    <a:pt x="57" y="25"/>
                  </a:lnTo>
                  <a:lnTo>
                    <a:pt x="67" y="26"/>
                  </a:lnTo>
                  <a:lnTo>
                    <a:pt x="76" y="27"/>
                  </a:lnTo>
                  <a:lnTo>
                    <a:pt x="87" y="29"/>
                  </a:lnTo>
                  <a:lnTo>
                    <a:pt x="99" y="32"/>
                  </a:lnTo>
                  <a:lnTo>
                    <a:pt x="109" y="36"/>
                  </a:lnTo>
                  <a:lnTo>
                    <a:pt x="118" y="41"/>
                  </a:lnTo>
                  <a:lnTo>
                    <a:pt x="129" y="47"/>
                  </a:lnTo>
                  <a:lnTo>
                    <a:pt x="138" y="52"/>
                  </a:lnTo>
                  <a:lnTo>
                    <a:pt x="147" y="59"/>
                  </a:lnTo>
                  <a:lnTo>
                    <a:pt x="158" y="65"/>
                  </a:lnTo>
                  <a:lnTo>
                    <a:pt x="159" y="65"/>
                  </a:lnTo>
                  <a:lnTo>
                    <a:pt x="160" y="64"/>
                  </a:lnTo>
                  <a:lnTo>
                    <a:pt x="160" y="63"/>
                  </a:lnTo>
                  <a:lnTo>
                    <a:pt x="160" y="61"/>
                  </a:lnTo>
                  <a:lnTo>
                    <a:pt x="155" y="56"/>
                  </a:lnTo>
                  <a:lnTo>
                    <a:pt x="150" y="51"/>
                  </a:lnTo>
                  <a:lnTo>
                    <a:pt x="145" y="45"/>
                  </a:lnTo>
                  <a:lnTo>
                    <a:pt x="140" y="40"/>
                  </a:lnTo>
                  <a:lnTo>
                    <a:pt x="136" y="34"/>
                  </a:lnTo>
                  <a:lnTo>
                    <a:pt x="131" y="28"/>
                  </a:lnTo>
                  <a:lnTo>
                    <a:pt x="125" y="23"/>
                  </a:lnTo>
                  <a:lnTo>
                    <a:pt x="120" y="19"/>
                  </a:lnTo>
                  <a:lnTo>
                    <a:pt x="114" y="15"/>
                  </a:lnTo>
                  <a:lnTo>
                    <a:pt x="108" y="12"/>
                  </a:lnTo>
                  <a:lnTo>
                    <a:pt x="101" y="10"/>
                  </a:lnTo>
                  <a:lnTo>
                    <a:pt x="94" y="7"/>
                  </a:lnTo>
                  <a:lnTo>
                    <a:pt x="87" y="6"/>
                  </a:lnTo>
                  <a:lnTo>
                    <a:pt x="80" y="5"/>
                  </a:lnTo>
                  <a:lnTo>
                    <a:pt x="74" y="4"/>
                  </a:lnTo>
                  <a:lnTo>
                    <a:pt x="67" y="3"/>
                  </a:lnTo>
                  <a:lnTo>
                    <a:pt x="62" y="2"/>
                  </a:lnTo>
                  <a:lnTo>
                    <a:pt x="54" y="2"/>
                  </a:lnTo>
                  <a:lnTo>
                    <a:pt x="42" y="0"/>
                  </a:lnTo>
                  <a:lnTo>
                    <a:pt x="31" y="0"/>
                  </a:lnTo>
                  <a:lnTo>
                    <a:pt x="19" y="2"/>
                  </a:lnTo>
                  <a:lnTo>
                    <a:pt x="9" y="3"/>
                  </a:lnTo>
                  <a:lnTo>
                    <a:pt x="2" y="5"/>
                  </a:lnTo>
                  <a:lnTo>
                    <a:pt x="0" y="1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3" name="Freeform 350"/>
            <p:cNvSpPr>
              <a:spLocks/>
            </p:cNvSpPr>
            <p:nvPr/>
          </p:nvSpPr>
          <p:spPr bwMode="auto">
            <a:xfrm>
              <a:off x="3174" y="2266"/>
              <a:ext cx="57" cy="64"/>
            </a:xfrm>
            <a:custGeom>
              <a:avLst/>
              <a:gdLst>
                <a:gd name="T0" fmla="*/ 57 w 113"/>
                <a:gd name="T1" fmla="*/ 37 h 128"/>
                <a:gd name="T2" fmla="*/ 56 w 113"/>
                <a:gd name="T3" fmla="*/ 30 h 128"/>
                <a:gd name="T4" fmla="*/ 55 w 113"/>
                <a:gd name="T5" fmla="*/ 24 h 128"/>
                <a:gd name="T6" fmla="*/ 52 w 113"/>
                <a:gd name="T7" fmla="*/ 19 h 128"/>
                <a:gd name="T8" fmla="*/ 49 w 113"/>
                <a:gd name="T9" fmla="*/ 14 h 128"/>
                <a:gd name="T10" fmla="*/ 46 w 113"/>
                <a:gd name="T11" fmla="*/ 9 h 128"/>
                <a:gd name="T12" fmla="*/ 41 w 113"/>
                <a:gd name="T13" fmla="*/ 6 h 128"/>
                <a:gd name="T14" fmla="*/ 36 w 113"/>
                <a:gd name="T15" fmla="*/ 3 h 128"/>
                <a:gd name="T16" fmla="*/ 30 w 113"/>
                <a:gd name="T17" fmla="*/ 1 h 128"/>
                <a:gd name="T18" fmla="*/ 25 w 113"/>
                <a:gd name="T19" fmla="*/ 0 h 128"/>
                <a:gd name="T20" fmla="*/ 21 w 113"/>
                <a:gd name="T21" fmla="*/ 1 h 128"/>
                <a:gd name="T22" fmla="*/ 17 w 113"/>
                <a:gd name="T23" fmla="*/ 2 h 128"/>
                <a:gd name="T24" fmla="*/ 12 w 113"/>
                <a:gd name="T25" fmla="*/ 5 h 128"/>
                <a:gd name="T26" fmla="*/ 9 w 113"/>
                <a:gd name="T27" fmla="*/ 7 h 128"/>
                <a:gd name="T28" fmla="*/ 6 w 113"/>
                <a:gd name="T29" fmla="*/ 11 h 128"/>
                <a:gd name="T30" fmla="*/ 4 w 113"/>
                <a:gd name="T31" fmla="*/ 15 h 128"/>
                <a:gd name="T32" fmla="*/ 2 w 113"/>
                <a:gd name="T33" fmla="*/ 19 h 128"/>
                <a:gd name="T34" fmla="*/ 0 w 113"/>
                <a:gd name="T35" fmla="*/ 28 h 128"/>
                <a:gd name="T36" fmla="*/ 2 w 113"/>
                <a:gd name="T37" fmla="*/ 38 h 128"/>
                <a:gd name="T38" fmla="*/ 7 w 113"/>
                <a:gd name="T39" fmla="*/ 47 h 128"/>
                <a:gd name="T40" fmla="*/ 14 w 113"/>
                <a:gd name="T41" fmla="*/ 55 h 128"/>
                <a:gd name="T42" fmla="*/ 22 w 113"/>
                <a:gd name="T43" fmla="*/ 61 h 128"/>
                <a:gd name="T44" fmla="*/ 32 w 113"/>
                <a:gd name="T45" fmla="*/ 64 h 128"/>
                <a:gd name="T46" fmla="*/ 41 w 113"/>
                <a:gd name="T47" fmla="*/ 63 h 128"/>
                <a:gd name="T48" fmla="*/ 49 w 113"/>
                <a:gd name="T49" fmla="*/ 58 h 128"/>
                <a:gd name="T50" fmla="*/ 49 w 113"/>
                <a:gd name="T51" fmla="*/ 58 h 128"/>
                <a:gd name="T52" fmla="*/ 49 w 113"/>
                <a:gd name="T53" fmla="*/ 57 h 128"/>
                <a:gd name="T54" fmla="*/ 49 w 113"/>
                <a:gd name="T55" fmla="*/ 57 h 128"/>
                <a:gd name="T56" fmla="*/ 49 w 113"/>
                <a:gd name="T57" fmla="*/ 58 h 128"/>
                <a:gd name="T58" fmla="*/ 41 w 113"/>
                <a:gd name="T59" fmla="*/ 60 h 128"/>
                <a:gd name="T60" fmla="*/ 34 w 113"/>
                <a:gd name="T61" fmla="*/ 59 h 128"/>
                <a:gd name="T62" fmla="*/ 26 w 113"/>
                <a:gd name="T63" fmla="*/ 56 h 128"/>
                <a:gd name="T64" fmla="*/ 20 w 113"/>
                <a:gd name="T65" fmla="*/ 51 h 128"/>
                <a:gd name="T66" fmla="*/ 14 w 113"/>
                <a:gd name="T67" fmla="*/ 45 h 128"/>
                <a:gd name="T68" fmla="*/ 10 w 113"/>
                <a:gd name="T69" fmla="*/ 38 h 128"/>
                <a:gd name="T70" fmla="*/ 7 w 113"/>
                <a:gd name="T71" fmla="*/ 31 h 128"/>
                <a:gd name="T72" fmla="*/ 6 w 113"/>
                <a:gd name="T73" fmla="*/ 24 h 128"/>
                <a:gd name="T74" fmla="*/ 7 w 113"/>
                <a:gd name="T75" fmla="*/ 17 h 128"/>
                <a:gd name="T76" fmla="*/ 10 w 113"/>
                <a:gd name="T77" fmla="*/ 11 h 128"/>
                <a:gd name="T78" fmla="*/ 14 w 113"/>
                <a:gd name="T79" fmla="*/ 7 h 128"/>
                <a:gd name="T80" fmla="*/ 19 w 113"/>
                <a:gd name="T81" fmla="*/ 5 h 128"/>
                <a:gd name="T82" fmla="*/ 25 w 113"/>
                <a:gd name="T83" fmla="*/ 4 h 128"/>
                <a:gd name="T84" fmla="*/ 32 w 113"/>
                <a:gd name="T85" fmla="*/ 4 h 128"/>
                <a:gd name="T86" fmla="*/ 38 w 113"/>
                <a:gd name="T87" fmla="*/ 6 h 128"/>
                <a:gd name="T88" fmla="*/ 44 w 113"/>
                <a:gd name="T89" fmla="*/ 9 h 128"/>
                <a:gd name="T90" fmla="*/ 49 w 113"/>
                <a:gd name="T91" fmla="*/ 15 h 128"/>
                <a:gd name="T92" fmla="*/ 53 w 113"/>
                <a:gd name="T93" fmla="*/ 22 h 128"/>
                <a:gd name="T94" fmla="*/ 55 w 113"/>
                <a:gd name="T95" fmla="*/ 29 h 128"/>
                <a:gd name="T96" fmla="*/ 56 w 113"/>
                <a:gd name="T97" fmla="*/ 37 h 128"/>
                <a:gd name="T98" fmla="*/ 56 w 113"/>
                <a:gd name="T99" fmla="*/ 37 h 128"/>
                <a:gd name="T100" fmla="*/ 57 w 113"/>
                <a:gd name="T101" fmla="*/ 37 h 128"/>
                <a:gd name="T102" fmla="*/ 57 w 113"/>
                <a:gd name="T103" fmla="*/ 37 h 128"/>
                <a:gd name="T104" fmla="*/ 57 w 113"/>
                <a:gd name="T105" fmla="*/ 37 h 128"/>
                <a:gd name="T106" fmla="*/ 57 w 113"/>
                <a:gd name="T107" fmla="*/ 37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3"/>
                <a:gd name="T163" fmla="*/ 0 h 128"/>
                <a:gd name="T164" fmla="*/ 113 w 113"/>
                <a:gd name="T165" fmla="*/ 128 h 12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3" h="128">
                  <a:moveTo>
                    <a:pt x="113" y="74"/>
                  </a:moveTo>
                  <a:lnTo>
                    <a:pt x="111" y="61"/>
                  </a:lnTo>
                  <a:lnTo>
                    <a:pt x="109" y="49"/>
                  </a:lnTo>
                  <a:lnTo>
                    <a:pt x="104" y="38"/>
                  </a:lnTo>
                  <a:lnTo>
                    <a:pt x="98" y="28"/>
                  </a:lnTo>
                  <a:lnTo>
                    <a:pt x="91" y="19"/>
                  </a:lnTo>
                  <a:lnTo>
                    <a:pt x="82" y="12"/>
                  </a:lnTo>
                  <a:lnTo>
                    <a:pt x="72" y="6"/>
                  </a:lnTo>
                  <a:lnTo>
                    <a:pt x="59" y="2"/>
                  </a:lnTo>
                  <a:lnTo>
                    <a:pt x="50" y="0"/>
                  </a:lnTo>
                  <a:lnTo>
                    <a:pt x="41" y="2"/>
                  </a:lnTo>
                  <a:lnTo>
                    <a:pt x="33" y="5"/>
                  </a:lnTo>
                  <a:lnTo>
                    <a:pt x="24" y="10"/>
                  </a:lnTo>
                  <a:lnTo>
                    <a:pt x="18" y="15"/>
                  </a:lnTo>
                  <a:lnTo>
                    <a:pt x="12" y="23"/>
                  </a:lnTo>
                  <a:lnTo>
                    <a:pt x="7" y="30"/>
                  </a:lnTo>
                  <a:lnTo>
                    <a:pt x="4" y="38"/>
                  </a:lnTo>
                  <a:lnTo>
                    <a:pt x="0" y="57"/>
                  </a:lnTo>
                  <a:lnTo>
                    <a:pt x="4" y="76"/>
                  </a:lnTo>
                  <a:lnTo>
                    <a:pt x="13" y="95"/>
                  </a:lnTo>
                  <a:lnTo>
                    <a:pt x="27" y="111"/>
                  </a:lnTo>
                  <a:lnTo>
                    <a:pt x="44" y="122"/>
                  </a:lnTo>
                  <a:lnTo>
                    <a:pt x="63" y="128"/>
                  </a:lnTo>
                  <a:lnTo>
                    <a:pt x="81" y="127"/>
                  </a:lnTo>
                  <a:lnTo>
                    <a:pt x="98" y="117"/>
                  </a:lnTo>
                  <a:lnTo>
                    <a:pt x="98" y="116"/>
                  </a:lnTo>
                  <a:lnTo>
                    <a:pt x="98" y="114"/>
                  </a:lnTo>
                  <a:lnTo>
                    <a:pt x="97" y="116"/>
                  </a:lnTo>
                  <a:lnTo>
                    <a:pt x="82" y="120"/>
                  </a:lnTo>
                  <a:lnTo>
                    <a:pt x="67" y="119"/>
                  </a:lnTo>
                  <a:lnTo>
                    <a:pt x="52" y="113"/>
                  </a:lnTo>
                  <a:lnTo>
                    <a:pt x="39" y="103"/>
                  </a:lnTo>
                  <a:lnTo>
                    <a:pt x="28" y="90"/>
                  </a:lnTo>
                  <a:lnTo>
                    <a:pt x="19" y="76"/>
                  </a:lnTo>
                  <a:lnTo>
                    <a:pt x="13" y="63"/>
                  </a:lnTo>
                  <a:lnTo>
                    <a:pt x="11" y="49"/>
                  </a:lnTo>
                  <a:lnTo>
                    <a:pt x="13" y="35"/>
                  </a:lnTo>
                  <a:lnTo>
                    <a:pt x="19" y="23"/>
                  </a:lnTo>
                  <a:lnTo>
                    <a:pt x="27" y="15"/>
                  </a:lnTo>
                  <a:lnTo>
                    <a:pt x="38" y="10"/>
                  </a:lnTo>
                  <a:lnTo>
                    <a:pt x="50" y="8"/>
                  </a:lnTo>
                  <a:lnTo>
                    <a:pt x="63" y="8"/>
                  </a:lnTo>
                  <a:lnTo>
                    <a:pt x="75" y="12"/>
                  </a:lnTo>
                  <a:lnTo>
                    <a:pt x="87" y="19"/>
                  </a:lnTo>
                  <a:lnTo>
                    <a:pt x="97" y="30"/>
                  </a:lnTo>
                  <a:lnTo>
                    <a:pt x="105" y="44"/>
                  </a:lnTo>
                  <a:lnTo>
                    <a:pt x="110" y="59"/>
                  </a:lnTo>
                  <a:lnTo>
                    <a:pt x="112" y="75"/>
                  </a:lnTo>
                  <a:lnTo>
                    <a:pt x="113" y="74"/>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4" name="Freeform 351"/>
            <p:cNvSpPr>
              <a:spLocks/>
            </p:cNvSpPr>
            <p:nvPr/>
          </p:nvSpPr>
          <p:spPr bwMode="auto">
            <a:xfrm>
              <a:off x="3229" y="2297"/>
              <a:ext cx="25" cy="19"/>
            </a:xfrm>
            <a:custGeom>
              <a:avLst/>
              <a:gdLst>
                <a:gd name="T0" fmla="*/ 0 w 48"/>
                <a:gd name="T1" fmla="*/ 7 h 39"/>
                <a:gd name="T2" fmla="*/ 3 w 48"/>
                <a:gd name="T3" fmla="*/ 4 h 39"/>
                <a:gd name="T4" fmla="*/ 7 w 48"/>
                <a:gd name="T5" fmla="*/ 4 h 39"/>
                <a:gd name="T6" fmla="*/ 11 w 48"/>
                <a:gd name="T7" fmla="*/ 6 h 39"/>
                <a:gd name="T8" fmla="*/ 15 w 48"/>
                <a:gd name="T9" fmla="*/ 9 h 39"/>
                <a:gd name="T10" fmla="*/ 16 w 48"/>
                <a:gd name="T11" fmla="*/ 10 h 39"/>
                <a:gd name="T12" fmla="*/ 17 w 48"/>
                <a:gd name="T13" fmla="*/ 12 h 39"/>
                <a:gd name="T14" fmla="*/ 18 w 48"/>
                <a:gd name="T15" fmla="*/ 13 h 39"/>
                <a:gd name="T16" fmla="*/ 19 w 48"/>
                <a:gd name="T17" fmla="*/ 15 h 39"/>
                <a:gd name="T18" fmla="*/ 20 w 48"/>
                <a:gd name="T19" fmla="*/ 16 h 39"/>
                <a:gd name="T20" fmla="*/ 20 w 48"/>
                <a:gd name="T21" fmla="*/ 18 h 39"/>
                <a:gd name="T22" fmla="*/ 21 w 48"/>
                <a:gd name="T23" fmla="*/ 19 h 39"/>
                <a:gd name="T24" fmla="*/ 23 w 48"/>
                <a:gd name="T25" fmla="*/ 19 h 39"/>
                <a:gd name="T26" fmla="*/ 24 w 48"/>
                <a:gd name="T27" fmla="*/ 19 h 39"/>
                <a:gd name="T28" fmla="*/ 24 w 48"/>
                <a:gd name="T29" fmla="*/ 19 h 39"/>
                <a:gd name="T30" fmla="*/ 25 w 48"/>
                <a:gd name="T31" fmla="*/ 17 h 39"/>
                <a:gd name="T32" fmla="*/ 25 w 48"/>
                <a:gd name="T33" fmla="*/ 16 h 39"/>
                <a:gd name="T34" fmla="*/ 24 w 48"/>
                <a:gd name="T35" fmla="*/ 10 h 39"/>
                <a:gd name="T36" fmla="*/ 21 w 48"/>
                <a:gd name="T37" fmla="*/ 5 h 39"/>
                <a:gd name="T38" fmla="*/ 17 w 48"/>
                <a:gd name="T39" fmla="*/ 1 h 39"/>
                <a:gd name="T40" fmla="*/ 11 w 48"/>
                <a:gd name="T41" fmla="*/ 0 h 39"/>
                <a:gd name="T42" fmla="*/ 7 w 48"/>
                <a:gd name="T43" fmla="*/ 0 h 39"/>
                <a:gd name="T44" fmla="*/ 4 w 48"/>
                <a:gd name="T45" fmla="*/ 1 h 39"/>
                <a:gd name="T46" fmla="*/ 1 w 48"/>
                <a:gd name="T47" fmla="*/ 4 h 39"/>
                <a:gd name="T48" fmla="*/ 0 w 48"/>
                <a:gd name="T49" fmla="*/ 7 h 39"/>
                <a:gd name="T50" fmla="*/ 0 w 48"/>
                <a:gd name="T51" fmla="*/ 7 h 39"/>
                <a:gd name="T52" fmla="*/ 0 w 48"/>
                <a:gd name="T53" fmla="*/ 7 h 39"/>
                <a:gd name="T54" fmla="*/ 0 w 48"/>
                <a:gd name="T55" fmla="*/ 7 h 39"/>
                <a:gd name="T56" fmla="*/ 0 w 48"/>
                <a:gd name="T57" fmla="*/ 7 h 39"/>
                <a:gd name="T58" fmla="*/ 0 w 48"/>
                <a:gd name="T59" fmla="*/ 7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39"/>
                <a:gd name="T92" fmla="*/ 48 w 48"/>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39">
                  <a:moveTo>
                    <a:pt x="0" y="15"/>
                  </a:moveTo>
                  <a:lnTo>
                    <a:pt x="5" y="8"/>
                  </a:lnTo>
                  <a:lnTo>
                    <a:pt x="14" y="8"/>
                  </a:lnTo>
                  <a:lnTo>
                    <a:pt x="22" y="12"/>
                  </a:lnTo>
                  <a:lnTo>
                    <a:pt x="29" y="18"/>
                  </a:lnTo>
                  <a:lnTo>
                    <a:pt x="31" y="21"/>
                  </a:lnTo>
                  <a:lnTo>
                    <a:pt x="33" y="24"/>
                  </a:lnTo>
                  <a:lnTo>
                    <a:pt x="35" y="27"/>
                  </a:lnTo>
                  <a:lnTo>
                    <a:pt x="37" y="31"/>
                  </a:lnTo>
                  <a:lnTo>
                    <a:pt x="38" y="33"/>
                  </a:lnTo>
                  <a:lnTo>
                    <a:pt x="39" y="36"/>
                  </a:lnTo>
                  <a:lnTo>
                    <a:pt x="41" y="38"/>
                  </a:lnTo>
                  <a:lnTo>
                    <a:pt x="44" y="39"/>
                  </a:lnTo>
                  <a:lnTo>
                    <a:pt x="46" y="39"/>
                  </a:lnTo>
                  <a:lnTo>
                    <a:pt x="47" y="38"/>
                  </a:lnTo>
                  <a:lnTo>
                    <a:pt x="48" y="35"/>
                  </a:lnTo>
                  <a:lnTo>
                    <a:pt x="48" y="33"/>
                  </a:lnTo>
                  <a:lnTo>
                    <a:pt x="46" y="21"/>
                  </a:lnTo>
                  <a:lnTo>
                    <a:pt x="41" y="11"/>
                  </a:lnTo>
                  <a:lnTo>
                    <a:pt x="33" y="3"/>
                  </a:lnTo>
                  <a:lnTo>
                    <a:pt x="22" y="0"/>
                  </a:lnTo>
                  <a:lnTo>
                    <a:pt x="14" y="0"/>
                  </a:lnTo>
                  <a:lnTo>
                    <a:pt x="7" y="2"/>
                  </a:lnTo>
                  <a:lnTo>
                    <a:pt x="2" y="8"/>
                  </a:lnTo>
                  <a:lnTo>
                    <a:pt x="0" y="15"/>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5" name="Freeform 352"/>
            <p:cNvSpPr>
              <a:spLocks/>
            </p:cNvSpPr>
            <p:nvPr/>
          </p:nvSpPr>
          <p:spPr bwMode="auto">
            <a:xfrm>
              <a:off x="3250" y="2293"/>
              <a:ext cx="62" cy="61"/>
            </a:xfrm>
            <a:custGeom>
              <a:avLst/>
              <a:gdLst>
                <a:gd name="T0" fmla="*/ 5 w 124"/>
                <a:gd name="T1" fmla="*/ 19 h 121"/>
                <a:gd name="T2" fmla="*/ 12 w 124"/>
                <a:gd name="T3" fmla="*/ 8 h 121"/>
                <a:gd name="T4" fmla="*/ 23 w 124"/>
                <a:gd name="T5" fmla="*/ 3 h 121"/>
                <a:gd name="T6" fmla="*/ 36 w 124"/>
                <a:gd name="T7" fmla="*/ 4 h 121"/>
                <a:gd name="T8" fmla="*/ 49 w 124"/>
                <a:gd name="T9" fmla="*/ 10 h 121"/>
                <a:gd name="T10" fmla="*/ 56 w 124"/>
                <a:gd name="T11" fmla="*/ 25 h 121"/>
                <a:gd name="T12" fmla="*/ 56 w 124"/>
                <a:gd name="T13" fmla="*/ 39 h 121"/>
                <a:gd name="T14" fmla="*/ 52 w 124"/>
                <a:gd name="T15" fmla="*/ 48 h 121"/>
                <a:gd name="T16" fmla="*/ 43 w 124"/>
                <a:gd name="T17" fmla="*/ 53 h 121"/>
                <a:gd name="T18" fmla="*/ 32 w 124"/>
                <a:gd name="T19" fmla="*/ 55 h 121"/>
                <a:gd name="T20" fmla="*/ 22 w 124"/>
                <a:gd name="T21" fmla="*/ 53 h 121"/>
                <a:gd name="T22" fmla="*/ 14 w 124"/>
                <a:gd name="T23" fmla="*/ 49 h 121"/>
                <a:gd name="T24" fmla="*/ 8 w 124"/>
                <a:gd name="T25" fmla="*/ 42 h 121"/>
                <a:gd name="T26" fmla="*/ 3 w 124"/>
                <a:gd name="T27" fmla="*/ 34 h 121"/>
                <a:gd name="T28" fmla="*/ 2 w 124"/>
                <a:gd name="T29" fmla="*/ 30 h 121"/>
                <a:gd name="T30" fmla="*/ 0 w 124"/>
                <a:gd name="T31" fmla="*/ 30 h 121"/>
                <a:gd name="T32" fmla="*/ 3 w 124"/>
                <a:gd name="T33" fmla="*/ 37 h 121"/>
                <a:gd name="T34" fmla="*/ 9 w 124"/>
                <a:gd name="T35" fmla="*/ 48 h 121"/>
                <a:gd name="T36" fmla="*/ 19 w 124"/>
                <a:gd name="T37" fmla="*/ 57 h 121"/>
                <a:gd name="T38" fmla="*/ 31 w 124"/>
                <a:gd name="T39" fmla="*/ 61 h 121"/>
                <a:gd name="T40" fmla="*/ 45 w 124"/>
                <a:gd name="T41" fmla="*/ 58 h 121"/>
                <a:gd name="T42" fmla="*/ 54 w 124"/>
                <a:gd name="T43" fmla="*/ 52 h 121"/>
                <a:gd name="T44" fmla="*/ 60 w 124"/>
                <a:gd name="T45" fmla="*/ 44 h 121"/>
                <a:gd name="T46" fmla="*/ 62 w 124"/>
                <a:gd name="T47" fmla="*/ 34 h 121"/>
                <a:gd name="T48" fmla="*/ 60 w 124"/>
                <a:gd name="T49" fmla="*/ 22 h 121"/>
                <a:gd name="T50" fmla="*/ 54 w 124"/>
                <a:gd name="T51" fmla="*/ 12 h 121"/>
                <a:gd name="T52" fmla="*/ 45 w 124"/>
                <a:gd name="T53" fmla="*/ 4 h 121"/>
                <a:gd name="T54" fmla="*/ 33 w 124"/>
                <a:gd name="T55" fmla="*/ 1 h 121"/>
                <a:gd name="T56" fmla="*/ 21 w 124"/>
                <a:gd name="T57" fmla="*/ 1 h 121"/>
                <a:gd name="T58" fmla="*/ 13 w 124"/>
                <a:gd name="T59" fmla="*/ 5 h 121"/>
                <a:gd name="T60" fmla="*/ 7 w 124"/>
                <a:gd name="T61" fmla="*/ 12 h 121"/>
                <a:gd name="T62" fmla="*/ 3 w 124"/>
                <a:gd name="T63" fmla="*/ 21 h 121"/>
                <a:gd name="T64" fmla="*/ 3 w 124"/>
                <a:gd name="T65" fmla="*/ 27 h 121"/>
                <a:gd name="T66" fmla="*/ 4 w 124"/>
                <a:gd name="T67" fmla="*/ 27 h 121"/>
                <a:gd name="T68" fmla="*/ 4 w 124"/>
                <a:gd name="T69" fmla="*/ 27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21"/>
                <a:gd name="T107" fmla="*/ 124 w 12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21">
                  <a:moveTo>
                    <a:pt x="7" y="53"/>
                  </a:moveTo>
                  <a:lnTo>
                    <a:pt x="10" y="38"/>
                  </a:lnTo>
                  <a:lnTo>
                    <a:pt x="15" y="26"/>
                  </a:lnTo>
                  <a:lnTo>
                    <a:pt x="23" y="16"/>
                  </a:lnTo>
                  <a:lnTo>
                    <a:pt x="34" y="9"/>
                  </a:lnTo>
                  <a:lnTo>
                    <a:pt x="45" y="5"/>
                  </a:lnTo>
                  <a:lnTo>
                    <a:pt x="58" y="4"/>
                  </a:lnTo>
                  <a:lnTo>
                    <a:pt x="72" y="7"/>
                  </a:lnTo>
                  <a:lnTo>
                    <a:pt x="85" y="11"/>
                  </a:lnTo>
                  <a:lnTo>
                    <a:pt x="98" y="20"/>
                  </a:lnTo>
                  <a:lnTo>
                    <a:pt x="106" y="34"/>
                  </a:lnTo>
                  <a:lnTo>
                    <a:pt x="112" y="49"/>
                  </a:lnTo>
                  <a:lnTo>
                    <a:pt x="113" y="65"/>
                  </a:lnTo>
                  <a:lnTo>
                    <a:pt x="112" y="77"/>
                  </a:lnTo>
                  <a:lnTo>
                    <a:pt x="109" y="87"/>
                  </a:lnTo>
                  <a:lnTo>
                    <a:pt x="103" y="95"/>
                  </a:lnTo>
                  <a:lnTo>
                    <a:pt x="95" y="101"/>
                  </a:lnTo>
                  <a:lnTo>
                    <a:pt x="86" y="106"/>
                  </a:lnTo>
                  <a:lnTo>
                    <a:pt x="75" y="108"/>
                  </a:lnTo>
                  <a:lnTo>
                    <a:pt x="64" y="109"/>
                  </a:lnTo>
                  <a:lnTo>
                    <a:pt x="52" y="108"/>
                  </a:lnTo>
                  <a:lnTo>
                    <a:pt x="43" y="106"/>
                  </a:lnTo>
                  <a:lnTo>
                    <a:pt x="35" y="102"/>
                  </a:lnTo>
                  <a:lnTo>
                    <a:pt x="27" y="98"/>
                  </a:lnTo>
                  <a:lnTo>
                    <a:pt x="21" y="91"/>
                  </a:lnTo>
                  <a:lnTo>
                    <a:pt x="15" y="84"/>
                  </a:lnTo>
                  <a:lnTo>
                    <a:pt x="10" y="77"/>
                  </a:lnTo>
                  <a:lnTo>
                    <a:pt x="6" y="68"/>
                  </a:lnTo>
                  <a:lnTo>
                    <a:pt x="3" y="60"/>
                  </a:lnTo>
                  <a:lnTo>
                    <a:pt x="2" y="60"/>
                  </a:lnTo>
                  <a:lnTo>
                    <a:pt x="0" y="60"/>
                  </a:lnTo>
                  <a:lnTo>
                    <a:pt x="0" y="61"/>
                  </a:lnTo>
                  <a:lnTo>
                    <a:pt x="5" y="73"/>
                  </a:lnTo>
                  <a:lnTo>
                    <a:pt x="11" y="86"/>
                  </a:lnTo>
                  <a:lnTo>
                    <a:pt x="18" y="96"/>
                  </a:lnTo>
                  <a:lnTo>
                    <a:pt x="27" y="107"/>
                  </a:lnTo>
                  <a:lnTo>
                    <a:pt x="37" y="114"/>
                  </a:lnTo>
                  <a:lnTo>
                    <a:pt x="49" y="118"/>
                  </a:lnTo>
                  <a:lnTo>
                    <a:pt x="63" y="121"/>
                  </a:lnTo>
                  <a:lnTo>
                    <a:pt x="78" y="118"/>
                  </a:lnTo>
                  <a:lnTo>
                    <a:pt x="89" y="115"/>
                  </a:lnTo>
                  <a:lnTo>
                    <a:pt x="98" y="110"/>
                  </a:lnTo>
                  <a:lnTo>
                    <a:pt x="108" y="103"/>
                  </a:lnTo>
                  <a:lnTo>
                    <a:pt x="115" y="96"/>
                  </a:lnTo>
                  <a:lnTo>
                    <a:pt x="119" y="88"/>
                  </a:lnTo>
                  <a:lnTo>
                    <a:pt x="123" y="79"/>
                  </a:lnTo>
                  <a:lnTo>
                    <a:pt x="124" y="68"/>
                  </a:lnTo>
                  <a:lnTo>
                    <a:pt x="123" y="56"/>
                  </a:lnTo>
                  <a:lnTo>
                    <a:pt x="119" y="43"/>
                  </a:lnTo>
                  <a:lnTo>
                    <a:pt x="115" y="32"/>
                  </a:lnTo>
                  <a:lnTo>
                    <a:pt x="108" y="23"/>
                  </a:lnTo>
                  <a:lnTo>
                    <a:pt x="98" y="13"/>
                  </a:lnTo>
                  <a:lnTo>
                    <a:pt x="89" y="8"/>
                  </a:lnTo>
                  <a:lnTo>
                    <a:pt x="78" y="3"/>
                  </a:lnTo>
                  <a:lnTo>
                    <a:pt x="65" y="1"/>
                  </a:lnTo>
                  <a:lnTo>
                    <a:pt x="52" y="0"/>
                  </a:lnTo>
                  <a:lnTo>
                    <a:pt x="42" y="1"/>
                  </a:lnTo>
                  <a:lnTo>
                    <a:pt x="33" y="4"/>
                  </a:lnTo>
                  <a:lnTo>
                    <a:pt x="26" y="10"/>
                  </a:lnTo>
                  <a:lnTo>
                    <a:pt x="19" y="16"/>
                  </a:lnTo>
                  <a:lnTo>
                    <a:pt x="13" y="24"/>
                  </a:lnTo>
                  <a:lnTo>
                    <a:pt x="8" y="33"/>
                  </a:lnTo>
                  <a:lnTo>
                    <a:pt x="6" y="42"/>
                  </a:lnTo>
                  <a:lnTo>
                    <a:pt x="6" y="53"/>
                  </a:lnTo>
                  <a:lnTo>
                    <a:pt x="7" y="53"/>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6" name="Freeform 353"/>
            <p:cNvSpPr>
              <a:spLocks/>
            </p:cNvSpPr>
            <p:nvPr/>
          </p:nvSpPr>
          <p:spPr bwMode="auto">
            <a:xfrm>
              <a:off x="3303" y="2316"/>
              <a:ext cx="65" cy="15"/>
            </a:xfrm>
            <a:custGeom>
              <a:avLst/>
              <a:gdLst>
                <a:gd name="T0" fmla="*/ 65 w 131"/>
                <a:gd name="T1" fmla="*/ 0 h 28"/>
                <a:gd name="T2" fmla="*/ 57 w 131"/>
                <a:gd name="T3" fmla="*/ 1 h 28"/>
                <a:gd name="T4" fmla="*/ 49 w 131"/>
                <a:gd name="T5" fmla="*/ 2 h 28"/>
                <a:gd name="T6" fmla="*/ 41 w 131"/>
                <a:gd name="T7" fmla="*/ 3 h 28"/>
                <a:gd name="T8" fmla="*/ 33 w 131"/>
                <a:gd name="T9" fmla="*/ 5 h 28"/>
                <a:gd name="T10" fmla="*/ 25 w 131"/>
                <a:gd name="T11" fmla="*/ 6 h 28"/>
                <a:gd name="T12" fmla="*/ 17 w 131"/>
                <a:gd name="T13" fmla="*/ 7 h 28"/>
                <a:gd name="T14" fmla="*/ 10 w 131"/>
                <a:gd name="T15" fmla="*/ 9 h 28"/>
                <a:gd name="T16" fmla="*/ 2 w 131"/>
                <a:gd name="T17" fmla="*/ 12 h 28"/>
                <a:gd name="T18" fmla="*/ 1 w 131"/>
                <a:gd name="T19" fmla="*/ 12 h 28"/>
                <a:gd name="T20" fmla="*/ 0 w 131"/>
                <a:gd name="T21" fmla="*/ 13 h 28"/>
                <a:gd name="T22" fmla="*/ 0 w 131"/>
                <a:gd name="T23" fmla="*/ 14 h 28"/>
                <a:gd name="T24" fmla="*/ 1 w 131"/>
                <a:gd name="T25" fmla="*/ 14 h 28"/>
                <a:gd name="T26" fmla="*/ 9 w 131"/>
                <a:gd name="T27" fmla="*/ 13 h 28"/>
                <a:gd name="T28" fmla="*/ 17 w 131"/>
                <a:gd name="T29" fmla="*/ 11 h 28"/>
                <a:gd name="T30" fmla="*/ 25 w 131"/>
                <a:gd name="T31" fmla="*/ 9 h 28"/>
                <a:gd name="T32" fmla="*/ 33 w 131"/>
                <a:gd name="T33" fmla="*/ 7 h 28"/>
                <a:gd name="T34" fmla="*/ 41 w 131"/>
                <a:gd name="T35" fmla="*/ 5 h 28"/>
                <a:gd name="T36" fmla="*/ 49 w 131"/>
                <a:gd name="T37" fmla="*/ 3 h 28"/>
                <a:gd name="T38" fmla="*/ 57 w 131"/>
                <a:gd name="T39" fmla="*/ 2 h 28"/>
                <a:gd name="T40" fmla="*/ 65 w 131"/>
                <a:gd name="T41" fmla="*/ 0 h 28"/>
                <a:gd name="T42" fmla="*/ 65 w 131"/>
                <a:gd name="T43" fmla="*/ 0 h 28"/>
                <a:gd name="T44" fmla="*/ 65 w 131"/>
                <a:gd name="T45" fmla="*/ 0 h 28"/>
                <a:gd name="T46" fmla="*/ 65 w 131"/>
                <a:gd name="T47" fmla="*/ 0 h 28"/>
                <a:gd name="T48" fmla="*/ 65 w 131"/>
                <a:gd name="T49" fmla="*/ 0 h 28"/>
                <a:gd name="T50" fmla="*/ 65 w 131"/>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28"/>
                <a:gd name="T80" fmla="*/ 131 w 131"/>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28">
                  <a:moveTo>
                    <a:pt x="131" y="0"/>
                  </a:moveTo>
                  <a:lnTo>
                    <a:pt x="115" y="2"/>
                  </a:lnTo>
                  <a:lnTo>
                    <a:pt x="98" y="4"/>
                  </a:lnTo>
                  <a:lnTo>
                    <a:pt x="82" y="6"/>
                  </a:lnTo>
                  <a:lnTo>
                    <a:pt x="67" y="9"/>
                  </a:lnTo>
                  <a:lnTo>
                    <a:pt x="51" y="12"/>
                  </a:lnTo>
                  <a:lnTo>
                    <a:pt x="35" y="15"/>
                  </a:lnTo>
                  <a:lnTo>
                    <a:pt x="20" y="18"/>
                  </a:lnTo>
                  <a:lnTo>
                    <a:pt x="4" y="23"/>
                  </a:lnTo>
                  <a:lnTo>
                    <a:pt x="2" y="24"/>
                  </a:lnTo>
                  <a:lnTo>
                    <a:pt x="0" y="26"/>
                  </a:lnTo>
                  <a:lnTo>
                    <a:pt x="0" y="28"/>
                  </a:lnTo>
                  <a:lnTo>
                    <a:pt x="3" y="28"/>
                  </a:lnTo>
                  <a:lnTo>
                    <a:pt x="19" y="25"/>
                  </a:lnTo>
                  <a:lnTo>
                    <a:pt x="35" y="21"/>
                  </a:lnTo>
                  <a:lnTo>
                    <a:pt x="50" y="18"/>
                  </a:lnTo>
                  <a:lnTo>
                    <a:pt x="66" y="13"/>
                  </a:lnTo>
                  <a:lnTo>
                    <a:pt x="82" y="10"/>
                  </a:lnTo>
                  <a:lnTo>
                    <a:pt x="98" y="6"/>
                  </a:lnTo>
                  <a:lnTo>
                    <a:pt x="115" y="3"/>
                  </a:lnTo>
                  <a:lnTo>
                    <a:pt x="131"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7" name="Freeform 354"/>
            <p:cNvSpPr>
              <a:spLocks/>
            </p:cNvSpPr>
            <p:nvPr/>
          </p:nvSpPr>
          <p:spPr bwMode="auto">
            <a:xfrm>
              <a:off x="3356" y="2174"/>
              <a:ext cx="52" cy="160"/>
            </a:xfrm>
            <a:custGeom>
              <a:avLst/>
              <a:gdLst>
                <a:gd name="T0" fmla="*/ 6 w 106"/>
                <a:gd name="T1" fmla="*/ 2 h 319"/>
                <a:gd name="T2" fmla="*/ 18 w 106"/>
                <a:gd name="T3" fmla="*/ 6 h 319"/>
                <a:gd name="T4" fmla="*/ 28 w 106"/>
                <a:gd name="T5" fmla="*/ 11 h 319"/>
                <a:gd name="T6" fmla="*/ 37 w 106"/>
                <a:gd name="T7" fmla="*/ 18 h 319"/>
                <a:gd name="T8" fmla="*/ 47 w 106"/>
                <a:gd name="T9" fmla="*/ 31 h 319"/>
                <a:gd name="T10" fmla="*/ 47 w 106"/>
                <a:gd name="T11" fmla="*/ 50 h 319"/>
                <a:gd name="T12" fmla="*/ 37 w 106"/>
                <a:gd name="T13" fmla="*/ 60 h 319"/>
                <a:gd name="T14" fmla="*/ 33 w 106"/>
                <a:gd name="T15" fmla="*/ 63 h 319"/>
                <a:gd name="T16" fmla="*/ 28 w 106"/>
                <a:gd name="T17" fmla="*/ 67 h 319"/>
                <a:gd name="T18" fmla="*/ 24 w 106"/>
                <a:gd name="T19" fmla="*/ 70 h 319"/>
                <a:gd name="T20" fmla="*/ 16 w 106"/>
                <a:gd name="T21" fmla="*/ 79 h 319"/>
                <a:gd name="T22" fmla="*/ 11 w 106"/>
                <a:gd name="T23" fmla="*/ 93 h 319"/>
                <a:gd name="T24" fmla="*/ 12 w 106"/>
                <a:gd name="T25" fmla="*/ 107 h 319"/>
                <a:gd name="T26" fmla="*/ 14 w 106"/>
                <a:gd name="T27" fmla="*/ 119 h 319"/>
                <a:gd name="T28" fmla="*/ 14 w 106"/>
                <a:gd name="T29" fmla="*/ 133 h 319"/>
                <a:gd name="T30" fmla="*/ 9 w 106"/>
                <a:gd name="T31" fmla="*/ 151 h 319"/>
                <a:gd name="T32" fmla="*/ 7 w 106"/>
                <a:gd name="T33" fmla="*/ 159 h 319"/>
                <a:gd name="T34" fmla="*/ 7 w 106"/>
                <a:gd name="T35" fmla="*/ 159 h 319"/>
                <a:gd name="T36" fmla="*/ 10 w 106"/>
                <a:gd name="T37" fmla="*/ 151 h 319"/>
                <a:gd name="T38" fmla="*/ 14 w 106"/>
                <a:gd name="T39" fmla="*/ 137 h 319"/>
                <a:gd name="T40" fmla="*/ 17 w 106"/>
                <a:gd name="T41" fmla="*/ 124 h 319"/>
                <a:gd name="T42" fmla="*/ 16 w 106"/>
                <a:gd name="T43" fmla="*/ 110 h 319"/>
                <a:gd name="T44" fmla="*/ 17 w 106"/>
                <a:gd name="T45" fmla="*/ 95 h 319"/>
                <a:gd name="T46" fmla="*/ 25 w 106"/>
                <a:gd name="T47" fmla="*/ 82 h 319"/>
                <a:gd name="T48" fmla="*/ 36 w 106"/>
                <a:gd name="T49" fmla="*/ 72 h 319"/>
                <a:gd name="T50" fmla="*/ 47 w 106"/>
                <a:gd name="T51" fmla="*/ 61 h 319"/>
                <a:gd name="T52" fmla="*/ 53 w 106"/>
                <a:gd name="T53" fmla="*/ 44 h 319"/>
                <a:gd name="T54" fmla="*/ 48 w 106"/>
                <a:gd name="T55" fmla="*/ 25 h 319"/>
                <a:gd name="T56" fmla="*/ 31 w 106"/>
                <a:gd name="T57" fmla="*/ 11 h 319"/>
                <a:gd name="T58" fmla="*/ 11 w 106"/>
                <a:gd name="T59" fmla="*/ 2 h 319"/>
                <a:gd name="T60" fmla="*/ 0 w 106"/>
                <a:gd name="T61" fmla="*/ 0 h 319"/>
                <a:gd name="T62" fmla="*/ 0 w 106"/>
                <a:gd name="T63" fmla="*/ 0 h 319"/>
                <a:gd name="T64" fmla="*/ 0 w 106"/>
                <a:gd name="T65" fmla="*/ 0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319"/>
                <a:gd name="T101" fmla="*/ 106 w 106"/>
                <a:gd name="T102" fmla="*/ 319 h 3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319">
                  <a:moveTo>
                    <a:pt x="0" y="1"/>
                  </a:moveTo>
                  <a:lnTo>
                    <a:pt x="12" y="4"/>
                  </a:lnTo>
                  <a:lnTo>
                    <a:pt x="24" y="8"/>
                  </a:lnTo>
                  <a:lnTo>
                    <a:pt x="35" y="12"/>
                  </a:lnTo>
                  <a:lnTo>
                    <a:pt x="45" y="16"/>
                  </a:lnTo>
                  <a:lnTo>
                    <a:pt x="56" y="23"/>
                  </a:lnTo>
                  <a:lnTo>
                    <a:pt x="65" y="29"/>
                  </a:lnTo>
                  <a:lnTo>
                    <a:pt x="74" y="37"/>
                  </a:lnTo>
                  <a:lnTo>
                    <a:pt x="82" y="46"/>
                  </a:lnTo>
                  <a:lnTo>
                    <a:pt x="93" y="63"/>
                  </a:lnTo>
                  <a:lnTo>
                    <a:pt x="96" y="83"/>
                  </a:lnTo>
                  <a:lnTo>
                    <a:pt x="93" y="101"/>
                  </a:lnTo>
                  <a:lnTo>
                    <a:pt x="79" y="118"/>
                  </a:lnTo>
                  <a:lnTo>
                    <a:pt x="74" y="121"/>
                  </a:lnTo>
                  <a:lnTo>
                    <a:pt x="70" y="124"/>
                  </a:lnTo>
                  <a:lnTo>
                    <a:pt x="65" y="127"/>
                  </a:lnTo>
                  <a:lnTo>
                    <a:pt x="60" y="130"/>
                  </a:lnTo>
                  <a:lnTo>
                    <a:pt x="56" y="134"/>
                  </a:lnTo>
                  <a:lnTo>
                    <a:pt x="51" y="137"/>
                  </a:lnTo>
                  <a:lnTo>
                    <a:pt x="47" y="141"/>
                  </a:lnTo>
                  <a:lnTo>
                    <a:pt x="42" y="145"/>
                  </a:lnTo>
                  <a:lnTo>
                    <a:pt x="32" y="158"/>
                  </a:lnTo>
                  <a:lnTo>
                    <a:pt x="26" y="172"/>
                  </a:lnTo>
                  <a:lnTo>
                    <a:pt x="22" y="187"/>
                  </a:lnTo>
                  <a:lnTo>
                    <a:pt x="22" y="203"/>
                  </a:lnTo>
                  <a:lnTo>
                    <a:pt x="24" y="214"/>
                  </a:lnTo>
                  <a:lnTo>
                    <a:pt x="26" y="227"/>
                  </a:lnTo>
                  <a:lnTo>
                    <a:pt x="28" y="238"/>
                  </a:lnTo>
                  <a:lnTo>
                    <a:pt x="29" y="251"/>
                  </a:lnTo>
                  <a:lnTo>
                    <a:pt x="28" y="267"/>
                  </a:lnTo>
                  <a:lnTo>
                    <a:pt x="24" y="285"/>
                  </a:lnTo>
                  <a:lnTo>
                    <a:pt x="18" y="302"/>
                  </a:lnTo>
                  <a:lnTo>
                    <a:pt x="13" y="318"/>
                  </a:lnTo>
                  <a:lnTo>
                    <a:pt x="13" y="319"/>
                  </a:lnTo>
                  <a:lnTo>
                    <a:pt x="14" y="319"/>
                  </a:lnTo>
                  <a:lnTo>
                    <a:pt x="14" y="318"/>
                  </a:lnTo>
                  <a:lnTo>
                    <a:pt x="19" y="303"/>
                  </a:lnTo>
                  <a:lnTo>
                    <a:pt x="24" y="289"/>
                  </a:lnTo>
                  <a:lnTo>
                    <a:pt x="28" y="275"/>
                  </a:lnTo>
                  <a:lnTo>
                    <a:pt x="32" y="260"/>
                  </a:lnTo>
                  <a:lnTo>
                    <a:pt x="33" y="248"/>
                  </a:lnTo>
                  <a:lnTo>
                    <a:pt x="33" y="234"/>
                  </a:lnTo>
                  <a:lnTo>
                    <a:pt x="32" y="220"/>
                  </a:lnTo>
                  <a:lnTo>
                    <a:pt x="32" y="207"/>
                  </a:lnTo>
                  <a:lnTo>
                    <a:pt x="34" y="191"/>
                  </a:lnTo>
                  <a:lnTo>
                    <a:pt x="40" y="177"/>
                  </a:lnTo>
                  <a:lnTo>
                    <a:pt x="49" y="165"/>
                  </a:lnTo>
                  <a:lnTo>
                    <a:pt x="60" y="154"/>
                  </a:lnTo>
                  <a:lnTo>
                    <a:pt x="72" y="144"/>
                  </a:lnTo>
                  <a:lnTo>
                    <a:pt x="83" y="134"/>
                  </a:lnTo>
                  <a:lnTo>
                    <a:pt x="94" y="122"/>
                  </a:lnTo>
                  <a:lnTo>
                    <a:pt x="102" y="109"/>
                  </a:lnTo>
                  <a:lnTo>
                    <a:pt x="106" y="88"/>
                  </a:lnTo>
                  <a:lnTo>
                    <a:pt x="104" y="68"/>
                  </a:lnTo>
                  <a:lnTo>
                    <a:pt x="95" y="50"/>
                  </a:lnTo>
                  <a:lnTo>
                    <a:pt x="80" y="35"/>
                  </a:lnTo>
                  <a:lnTo>
                    <a:pt x="63" y="22"/>
                  </a:lnTo>
                  <a:lnTo>
                    <a:pt x="42" y="12"/>
                  </a:lnTo>
                  <a:lnTo>
                    <a:pt x="21" y="5"/>
                  </a:lnTo>
                  <a:lnTo>
                    <a:pt x="2" y="0"/>
                  </a:lnTo>
                  <a:lnTo>
                    <a:pt x="0" y="0"/>
                  </a:lnTo>
                  <a:lnTo>
                    <a:pt x="0" y="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8" name="Freeform 355"/>
            <p:cNvSpPr>
              <a:spLocks/>
            </p:cNvSpPr>
            <p:nvPr/>
          </p:nvSpPr>
          <p:spPr bwMode="auto">
            <a:xfrm>
              <a:off x="3218" y="2162"/>
              <a:ext cx="86" cy="107"/>
            </a:xfrm>
            <a:custGeom>
              <a:avLst/>
              <a:gdLst>
                <a:gd name="T0" fmla="*/ 85 w 169"/>
                <a:gd name="T1" fmla="*/ 0 h 214"/>
                <a:gd name="T2" fmla="*/ 75 w 169"/>
                <a:gd name="T3" fmla="*/ 0 h 214"/>
                <a:gd name="T4" fmla="*/ 66 w 169"/>
                <a:gd name="T5" fmla="*/ 2 h 214"/>
                <a:gd name="T6" fmla="*/ 57 w 169"/>
                <a:gd name="T7" fmla="*/ 5 h 214"/>
                <a:gd name="T8" fmla="*/ 48 w 169"/>
                <a:gd name="T9" fmla="*/ 9 h 214"/>
                <a:gd name="T10" fmla="*/ 39 w 169"/>
                <a:gd name="T11" fmla="*/ 14 h 214"/>
                <a:gd name="T12" fmla="*/ 31 w 169"/>
                <a:gd name="T13" fmla="*/ 20 h 214"/>
                <a:gd name="T14" fmla="*/ 24 w 169"/>
                <a:gd name="T15" fmla="*/ 27 h 214"/>
                <a:gd name="T16" fmla="*/ 18 w 169"/>
                <a:gd name="T17" fmla="*/ 34 h 214"/>
                <a:gd name="T18" fmla="*/ 12 w 169"/>
                <a:gd name="T19" fmla="*/ 41 h 214"/>
                <a:gd name="T20" fmla="*/ 8 w 169"/>
                <a:gd name="T21" fmla="*/ 50 h 214"/>
                <a:gd name="T22" fmla="*/ 4 w 169"/>
                <a:gd name="T23" fmla="*/ 59 h 214"/>
                <a:gd name="T24" fmla="*/ 1 w 169"/>
                <a:gd name="T25" fmla="*/ 69 h 214"/>
                <a:gd name="T26" fmla="*/ 0 w 169"/>
                <a:gd name="T27" fmla="*/ 79 h 214"/>
                <a:gd name="T28" fmla="*/ 1 w 169"/>
                <a:gd name="T29" fmla="*/ 89 h 214"/>
                <a:gd name="T30" fmla="*/ 3 w 169"/>
                <a:gd name="T31" fmla="*/ 98 h 214"/>
                <a:gd name="T32" fmla="*/ 8 w 169"/>
                <a:gd name="T33" fmla="*/ 107 h 214"/>
                <a:gd name="T34" fmla="*/ 9 w 169"/>
                <a:gd name="T35" fmla="*/ 107 h 214"/>
                <a:gd name="T36" fmla="*/ 11 w 169"/>
                <a:gd name="T37" fmla="*/ 106 h 214"/>
                <a:gd name="T38" fmla="*/ 12 w 169"/>
                <a:gd name="T39" fmla="*/ 105 h 214"/>
                <a:gd name="T40" fmla="*/ 12 w 169"/>
                <a:gd name="T41" fmla="*/ 103 h 214"/>
                <a:gd name="T42" fmla="*/ 12 w 169"/>
                <a:gd name="T43" fmla="*/ 97 h 214"/>
                <a:gd name="T44" fmla="*/ 11 w 169"/>
                <a:gd name="T45" fmla="*/ 91 h 214"/>
                <a:gd name="T46" fmla="*/ 9 w 169"/>
                <a:gd name="T47" fmla="*/ 85 h 214"/>
                <a:gd name="T48" fmla="*/ 8 w 169"/>
                <a:gd name="T49" fmla="*/ 79 h 214"/>
                <a:gd name="T50" fmla="*/ 8 w 169"/>
                <a:gd name="T51" fmla="*/ 70 h 214"/>
                <a:gd name="T52" fmla="*/ 9 w 169"/>
                <a:gd name="T53" fmla="*/ 59 h 214"/>
                <a:gd name="T54" fmla="*/ 13 w 169"/>
                <a:gd name="T55" fmla="*/ 50 h 214"/>
                <a:gd name="T56" fmla="*/ 17 w 169"/>
                <a:gd name="T57" fmla="*/ 42 h 214"/>
                <a:gd name="T58" fmla="*/ 22 w 169"/>
                <a:gd name="T59" fmla="*/ 33 h 214"/>
                <a:gd name="T60" fmla="*/ 29 w 169"/>
                <a:gd name="T61" fmla="*/ 25 h 214"/>
                <a:gd name="T62" fmla="*/ 36 w 169"/>
                <a:gd name="T63" fmla="*/ 18 h 214"/>
                <a:gd name="T64" fmla="*/ 45 w 169"/>
                <a:gd name="T65" fmla="*/ 12 h 214"/>
                <a:gd name="T66" fmla="*/ 55 w 169"/>
                <a:gd name="T67" fmla="*/ 7 h 214"/>
                <a:gd name="T68" fmla="*/ 65 w 169"/>
                <a:gd name="T69" fmla="*/ 3 h 214"/>
                <a:gd name="T70" fmla="*/ 75 w 169"/>
                <a:gd name="T71" fmla="*/ 1 h 214"/>
                <a:gd name="T72" fmla="*/ 85 w 169"/>
                <a:gd name="T73" fmla="*/ 0 h 214"/>
                <a:gd name="T74" fmla="*/ 85 w 169"/>
                <a:gd name="T75" fmla="*/ 0 h 214"/>
                <a:gd name="T76" fmla="*/ 85 w 169"/>
                <a:gd name="T77" fmla="*/ 0 h 214"/>
                <a:gd name="T78" fmla="*/ 85 w 169"/>
                <a:gd name="T79" fmla="*/ 0 h 214"/>
                <a:gd name="T80" fmla="*/ 85 w 169"/>
                <a:gd name="T81" fmla="*/ 0 h 214"/>
                <a:gd name="T82" fmla="*/ 85 w 169"/>
                <a:gd name="T83" fmla="*/ 0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214"/>
                <a:gd name="T128" fmla="*/ 169 w 169"/>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214">
                  <a:moveTo>
                    <a:pt x="169" y="0"/>
                  </a:moveTo>
                  <a:lnTo>
                    <a:pt x="150" y="0"/>
                  </a:lnTo>
                  <a:lnTo>
                    <a:pt x="131" y="3"/>
                  </a:lnTo>
                  <a:lnTo>
                    <a:pt x="113" y="9"/>
                  </a:lnTo>
                  <a:lnTo>
                    <a:pt x="96" y="17"/>
                  </a:lnTo>
                  <a:lnTo>
                    <a:pt x="78" y="28"/>
                  </a:lnTo>
                  <a:lnTo>
                    <a:pt x="62" y="40"/>
                  </a:lnTo>
                  <a:lnTo>
                    <a:pt x="48" y="53"/>
                  </a:lnTo>
                  <a:lnTo>
                    <a:pt x="36" y="67"/>
                  </a:lnTo>
                  <a:lnTo>
                    <a:pt x="24" y="82"/>
                  </a:lnTo>
                  <a:lnTo>
                    <a:pt x="15" y="99"/>
                  </a:lnTo>
                  <a:lnTo>
                    <a:pt x="7" y="118"/>
                  </a:lnTo>
                  <a:lnTo>
                    <a:pt x="2" y="137"/>
                  </a:lnTo>
                  <a:lnTo>
                    <a:pt x="0" y="158"/>
                  </a:lnTo>
                  <a:lnTo>
                    <a:pt x="1" y="177"/>
                  </a:lnTo>
                  <a:lnTo>
                    <a:pt x="6" y="196"/>
                  </a:lnTo>
                  <a:lnTo>
                    <a:pt x="15" y="213"/>
                  </a:lnTo>
                  <a:lnTo>
                    <a:pt x="17" y="214"/>
                  </a:lnTo>
                  <a:lnTo>
                    <a:pt x="21" y="212"/>
                  </a:lnTo>
                  <a:lnTo>
                    <a:pt x="23" y="210"/>
                  </a:lnTo>
                  <a:lnTo>
                    <a:pt x="24" y="206"/>
                  </a:lnTo>
                  <a:lnTo>
                    <a:pt x="23" y="194"/>
                  </a:lnTo>
                  <a:lnTo>
                    <a:pt x="21" y="182"/>
                  </a:lnTo>
                  <a:lnTo>
                    <a:pt x="18" y="169"/>
                  </a:lnTo>
                  <a:lnTo>
                    <a:pt x="15" y="158"/>
                  </a:lnTo>
                  <a:lnTo>
                    <a:pt x="15" y="139"/>
                  </a:lnTo>
                  <a:lnTo>
                    <a:pt x="18" y="119"/>
                  </a:lnTo>
                  <a:lnTo>
                    <a:pt x="25" y="100"/>
                  </a:lnTo>
                  <a:lnTo>
                    <a:pt x="33" y="83"/>
                  </a:lnTo>
                  <a:lnTo>
                    <a:pt x="44" y="66"/>
                  </a:lnTo>
                  <a:lnTo>
                    <a:pt x="58" y="50"/>
                  </a:lnTo>
                  <a:lnTo>
                    <a:pt x="72" y="36"/>
                  </a:lnTo>
                  <a:lnTo>
                    <a:pt x="90" y="23"/>
                  </a:lnTo>
                  <a:lnTo>
                    <a:pt x="109" y="14"/>
                  </a:lnTo>
                  <a:lnTo>
                    <a:pt x="129" y="6"/>
                  </a:lnTo>
                  <a:lnTo>
                    <a:pt x="149" y="1"/>
                  </a:lnTo>
                  <a:lnTo>
                    <a:pt x="169"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79" name="Freeform 356"/>
            <p:cNvSpPr>
              <a:spLocks/>
            </p:cNvSpPr>
            <p:nvPr/>
          </p:nvSpPr>
          <p:spPr bwMode="auto">
            <a:xfrm>
              <a:off x="3303" y="2144"/>
              <a:ext cx="144" cy="163"/>
            </a:xfrm>
            <a:custGeom>
              <a:avLst/>
              <a:gdLst>
                <a:gd name="T0" fmla="*/ 7 w 290"/>
                <a:gd name="T1" fmla="*/ 12 h 327"/>
                <a:gd name="T2" fmla="*/ 22 w 290"/>
                <a:gd name="T3" fmla="*/ 7 h 327"/>
                <a:gd name="T4" fmla="*/ 37 w 290"/>
                <a:gd name="T5" fmla="*/ 4 h 327"/>
                <a:gd name="T6" fmla="*/ 53 w 290"/>
                <a:gd name="T7" fmla="*/ 5 h 327"/>
                <a:gd name="T8" fmla="*/ 68 w 290"/>
                <a:gd name="T9" fmla="*/ 9 h 327"/>
                <a:gd name="T10" fmla="*/ 82 w 290"/>
                <a:gd name="T11" fmla="*/ 15 h 327"/>
                <a:gd name="T12" fmla="*/ 96 w 290"/>
                <a:gd name="T13" fmla="*/ 22 h 327"/>
                <a:gd name="T14" fmla="*/ 109 w 290"/>
                <a:gd name="T15" fmla="*/ 32 h 327"/>
                <a:gd name="T16" fmla="*/ 120 w 290"/>
                <a:gd name="T17" fmla="*/ 43 h 327"/>
                <a:gd name="T18" fmla="*/ 128 w 290"/>
                <a:gd name="T19" fmla="*/ 56 h 327"/>
                <a:gd name="T20" fmla="*/ 134 w 290"/>
                <a:gd name="T21" fmla="*/ 71 h 327"/>
                <a:gd name="T22" fmla="*/ 137 w 290"/>
                <a:gd name="T23" fmla="*/ 87 h 327"/>
                <a:gd name="T24" fmla="*/ 138 w 290"/>
                <a:gd name="T25" fmla="*/ 103 h 327"/>
                <a:gd name="T26" fmla="*/ 136 w 290"/>
                <a:gd name="T27" fmla="*/ 123 h 327"/>
                <a:gd name="T28" fmla="*/ 129 w 290"/>
                <a:gd name="T29" fmla="*/ 140 h 327"/>
                <a:gd name="T30" fmla="*/ 118 w 290"/>
                <a:gd name="T31" fmla="*/ 156 h 327"/>
                <a:gd name="T32" fmla="*/ 111 w 290"/>
                <a:gd name="T33" fmla="*/ 163 h 327"/>
                <a:gd name="T34" fmla="*/ 111 w 290"/>
                <a:gd name="T35" fmla="*/ 163 h 327"/>
                <a:gd name="T36" fmla="*/ 124 w 290"/>
                <a:gd name="T37" fmla="*/ 151 h 327"/>
                <a:gd name="T38" fmla="*/ 140 w 290"/>
                <a:gd name="T39" fmla="*/ 120 h 327"/>
                <a:gd name="T40" fmla="*/ 144 w 290"/>
                <a:gd name="T41" fmla="*/ 86 h 327"/>
                <a:gd name="T42" fmla="*/ 135 w 290"/>
                <a:gd name="T43" fmla="*/ 53 h 327"/>
                <a:gd name="T44" fmla="*/ 120 w 290"/>
                <a:gd name="T45" fmla="*/ 30 h 327"/>
                <a:gd name="T46" fmla="*/ 107 w 290"/>
                <a:gd name="T47" fmla="*/ 18 h 327"/>
                <a:gd name="T48" fmla="*/ 92 w 290"/>
                <a:gd name="T49" fmla="*/ 9 h 327"/>
                <a:gd name="T50" fmla="*/ 75 w 290"/>
                <a:gd name="T51" fmla="*/ 3 h 327"/>
                <a:gd name="T52" fmla="*/ 59 w 290"/>
                <a:gd name="T53" fmla="*/ 0 h 327"/>
                <a:gd name="T54" fmla="*/ 41 w 290"/>
                <a:gd name="T55" fmla="*/ 0 h 327"/>
                <a:gd name="T56" fmla="*/ 24 w 290"/>
                <a:gd name="T57" fmla="*/ 4 h 327"/>
                <a:gd name="T58" fmla="*/ 8 w 290"/>
                <a:gd name="T59" fmla="*/ 11 h 327"/>
                <a:gd name="T60" fmla="*/ 0 w 290"/>
                <a:gd name="T61" fmla="*/ 16 h 327"/>
                <a:gd name="T62" fmla="*/ 0 w 290"/>
                <a:gd name="T63" fmla="*/ 16 h 327"/>
                <a:gd name="T64" fmla="*/ 0 w 290"/>
                <a:gd name="T65" fmla="*/ 16 h 3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327"/>
                <a:gd name="T101" fmla="*/ 290 w 290"/>
                <a:gd name="T102" fmla="*/ 327 h 3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327">
                  <a:moveTo>
                    <a:pt x="0" y="32"/>
                  </a:moveTo>
                  <a:lnTo>
                    <a:pt x="15" y="24"/>
                  </a:lnTo>
                  <a:lnTo>
                    <a:pt x="29" y="17"/>
                  </a:lnTo>
                  <a:lnTo>
                    <a:pt x="44" y="14"/>
                  </a:lnTo>
                  <a:lnTo>
                    <a:pt x="60" y="11"/>
                  </a:lnTo>
                  <a:lnTo>
                    <a:pt x="75" y="9"/>
                  </a:lnTo>
                  <a:lnTo>
                    <a:pt x="90" y="9"/>
                  </a:lnTo>
                  <a:lnTo>
                    <a:pt x="106" y="11"/>
                  </a:lnTo>
                  <a:lnTo>
                    <a:pt x="121" y="14"/>
                  </a:lnTo>
                  <a:lnTo>
                    <a:pt x="136" y="19"/>
                  </a:lnTo>
                  <a:lnTo>
                    <a:pt x="151" y="23"/>
                  </a:lnTo>
                  <a:lnTo>
                    <a:pt x="165" y="30"/>
                  </a:lnTo>
                  <a:lnTo>
                    <a:pt x="180" y="37"/>
                  </a:lnTo>
                  <a:lnTo>
                    <a:pt x="194" y="45"/>
                  </a:lnTo>
                  <a:lnTo>
                    <a:pt x="207" y="54"/>
                  </a:lnTo>
                  <a:lnTo>
                    <a:pt x="219" y="65"/>
                  </a:lnTo>
                  <a:lnTo>
                    <a:pt x="231" y="75"/>
                  </a:lnTo>
                  <a:lnTo>
                    <a:pt x="241" y="87"/>
                  </a:lnTo>
                  <a:lnTo>
                    <a:pt x="249" y="99"/>
                  </a:lnTo>
                  <a:lnTo>
                    <a:pt x="257" y="113"/>
                  </a:lnTo>
                  <a:lnTo>
                    <a:pt x="263" y="128"/>
                  </a:lnTo>
                  <a:lnTo>
                    <a:pt x="269" y="143"/>
                  </a:lnTo>
                  <a:lnTo>
                    <a:pt x="272" y="159"/>
                  </a:lnTo>
                  <a:lnTo>
                    <a:pt x="276" y="174"/>
                  </a:lnTo>
                  <a:lnTo>
                    <a:pt x="278" y="189"/>
                  </a:lnTo>
                  <a:lnTo>
                    <a:pt x="278" y="207"/>
                  </a:lnTo>
                  <a:lnTo>
                    <a:pt x="277" y="227"/>
                  </a:lnTo>
                  <a:lnTo>
                    <a:pt x="273" y="246"/>
                  </a:lnTo>
                  <a:lnTo>
                    <a:pt x="268" y="263"/>
                  </a:lnTo>
                  <a:lnTo>
                    <a:pt x="260" y="280"/>
                  </a:lnTo>
                  <a:lnTo>
                    <a:pt x="249" y="297"/>
                  </a:lnTo>
                  <a:lnTo>
                    <a:pt x="238" y="312"/>
                  </a:lnTo>
                  <a:lnTo>
                    <a:pt x="225" y="326"/>
                  </a:lnTo>
                  <a:lnTo>
                    <a:pt x="224" y="326"/>
                  </a:lnTo>
                  <a:lnTo>
                    <a:pt x="224" y="327"/>
                  </a:lnTo>
                  <a:lnTo>
                    <a:pt x="225" y="327"/>
                  </a:lnTo>
                  <a:lnTo>
                    <a:pt x="249" y="302"/>
                  </a:lnTo>
                  <a:lnTo>
                    <a:pt x="269" y="273"/>
                  </a:lnTo>
                  <a:lnTo>
                    <a:pt x="281" y="241"/>
                  </a:lnTo>
                  <a:lnTo>
                    <a:pt x="288" y="207"/>
                  </a:lnTo>
                  <a:lnTo>
                    <a:pt x="290" y="173"/>
                  </a:lnTo>
                  <a:lnTo>
                    <a:pt x="284" y="138"/>
                  </a:lnTo>
                  <a:lnTo>
                    <a:pt x="271" y="106"/>
                  </a:lnTo>
                  <a:lnTo>
                    <a:pt x="253" y="75"/>
                  </a:lnTo>
                  <a:lnTo>
                    <a:pt x="241" y="61"/>
                  </a:lnTo>
                  <a:lnTo>
                    <a:pt x="228" y="47"/>
                  </a:lnTo>
                  <a:lnTo>
                    <a:pt x="215" y="36"/>
                  </a:lnTo>
                  <a:lnTo>
                    <a:pt x="200" y="27"/>
                  </a:lnTo>
                  <a:lnTo>
                    <a:pt x="185" y="19"/>
                  </a:lnTo>
                  <a:lnTo>
                    <a:pt x="169" y="12"/>
                  </a:lnTo>
                  <a:lnTo>
                    <a:pt x="152" y="6"/>
                  </a:lnTo>
                  <a:lnTo>
                    <a:pt x="135" y="2"/>
                  </a:lnTo>
                  <a:lnTo>
                    <a:pt x="118" y="1"/>
                  </a:lnTo>
                  <a:lnTo>
                    <a:pt x="101" y="0"/>
                  </a:lnTo>
                  <a:lnTo>
                    <a:pt x="83" y="1"/>
                  </a:lnTo>
                  <a:lnTo>
                    <a:pt x="66" y="5"/>
                  </a:lnTo>
                  <a:lnTo>
                    <a:pt x="49" y="9"/>
                  </a:lnTo>
                  <a:lnTo>
                    <a:pt x="33" y="15"/>
                  </a:lnTo>
                  <a:lnTo>
                    <a:pt x="16" y="23"/>
                  </a:lnTo>
                  <a:lnTo>
                    <a:pt x="0" y="32"/>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0" name="Freeform 357"/>
            <p:cNvSpPr>
              <a:spLocks/>
            </p:cNvSpPr>
            <p:nvPr/>
          </p:nvSpPr>
          <p:spPr bwMode="auto">
            <a:xfrm>
              <a:off x="3319" y="2168"/>
              <a:ext cx="127" cy="67"/>
            </a:xfrm>
            <a:custGeom>
              <a:avLst/>
              <a:gdLst>
                <a:gd name="T0" fmla="*/ 0 w 253"/>
                <a:gd name="T1" fmla="*/ 0 h 133"/>
                <a:gd name="T2" fmla="*/ 9 w 253"/>
                <a:gd name="T3" fmla="*/ 5 h 133"/>
                <a:gd name="T4" fmla="*/ 17 w 253"/>
                <a:gd name="T5" fmla="*/ 8 h 133"/>
                <a:gd name="T6" fmla="*/ 27 w 253"/>
                <a:gd name="T7" fmla="*/ 9 h 133"/>
                <a:gd name="T8" fmla="*/ 36 w 253"/>
                <a:gd name="T9" fmla="*/ 10 h 133"/>
                <a:gd name="T10" fmla="*/ 45 w 253"/>
                <a:gd name="T11" fmla="*/ 12 h 133"/>
                <a:gd name="T12" fmla="*/ 54 w 253"/>
                <a:gd name="T13" fmla="*/ 12 h 133"/>
                <a:gd name="T14" fmla="*/ 63 w 253"/>
                <a:gd name="T15" fmla="*/ 13 h 133"/>
                <a:gd name="T16" fmla="*/ 73 w 253"/>
                <a:gd name="T17" fmla="*/ 15 h 133"/>
                <a:gd name="T18" fmla="*/ 81 w 253"/>
                <a:gd name="T19" fmla="*/ 18 h 133"/>
                <a:gd name="T20" fmla="*/ 90 w 253"/>
                <a:gd name="T21" fmla="*/ 22 h 133"/>
                <a:gd name="T22" fmla="*/ 98 w 253"/>
                <a:gd name="T23" fmla="*/ 28 h 133"/>
                <a:gd name="T24" fmla="*/ 105 w 253"/>
                <a:gd name="T25" fmla="*/ 35 h 133"/>
                <a:gd name="T26" fmla="*/ 112 w 253"/>
                <a:gd name="T27" fmla="*/ 43 h 133"/>
                <a:gd name="T28" fmla="*/ 118 w 253"/>
                <a:gd name="T29" fmla="*/ 50 h 133"/>
                <a:gd name="T30" fmla="*/ 123 w 253"/>
                <a:gd name="T31" fmla="*/ 59 h 133"/>
                <a:gd name="T32" fmla="*/ 127 w 253"/>
                <a:gd name="T33" fmla="*/ 67 h 133"/>
                <a:gd name="T34" fmla="*/ 127 w 253"/>
                <a:gd name="T35" fmla="*/ 67 h 133"/>
                <a:gd name="T36" fmla="*/ 127 w 253"/>
                <a:gd name="T37" fmla="*/ 67 h 133"/>
                <a:gd name="T38" fmla="*/ 127 w 253"/>
                <a:gd name="T39" fmla="*/ 67 h 133"/>
                <a:gd name="T40" fmla="*/ 127 w 253"/>
                <a:gd name="T41" fmla="*/ 67 h 133"/>
                <a:gd name="T42" fmla="*/ 123 w 253"/>
                <a:gd name="T43" fmla="*/ 58 h 133"/>
                <a:gd name="T44" fmla="*/ 119 w 253"/>
                <a:gd name="T45" fmla="*/ 51 h 133"/>
                <a:gd name="T46" fmla="*/ 114 w 253"/>
                <a:gd name="T47" fmla="*/ 43 h 133"/>
                <a:gd name="T48" fmla="*/ 108 w 253"/>
                <a:gd name="T49" fmla="*/ 36 h 133"/>
                <a:gd name="T50" fmla="*/ 102 w 253"/>
                <a:gd name="T51" fmla="*/ 30 h 133"/>
                <a:gd name="T52" fmla="*/ 95 w 253"/>
                <a:gd name="T53" fmla="*/ 24 h 133"/>
                <a:gd name="T54" fmla="*/ 87 w 253"/>
                <a:gd name="T55" fmla="*/ 19 h 133"/>
                <a:gd name="T56" fmla="*/ 79 w 253"/>
                <a:gd name="T57" fmla="*/ 14 h 133"/>
                <a:gd name="T58" fmla="*/ 70 w 253"/>
                <a:gd name="T59" fmla="*/ 10 h 133"/>
                <a:gd name="T60" fmla="*/ 61 w 253"/>
                <a:gd name="T61" fmla="*/ 8 h 133"/>
                <a:gd name="T62" fmla="*/ 50 w 253"/>
                <a:gd name="T63" fmla="*/ 6 h 133"/>
                <a:gd name="T64" fmla="*/ 40 w 253"/>
                <a:gd name="T65" fmla="*/ 5 h 133"/>
                <a:gd name="T66" fmla="*/ 30 w 253"/>
                <a:gd name="T67" fmla="*/ 5 h 133"/>
                <a:gd name="T68" fmla="*/ 20 w 253"/>
                <a:gd name="T69" fmla="*/ 4 h 133"/>
                <a:gd name="T70" fmla="*/ 10 w 253"/>
                <a:gd name="T71" fmla="*/ 3 h 133"/>
                <a:gd name="T72" fmla="*/ 1 w 253"/>
                <a:gd name="T73" fmla="*/ 0 h 133"/>
                <a:gd name="T74" fmla="*/ 0 w 253"/>
                <a:gd name="T75" fmla="*/ 0 h 133"/>
                <a:gd name="T76" fmla="*/ 0 w 253"/>
                <a:gd name="T77" fmla="*/ 0 h 133"/>
                <a:gd name="T78" fmla="*/ 0 w 253"/>
                <a:gd name="T79" fmla="*/ 0 h 133"/>
                <a:gd name="T80" fmla="*/ 0 w 253"/>
                <a:gd name="T81" fmla="*/ 0 h 133"/>
                <a:gd name="T82" fmla="*/ 0 w 253"/>
                <a:gd name="T83" fmla="*/ 0 h 1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133"/>
                <a:gd name="T128" fmla="*/ 253 w 253"/>
                <a:gd name="T129" fmla="*/ 133 h 1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133">
                  <a:moveTo>
                    <a:pt x="0" y="0"/>
                  </a:moveTo>
                  <a:lnTo>
                    <a:pt x="17" y="9"/>
                  </a:lnTo>
                  <a:lnTo>
                    <a:pt x="34" y="15"/>
                  </a:lnTo>
                  <a:lnTo>
                    <a:pt x="53" y="18"/>
                  </a:lnTo>
                  <a:lnTo>
                    <a:pt x="71" y="20"/>
                  </a:lnTo>
                  <a:lnTo>
                    <a:pt x="90" y="23"/>
                  </a:lnTo>
                  <a:lnTo>
                    <a:pt x="108" y="24"/>
                  </a:lnTo>
                  <a:lnTo>
                    <a:pt x="126" y="26"/>
                  </a:lnTo>
                  <a:lnTo>
                    <a:pt x="145" y="29"/>
                  </a:lnTo>
                  <a:lnTo>
                    <a:pt x="162" y="35"/>
                  </a:lnTo>
                  <a:lnTo>
                    <a:pt x="179" y="44"/>
                  </a:lnTo>
                  <a:lnTo>
                    <a:pt x="196" y="56"/>
                  </a:lnTo>
                  <a:lnTo>
                    <a:pt x="209" y="70"/>
                  </a:lnTo>
                  <a:lnTo>
                    <a:pt x="223" y="85"/>
                  </a:lnTo>
                  <a:lnTo>
                    <a:pt x="235" y="100"/>
                  </a:lnTo>
                  <a:lnTo>
                    <a:pt x="245" y="117"/>
                  </a:lnTo>
                  <a:lnTo>
                    <a:pt x="253" y="133"/>
                  </a:lnTo>
                  <a:lnTo>
                    <a:pt x="245" y="116"/>
                  </a:lnTo>
                  <a:lnTo>
                    <a:pt x="237" y="101"/>
                  </a:lnTo>
                  <a:lnTo>
                    <a:pt x="227" y="86"/>
                  </a:lnTo>
                  <a:lnTo>
                    <a:pt x="215" y="72"/>
                  </a:lnTo>
                  <a:lnTo>
                    <a:pt x="203" y="59"/>
                  </a:lnTo>
                  <a:lnTo>
                    <a:pt x="189" y="48"/>
                  </a:lnTo>
                  <a:lnTo>
                    <a:pt x="174" y="38"/>
                  </a:lnTo>
                  <a:lnTo>
                    <a:pt x="158" y="27"/>
                  </a:lnTo>
                  <a:lnTo>
                    <a:pt x="139" y="19"/>
                  </a:lnTo>
                  <a:lnTo>
                    <a:pt x="121" y="15"/>
                  </a:lnTo>
                  <a:lnTo>
                    <a:pt x="100" y="12"/>
                  </a:lnTo>
                  <a:lnTo>
                    <a:pt x="80" y="10"/>
                  </a:lnTo>
                  <a:lnTo>
                    <a:pt x="60" y="10"/>
                  </a:lnTo>
                  <a:lnTo>
                    <a:pt x="39" y="8"/>
                  </a:lnTo>
                  <a:lnTo>
                    <a:pt x="19" y="5"/>
                  </a:lnTo>
                  <a:lnTo>
                    <a:pt x="1" y="0"/>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1" name="Freeform 358"/>
            <p:cNvSpPr>
              <a:spLocks/>
            </p:cNvSpPr>
            <p:nvPr/>
          </p:nvSpPr>
          <p:spPr bwMode="auto">
            <a:xfrm>
              <a:off x="3364" y="2290"/>
              <a:ext cx="54" cy="69"/>
            </a:xfrm>
            <a:custGeom>
              <a:avLst/>
              <a:gdLst>
                <a:gd name="T0" fmla="*/ 1 w 109"/>
                <a:gd name="T1" fmla="*/ 38 h 138"/>
                <a:gd name="T2" fmla="*/ 3 w 109"/>
                <a:gd name="T3" fmla="*/ 32 h 138"/>
                <a:gd name="T4" fmla="*/ 6 w 109"/>
                <a:gd name="T5" fmla="*/ 26 h 138"/>
                <a:gd name="T6" fmla="*/ 9 w 109"/>
                <a:gd name="T7" fmla="*/ 21 h 138"/>
                <a:gd name="T8" fmla="*/ 12 w 109"/>
                <a:gd name="T9" fmla="*/ 15 h 138"/>
                <a:gd name="T10" fmla="*/ 16 w 109"/>
                <a:gd name="T11" fmla="*/ 11 h 138"/>
                <a:gd name="T12" fmla="*/ 20 w 109"/>
                <a:gd name="T13" fmla="*/ 7 h 138"/>
                <a:gd name="T14" fmla="*/ 24 w 109"/>
                <a:gd name="T15" fmla="*/ 5 h 138"/>
                <a:gd name="T16" fmla="*/ 29 w 109"/>
                <a:gd name="T17" fmla="*/ 4 h 138"/>
                <a:gd name="T18" fmla="*/ 34 w 109"/>
                <a:gd name="T19" fmla="*/ 4 h 138"/>
                <a:gd name="T20" fmla="*/ 38 w 109"/>
                <a:gd name="T21" fmla="*/ 5 h 138"/>
                <a:gd name="T22" fmla="*/ 41 w 109"/>
                <a:gd name="T23" fmla="*/ 9 h 138"/>
                <a:gd name="T24" fmla="*/ 44 w 109"/>
                <a:gd name="T25" fmla="*/ 15 h 138"/>
                <a:gd name="T26" fmla="*/ 45 w 109"/>
                <a:gd name="T27" fmla="*/ 22 h 138"/>
                <a:gd name="T28" fmla="*/ 44 w 109"/>
                <a:gd name="T29" fmla="*/ 30 h 138"/>
                <a:gd name="T30" fmla="*/ 41 w 109"/>
                <a:gd name="T31" fmla="*/ 37 h 138"/>
                <a:gd name="T32" fmla="*/ 36 w 109"/>
                <a:gd name="T33" fmla="*/ 44 h 138"/>
                <a:gd name="T34" fmla="*/ 29 w 109"/>
                <a:gd name="T35" fmla="*/ 51 h 138"/>
                <a:gd name="T36" fmla="*/ 23 w 109"/>
                <a:gd name="T37" fmla="*/ 57 h 138"/>
                <a:gd name="T38" fmla="*/ 16 w 109"/>
                <a:gd name="T39" fmla="*/ 61 h 138"/>
                <a:gd name="T40" fmla="*/ 10 w 109"/>
                <a:gd name="T41" fmla="*/ 65 h 138"/>
                <a:gd name="T42" fmla="*/ 9 w 109"/>
                <a:gd name="T43" fmla="*/ 66 h 138"/>
                <a:gd name="T44" fmla="*/ 7 w 109"/>
                <a:gd name="T45" fmla="*/ 68 h 138"/>
                <a:gd name="T46" fmla="*/ 7 w 109"/>
                <a:gd name="T47" fmla="*/ 69 h 138"/>
                <a:gd name="T48" fmla="*/ 8 w 109"/>
                <a:gd name="T49" fmla="*/ 69 h 138"/>
                <a:gd name="T50" fmla="*/ 18 w 109"/>
                <a:gd name="T51" fmla="*/ 68 h 138"/>
                <a:gd name="T52" fmla="*/ 28 w 109"/>
                <a:gd name="T53" fmla="*/ 64 h 138"/>
                <a:gd name="T54" fmla="*/ 36 w 109"/>
                <a:gd name="T55" fmla="*/ 57 h 138"/>
                <a:gd name="T56" fmla="*/ 44 w 109"/>
                <a:gd name="T57" fmla="*/ 49 h 138"/>
                <a:gd name="T58" fmla="*/ 50 w 109"/>
                <a:gd name="T59" fmla="*/ 39 h 138"/>
                <a:gd name="T60" fmla="*/ 54 w 109"/>
                <a:gd name="T61" fmla="*/ 30 h 138"/>
                <a:gd name="T62" fmla="*/ 54 w 109"/>
                <a:gd name="T63" fmla="*/ 20 h 138"/>
                <a:gd name="T64" fmla="*/ 51 w 109"/>
                <a:gd name="T65" fmla="*/ 10 h 138"/>
                <a:gd name="T66" fmla="*/ 48 w 109"/>
                <a:gd name="T67" fmla="*/ 5 h 138"/>
                <a:gd name="T68" fmla="*/ 45 w 109"/>
                <a:gd name="T69" fmla="*/ 2 h 138"/>
                <a:gd name="T70" fmla="*/ 41 w 109"/>
                <a:gd name="T71" fmla="*/ 1 h 138"/>
                <a:gd name="T72" fmla="*/ 38 w 109"/>
                <a:gd name="T73" fmla="*/ 0 h 138"/>
                <a:gd name="T74" fmla="*/ 34 w 109"/>
                <a:gd name="T75" fmla="*/ 0 h 138"/>
                <a:gd name="T76" fmla="*/ 29 w 109"/>
                <a:gd name="T77" fmla="*/ 1 h 138"/>
                <a:gd name="T78" fmla="*/ 25 w 109"/>
                <a:gd name="T79" fmla="*/ 1 h 138"/>
                <a:gd name="T80" fmla="*/ 21 w 109"/>
                <a:gd name="T81" fmla="*/ 4 h 138"/>
                <a:gd name="T82" fmla="*/ 17 w 109"/>
                <a:gd name="T83" fmla="*/ 6 h 138"/>
                <a:gd name="T84" fmla="*/ 14 w 109"/>
                <a:gd name="T85" fmla="*/ 10 h 138"/>
                <a:gd name="T86" fmla="*/ 11 w 109"/>
                <a:gd name="T87" fmla="*/ 14 h 138"/>
                <a:gd name="T88" fmla="*/ 8 w 109"/>
                <a:gd name="T89" fmla="*/ 19 h 138"/>
                <a:gd name="T90" fmla="*/ 6 w 109"/>
                <a:gd name="T91" fmla="*/ 24 h 138"/>
                <a:gd name="T92" fmla="*/ 4 w 109"/>
                <a:gd name="T93" fmla="*/ 29 h 138"/>
                <a:gd name="T94" fmla="*/ 2 w 109"/>
                <a:gd name="T95" fmla="*/ 34 h 138"/>
                <a:gd name="T96" fmla="*/ 0 w 109"/>
                <a:gd name="T97" fmla="*/ 38 h 138"/>
                <a:gd name="T98" fmla="*/ 0 w 109"/>
                <a:gd name="T99" fmla="*/ 38 h 138"/>
                <a:gd name="T100" fmla="*/ 1 w 109"/>
                <a:gd name="T101" fmla="*/ 38 h 138"/>
                <a:gd name="T102" fmla="*/ 1 w 109"/>
                <a:gd name="T103" fmla="*/ 38 h 138"/>
                <a:gd name="T104" fmla="*/ 1 w 109"/>
                <a:gd name="T105" fmla="*/ 38 h 138"/>
                <a:gd name="T106" fmla="*/ 1 w 109"/>
                <a:gd name="T107" fmla="*/ 38 h 1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9"/>
                <a:gd name="T163" fmla="*/ 0 h 138"/>
                <a:gd name="T164" fmla="*/ 109 w 109"/>
                <a:gd name="T165" fmla="*/ 138 h 1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9" h="138">
                  <a:moveTo>
                    <a:pt x="2" y="76"/>
                  </a:moveTo>
                  <a:lnTo>
                    <a:pt x="7" y="64"/>
                  </a:lnTo>
                  <a:lnTo>
                    <a:pt x="12" y="53"/>
                  </a:lnTo>
                  <a:lnTo>
                    <a:pt x="18" y="42"/>
                  </a:lnTo>
                  <a:lnTo>
                    <a:pt x="25" y="31"/>
                  </a:lnTo>
                  <a:lnTo>
                    <a:pt x="32" y="22"/>
                  </a:lnTo>
                  <a:lnTo>
                    <a:pt x="40" y="15"/>
                  </a:lnTo>
                  <a:lnTo>
                    <a:pt x="49" y="10"/>
                  </a:lnTo>
                  <a:lnTo>
                    <a:pt x="59" y="8"/>
                  </a:lnTo>
                  <a:lnTo>
                    <a:pt x="68" y="8"/>
                  </a:lnTo>
                  <a:lnTo>
                    <a:pt x="77" y="11"/>
                  </a:lnTo>
                  <a:lnTo>
                    <a:pt x="83" y="18"/>
                  </a:lnTo>
                  <a:lnTo>
                    <a:pt x="89" y="30"/>
                  </a:lnTo>
                  <a:lnTo>
                    <a:pt x="91" y="44"/>
                  </a:lnTo>
                  <a:lnTo>
                    <a:pt x="89" y="60"/>
                  </a:lnTo>
                  <a:lnTo>
                    <a:pt x="82" y="75"/>
                  </a:lnTo>
                  <a:lnTo>
                    <a:pt x="72" y="88"/>
                  </a:lnTo>
                  <a:lnTo>
                    <a:pt x="59" y="102"/>
                  </a:lnTo>
                  <a:lnTo>
                    <a:pt x="47" y="114"/>
                  </a:lnTo>
                  <a:lnTo>
                    <a:pt x="33" y="123"/>
                  </a:lnTo>
                  <a:lnTo>
                    <a:pt x="20" y="130"/>
                  </a:lnTo>
                  <a:lnTo>
                    <a:pt x="18" y="132"/>
                  </a:lnTo>
                  <a:lnTo>
                    <a:pt x="15" y="135"/>
                  </a:lnTo>
                  <a:lnTo>
                    <a:pt x="15" y="137"/>
                  </a:lnTo>
                  <a:lnTo>
                    <a:pt x="17" y="138"/>
                  </a:lnTo>
                  <a:lnTo>
                    <a:pt x="36" y="136"/>
                  </a:lnTo>
                  <a:lnTo>
                    <a:pt x="56" y="128"/>
                  </a:lnTo>
                  <a:lnTo>
                    <a:pt x="73" y="115"/>
                  </a:lnTo>
                  <a:lnTo>
                    <a:pt x="89" y="98"/>
                  </a:lnTo>
                  <a:lnTo>
                    <a:pt x="101" y="79"/>
                  </a:lnTo>
                  <a:lnTo>
                    <a:pt x="109" y="60"/>
                  </a:lnTo>
                  <a:lnTo>
                    <a:pt x="109" y="40"/>
                  </a:lnTo>
                  <a:lnTo>
                    <a:pt x="103" y="20"/>
                  </a:lnTo>
                  <a:lnTo>
                    <a:pt x="97" y="11"/>
                  </a:lnTo>
                  <a:lnTo>
                    <a:pt x="91" y="5"/>
                  </a:lnTo>
                  <a:lnTo>
                    <a:pt x="83" y="2"/>
                  </a:lnTo>
                  <a:lnTo>
                    <a:pt x="77" y="0"/>
                  </a:lnTo>
                  <a:lnTo>
                    <a:pt x="68" y="0"/>
                  </a:lnTo>
                  <a:lnTo>
                    <a:pt x="59" y="1"/>
                  </a:lnTo>
                  <a:lnTo>
                    <a:pt x="51" y="3"/>
                  </a:lnTo>
                  <a:lnTo>
                    <a:pt x="42" y="8"/>
                  </a:lnTo>
                  <a:lnTo>
                    <a:pt x="34" y="12"/>
                  </a:lnTo>
                  <a:lnTo>
                    <a:pt x="28" y="20"/>
                  </a:lnTo>
                  <a:lnTo>
                    <a:pt x="22" y="29"/>
                  </a:lnTo>
                  <a:lnTo>
                    <a:pt x="17" y="38"/>
                  </a:lnTo>
                  <a:lnTo>
                    <a:pt x="12" y="48"/>
                  </a:lnTo>
                  <a:lnTo>
                    <a:pt x="9" y="58"/>
                  </a:lnTo>
                  <a:lnTo>
                    <a:pt x="4" y="68"/>
                  </a:lnTo>
                  <a:lnTo>
                    <a:pt x="0" y="76"/>
                  </a:lnTo>
                  <a:lnTo>
                    <a:pt x="2" y="76"/>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2" name="Freeform 359"/>
            <p:cNvSpPr>
              <a:spLocks/>
            </p:cNvSpPr>
            <p:nvPr/>
          </p:nvSpPr>
          <p:spPr bwMode="auto">
            <a:xfrm>
              <a:off x="3390" y="2344"/>
              <a:ext cx="248" cy="268"/>
            </a:xfrm>
            <a:custGeom>
              <a:avLst/>
              <a:gdLst>
                <a:gd name="T0" fmla="*/ 0 w 497"/>
                <a:gd name="T1" fmla="*/ 22 h 536"/>
                <a:gd name="T2" fmla="*/ 2 w 497"/>
                <a:gd name="T3" fmla="*/ 70 h 536"/>
                <a:gd name="T4" fmla="*/ 11 w 497"/>
                <a:gd name="T5" fmla="*/ 102 h 536"/>
                <a:gd name="T6" fmla="*/ 22 w 497"/>
                <a:gd name="T7" fmla="*/ 120 h 536"/>
                <a:gd name="T8" fmla="*/ 37 w 497"/>
                <a:gd name="T9" fmla="*/ 136 h 536"/>
                <a:gd name="T10" fmla="*/ 53 w 497"/>
                <a:gd name="T11" fmla="*/ 150 h 536"/>
                <a:gd name="T12" fmla="*/ 67 w 497"/>
                <a:gd name="T13" fmla="*/ 160 h 536"/>
                <a:gd name="T14" fmla="*/ 79 w 497"/>
                <a:gd name="T15" fmla="*/ 167 h 536"/>
                <a:gd name="T16" fmla="*/ 90 w 497"/>
                <a:gd name="T17" fmla="*/ 174 h 536"/>
                <a:gd name="T18" fmla="*/ 101 w 497"/>
                <a:gd name="T19" fmla="*/ 179 h 536"/>
                <a:gd name="T20" fmla="*/ 113 w 497"/>
                <a:gd name="T21" fmla="*/ 185 h 536"/>
                <a:gd name="T22" fmla="*/ 125 w 497"/>
                <a:gd name="T23" fmla="*/ 190 h 536"/>
                <a:gd name="T24" fmla="*/ 137 w 497"/>
                <a:gd name="T25" fmla="*/ 195 h 536"/>
                <a:gd name="T26" fmla="*/ 149 w 497"/>
                <a:gd name="T27" fmla="*/ 200 h 536"/>
                <a:gd name="T28" fmla="*/ 161 w 497"/>
                <a:gd name="T29" fmla="*/ 206 h 536"/>
                <a:gd name="T30" fmla="*/ 174 w 497"/>
                <a:gd name="T31" fmla="*/ 213 h 536"/>
                <a:gd name="T32" fmla="*/ 186 w 497"/>
                <a:gd name="T33" fmla="*/ 220 h 536"/>
                <a:gd name="T34" fmla="*/ 198 w 497"/>
                <a:gd name="T35" fmla="*/ 227 h 536"/>
                <a:gd name="T36" fmla="*/ 209 w 497"/>
                <a:gd name="T37" fmla="*/ 235 h 536"/>
                <a:gd name="T38" fmla="*/ 221 w 497"/>
                <a:gd name="T39" fmla="*/ 244 h 536"/>
                <a:gd name="T40" fmla="*/ 232 w 497"/>
                <a:gd name="T41" fmla="*/ 253 h 536"/>
                <a:gd name="T42" fmla="*/ 242 w 497"/>
                <a:gd name="T43" fmla="*/ 263 h 536"/>
                <a:gd name="T44" fmla="*/ 248 w 497"/>
                <a:gd name="T45" fmla="*/ 268 h 536"/>
                <a:gd name="T46" fmla="*/ 248 w 497"/>
                <a:gd name="T47" fmla="*/ 267 h 536"/>
                <a:gd name="T48" fmla="*/ 240 w 497"/>
                <a:gd name="T49" fmla="*/ 259 h 536"/>
                <a:gd name="T50" fmla="*/ 224 w 497"/>
                <a:gd name="T51" fmla="*/ 243 h 536"/>
                <a:gd name="T52" fmla="*/ 207 w 497"/>
                <a:gd name="T53" fmla="*/ 229 h 536"/>
                <a:gd name="T54" fmla="*/ 190 w 497"/>
                <a:gd name="T55" fmla="*/ 216 h 536"/>
                <a:gd name="T56" fmla="*/ 170 w 497"/>
                <a:gd name="T57" fmla="*/ 202 h 536"/>
                <a:gd name="T58" fmla="*/ 149 w 497"/>
                <a:gd name="T59" fmla="*/ 190 h 536"/>
                <a:gd name="T60" fmla="*/ 126 w 497"/>
                <a:gd name="T61" fmla="*/ 178 h 536"/>
                <a:gd name="T62" fmla="*/ 104 w 497"/>
                <a:gd name="T63" fmla="*/ 166 h 536"/>
                <a:gd name="T64" fmla="*/ 83 w 497"/>
                <a:gd name="T65" fmla="*/ 154 h 536"/>
                <a:gd name="T66" fmla="*/ 64 w 497"/>
                <a:gd name="T67" fmla="*/ 141 h 536"/>
                <a:gd name="T68" fmla="*/ 47 w 497"/>
                <a:gd name="T69" fmla="*/ 126 h 536"/>
                <a:gd name="T70" fmla="*/ 30 w 497"/>
                <a:gd name="T71" fmla="*/ 110 h 536"/>
                <a:gd name="T72" fmla="*/ 15 w 497"/>
                <a:gd name="T73" fmla="*/ 90 h 536"/>
                <a:gd name="T74" fmla="*/ 6 w 497"/>
                <a:gd name="T75" fmla="*/ 66 h 536"/>
                <a:gd name="T76" fmla="*/ 2 w 497"/>
                <a:gd name="T77" fmla="*/ 39 h 536"/>
                <a:gd name="T78" fmla="*/ 2 w 497"/>
                <a:gd name="T79" fmla="*/ 12 h 536"/>
                <a:gd name="T80" fmla="*/ 5 w 497"/>
                <a:gd name="T81" fmla="*/ 0 h 536"/>
                <a:gd name="T82" fmla="*/ 5 w 497"/>
                <a:gd name="T83" fmla="*/ 0 h 536"/>
                <a:gd name="T84" fmla="*/ 5 w 497"/>
                <a:gd name="T85" fmla="*/ 0 h 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7"/>
                <a:gd name="T130" fmla="*/ 0 h 536"/>
                <a:gd name="T131" fmla="*/ 497 w 497"/>
                <a:gd name="T132" fmla="*/ 536 h 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7" h="536">
                  <a:moveTo>
                    <a:pt x="10" y="0"/>
                  </a:moveTo>
                  <a:lnTo>
                    <a:pt x="1" y="45"/>
                  </a:lnTo>
                  <a:lnTo>
                    <a:pt x="0" y="93"/>
                  </a:lnTo>
                  <a:lnTo>
                    <a:pt x="4" y="141"/>
                  </a:lnTo>
                  <a:lnTo>
                    <a:pt x="14" y="185"/>
                  </a:lnTo>
                  <a:lnTo>
                    <a:pt x="22" y="205"/>
                  </a:lnTo>
                  <a:lnTo>
                    <a:pt x="33" y="223"/>
                  </a:lnTo>
                  <a:lnTo>
                    <a:pt x="45" y="241"/>
                  </a:lnTo>
                  <a:lnTo>
                    <a:pt x="59" y="258"/>
                  </a:lnTo>
                  <a:lnTo>
                    <a:pt x="74" y="273"/>
                  </a:lnTo>
                  <a:lnTo>
                    <a:pt x="91" y="287"/>
                  </a:lnTo>
                  <a:lnTo>
                    <a:pt x="107" y="301"/>
                  </a:lnTo>
                  <a:lnTo>
                    <a:pt x="125" y="313"/>
                  </a:lnTo>
                  <a:lnTo>
                    <a:pt x="135" y="321"/>
                  </a:lnTo>
                  <a:lnTo>
                    <a:pt x="147" y="328"/>
                  </a:lnTo>
                  <a:lnTo>
                    <a:pt x="158" y="335"/>
                  </a:lnTo>
                  <a:lnTo>
                    <a:pt x="170" y="341"/>
                  </a:lnTo>
                  <a:lnTo>
                    <a:pt x="180" y="348"/>
                  </a:lnTo>
                  <a:lnTo>
                    <a:pt x="192" y="354"/>
                  </a:lnTo>
                  <a:lnTo>
                    <a:pt x="203" y="359"/>
                  </a:lnTo>
                  <a:lnTo>
                    <a:pt x="216" y="365"/>
                  </a:lnTo>
                  <a:lnTo>
                    <a:pt x="227" y="370"/>
                  </a:lnTo>
                  <a:lnTo>
                    <a:pt x="239" y="376"/>
                  </a:lnTo>
                  <a:lnTo>
                    <a:pt x="250" y="380"/>
                  </a:lnTo>
                  <a:lnTo>
                    <a:pt x="263" y="386"/>
                  </a:lnTo>
                  <a:lnTo>
                    <a:pt x="275" y="390"/>
                  </a:lnTo>
                  <a:lnTo>
                    <a:pt x="286" y="396"/>
                  </a:lnTo>
                  <a:lnTo>
                    <a:pt x="299" y="401"/>
                  </a:lnTo>
                  <a:lnTo>
                    <a:pt x="310" y="407"/>
                  </a:lnTo>
                  <a:lnTo>
                    <a:pt x="323" y="412"/>
                  </a:lnTo>
                  <a:lnTo>
                    <a:pt x="336" y="419"/>
                  </a:lnTo>
                  <a:lnTo>
                    <a:pt x="348" y="426"/>
                  </a:lnTo>
                  <a:lnTo>
                    <a:pt x="361" y="433"/>
                  </a:lnTo>
                  <a:lnTo>
                    <a:pt x="373" y="440"/>
                  </a:lnTo>
                  <a:lnTo>
                    <a:pt x="384" y="448"/>
                  </a:lnTo>
                  <a:lnTo>
                    <a:pt x="396" y="455"/>
                  </a:lnTo>
                  <a:lnTo>
                    <a:pt x="408" y="463"/>
                  </a:lnTo>
                  <a:lnTo>
                    <a:pt x="419" y="471"/>
                  </a:lnTo>
                  <a:lnTo>
                    <a:pt x="430" y="480"/>
                  </a:lnTo>
                  <a:lnTo>
                    <a:pt x="442" y="488"/>
                  </a:lnTo>
                  <a:lnTo>
                    <a:pt x="452" y="498"/>
                  </a:lnTo>
                  <a:lnTo>
                    <a:pt x="464" y="507"/>
                  </a:lnTo>
                  <a:lnTo>
                    <a:pt x="474" y="516"/>
                  </a:lnTo>
                  <a:lnTo>
                    <a:pt x="484" y="525"/>
                  </a:lnTo>
                  <a:lnTo>
                    <a:pt x="495" y="536"/>
                  </a:lnTo>
                  <a:lnTo>
                    <a:pt x="496" y="536"/>
                  </a:lnTo>
                  <a:lnTo>
                    <a:pt x="496" y="534"/>
                  </a:lnTo>
                  <a:lnTo>
                    <a:pt x="497" y="534"/>
                  </a:lnTo>
                  <a:lnTo>
                    <a:pt x="497" y="533"/>
                  </a:lnTo>
                  <a:lnTo>
                    <a:pt x="481" y="517"/>
                  </a:lnTo>
                  <a:lnTo>
                    <a:pt x="466" y="502"/>
                  </a:lnTo>
                  <a:lnTo>
                    <a:pt x="449" y="487"/>
                  </a:lnTo>
                  <a:lnTo>
                    <a:pt x="432" y="472"/>
                  </a:lnTo>
                  <a:lnTo>
                    <a:pt x="415" y="458"/>
                  </a:lnTo>
                  <a:lnTo>
                    <a:pt x="398" y="446"/>
                  </a:lnTo>
                  <a:lnTo>
                    <a:pt x="381" y="432"/>
                  </a:lnTo>
                  <a:lnTo>
                    <a:pt x="362" y="419"/>
                  </a:lnTo>
                  <a:lnTo>
                    <a:pt x="340" y="405"/>
                  </a:lnTo>
                  <a:lnTo>
                    <a:pt x="320" y="393"/>
                  </a:lnTo>
                  <a:lnTo>
                    <a:pt x="298" y="380"/>
                  </a:lnTo>
                  <a:lnTo>
                    <a:pt x="275" y="369"/>
                  </a:lnTo>
                  <a:lnTo>
                    <a:pt x="253" y="357"/>
                  </a:lnTo>
                  <a:lnTo>
                    <a:pt x="231" y="344"/>
                  </a:lnTo>
                  <a:lnTo>
                    <a:pt x="209" y="333"/>
                  </a:lnTo>
                  <a:lnTo>
                    <a:pt x="187" y="320"/>
                  </a:lnTo>
                  <a:lnTo>
                    <a:pt x="167" y="308"/>
                  </a:lnTo>
                  <a:lnTo>
                    <a:pt x="148" y="295"/>
                  </a:lnTo>
                  <a:lnTo>
                    <a:pt x="129" y="282"/>
                  </a:lnTo>
                  <a:lnTo>
                    <a:pt x="111" y="268"/>
                  </a:lnTo>
                  <a:lnTo>
                    <a:pt x="94" y="253"/>
                  </a:lnTo>
                  <a:lnTo>
                    <a:pt x="78" y="237"/>
                  </a:lnTo>
                  <a:lnTo>
                    <a:pt x="61" y="221"/>
                  </a:lnTo>
                  <a:lnTo>
                    <a:pt x="46" y="203"/>
                  </a:lnTo>
                  <a:lnTo>
                    <a:pt x="31" y="181"/>
                  </a:lnTo>
                  <a:lnTo>
                    <a:pt x="21" y="157"/>
                  </a:lnTo>
                  <a:lnTo>
                    <a:pt x="12" y="132"/>
                  </a:lnTo>
                  <a:lnTo>
                    <a:pt x="6" y="106"/>
                  </a:lnTo>
                  <a:lnTo>
                    <a:pt x="4" y="79"/>
                  </a:lnTo>
                  <a:lnTo>
                    <a:pt x="3" y="52"/>
                  </a:lnTo>
                  <a:lnTo>
                    <a:pt x="5" y="25"/>
                  </a:lnTo>
                  <a:lnTo>
                    <a:pt x="1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3" name="Freeform 360"/>
            <p:cNvSpPr>
              <a:spLocks/>
            </p:cNvSpPr>
            <p:nvPr/>
          </p:nvSpPr>
          <p:spPr bwMode="auto">
            <a:xfrm>
              <a:off x="3297" y="2588"/>
              <a:ext cx="333" cy="428"/>
            </a:xfrm>
            <a:custGeom>
              <a:avLst/>
              <a:gdLst>
                <a:gd name="T0" fmla="*/ 327 w 665"/>
                <a:gd name="T1" fmla="*/ 29 h 856"/>
                <a:gd name="T2" fmla="*/ 314 w 665"/>
                <a:gd name="T3" fmla="*/ 87 h 856"/>
                <a:gd name="T4" fmla="*/ 295 w 665"/>
                <a:gd name="T5" fmla="*/ 144 h 856"/>
                <a:gd name="T6" fmla="*/ 272 w 665"/>
                <a:gd name="T7" fmla="*/ 198 h 856"/>
                <a:gd name="T8" fmla="*/ 247 w 665"/>
                <a:gd name="T9" fmla="*/ 243 h 856"/>
                <a:gd name="T10" fmla="*/ 223 w 665"/>
                <a:gd name="T11" fmla="*/ 278 h 856"/>
                <a:gd name="T12" fmla="*/ 196 w 665"/>
                <a:gd name="T13" fmla="*/ 310 h 856"/>
                <a:gd name="T14" fmla="*/ 166 w 665"/>
                <a:gd name="T15" fmla="*/ 338 h 856"/>
                <a:gd name="T16" fmla="*/ 134 w 665"/>
                <a:gd name="T17" fmla="*/ 363 h 856"/>
                <a:gd name="T18" fmla="*/ 99 w 665"/>
                <a:gd name="T19" fmla="*/ 385 h 856"/>
                <a:gd name="T20" fmla="*/ 61 w 665"/>
                <a:gd name="T21" fmla="*/ 404 h 856"/>
                <a:gd name="T22" fmla="*/ 22 w 665"/>
                <a:gd name="T23" fmla="*/ 419 h 856"/>
                <a:gd name="T24" fmla="*/ 1 w 665"/>
                <a:gd name="T25" fmla="*/ 425 h 856"/>
                <a:gd name="T26" fmla="*/ 0 w 665"/>
                <a:gd name="T27" fmla="*/ 428 h 856"/>
                <a:gd name="T28" fmla="*/ 12 w 665"/>
                <a:gd name="T29" fmla="*/ 426 h 856"/>
                <a:gd name="T30" fmla="*/ 34 w 665"/>
                <a:gd name="T31" fmla="*/ 421 h 856"/>
                <a:gd name="T32" fmla="*/ 56 w 665"/>
                <a:gd name="T33" fmla="*/ 415 h 856"/>
                <a:gd name="T34" fmla="*/ 77 w 665"/>
                <a:gd name="T35" fmla="*/ 408 h 856"/>
                <a:gd name="T36" fmla="*/ 98 w 665"/>
                <a:gd name="T37" fmla="*/ 398 h 856"/>
                <a:gd name="T38" fmla="*/ 118 w 665"/>
                <a:gd name="T39" fmla="*/ 389 h 856"/>
                <a:gd name="T40" fmla="*/ 137 w 665"/>
                <a:gd name="T41" fmla="*/ 377 h 856"/>
                <a:gd name="T42" fmla="*/ 156 w 665"/>
                <a:gd name="T43" fmla="*/ 365 h 856"/>
                <a:gd name="T44" fmla="*/ 173 w 665"/>
                <a:gd name="T45" fmla="*/ 352 h 856"/>
                <a:gd name="T46" fmla="*/ 188 w 665"/>
                <a:gd name="T47" fmla="*/ 339 h 856"/>
                <a:gd name="T48" fmla="*/ 202 w 665"/>
                <a:gd name="T49" fmla="*/ 325 h 856"/>
                <a:gd name="T50" fmla="*/ 216 w 665"/>
                <a:gd name="T51" fmla="*/ 311 h 856"/>
                <a:gd name="T52" fmla="*/ 228 w 665"/>
                <a:gd name="T53" fmla="*/ 295 h 856"/>
                <a:gd name="T54" fmla="*/ 240 w 665"/>
                <a:gd name="T55" fmla="*/ 280 h 856"/>
                <a:gd name="T56" fmla="*/ 252 w 665"/>
                <a:gd name="T57" fmla="*/ 263 h 856"/>
                <a:gd name="T58" fmla="*/ 262 w 665"/>
                <a:gd name="T59" fmla="*/ 246 h 856"/>
                <a:gd name="T60" fmla="*/ 281 w 665"/>
                <a:gd name="T61" fmla="*/ 210 h 856"/>
                <a:gd name="T62" fmla="*/ 303 w 665"/>
                <a:gd name="T63" fmla="*/ 152 h 856"/>
                <a:gd name="T64" fmla="*/ 318 w 665"/>
                <a:gd name="T65" fmla="*/ 93 h 856"/>
                <a:gd name="T66" fmla="*/ 329 w 665"/>
                <a:gd name="T67" fmla="*/ 31 h 856"/>
                <a:gd name="T68" fmla="*/ 333 w 665"/>
                <a:gd name="T69" fmla="*/ 0 h 856"/>
                <a:gd name="T70" fmla="*/ 333 w 665"/>
                <a:gd name="T71" fmla="*/ 0 h 856"/>
                <a:gd name="T72" fmla="*/ 333 w 665"/>
                <a:gd name="T73" fmla="*/ 0 h 8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5"/>
                <a:gd name="T112" fmla="*/ 0 h 856"/>
                <a:gd name="T113" fmla="*/ 665 w 665"/>
                <a:gd name="T114" fmla="*/ 856 h 8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5" h="856">
                  <a:moveTo>
                    <a:pt x="665" y="0"/>
                  </a:moveTo>
                  <a:lnTo>
                    <a:pt x="654" y="59"/>
                  </a:lnTo>
                  <a:lnTo>
                    <a:pt x="642" y="117"/>
                  </a:lnTo>
                  <a:lnTo>
                    <a:pt x="627" y="174"/>
                  </a:lnTo>
                  <a:lnTo>
                    <a:pt x="610" y="232"/>
                  </a:lnTo>
                  <a:lnTo>
                    <a:pt x="590" y="287"/>
                  </a:lnTo>
                  <a:lnTo>
                    <a:pt x="567" y="342"/>
                  </a:lnTo>
                  <a:lnTo>
                    <a:pt x="543" y="396"/>
                  </a:lnTo>
                  <a:lnTo>
                    <a:pt x="515" y="449"/>
                  </a:lnTo>
                  <a:lnTo>
                    <a:pt x="493" y="486"/>
                  </a:lnTo>
                  <a:lnTo>
                    <a:pt x="470" y="522"/>
                  </a:lnTo>
                  <a:lnTo>
                    <a:pt x="446" y="555"/>
                  </a:lnTo>
                  <a:lnTo>
                    <a:pt x="419" y="588"/>
                  </a:lnTo>
                  <a:lnTo>
                    <a:pt x="392" y="619"/>
                  </a:lnTo>
                  <a:lnTo>
                    <a:pt x="363" y="648"/>
                  </a:lnTo>
                  <a:lnTo>
                    <a:pt x="332" y="675"/>
                  </a:lnTo>
                  <a:lnTo>
                    <a:pt x="301" y="701"/>
                  </a:lnTo>
                  <a:lnTo>
                    <a:pt x="267" y="726"/>
                  </a:lnTo>
                  <a:lnTo>
                    <a:pt x="233" y="748"/>
                  </a:lnTo>
                  <a:lnTo>
                    <a:pt x="197" y="769"/>
                  </a:lnTo>
                  <a:lnTo>
                    <a:pt x="160" y="788"/>
                  </a:lnTo>
                  <a:lnTo>
                    <a:pt x="122" y="807"/>
                  </a:lnTo>
                  <a:lnTo>
                    <a:pt x="84" y="822"/>
                  </a:lnTo>
                  <a:lnTo>
                    <a:pt x="44" y="837"/>
                  </a:lnTo>
                  <a:lnTo>
                    <a:pt x="3" y="849"/>
                  </a:lnTo>
                  <a:lnTo>
                    <a:pt x="1" y="850"/>
                  </a:lnTo>
                  <a:lnTo>
                    <a:pt x="0" y="853"/>
                  </a:lnTo>
                  <a:lnTo>
                    <a:pt x="0" y="855"/>
                  </a:lnTo>
                  <a:lnTo>
                    <a:pt x="1" y="856"/>
                  </a:lnTo>
                  <a:lnTo>
                    <a:pt x="23" y="851"/>
                  </a:lnTo>
                  <a:lnTo>
                    <a:pt x="45" y="847"/>
                  </a:lnTo>
                  <a:lnTo>
                    <a:pt x="67" y="842"/>
                  </a:lnTo>
                  <a:lnTo>
                    <a:pt x="89" y="835"/>
                  </a:lnTo>
                  <a:lnTo>
                    <a:pt x="111" y="830"/>
                  </a:lnTo>
                  <a:lnTo>
                    <a:pt x="131" y="822"/>
                  </a:lnTo>
                  <a:lnTo>
                    <a:pt x="153" y="815"/>
                  </a:lnTo>
                  <a:lnTo>
                    <a:pt x="174" y="805"/>
                  </a:lnTo>
                  <a:lnTo>
                    <a:pt x="195" y="796"/>
                  </a:lnTo>
                  <a:lnTo>
                    <a:pt x="215" y="787"/>
                  </a:lnTo>
                  <a:lnTo>
                    <a:pt x="235" y="777"/>
                  </a:lnTo>
                  <a:lnTo>
                    <a:pt x="255" y="766"/>
                  </a:lnTo>
                  <a:lnTo>
                    <a:pt x="274" y="754"/>
                  </a:lnTo>
                  <a:lnTo>
                    <a:pt x="293" y="742"/>
                  </a:lnTo>
                  <a:lnTo>
                    <a:pt x="311" y="729"/>
                  </a:lnTo>
                  <a:lnTo>
                    <a:pt x="330" y="716"/>
                  </a:lnTo>
                  <a:lnTo>
                    <a:pt x="346" y="703"/>
                  </a:lnTo>
                  <a:lnTo>
                    <a:pt x="361" y="690"/>
                  </a:lnTo>
                  <a:lnTo>
                    <a:pt x="376" y="678"/>
                  </a:lnTo>
                  <a:lnTo>
                    <a:pt x="389" y="664"/>
                  </a:lnTo>
                  <a:lnTo>
                    <a:pt x="404" y="650"/>
                  </a:lnTo>
                  <a:lnTo>
                    <a:pt x="417" y="635"/>
                  </a:lnTo>
                  <a:lnTo>
                    <a:pt x="431" y="621"/>
                  </a:lnTo>
                  <a:lnTo>
                    <a:pt x="444" y="605"/>
                  </a:lnTo>
                  <a:lnTo>
                    <a:pt x="456" y="590"/>
                  </a:lnTo>
                  <a:lnTo>
                    <a:pt x="469" y="575"/>
                  </a:lnTo>
                  <a:lnTo>
                    <a:pt x="480" y="559"/>
                  </a:lnTo>
                  <a:lnTo>
                    <a:pt x="492" y="543"/>
                  </a:lnTo>
                  <a:lnTo>
                    <a:pt x="504" y="526"/>
                  </a:lnTo>
                  <a:lnTo>
                    <a:pt x="514" y="509"/>
                  </a:lnTo>
                  <a:lnTo>
                    <a:pt x="524" y="492"/>
                  </a:lnTo>
                  <a:lnTo>
                    <a:pt x="533" y="475"/>
                  </a:lnTo>
                  <a:lnTo>
                    <a:pt x="562" y="420"/>
                  </a:lnTo>
                  <a:lnTo>
                    <a:pt x="585" y="362"/>
                  </a:lnTo>
                  <a:lnTo>
                    <a:pt x="605" y="304"/>
                  </a:lnTo>
                  <a:lnTo>
                    <a:pt x="622" y="244"/>
                  </a:lnTo>
                  <a:lnTo>
                    <a:pt x="635" y="185"/>
                  </a:lnTo>
                  <a:lnTo>
                    <a:pt x="646" y="124"/>
                  </a:lnTo>
                  <a:lnTo>
                    <a:pt x="657" y="62"/>
                  </a:lnTo>
                  <a:lnTo>
                    <a:pt x="665"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4" name="Freeform 361"/>
            <p:cNvSpPr>
              <a:spLocks/>
            </p:cNvSpPr>
            <p:nvPr/>
          </p:nvSpPr>
          <p:spPr bwMode="auto">
            <a:xfrm>
              <a:off x="3057" y="2729"/>
              <a:ext cx="46" cy="77"/>
            </a:xfrm>
            <a:custGeom>
              <a:avLst/>
              <a:gdLst>
                <a:gd name="T0" fmla="*/ 46 w 94"/>
                <a:gd name="T1" fmla="*/ 0 h 153"/>
                <a:gd name="T2" fmla="*/ 45 w 94"/>
                <a:gd name="T3" fmla="*/ 14 h 153"/>
                <a:gd name="T4" fmla="*/ 42 w 94"/>
                <a:gd name="T5" fmla="*/ 27 h 153"/>
                <a:gd name="T6" fmla="*/ 37 w 94"/>
                <a:gd name="T7" fmla="*/ 39 h 153"/>
                <a:gd name="T8" fmla="*/ 30 w 94"/>
                <a:gd name="T9" fmla="*/ 50 h 153"/>
                <a:gd name="T10" fmla="*/ 27 w 94"/>
                <a:gd name="T11" fmla="*/ 54 h 153"/>
                <a:gd name="T12" fmla="*/ 25 w 94"/>
                <a:gd name="T13" fmla="*/ 58 h 153"/>
                <a:gd name="T14" fmla="*/ 22 w 94"/>
                <a:gd name="T15" fmla="*/ 61 h 153"/>
                <a:gd name="T16" fmla="*/ 19 w 94"/>
                <a:gd name="T17" fmla="*/ 65 h 153"/>
                <a:gd name="T18" fmla="*/ 15 w 94"/>
                <a:gd name="T19" fmla="*/ 67 h 153"/>
                <a:gd name="T20" fmla="*/ 11 w 94"/>
                <a:gd name="T21" fmla="*/ 70 h 153"/>
                <a:gd name="T22" fmla="*/ 7 w 94"/>
                <a:gd name="T23" fmla="*/ 71 h 153"/>
                <a:gd name="T24" fmla="*/ 3 w 94"/>
                <a:gd name="T25" fmla="*/ 72 h 153"/>
                <a:gd name="T26" fmla="*/ 2 w 94"/>
                <a:gd name="T27" fmla="*/ 72 h 153"/>
                <a:gd name="T28" fmla="*/ 0 w 94"/>
                <a:gd name="T29" fmla="*/ 73 h 153"/>
                <a:gd name="T30" fmla="*/ 0 w 94"/>
                <a:gd name="T31" fmla="*/ 74 h 153"/>
                <a:gd name="T32" fmla="*/ 0 w 94"/>
                <a:gd name="T33" fmla="*/ 75 h 153"/>
                <a:gd name="T34" fmla="*/ 4 w 94"/>
                <a:gd name="T35" fmla="*/ 77 h 153"/>
                <a:gd name="T36" fmla="*/ 8 w 94"/>
                <a:gd name="T37" fmla="*/ 77 h 153"/>
                <a:gd name="T38" fmla="*/ 13 w 94"/>
                <a:gd name="T39" fmla="*/ 74 h 153"/>
                <a:gd name="T40" fmla="*/ 17 w 94"/>
                <a:gd name="T41" fmla="*/ 71 h 153"/>
                <a:gd name="T42" fmla="*/ 21 w 94"/>
                <a:gd name="T43" fmla="*/ 68 h 153"/>
                <a:gd name="T44" fmla="*/ 24 w 94"/>
                <a:gd name="T45" fmla="*/ 64 h 153"/>
                <a:gd name="T46" fmla="*/ 26 w 94"/>
                <a:gd name="T47" fmla="*/ 61 h 153"/>
                <a:gd name="T48" fmla="*/ 29 w 94"/>
                <a:gd name="T49" fmla="*/ 58 h 153"/>
                <a:gd name="T50" fmla="*/ 33 w 94"/>
                <a:gd name="T51" fmla="*/ 51 h 153"/>
                <a:gd name="T52" fmla="*/ 37 w 94"/>
                <a:gd name="T53" fmla="*/ 44 h 153"/>
                <a:gd name="T54" fmla="*/ 40 w 94"/>
                <a:gd name="T55" fmla="*/ 37 h 153"/>
                <a:gd name="T56" fmla="*/ 43 w 94"/>
                <a:gd name="T57" fmla="*/ 31 h 153"/>
                <a:gd name="T58" fmla="*/ 44 w 94"/>
                <a:gd name="T59" fmla="*/ 23 h 153"/>
                <a:gd name="T60" fmla="*/ 45 w 94"/>
                <a:gd name="T61" fmla="*/ 16 h 153"/>
                <a:gd name="T62" fmla="*/ 46 w 94"/>
                <a:gd name="T63" fmla="*/ 8 h 153"/>
                <a:gd name="T64" fmla="*/ 46 w 94"/>
                <a:gd name="T65" fmla="*/ 0 h 153"/>
                <a:gd name="T66" fmla="*/ 46 w 94"/>
                <a:gd name="T67" fmla="*/ 0 h 153"/>
                <a:gd name="T68" fmla="*/ 46 w 94"/>
                <a:gd name="T69" fmla="*/ 0 h 153"/>
                <a:gd name="T70" fmla="*/ 46 w 94"/>
                <a:gd name="T71" fmla="*/ 0 h 153"/>
                <a:gd name="T72" fmla="*/ 46 w 94"/>
                <a:gd name="T73" fmla="*/ 0 h 153"/>
                <a:gd name="T74" fmla="*/ 46 w 94"/>
                <a:gd name="T75" fmla="*/ 0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3"/>
                <a:gd name="T116" fmla="*/ 94 w 94"/>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3">
                  <a:moveTo>
                    <a:pt x="94" y="0"/>
                  </a:moveTo>
                  <a:lnTo>
                    <a:pt x="91" y="27"/>
                  </a:lnTo>
                  <a:lnTo>
                    <a:pt x="85" y="53"/>
                  </a:lnTo>
                  <a:lnTo>
                    <a:pt x="76" y="77"/>
                  </a:lnTo>
                  <a:lnTo>
                    <a:pt x="61" y="100"/>
                  </a:lnTo>
                  <a:lnTo>
                    <a:pt x="56" y="107"/>
                  </a:lnTo>
                  <a:lnTo>
                    <a:pt x="51" y="115"/>
                  </a:lnTo>
                  <a:lnTo>
                    <a:pt x="44" y="122"/>
                  </a:lnTo>
                  <a:lnTo>
                    <a:pt x="38" y="129"/>
                  </a:lnTo>
                  <a:lnTo>
                    <a:pt x="31" y="134"/>
                  </a:lnTo>
                  <a:lnTo>
                    <a:pt x="23" y="139"/>
                  </a:lnTo>
                  <a:lnTo>
                    <a:pt x="15" y="141"/>
                  </a:lnTo>
                  <a:lnTo>
                    <a:pt x="6" y="144"/>
                  </a:lnTo>
                  <a:lnTo>
                    <a:pt x="4" y="144"/>
                  </a:lnTo>
                  <a:lnTo>
                    <a:pt x="1" y="146"/>
                  </a:lnTo>
                  <a:lnTo>
                    <a:pt x="0" y="147"/>
                  </a:lnTo>
                  <a:lnTo>
                    <a:pt x="1" y="149"/>
                  </a:lnTo>
                  <a:lnTo>
                    <a:pt x="9" y="153"/>
                  </a:lnTo>
                  <a:lnTo>
                    <a:pt x="17" y="153"/>
                  </a:lnTo>
                  <a:lnTo>
                    <a:pt x="26" y="148"/>
                  </a:lnTo>
                  <a:lnTo>
                    <a:pt x="34" y="142"/>
                  </a:lnTo>
                  <a:lnTo>
                    <a:pt x="42" y="136"/>
                  </a:lnTo>
                  <a:lnTo>
                    <a:pt x="49" y="127"/>
                  </a:lnTo>
                  <a:lnTo>
                    <a:pt x="54" y="121"/>
                  </a:lnTo>
                  <a:lnTo>
                    <a:pt x="59" y="115"/>
                  </a:lnTo>
                  <a:lnTo>
                    <a:pt x="68" y="102"/>
                  </a:lnTo>
                  <a:lnTo>
                    <a:pt x="75" y="88"/>
                  </a:lnTo>
                  <a:lnTo>
                    <a:pt x="81" y="74"/>
                  </a:lnTo>
                  <a:lnTo>
                    <a:pt x="87" y="61"/>
                  </a:lnTo>
                  <a:lnTo>
                    <a:pt x="90" y="46"/>
                  </a:lnTo>
                  <a:lnTo>
                    <a:pt x="92" y="31"/>
                  </a:lnTo>
                  <a:lnTo>
                    <a:pt x="94" y="16"/>
                  </a:lnTo>
                  <a:lnTo>
                    <a:pt x="94"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5" name="Freeform 362"/>
            <p:cNvSpPr>
              <a:spLocks/>
            </p:cNvSpPr>
            <p:nvPr/>
          </p:nvSpPr>
          <p:spPr bwMode="auto">
            <a:xfrm>
              <a:off x="3064" y="2745"/>
              <a:ext cx="60" cy="104"/>
            </a:xfrm>
            <a:custGeom>
              <a:avLst/>
              <a:gdLst>
                <a:gd name="T0" fmla="*/ 60 w 121"/>
                <a:gd name="T1" fmla="*/ 0 h 210"/>
                <a:gd name="T2" fmla="*/ 60 w 121"/>
                <a:gd name="T3" fmla="*/ 9 h 210"/>
                <a:gd name="T4" fmla="*/ 59 w 121"/>
                <a:gd name="T5" fmla="*/ 17 h 210"/>
                <a:gd name="T6" fmla="*/ 57 w 121"/>
                <a:gd name="T7" fmla="*/ 26 h 210"/>
                <a:gd name="T8" fmla="*/ 56 w 121"/>
                <a:gd name="T9" fmla="*/ 34 h 210"/>
                <a:gd name="T10" fmla="*/ 53 w 121"/>
                <a:gd name="T11" fmla="*/ 42 h 210"/>
                <a:gd name="T12" fmla="*/ 49 w 121"/>
                <a:gd name="T13" fmla="*/ 50 h 210"/>
                <a:gd name="T14" fmla="*/ 45 w 121"/>
                <a:gd name="T15" fmla="*/ 57 h 210"/>
                <a:gd name="T16" fmla="*/ 40 w 121"/>
                <a:gd name="T17" fmla="*/ 65 h 210"/>
                <a:gd name="T18" fmla="*/ 35 w 121"/>
                <a:gd name="T19" fmla="*/ 69 h 210"/>
                <a:gd name="T20" fmla="*/ 31 w 121"/>
                <a:gd name="T21" fmla="*/ 73 h 210"/>
                <a:gd name="T22" fmla="*/ 26 w 121"/>
                <a:gd name="T23" fmla="*/ 77 h 210"/>
                <a:gd name="T24" fmla="*/ 21 w 121"/>
                <a:gd name="T25" fmla="*/ 81 h 210"/>
                <a:gd name="T26" fmla="*/ 15 w 121"/>
                <a:gd name="T27" fmla="*/ 85 h 210"/>
                <a:gd name="T28" fmla="*/ 10 w 121"/>
                <a:gd name="T29" fmla="*/ 89 h 210"/>
                <a:gd name="T30" fmla="*/ 6 w 121"/>
                <a:gd name="T31" fmla="*/ 93 h 210"/>
                <a:gd name="T32" fmla="*/ 1 w 121"/>
                <a:gd name="T33" fmla="*/ 98 h 210"/>
                <a:gd name="T34" fmla="*/ 0 w 121"/>
                <a:gd name="T35" fmla="*/ 99 h 210"/>
                <a:gd name="T36" fmla="*/ 0 w 121"/>
                <a:gd name="T37" fmla="*/ 102 h 210"/>
                <a:gd name="T38" fmla="*/ 0 w 121"/>
                <a:gd name="T39" fmla="*/ 104 h 210"/>
                <a:gd name="T40" fmla="*/ 1 w 121"/>
                <a:gd name="T41" fmla="*/ 105 h 210"/>
                <a:gd name="T42" fmla="*/ 8 w 121"/>
                <a:gd name="T43" fmla="*/ 103 h 210"/>
                <a:gd name="T44" fmla="*/ 15 w 121"/>
                <a:gd name="T45" fmla="*/ 99 h 210"/>
                <a:gd name="T46" fmla="*/ 22 w 121"/>
                <a:gd name="T47" fmla="*/ 94 h 210"/>
                <a:gd name="T48" fmla="*/ 29 w 121"/>
                <a:gd name="T49" fmla="*/ 88 h 210"/>
                <a:gd name="T50" fmla="*/ 34 w 121"/>
                <a:gd name="T51" fmla="*/ 82 h 210"/>
                <a:gd name="T52" fmla="*/ 40 w 121"/>
                <a:gd name="T53" fmla="*/ 75 h 210"/>
                <a:gd name="T54" fmla="*/ 45 w 121"/>
                <a:gd name="T55" fmla="*/ 68 h 210"/>
                <a:gd name="T56" fmla="*/ 48 w 121"/>
                <a:gd name="T57" fmla="*/ 62 h 210"/>
                <a:gd name="T58" fmla="*/ 55 w 121"/>
                <a:gd name="T59" fmla="*/ 48 h 210"/>
                <a:gd name="T60" fmla="*/ 59 w 121"/>
                <a:gd name="T61" fmla="*/ 31 h 210"/>
                <a:gd name="T62" fmla="*/ 60 w 121"/>
                <a:gd name="T63" fmla="*/ 16 h 210"/>
                <a:gd name="T64" fmla="*/ 60 w 121"/>
                <a:gd name="T65" fmla="*/ 0 h 210"/>
                <a:gd name="T66" fmla="*/ 60 w 121"/>
                <a:gd name="T67" fmla="*/ 0 h 210"/>
                <a:gd name="T68" fmla="*/ 60 w 121"/>
                <a:gd name="T69" fmla="*/ 0 h 210"/>
                <a:gd name="T70" fmla="*/ 60 w 121"/>
                <a:gd name="T71" fmla="*/ 0 h 210"/>
                <a:gd name="T72" fmla="*/ 60 w 121"/>
                <a:gd name="T73" fmla="*/ 0 h 210"/>
                <a:gd name="T74" fmla="*/ 60 w 121"/>
                <a:gd name="T75" fmla="*/ 0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1"/>
                <a:gd name="T115" fmla="*/ 0 h 210"/>
                <a:gd name="T116" fmla="*/ 121 w 121"/>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1" h="210">
                  <a:moveTo>
                    <a:pt x="121" y="0"/>
                  </a:moveTo>
                  <a:lnTo>
                    <a:pt x="120" y="17"/>
                  </a:lnTo>
                  <a:lnTo>
                    <a:pt x="118" y="34"/>
                  </a:lnTo>
                  <a:lnTo>
                    <a:pt x="115" y="52"/>
                  </a:lnTo>
                  <a:lnTo>
                    <a:pt x="112" y="68"/>
                  </a:lnTo>
                  <a:lnTo>
                    <a:pt x="106" y="84"/>
                  </a:lnTo>
                  <a:lnTo>
                    <a:pt x="99" y="100"/>
                  </a:lnTo>
                  <a:lnTo>
                    <a:pt x="91" y="115"/>
                  </a:lnTo>
                  <a:lnTo>
                    <a:pt x="81" y="129"/>
                  </a:lnTo>
                  <a:lnTo>
                    <a:pt x="71" y="138"/>
                  </a:lnTo>
                  <a:lnTo>
                    <a:pt x="62" y="146"/>
                  </a:lnTo>
                  <a:lnTo>
                    <a:pt x="52" y="154"/>
                  </a:lnTo>
                  <a:lnTo>
                    <a:pt x="42" y="161"/>
                  </a:lnTo>
                  <a:lnTo>
                    <a:pt x="31" y="169"/>
                  </a:lnTo>
                  <a:lnTo>
                    <a:pt x="21" y="177"/>
                  </a:lnTo>
                  <a:lnTo>
                    <a:pt x="12" y="185"/>
                  </a:lnTo>
                  <a:lnTo>
                    <a:pt x="3" y="195"/>
                  </a:lnTo>
                  <a:lnTo>
                    <a:pt x="1" y="198"/>
                  </a:lnTo>
                  <a:lnTo>
                    <a:pt x="0" y="204"/>
                  </a:lnTo>
                  <a:lnTo>
                    <a:pt x="0" y="208"/>
                  </a:lnTo>
                  <a:lnTo>
                    <a:pt x="3" y="210"/>
                  </a:lnTo>
                  <a:lnTo>
                    <a:pt x="17" y="205"/>
                  </a:lnTo>
                  <a:lnTo>
                    <a:pt x="31" y="198"/>
                  </a:lnTo>
                  <a:lnTo>
                    <a:pt x="45" y="188"/>
                  </a:lnTo>
                  <a:lnTo>
                    <a:pt x="58" y="176"/>
                  </a:lnTo>
                  <a:lnTo>
                    <a:pt x="69" y="163"/>
                  </a:lnTo>
                  <a:lnTo>
                    <a:pt x="81" y="150"/>
                  </a:lnTo>
                  <a:lnTo>
                    <a:pt x="90" y="136"/>
                  </a:lnTo>
                  <a:lnTo>
                    <a:pt x="97" y="124"/>
                  </a:lnTo>
                  <a:lnTo>
                    <a:pt x="110" y="95"/>
                  </a:lnTo>
                  <a:lnTo>
                    <a:pt x="118" y="63"/>
                  </a:lnTo>
                  <a:lnTo>
                    <a:pt x="121" y="32"/>
                  </a:lnTo>
                  <a:lnTo>
                    <a:pt x="121"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6" name="Freeform 363"/>
            <p:cNvSpPr>
              <a:spLocks/>
            </p:cNvSpPr>
            <p:nvPr/>
          </p:nvSpPr>
          <p:spPr bwMode="auto">
            <a:xfrm>
              <a:off x="2929" y="2555"/>
              <a:ext cx="174" cy="197"/>
            </a:xfrm>
            <a:custGeom>
              <a:avLst/>
              <a:gdLst>
                <a:gd name="T0" fmla="*/ 169 w 348"/>
                <a:gd name="T1" fmla="*/ 190 h 395"/>
                <a:gd name="T2" fmla="*/ 160 w 348"/>
                <a:gd name="T3" fmla="*/ 177 h 395"/>
                <a:gd name="T4" fmla="*/ 152 w 348"/>
                <a:gd name="T5" fmla="*/ 163 h 395"/>
                <a:gd name="T6" fmla="*/ 143 w 348"/>
                <a:gd name="T7" fmla="*/ 149 h 395"/>
                <a:gd name="T8" fmla="*/ 137 w 348"/>
                <a:gd name="T9" fmla="*/ 133 h 395"/>
                <a:gd name="T10" fmla="*/ 134 w 348"/>
                <a:gd name="T11" fmla="*/ 113 h 395"/>
                <a:gd name="T12" fmla="*/ 130 w 348"/>
                <a:gd name="T13" fmla="*/ 95 h 395"/>
                <a:gd name="T14" fmla="*/ 123 w 348"/>
                <a:gd name="T15" fmla="*/ 78 h 395"/>
                <a:gd name="T16" fmla="*/ 115 w 348"/>
                <a:gd name="T17" fmla="*/ 67 h 395"/>
                <a:gd name="T18" fmla="*/ 110 w 348"/>
                <a:gd name="T19" fmla="*/ 61 h 395"/>
                <a:gd name="T20" fmla="*/ 103 w 348"/>
                <a:gd name="T21" fmla="*/ 55 h 395"/>
                <a:gd name="T22" fmla="*/ 96 w 348"/>
                <a:gd name="T23" fmla="*/ 49 h 395"/>
                <a:gd name="T24" fmla="*/ 91 w 348"/>
                <a:gd name="T25" fmla="*/ 43 h 395"/>
                <a:gd name="T26" fmla="*/ 85 w 348"/>
                <a:gd name="T27" fmla="*/ 38 h 395"/>
                <a:gd name="T28" fmla="*/ 80 w 348"/>
                <a:gd name="T29" fmla="*/ 35 h 395"/>
                <a:gd name="T30" fmla="*/ 73 w 348"/>
                <a:gd name="T31" fmla="*/ 31 h 395"/>
                <a:gd name="T32" fmla="*/ 61 w 348"/>
                <a:gd name="T33" fmla="*/ 27 h 395"/>
                <a:gd name="T34" fmla="*/ 44 w 348"/>
                <a:gd name="T35" fmla="*/ 20 h 395"/>
                <a:gd name="T36" fmla="*/ 26 w 348"/>
                <a:gd name="T37" fmla="*/ 13 h 395"/>
                <a:gd name="T38" fmla="*/ 10 w 348"/>
                <a:gd name="T39" fmla="*/ 5 h 395"/>
                <a:gd name="T40" fmla="*/ 1 w 348"/>
                <a:gd name="T41" fmla="*/ 0 h 395"/>
                <a:gd name="T42" fmla="*/ 0 w 348"/>
                <a:gd name="T43" fmla="*/ 3 h 395"/>
                <a:gd name="T44" fmla="*/ 6 w 348"/>
                <a:gd name="T45" fmla="*/ 9 h 395"/>
                <a:gd name="T46" fmla="*/ 20 w 348"/>
                <a:gd name="T47" fmla="*/ 19 h 395"/>
                <a:gd name="T48" fmla="*/ 33 w 348"/>
                <a:gd name="T49" fmla="*/ 26 h 395"/>
                <a:gd name="T50" fmla="*/ 47 w 348"/>
                <a:gd name="T51" fmla="*/ 33 h 395"/>
                <a:gd name="T52" fmla="*/ 59 w 348"/>
                <a:gd name="T53" fmla="*/ 38 h 395"/>
                <a:gd name="T54" fmla="*/ 68 w 348"/>
                <a:gd name="T55" fmla="*/ 41 h 395"/>
                <a:gd name="T56" fmla="*/ 77 w 348"/>
                <a:gd name="T57" fmla="*/ 45 h 395"/>
                <a:gd name="T58" fmla="*/ 84 w 348"/>
                <a:gd name="T59" fmla="*/ 50 h 395"/>
                <a:gd name="T60" fmla="*/ 91 w 348"/>
                <a:gd name="T61" fmla="*/ 57 h 395"/>
                <a:gd name="T62" fmla="*/ 97 w 348"/>
                <a:gd name="T63" fmla="*/ 62 h 395"/>
                <a:gd name="T64" fmla="*/ 104 w 348"/>
                <a:gd name="T65" fmla="*/ 67 h 395"/>
                <a:gd name="T66" fmla="*/ 111 w 348"/>
                <a:gd name="T67" fmla="*/ 72 h 395"/>
                <a:gd name="T68" fmla="*/ 121 w 348"/>
                <a:gd name="T69" fmla="*/ 82 h 395"/>
                <a:gd name="T70" fmla="*/ 129 w 348"/>
                <a:gd name="T71" fmla="*/ 99 h 395"/>
                <a:gd name="T72" fmla="*/ 132 w 348"/>
                <a:gd name="T73" fmla="*/ 119 h 395"/>
                <a:gd name="T74" fmla="*/ 136 w 348"/>
                <a:gd name="T75" fmla="*/ 137 h 395"/>
                <a:gd name="T76" fmla="*/ 143 w 348"/>
                <a:gd name="T77" fmla="*/ 153 h 395"/>
                <a:gd name="T78" fmla="*/ 151 w 348"/>
                <a:gd name="T79" fmla="*/ 166 h 395"/>
                <a:gd name="T80" fmla="*/ 160 w 348"/>
                <a:gd name="T81" fmla="*/ 179 h 395"/>
                <a:gd name="T82" fmla="*/ 169 w 348"/>
                <a:gd name="T83" fmla="*/ 191 h 395"/>
                <a:gd name="T84" fmla="*/ 174 w 348"/>
                <a:gd name="T85" fmla="*/ 197 h 395"/>
                <a:gd name="T86" fmla="*/ 174 w 348"/>
                <a:gd name="T87" fmla="*/ 197 h 395"/>
                <a:gd name="T88" fmla="*/ 174 w 348"/>
                <a:gd name="T89" fmla="*/ 197 h 3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8"/>
                <a:gd name="T136" fmla="*/ 0 h 395"/>
                <a:gd name="T137" fmla="*/ 348 w 348"/>
                <a:gd name="T138" fmla="*/ 395 h 3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8" h="395">
                  <a:moveTo>
                    <a:pt x="348" y="394"/>
                  </a:moveTo>
                  <a:lnTo>
                    <a:pt x="337" y="381"/>
                  </a:lnTo>
                  <a:lnTo>
                    <a:pt x="328" y="368"/>
                  </a:lnTo>
                  <a:lnTo>
                    <a:pt x="319" y="354"/>
                  </a:lnTo>
                  <a:lnTo>
                    <a:pt x="311" y="341"/>
                  </a:lnTo>
                  <a:lnTo>
                    <a:pt x="303" y="327"/>
                  </a:lnTo>
                  <a:lnTo>
                    <a:pt x="295" y="313"/>
                  </a:lnTo>
                  <a:lnTo>
                    <a:pt x="286" y="299"/>
                  </a:lnTo>
                  <a:lnTo>
                    <a:pt x="280" y="284"/>
                  </a:lnTo>
                  <a:lnTo>
                    <a:pt x="274" y="266"/>
                  </a:lnTo>
                  <a:lnTo>
                    <a:pt x="270" y="246"/>
                  </a:lnTo>
                  <a:lnTo>
                    <a:pt x="267" y="227"/>
                  </a:lnTo>
                  <a:lnTo>
                    <a:pt x="263" y="207"/>
                  </a:lnTo>
                  <a:lnTo>
                    <a:pt x="259" y="190"/>
                  </a:lnTo>
                  <a:lnTo>
                    <a:pt x="253" y="172"/>
                  </a:lnTo>
                  <a:lnTo>
                    <a:pt x="246" y="156"/>
                  </a:lnTo>
                  <a:lnTo>
                    <a:pt x="237" y="141"/>
                  </a:lnTo>
                  <a:lnTo>
                    <a:pt x="231" y="134"/>
                  </a:lnTo>
                  <a:lnTo>
                    <a:pt x="225" y="129"/>
                  </a:lnTo>
                  <a:lnTo>
                    <a:pt x="220" y="122"/>
                  </a:lnTo>
                  <a:lnTo>
                    <a:pt x="213" y="116"/>
                  </a:lnTo>
                  <a:lnTo>
                    <a:pt x="206" y="110"/>
                  </a:lnTo>
                  <a:lnTo>
                    <a:pt x="200" y="104"/>
                  </a:lnTo>
                  <a:lnTo>
                    <a:pt x="193" y="98"/>
                  </a:lnTo>
                  <a:lnTo>
                    <a:pt x="187" y="92"/>
                  </a:lnTo>
                  <a:lnTo>
                    <a:pt x="182" y="86"/>
                  </a:lnTo>
                  <a:lnTo>
                    <a:pt x="176" y="81"/>
                  </a:lnTo>
                  <a:lnTo>
                    <a:pt x="170" y="77"/>
                  </a:lnTo>
                  <a:lnTo>
                    <a:pt x="164" y="73"/>
                  </a:lnTo>
                  <a:lnTo>
                    <a:pt x="159" y="70"/>
                  </a:lnTo>
                  <a:lnTo>
                    <a:pt x="152" y="66"/>
                  </a:lnTo>
                  <a:lnTo>
                    <a:pt x="146" y="63"/>
                  </a:lnTo>
                  <a:lnTo>
                    <a:pt x="139" y="61"/>
                  </a:lnTo>
                  <a:lnTo>
                    <a:pt x="122" y="54"/>
                  </a:lnTo>
                  <a:lnTo>
                    <a:pt x="104" y="47"/>
                  </a:lnTo>
                  <a:lnTo>
                    <a:pt x="87" y="41"/>
                  </a:lnTo>
                  <a:lnTo>
                    <a:pt x="70" y="34"/>
                  </a:lnTo>
                  <a:lnTo>
                    <a:pt x="53" y="27"/>
                  </a:lnTo>
                  <a:lnTo>
                    <a:pt x="36" y="19"/>
                  </a:lnTo>
                  <a:lnTo>
                    <a:pt x="20" y="10"/>
                  </a:lnTo>
                  <a:lnTo>
                    <a:pt x="5" y="0"/>
                  </a:lnTo>
                  <a:lnTo>
                    <a:pt x="3" y="1"/>
                  </a:lnTo>
                  <a:lnTo>
                    <a:pt x="1" y="3"/>
                  </a:lnTo>
                  <a:lnTo>
                    <a:pt x="0" y="7"/>
                  </a:lnTo>
                  <a:lnTo>
                    <a:pt x="1" y="9"/>
                  </a:lnTo>
                  <a:lnTo>
                    <a:pt x="12" y="19"/>
                  </a:lnTo>
                  <a:lnTo>
                    <a:pt x="25" y="28"/>
                  </a:lnTo>
                  <a:lnTo>
                    <a:pt x="39" y="38"/>
                  </a:lnTo>
                  <a:lnTo>
                    <a:pt x="51" y="46"/>
                  </a:lnTo>
                  <a:lnTo>
                    <a:pt x="65" y="53"/>
                  </a:lnTo>
                  <a:lnTo>
                    <a:pt x="80" y="59"/>
                  </a:lnTo>
                  <a:lnTo>
                    <a:pt x="94" y="66"/>
                  </a:lnTo>
                  <a:lnTo>
                    <a:pt x="109" y="72"/>
                  </a:lnTo>
                  <a:lnTo>
                    <a:pt x="118" y="76"/>
                  </a:lnTo>
                  <a:lnTo>
                    <a:pt x="127" y="79"/>
                  </a:lnTo>
                  <a:lnTo>
                    <a:pt x="136" y="83"/>
                  </a:lnTo>
                  <a:lnTo>
                    <a:pt x="145" y="86"/>
                  </a:lnTo>
                  <a:lnTo>
                    <a:pt x="153" y="91"/>
                  </a:lnTo>
                  <a:lnTo>
                    <a:pt x="161" y="95"/>
                  </a:lnTo>
                  <a:lnTo>
                    <a:pt x="168" y="101"/>
                  </a:lnTo>
                  <a:lnTo>
                    <a:pt x="176" y="108"/>
                  </a:lnTo>
                  <a:lnTo>
                    <a:pt x="182" y="114"/>
                  </a:lnTo>
                  <a:lnTo>
                    <a:pt x="189" y="119"/>
                  </a:lnTo>
                  <a:lnTo>
                    <a:pt x="195" y="124"/>
                  </a:lnTo>
                  <a:lnTo>
                    <a:pt x="202" y="130"/>
                  </a:lnTo>
                  <a:lnTo>
                    <a:pt x="209" y="134"/>
                  </a:lnTo>
                  <a:lnTo>
                    <a:pt x="216" y="140"/>
                  </a:lnTo>
                  <a:lnTo>
                    <a:pt x="223" y="145"/>
                  </a:lnTo>
                  <a:lnTo>
                    <a:pt x="230" y="150"/>
                  </a:lnTo>
                  <a:lnTo>
                    <a:pt x="243" y="164"/>
                  </a:lnTo>
                  <a:lnTo>
                    <a:pt x="251" y="182"/>
                  </a:lnTo>
                  <a:lnTo>
                    <a:pt x="257" y="199"/>
                  </a:lnTo>
                  <a:lnTo>
                    <a:pt x="261" y="218"/>
                  </a:lnTo>
                  <a:lnTo>
                    <a:pt x="263" y="238"/>
                  </a:lnTo>
                  <a:lnTo>
                    <a:pt x="267" y="256"/>
                  </a:lnTo>
                  <a:lnTo>
                    <a:pt x="271" y="275"/>
                  </a:lnTo>
                  <a:lnTo>
                    <a:pt x="278" y="292"/>
                  </a:lnTo>
                  <a:lnTo>
                    <a:pt x="285" y="306"/>
                  </a:lnTo>
                  <a:lnTo>
                    <a:pt x="293" y="319"/>
                  </a:lnTo>
                  <a:lnTo>
                    <a:pt x="301" y="332"/>
                  </a:lnTo>
                  <a:lnTo>
                    <a:pt x="310" y="345"/>
                  </a:lnTo>
                  <a:lnTo>
                    <a:pt x="319" y="358"/>
                  </a:lnTo>
                  <a:lnTo>
                    <a:pt x="327" y="370"/>
                  </a:lnTo>
                  <a:lnTo>
                    <a:pt x="337" y="382"/>
                  </a:lnTo>
                  <a:lnTo>
                    <a:pt x="348" y="395"/>
                  </a:lnTo>
                  <a:lnTo>
                    <a:pt x="348" y="394"/>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7" name="Freeform 364"/>
            <p:cNvSpPr>
              <a:spLocks/>
            </p:cNvSpPr>
            <p:nvPr/>
          </p:nvSpPr>
          <p:spPr bwMode="auto">
            <a:xfrm>
              <a:off x="2983" y="2680"/>
              <a:ext cx="91" cy="118"/>
            </a:xfrm>
            <a:custGeom>
              <a:avLst/>
              <a:gdLst>
                <a:gd name="T0" fmla="*/ 2 w 183"/>
                <a:gd name="T1" fmla="*/ 9 h 237"/>
                <a:gd name="T2" fmla="*/ 3 w 183"/>
                <a:gd name="T3" fmla="*/ 29 h 237"/>
                <a:gd name="T4" fmla="*/ 4 w 183"/>
                <a:gd name="T5" fmla="*/ 49 h 237"/>
                <a:gd name="T6" fmla="*/ 9 w 183"/>
                <a:gd name="T7" fmla="*/ 67 h 237"/>
                <a:gd name="T8" fmla="*/ 19 w 183"/>
                <a:gd name="T9" fmla="*/ 80 h 237"/>
                <a:gd name="T10" fmla="*/ 26 w 183"/>
                <a:gd name="T11" fmla="*/ 87 h 237"/>
                <a:gd name="T12" fmla="*/ 35 w 183"/>
                <a:gd name="T13" fmla="*/ 93 h 237"/>
                <a:gd name="T14" fmla="*/ 44 w 183"/>
                <a:gd name="T15" fmla="*/ 97 h 237"/>
                <a:gd name="T16" fmla="*/ 51 w 183"/>
                <a:gd name="T17" fmla="*/ 100 h 237"/>
                <a:gd name="T18" fmla="*/ 55 w 183"/>
                <a:gd name="T19" fmla="*/ 102 h 237"/>
                <a:gd name="T20" fmla="*/ 61 w 183"/>
                <a:gd name="T21" fmla="*/ 103 h 237"/>
                <a:gd name="T22" fmla="*/ 66 w 183"/>
                <a:gd name="T23" fmla="*/ 104 h 237"/>
                <a:gd name="T24" fmla="*/ 70 w 183"/>
                <a:gd name="T25" fmla="*/ 107 h 237"/>
                <a:gd name="T26" fmla="*/ 75 w 183"/>
                <a:gd name="T27" fmla="*/ 110 h 237"/>
                <a:gd name="T28" fmla="*/ 80 w 183"/>
                <a:gd name="T29" fmla="*/ 114 h 237"/>
                <a:gd name="T30" fmla="*/ 85 w 183"/>
                <a:gd name="T31" fmla="*/ 116 h 237"/>
                <a:gd name="T32" fmla="*/ 89 w 183"/>
                <a:gd name="T33" fmla="*/ 118 h 237"/>
                <a:gd name="T34" fmla="*/ 91 w 183"/>
                <a:gd name="T35" fmla="*/ 116 h 237"/>
                <a:gd name="T36" fmla="*/ 88 w 183"/>
                <a:gd name="T37" fmla="*/ 111 h 237"/>
                <a:gd name="T38" fmla="*/ 83 w 183"/>
                <a:gd name="T39" fmla="*/ 104 h 237"/>
                <a:gd name="T40" fmla="*/ 78 w 183"/>
                <a:gd name="T41" fmla="*/ 98 h 237"/>
                <a:gd name="T42" fmla="*/ 72 w 183"/>
                <a:gd name="T43" fmla="*/ 93 h 237"/>
                <a:gd name="T44" fmla="*/ 62 w 183"/>
                <a:gd name="T45" fmla="*/ 89 h 237"/>
                <a:gd name="T46" fmla="*/ 53 w 183"/>
                <a:gd name="T47" fmla="*/ 85 h 237"/>
                <a:gd name="T48" fmla="*/ 44 w 183"/>
                <a:gd name="T49" fmla="*/ 80 h 237"/>
                <a:gd name="T50" fmla="*/ 35 w 183"/>
                <a:gd name="T51" fmla="*/ 74 h 237"/>
                <a:gd name="T52" fmla="*/ 24 w 183"/>
                <a:gd name="T53" fmla="*/ 63 h 237"/>
                <a:gd name="T54" fmla="*/ 14 w 183"/>
                <a:gd name="T55" fmla="*/ 47 h 237"/>
                <a:gd name="T56" fmla="*/ 9 w 183"/>
                <a:gd name="T57" fmla="*/ 28 h 237"/>
                <a:gd name="T58" fmla="*/ 4 w 183"/>
                <a:gd name="T59" fmla="*/ 9 h 237"/>
                <a:gd name="T60" fmla="*/ 0 w 183"/>
                <a:gd name="T61" fmla="*/ 0 h 237"/>
                <a:gd name="T62" fmla="*/ 0 w 183"/>
                <a:gd name="T63" fmla="*/ 0 h 237"/>
                <a:gd name="T64" fmla="*/ 0 w 183"/>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237"/>
                <a:gd name="T101" fmla="*/ 183 w 183"/>
                <a:gd name="T102" fmla="*/ 237 h 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237">
                  <a:moveTo>
                    <a:pt x="0" y="0"/>
                  </a:moveTo>
                  <a:lnTo>
                    <a:pt x="4" y="19"/>
                  </a:lnTo>
                  <a:lnTo>
                    <a:pt x="5" y="39"/>
                  </a:lnTo>
                  <a:lnTo>
                    <a:pt x="7" y="58"/>
                  </a:lnTo>
                  <a:lnTo>
                    <a:pt x="8" y="79"/>
                  </a:lnTo>
                  <a:lnTo>
                    <a:pt x="9" y="99"/>
                  </a:lnTo>
                  <a:lnTo>
                    <a:pt x="14" y="117"/>
                  </a:lnTo>
                  <a:lnTo>
                    <a:pt x="19" y="135"/>
                  </a:lnTo>
                  <a:lnTo>
                    <a:pt x="31" y="153"/>
                  </a:lnTo>
                  <a:lnTo>
                    <a:pt x="38" y="161"/>
                  </a:lnTo>
                  <a:lnTo>
                    <a:pt x="46" y="168"/>
                  </a:lnTo>
                  <a:lnTo>
                    <a:pt x="53" y="175"/>
                  </a:lnTo>
                  <a:lnTo>
                    <a:pt x="61" y="180"/>
                  </a:lnTo>
                  <a:lnTo>
                    <a:pt x="70" y="186"/>
                  </a:lnTo>
                  <a:lnTo>
                    <a:pt x="78" y="191"/>
                  </a:lnTo>
                  <a:lnTo>
                    <a:pt x="88" y="195"/>
                  </a:lnTo>
                  <a:lnTo>
                    <a:pt x="98" y="200"/>
                  </a:lnTo>
                  <a:lnTo>
                    <a:pt x="102" y="201"/>
                  </a:lnTo>
                  <a:lnTo>
                    <a:pt x="107" y="203"/>
                  </a:lnTo>
                  <a:lnTo>
                    <a:pt x="111" y="205"/>
                  </a:lnTo>
                  <a:lnTo>
                    <a:pt x="117" y="206"/>
                  </a:lnTo>
                  <a:lnTo>
                    <a:pt x="122" y="207"/>
                  </a:lnTo>
                  <a:lnTo>
                    <a:pt x="126" y="208"/>
                  </a:lnTo>
                  <a:lnTo>
                    <a:pt x="132" y="209"/>
                  </a:lnTo>
                  <a:lnTo>
                    <a:pt x="137" y="211"/>
                  </a:lnTo>
                  <a:lnTo>
                    <a:pt x="141" y="214"/>
                  </a:lnTo>
                  <a:lnTo>
                    <a:pt x="146" y="217"/>
                  </a:lnTo>
                  <a:lnTo>
                    <a:pt x="151" y="221"/>
                  </a:lnTo>
                  <a:lnTo>
                    <a:pt x="156" y="224"/>
                  </a:lnTo>
                  <a:lnTo>
                    <a:pt x="161" y="228"/>
                  </a:lnTo>
                  <a:lnTo>
                    <a:pt x="166" y="230"/>
                  </a:lnTo>
                  <a:lnTo>
                    <a:pt x="170" y="233"/>
                  </a:lnTo>
                  <a:lnTo>
                    <a:pt x="175" y="237"/>
                  </a:lnTo>
                  <a:lnTo>
                    <a:pt x="178" y="237"/>
                  </a:lnTo>
                  <a:lnTo>
                    <a:pt x="181" y="235"/>
                  </a:lnTo>
                  <a:lnTo>
                    <a:pt x="183" y="232"/>
                  </a:lnTo>
                  <a:lnTo>
                    <a:pt x="182" y="229"/>
                  </a:lnTo>
                  <a:lnTo>
                    <a:pt x="176" y="222"/>
                  </a:lnTo>
                  <a:lnTo>
                    <a:pt x="171" y="216"/>
                  </a:lnTo>
                  <a:lnTo>
                    <a:pt x="167" y="209"/>
                  </a:lnTo>
                  <a:lnTo>
                    <a:pt x="161" y="202"/>
                  </a:lnTo>
                  <a:lnTo>
                    <a:pt x="156" y="197"/>
                  </a:lnTo>
                  <a:lnTo>
                    <a:pt x="150" y="192"/>
                  </a:lnTo>
                  <a:lnTo>
                    <a:pt x="144" y="186"/>
                  </a:lnTo>
                  <a:lnTo>
                    <a:pt x="136" y="183"/>
                  </a:lnTo>
                  <a:lnTo>
                    <a:pt x="125" y="178"/>
                  </a:lnTo>
                  <a:lnTo>
                    <a:pt x="116" y="173"/>
                  </a:lnTo>
                  <a:lnTo>
                    <a:pt x="107" y="170"/>
                  </a:lnTo>
                  <a:lnTo>
                    <a:pt x="98" y="165"/>
                  </a:lnTo>
                  <a:lnTo>
                    <a:pt x="88" y="161"/>
                  </a:lnTo>
                  <a:lnTo>
                    <a:pt x="79" y="156"/>
                  </a:lnTo>
                  <a:lnTo>
                    <a:pt x="71" y="149"/>
                  </a:lnTo>
                  <a:lnTo>
                    <a:pt x="62" y="142"/>
                  </a:lnTo>
                  <a:lnTo>
                    <a:pt x="48" y="127"/>
                  </a:lnTo>
                  <a:lnTo>
                    <a:pt x="37" y="111"/>
                  </a:lnTo>
                  <a:lnTo>
                    <a:pt x="29" y="94"/>
                  </a:lnTo>
                  <a:lnTo>
                    <a:pt x="23" y="76"/>
                  </a:lnTo>
                  <a:lnTo>
                    <a:pt x="18" y="57"/>
                  </a:lnTo>
                  <a:lnTo>
                    <a:pt x="14" y="38"/>
                  </a:lnTo>
                  <a:lnTo>
                    <a:pt x="8" y="19"/>
                  </a:lnTo>
                  <a:lnTo>
                    <a:pt x="1" y="0"/>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8" name="Freeform 365"/>
            <p:cNvSpPr>
              <a:spLocks/>
            </p:cNvSpPr>
            <p:nvPr/>
          </p:nvSpPr>
          <p:spPr bwMode="auto">
            <a:xfrm>
              <a:off x="2945" y="2660"/>
              <a:ext cx="68" cy="35"/>
            </a:xfrm>
            <a:custGeom>
              <a:avLst/>
              <a:gdLst>
                <a:gd name="T0" fmla="*/ 1 w 136"/>
                <a:gd name="T1" fmla="*/ 36 h 72"/>
                <a:gd name="T2" fmla="*/ 0 w 136"/>
                <a:gd name="T3" fmla="*/ 29 h 72"/>
                <a:gd name="T4" fmla="*/ 2 w 136"/>
                <a:gd name="T5" fmla="*/ 24 h 72"/>
                <a:gd name="T6" fmla="*/ 5 w 136"/>
                <a:gd name="T7" fmla="*/ 20 h 72"/>
                <a:gd name="T8" fmla="*/ 10 w 136"/>
                <a:gd name="T9" fmla="*/ 18 h 72"/>
                <a:gd name="T10" fmla="*/ 16 w 136"/>
                <a:gd name="T11" fmla="*/ 15 h 72"/>
                <a:gd name="T12" fmla="*/ 22 w 136"/>
                <a:gd name="T13" fmla="*/ 15 h 72"/>
                <a:gd name="T14" fmla="*/ 27 w 136"/>
                <a:gd name="T15" fmla="*/ 14 h 72"/>
                <a:gd name="T16" fmla="*/ 33 w 136"/>
                <a:gd name="T17" fmla="*/ 13 h 72"/>
                <a:gd name="T18" fmla="*/ 37 w 136"/>
                <a:gd name="T19" fmla="*/ 12 h 72"/>
                <a:gd name="T20" fmla="*/ 41 w 136"/>
                <a:gd name="T21" fmla="*/ 11 h 72"/>
                <a:gd name="T22" fmla="*/ 45 w 136"/>
                <a:gd name="T23" fmla="*/ 10 h 72"/>
                <a:gd name="T24" fmla="*/ 49 w 136"/>
                <a:gd name="T25" fmla="*/ 9 h 72"/>
                <a:gd name="T26" fmla="*/ 53 w 136"/>
                <a:gd name="T27" fmla="*/ 7 h 72"/>
                <a:gd name="T28" fmla="*/ 57 w 136"/>
                <a:gd name="T29" fmla="*/ 6 h 72"/>
                <a:gd name="T30" fmla="*/ 61 w 136"/>
                <a:gd name="T31" fmla="*/ 5 h 72"/>
                <a:gd name="T32" fmla="*/ 66 w 136"/>
                <a:gd name="T33" fmla="*/ 3 h 72"/>
                <a:gd name="T34" fmla="*/ 67 w 136"/>
                <a:gd name="T35" fmla="*/ 3 h 72"/>
                <a:gd name="T36" fmla="*/ 68 w 136"/>
                <a:gd name="T37" fmla="*/ 2 h 72"/>
                <a:gd name="T38" fmla="*/ 68 w 136"/>
                <a:gd name="T39" fmla="*/ 1 h 72"/>
                <a:gd name="T40" fmla="*/ 67 w 136"/>
                <a:gd name="T41" fmla="*/ 0 h 72"/>
                <a:gd name="T42" fmla="*/ 58 w 136"/>
                <a:gd name="T43" fmla="*/ 1 h 72"/>
                <a:gd name="T44" fmla="*/ 47 w 136"/>
                <a:gd name="T45" fmla="*/ 2 h 72"/>
                <a:gd name="T46" fmla="*/ 35 w 136"/>
                <a:gd name="T47" fmla="*/ 4 h 72"/>
                <a:gd name="T48" fmla="*/ 23 w 136"/>
                <a:gd name="T49" fmla="*/ 7 h 72"/>
                <a:gd name="T50" fmla="*/ 12 w 136"/>
                <a:gd name="T51" fmla="*/ 11 h 72"/>
                <a:gd name="T52" fmla="*/ 4 w 136"/>
                <a:gd name="T53" fmla="*/ 18 h 72"/>
                <a:gd name="T54" fmla="*/ 0 w 136"/>
                <a:gd name="T55" fmla="*/ 25 h 72"/>
                <a:gd name="T56" fmla="*/ 0 w 136"/>
                <a:gd name="T57" fmla="*/ 36 h 72"/>
                <a:gd name="T58" fmla="*/ 0 w 136"/>
                <a:gd name="T59" fmla="*/ 36 h 72"/>
                <a:gd name="T60" fmla="*/ 1 w 136"/>
                <a:gd name="T61" fmla="*/ 36 h 72"/>
                <a:gd name="T62" fmla="*/ 1 w 136"/>
                <a:gd name="T63" fmla="*/ 36 h 72"/>
                <a:gd name="T64" fmla="*/ 1 w 136"/>
                <a:gd name="T65" fmla="*/ 36 h 72"/>
                <a:gd name="T66" fmla="*/ 1 w 136"/>
                <a:gd name="T67" fmla="*/ 36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72"/>
                <a:gd name="T104" fmla="*/ 136 w 136"/>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72">
                  <a:moveTo>
                    <a:pt x="1" y="72"/>
                  </a:moveTo>
                  <a:lnTo>
                    <a:pt x="0" y="58"/>
                  </a:lnTo>
                  <a:lnTo>
                    <a:pt x="4" y="48"/>
                  </a:lnTo>
                  <a:lnTo>
                    <a:pt x="11" y="40"/>
                  </a:lnTo>
                  <a:lnTo>
                    <a:pt x="21" y="35"/>
                  </a:lnTo>
                  <a:lnTo>
                    <a:pt x="32" y="31"/>
                  </a:lnTo>
                  <a:lnTo>
                    <a:pt x="44" y="30"/>
                  </a:lnTo>
                  <a:lnTo>
                    <a:pt x="55" y="28"/>
                  </a:lnTo>
                  <a:lnTo>
                    <a:pt x="65" y="27"/>
                  </a:lnTo>
                  <a:lnTo>
                    <a:pt x="74" y="25"/>
                  </a:lnTo>
                  <a:lnTo>
                    <a:pt x="82" y="22"/>
                  </a:lnTo>
                  <a:lnTo>
                    <a:pt x="90" y="20"/>
                  </a:lnTo>
                  <a:lnTo>
                    <a:pt x="99" y="18"/>
                  </a:lnTo>
                  <a:lnTo>
                    <a:pt x="107" y="15"/>
                  </a:lnTo>
                  <a:lnTo>
                    <a:pt x="115" y="13"/>
                  </a:lnTo>
                  <a:lnTo>
                    <a:pt x="123" y="10"/>
                  </a:lnTo>
                  <a:lnTo>
                    <a:pt x="131" y="7"/>
                  </a:lnTo>
                  <a:lnTo>
                    <a:pt x="133" y="6"/>
                  </a:lnTo>
                  <a:lnTo>
                    <a:pt x="135" y="4"/>
                  </a:lnTo>
                  <a:lnTo>
                    <a:pt x="136" y="2"/>
                  </a:lnTo>
                  <a:lnTo>
                    <a:pt x="133" y="0"/>
                  </a:lnTo>
                  <a:lnTo>
                    <a:pt x="117" y="3"/>
                  </a:lnTo>
                  <a:lnTo>
                    <a:pt x="95" y="5"/>
                  </a:lnTo>
                  <a:lnTo>
                    <a:pt x="71" y="8"/>
                  </a:lnTo>
                  <a:lnTo>
                    <a:pt x="47" y="14"/>
                  </a:lnTo>
                  <a:lnTo>
                    <a:pt x="25" y="23"/>
                  </a:lnTo>
                  <a:lnTo>
                    <a:pt x="9" y="35"/>
                  </a:lnTo>
                  <a:lnTo>
                    <a:pt x="0" y="51"/>
                  </a:lnTo>
                  <a:lnTo>
                    <a:pt x="0" y="72"/>
                  </a:lnTo>
                  <a:lnTo>
                    <a:pt x="1" y="72"/>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89" name="Freeform 366"/>
            <p:cNvSpPr>
              <a:spLocks/>
            </p:cNvSpPr>
            <p:nvPr/>
          </p:nvSpPr>
          <p:spPr bwMode="auto">
            <a:xfrm>
              <a:off x="2963" y="2687"/>
              <a:ext cx="32" cy="21"/>
            </a:xfrm>
            <a:custGeom>
              <a:avLst/>
              <a:gdLst>
                <a:gd name="T0" fmla="*/ 0 w 63"/>
                <a:gd name="T1" fmla="*/ 1 h 41"/>
                <a:gd name="T2" fmla="*/ 3 w 63"/>
                <a:gd name="T3" fmla="*/ 3 h 41"/>
                <a:gd name="T4" fmla="*/ 6 w 63"/>
                <a:gd name="T5" fmla="*/ 7 h 41"/>
                <a:gd name="T6" fmla="*/ 10 w 63"/>
                <a:gd name="T7" fmla="*/ 10 h 41"/>
                <a:gd name="T8" fmla="*/ 14 w 63"/>
                <a:gd name="T9" fmla="*/ 13 h 41"/>
                <a:gd name="T10" fmla="*/ 17 w 63"/>
                <a:gd name="T11" fmla="*/ 15 h 41"/>
                <a:gd name="T12" fmla="*/ 20 w 63"/>
                <a:gd name="T13" fmla="*/ 17 h 41"/>
                <a:gd name="T14" fmla="*/ 24 w 63"/>
                <a:gd name="T15" fmla="*/ 20 h 41"/>
                <a:gd name="T16" fmla="*/ 27 w 63"/>
                <a:gd name="T17" fmla="*/ 21 h 41"/>
                <a:gd name="T18" fmla="*/ 29 w 63"/>
                <a:gd name="T19" fmla="*/ 21 h 41"/>
                <a:gd name="T20" fmla="*/ 31 w 63"/>
                <a:gd name="T21" fmla="*/ 20 h 41"/>
                <a:gd name="T22" fmla="*/ 32 w 63"/>
                <a:gd name="T23" fmla="*/ 17 h 41"/>
                <a:gd name="T24" fmla="*/ 32 w 63"/>
                <a:gd name="T25" fmla="*/ 16 h 41"/>
                <a:gd name="T26" fmla="*/ 32 w 63"/>
                <a:gd name="T27" fmla="*/ 16 h 41"/>
                <a:gd name="T28" fmla="*/ 32 w 63"/>
                <a:gd name="T29" fmla="*/ 15 h 41"/>
                <a:gd name="T30" fmla="*/ 32 w 63"/>
                <a:gd name="T31" fmla="*/ 15 h 41"/>
                <a:gd name="T32" fmla="*/ 32 w 63"/>
                <a:gd name="T33" fmla="*/ 15 h 41"/>
                <a:gd name="T34" fmla="*/ 31 w 63"/>
                <a:gd name="T35" fmla="*/ 14 h 41"/>
                <a:gd name="T36" fmla="*/ 31 w 63"/>
                <a:gd name="T37" fmla="*/ 14 h 41"/>
                <a:gd name="T38" fmla="*/ 31 w 63"/>
                <a:gd name="T39" fmla="*/ 13 h 41"/>
                <a:gd name="T40" fmla="*/ 30 w 63"/>
                <a:gd name="T41" fmla="*/ 13 h 41"/>
                <a:gd name="T42" fmla="*/ 27 w 63"/>
                <a:gd name="T43" fmla="*/ 12 h 41"/>
                <a:gd name="T44" fmla="*/ 23 w 63"/>
                <a:gd name="T45" fmla="*/ 11 h 41"/>
                <a:gd name="T46" fmla="*/ 20 w 63"/>
                <a:gd name="T47" fmla="*/ 10 h 41"/>
                <a:gd name="T48" fmla="*/ 16 w 63"/>
                <a:gd name="T49" fmla="*/ 9 h 41"/>
                <a:gd name="T50" fmla="*/ 12 w 63"/>
                <a:gd name="T51" fmla="*/ 7 h 41"/>
                <a:gd name="T52" fmla="*/ 7 w 63"/>
                <a:gd name="T53" fmla="*/ 5 h 41"/>
                <a:gd name="T54" fmla="*/ 4 w 63"/>
                <a:gd name="T55" fmla="*/ 3 h 41"/>
                <a:gd name="T56" fmla="*/ 0 w 63"/>
                <a:gd name="T57" fmla="*/ 0 h 41"/>
                <a:gd name="T58" fmla="*/ 0 w 63"/>
                <a:gd name="T59" fmla="*/ 0 h 41"/>
                <a:gd name="T60" fmla="*/ 0 w 63"/>
                <a:gd name="T61" fmla="*/ 0 h 41"/>
                <a:gd name="T62" fmla="*/ 0 w 63"/>
                <a:gd name="T63" fmla="*/ 0 h 41"/>
                <a:gd name="T64" fmla="*/ 0 w 63"/>
                <a:gd name="T65" fmla="*/ 1 h 41"/>
                <a:gd name="T66" fmla="*/ 0 w 63"/>
                <a:gd name="T67" fmla="*/ 1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41"/>
                <a:gd name="T104" fmla="*/ 63 w 63"/>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41">
                  <a:moveTo>
                    <a:pt x="0" y="1"/>
                  </a:moveTo>
                  <a:lnTo>
                    <a:pt x="5" y="6"/>
                  </a:lnTo>
                  <a:lnTo>
                    <a:pt x="12" y="13"/>
                  </a:lnTo>
                  <a:lnTo>
                    <a:pt x="19" y="19"/>
                  </a:lnTo>
                  <a:lnTo>
                    <a:pt x="27" y="25"/>
                  </a:lnTo>
                  <a:lnTo>
                    <a:pt x="33" y="29"/>
                  </a:lnTo>
                  <a:lnTo>
                    <a:pt x="40" y="34"/>
                  </a:lnTo>
                  <a:lnTo>
                    <a:pt x="47" y="39"/>
                  </a:lnTo>
                  <a:lnTo>
                    <a:pt x="54" y="41"/>
                  </a:lnTo>
                  <a:lnTo>
                    <a:pt x="57" y="41"/>
                  </a:lnTo>
                  <a:lnTo>
                    <a:pt x="61" y="39"/>
                  </a:lnTo>
                  <a:lnTo>
                    <a:pt x="63" y="34"/>
                  </a:lnTo>
                  <a:lnTo>
                    <a:pt x="63" y="31"/>
                  </a:lnTo>
                  <a:lnTo>
                    <a:pt x="63" y="29"/>
                  </a:lnTo>
                  <a:lnTo>
                    <a:pt x="62" y="28"/>
                  </a:lnTo>
                  <a:lnTo>
                    <a:pt x="62" y="27"/>
                  </a:lnTo>
                  <a:lnTo>
                    <a:pt x="61" y="26"/>
                  </a:lnTo>
                  <a:lnTo>
                    <a:pt x="59" y="26"/>
                  </a:lnTo>
                  <a:lnTo>
                    <a:pt x="53" y="24"/>
                  </a:lnTo>
                  <a:lnTo>
                    <a:pt x="46" y="21"/>
                  </a:lnTo>
                  <a:lnTo>
                    <a:pt x="39" y="20"/>
                  </a:lnTo>
                  <a:lnTo>
                    <a:pt x="32" y="18"/>
                  </a:lnTo>
                  <a:lnTo>
                    <a:pt x="23" y="14"/>
                  </a:lnTo>
                  <a:lnTo>
                    <a:pt x="14" y="10"/>
                  </a:lnTo>
                  <a:lnTo>
                    <a:pt x="8" y="5"/>
                  </a:lnTo>
                  <a:lnTo>
                    <a:pt x="0" y="0"/>
                  </a:lnTo>
                  <a:lnTo>
                    <a:pt x="0" y="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0" name="Freeform 367"/>
            <p:cNvSpPr>
              <a:spLocks/>
            </p:cNvSpPr>
            <p:nvPr/>
          </p:nvSpPr>
          <p:spPr bwMode="auto">
            <a:xfrm>
              <a:off x="2947" y="2698"/>
              <a:ext cx="54" cy="39"/>
            </a:xfrm>
            <a:custGeom>
              <a:avLst/>
              <a:gdLst>
                <a:gd name="T0" fmla="*/ 0 w 107"/>
                <a:gd name="T1" fmla="*/ 1 h 78"/>
                <a:gd name="T2" fmla="*/ 3 w 107"/>
                <a:gd name="T3" fmla="*/ 3 h 78"/>
                <a:gd name="T4" fmla="*/ 5 w 107"/>
                <a:gd name="T5" fmla="*/ 5 h 78"/>
                <a:gd name="T6" fmla="*/ 8 w 107"/>
                <a:gd name="T7" fmla="*/ 7 h 78"/>
                <a:gd name="T8" fmla="*/ 11 w 107"/>
                <a:gd name="T9" fmla="*/ 9 h 78"/>
                <a:gd name="T10" fmla="*/ 14 w 107"/>
                <a:gd name="T11" fmla="*/ 10 h 78"/>
                <a:gd name="T12" fmla="*/ 17 w 107"/>
                <a:gd name="T13" fmla="*/ 12 h 78"/>
                <a:gd name="T14" fmla="*/ 19 w 107"/>
                <a:gd name="T15" fmla="*/ 14 h 78"/>
                <a:gd name="T16" fmla="*/ 22 w 107"/>
                <a:gd name="T17" fmla="*/ 16 h 78"/>
                <a:gd name="T18" fmla="*/ 26 w 107"/>
                <a:gd name="T19" fmla="*/ 19 h 78"/>
                <a:gd name="T20" fmla="*/ 30 w 107"/>
                <a:gd name="T21" fmla="*/ 21 h 78"/>
                <a:gd name="T22" fmla="*/ 34 w 107"/>
                <a:gd name="T23" fmla="*/ 24 h 78"/>
                <a:gd name="T24" fmla="*/ 38 w 107"/>
                <a:gd name="T25" fmla="*/ 26 h 78"/>
                <a:gd name="T26" fmla="*/ 42 w 107"/>
                <a:gd name="T27" fmla="*/ 29 h 78"/>
                <a:gd name="T28" fmla="*/ 46 w 107"/>
                <a:gd name="T29" fmla="*/ 33 h 78"/>
                <a:gd name="T30" fmla="*/ 49 w 107"/>
                <a:gd name="T31" fmla="*/ 36 h 78"/>
                <a:gd name="T32" fmla="*/ 53 w 107"/>
                <a:gd name="T33" fmla="*/ 39 h 78"/>
                <a:gd name="T34" fmla="*/ 54 w 107"/>
                <a:gd name="T35" fmla="*/ 39 h 78"/>
                <a:gd name="T36" fmla="*/ 54 w 107"/>
                <a:gd name="T37" fmla="*/ 38 h 78"/>
                <a:gd name="T38" fmla="*/ 54 w 107"/>
                <a:gd name="T39" fmla="*/ 38 h 78"/>
                <a:gd name="T40" fmla="*/ 54 w 107"/>
                <a:gd name="T41" fmla="*/ 37 h 78"/>
                <a:gd name="T42" fmla="*/ 51 w 107"/>
                <a:gd name="T43" fmla="*/ 34 h 78"/>
                <a:gd name="T44" fmla="*/ 48 w 107"/>
                <a:gd name="T45" fmla="*/ 31 h 78"/>
                <a:gd name="T46" fmla="*/ 45 w 107"/>
                <a:gd name="T47" fmla="*/ 28 h 78"/>
                <a:gd name="T48" fmla="*/ 42 w 107"/>
                <a:gd name="T49" fmla="*/ 26 h 78"/>
                <a:gd name="T50" fmla="*/ 39 w 107"/>
                <a:gd name="T51" fmla="*/ 24 h 78"/>
                <a:gd name="T52" fmla="*/ 36 w 107"/>
                <a:gd name="T53" fmla="*/ 21 h 78"/>
                <a:gd name="T54" fmla="*/ 33 w 107"/>
                <a:gd name="T55" fmla="*/ 19 h 78"/>
                <a:gd name="T56" fmla="*/ 29 w 107"/>
                <a:gd name="T57" fmla="*/ 17 h 78"/>
                <a:gd name="T58" fmla="*/ 26 w 107"/>
                <a:gd name="T59" fmla="*/ 15 h 78"/>
                <a:gd name="T60" fmla="*/ 22 w 107"/>
                <a:gd name="T61" fmla="*/ 13 h 78"/>
                <a:gd name="T62" fmla="*/ 18 w 107"/>
                <a:gd name="T63" fmla="*/ 11 h 78"/>
                <a:gd name="T64" fmla="*/ 14 w 107"/>
                <a:gd name="T65" fmla="*/ 10 h 78"/>
                <a:gd name="T66" fmla="*/ 10 w 107"/>
                <a:gd name="T67" fmla="*/ 7 h 78"/>
                <a:gd name="T68" fmla="*/ 7 w 107"/>
                <a:gd name="T69" fmla="*/ 5 h 78"/>
                <a:gd name="T70" fmla="*/ 3 w 107"/>
                <a:gd name="T71" fmla="*/ 3 h 78"/>
                <a:gd name="T72" fmla="*/ 0 w 107"/>
                <a:gd name="T73" fmla="*/ 0 h 78"/>
                <a:gd name="T74" fmla="*/ 0 w 107"/>
                <a:gd name="T75" fmla="*/ 0 h 78"/>
                <a:gd name="T76" fmla="*/ 0 w 107"/>
                <a:gd name="T77" fmla="*/ 0 h 78"/>
                <a:gd name="T78" fmla="*/ 0 w 107"/>
                <a:gd name="T79" fmla="*/ 1 h 78"/>
                <a:gd name="T80" fmla="*/ 0 w 107"/>
                <a:gd name="T81" fmla="*/ 1 h 78"/>
                <a:gd name="T82" fmla="*/ 0 w 107"/>
                <a:gd name="T83" fmla="*/ 1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78"/>
                <a:gd name="T128" fmla="*/ 107 w 107"/>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78">
                  <a:moveTo>
                    <a:pt x="0" y="2"/>
                  </a:moveTo>
                  <a:lnTo>
                    <a:pt x="5" y="6"/>
                  </a:lnTo>
                  <a:lnTo>
                    <a:pt x="9" y="11"/>
                  </a:lnTo>
                  <a:lnTo>
                    <a:pt x="15" y="14"/>
                  </a:lnTo>
                  <a:lnTo>
                    <a:pt x="21" y="18"/>
                  </a:lnTo>
                  <a:lnTo>
                    <a:pt x="27" y="21"/>
                  </a:lnTo>
                  <a:lnTo>
                    <a:pt x="33" y="25"/>
                  </a:lnTo>
                  <a:lnTo>
                    <a:pt x="38" y="28"/>
                  </a:lnTo>
                  <a:lnTo>
                    <a:pt x="44" y="32"/>
                  </a:lnTo>
                  <a:lnTo>
                    <a:pt x="52" y="37"/>
                  </a:lnTo>
                  <a:lnTo>
                    <a:pt x="60" y="42"/>
                  </a:lnTo>
                  <a:lnTo>
                    <a:pt x="68" y="48"/>
                  </a:lnTo>
                  <a:lnTo>
                    <a:pt x="75" y="53"/>
                  </a:lnTo>
                  <a:lnTo>
                    <a:pt x="83" y="59"/>
                  </a:lnTo>
                  <a:lnTo>
                    <a:pt x="91" y="66"/>
                  </a:lnTo>
                  <a:lnTo>
                    <a:pt x="98" y="72"/>
                  </a:lnTo>
                  <a:lnTo>
                    <a:pt x="106" y="78"/>
                  </a:lnTo>
                  <a:lnTo>
                    <a:pt x="107" y="78"/>
                  </a:lnTo>
                  <a:lnTo>
                    <a:pt x="107" y="76"/>
                  </a:lnTo>
                  <a:lnTo>
                    <a:pt x="107" y="75"/>
                  </a:lnTo>
                  <a:lnTo>
                    <a:pt x="107" y="74"/>
                  </a:lnTo>
                  <a:lnTo>
                    <a:pt x="102" y="68"/>
                  </a:lnTo>
                  <a:lnTo>
                    <a:pt x="96" y="63"/>
                  </a:lnTo>
                  <a:lnTo>
                    <a:pt x="90" y="57"/>
                  </a:lnTo>
                  <a:lnTo>
                    <a:pt x="84" y="52"/>
                  </a:lnTo>
                  <a:lnTo>
                    <a:pt x="77" y="48"/>
                  </a:lnTo>
                  <a:lnTo>
                    <a:pt x="72" y="43"/>
                  </a:lnTo>
                  <a:lnTo>
                    <a:pt x="65" y="38"/>
                  </a:lnTo>
                  <a:lnTo>
                    <a:pt x="58" y="34"/>
                  </a:lnTo>
                  <a:lnTo>
                    <a:pt x="51" y="30"/>
                  </a:lnTo>
                  <a:lnTo>
                    <a:pt x="43" y="27"/>
                  </a:lnTo>
                  <a:lnTo>
                    <a:pt x="36" y="23"/>
                  </a:lnTo>
                  <a:lnTo>
                    <a:pt x="28" y="19"/>
                  </a:lnTo>
                  <a:lnTo>
                    <a:pt x="20" y="15"/>
                  </a:lnTo>
                  <a:lnTo>
                    <a:pt x="13" y="11"/>
                  </a:lnTo>
                  <a:lnTo>
                    <a:pt x="6" y="6"/>
                  </a:lnTo>
                  <a:lnTo>
                    <a:pt x="0" y="0"/>
                  </a:lnTo>
                  <a:lnTo>
                    <a:pt x="0" y="2"/>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1" name="Freeform 368"/>
            <p:cNvSpPr>
              <a:spLocks/>
            </p:cNvSpPr>
            <p:nvPr/>
          </p:nvSpPr>
          <p:spPr bwMode="auto">
            <a:xfrm>
              <a:off x="2940" y="2645"/>
              <a:ext cx="84" cy="37"/>
            </a:xfrm>
            <a:custGeom>
              <a:avLst/>
              <a:gdLst>
                <a:gd name="T0" fmla="*/ 3 w 170"/>
                <a:gd name="T1" fmla="*/ 37 h 73"/>
                <a:gd name="T2" fmla="*/ 1 w 170"/>
                <a:gd name="T3" fmla="*/ 28 h 73"/>
                <a:gd name="T4" fmla="*/ 2 w 170"/>
                <a:gd name="T5" fmla="*/ 22 h 73"/>
                <a:gd name="T6" fmla="*/ 6 w 170"/>
                <a:gd name="T7" fmla="*/ 17 h 73"/>
                <a:gd name="T8" fmla="*/ 12 w 170"/>
                <a:gd name="T9" fmla="*/ 14 h 73"/>
                <a:gd name="T10" fmla="*/ 19 w 170"/>
                <a:gd name="T11" fmla="*/ 13 h 73"/>
                <a:gd name="T12" fmla="*/ 27 w 170"/>
                <a:gd name="T13" fmla="*/ 12 h 73"/>
                <a:gd name="T14" fmla="*/ 34 w 170"/>
                <a:gd name="T15" fmla="*/ 12 h 73"/>
                <a:gd name="T16" fmla="*/ 41 w 170"/>
                <a:gd name="T17" fmla="*/ 11 h 73"/>
                <a:gd name="T18" fmla="*/ 45 w 170"/>
                <a:gd name="T19" fmla="*/ 11 h 73"/>
                <a:gd name="T20" fmla="*/ 51 w 170"/>
                <a:gd name="T21" fmla="*/ 10 h 73"/>
                <a:gd name="T22" fmla="*/ 56 w 170"/>
                <a:gd name="T23" fmla="*/ 9 h 73"/>
                <a:gd name="T24" fmla="*/ 62 w 170"/>
                <a:gd name="T25" fmla="*/ 7 h 73"/>
                <a:gd name="T26" fmla="*/ 67 w 170"/>
                <a:gd name="T27" fmla="*/ 6 h 73"/>
                <a:gd name="T28" fmla="*/ 73 w 170"/>
                <a:gd name="T29" fmla="*/ 5 h 73"/>
                <a:gd name="T30" fmla="*/ 78 w 170"/>
                <a:gd name="T31" fmla="*/ 5 h 73"/>
                <a:gd name="T32" fmla="*/ 83 w 170"/>
                <a:gd name="T33" fmla="*/ 5 h 73"/>
                <a:gd name="T34" fmla="*/ 84 w 170"/>
                <a:gd name="T35" fmla="*/ 5 h 73"/>
                <a:gd name="T36" fmla="*/ 84 w 170"/>
                <a:gd name="T37" fmla="*/ 5 h 73"/>
                <a:gd name="T38" fmla="*/ 84 w 170"/>
                <a:gd name="T39" fmla="*/ 4 h 73"/>
                <a:gd name="T40" fmla="*/ 84 w 170"/>
                <a:gd name="T41" fmla="*/ 4 h 73"/>
                <a:gd name="T42" fmla="*/ 81 w 170"/>
                <a:gd name="T43" fmla="*/ 2 h 73"/>
                <a:gd name="T44" fmla="*/ 78 w 170"/>
                <a:gd name="T45" fmla="*/ 2 h 73"/>
                <a:gd name="T46" fmla="*/ 75 w 170"/>
                <a:gd name="T47" fmla="*/ 1 h 73"/>
                <a:gd name="T48" fmla="*/ 71 w 170"/>
                <a:gd name="T49" fmla="*/ 0 h 73"/>
                <a:gd name="T50" fmla="*/ 69 w 170"/>
                <a:gd name="T51" fmla="*/ 0 h 73"/>
                <a:gd name="T52" fmla="*/ 65 w 170"/>
                <a:gd name="T53" fmla="*/ 1 h 73"/>
                <a:gd name="T54" fmla="*/ 62 w 170"/>
                <a:gd name="T55" fmla="*/ 1 h 73"/>
                <a:gd name="T56" fmla="*/ 59 w 170"/>
                <a:gd name="T57" fmla="*/ 1 h 73"/>
                <a:gd name="T58" fmla="*/ 54 w 170"/>
                <a:gd name="T59" fmla="*/ 1 h 73"/>
                <a:gd name="T60" fmla="*/ 48 w 170"/>
                <a:gd name="T61" fmla="*/ 2 h 73"/>
                <a:gd name="T62" fmla="*/ 43 w 170"/>
                <a:gd name="T63" fmla="*/ 2 h 73"/>
                <a:gd name="T64" fmla="*/ 39 w 170"/>
                <a:gd name="T65" fmla="*/ 2 h 73"/>
                <a:gd name="T66" fmla="*/ 34 w 170"/>
                <a:gd name="T67" fmla="*/ 3 h 73"/>
                <a:gd name="T68" fmla="*/ 29 w 170"/>
                <a:gd name="T69" fmla="*/ 3 h 73"/>
                <a:gd name="T70" fmla="*/ 24 w 170"/>
                <a:gd name="T71" fmla="*/ 5 h 73"/>
                <a:gd name="T72" fmla="*/ 18 w 170"/>
                <a:gd name="T73" fmla="*/ 6 h 73"/>
                <a:gd name="T74" fmla="*/ 13 w 170"/>
                <a:gd name="T75" fmla="*/ 7 h 73"/>
                <a:gd name="T76" fmla="*/ 8 w 170"/>
                <a:gd name="T77" fmla="*/ 10 h 73"/>
                <a:gd name="T78" fmla="*/ 4 w 170"/>
                <a:gd name="T79" fmla="*/ 13 h 73"/>
                <a:gd name="T80" fmla="*/ 2 w 170"/>
                <a:gd name="T81" fmla="*/ 17 h 73"/>
                <a:gd name="T82" fmla="*/ 0 w 170"/>
                <a:gd name="T83" fmla="*/ 22 h 73"/>
                <a:gd name="T84" fmla="*/ 0 w 170"/>
                <a:gd name="T85" fmla="*/ 26 h 73"/>
                <a:gd name="T86" fmla="*/ 1 w 170"/>
                <a:gd name="T87" fmla="*/ 32 h 73"/>
                <a:gd name="T88" fmla="*/ 3 w 170"/>
                <a:gd name="T89" fmla="*/ 37 h 73"/>
                <a:gd name="T90" fmla="*/ 3 w 170"/>
                <a:gd name="T91" fmla="*/ 37 h 73"/>
                <a:gd name="T92" fmla="*/ 3 w 170"/>
                <a:gd name="T93" fmla="*/ 37 h 73"/>
                <a:gd name="T94" fmla="*/ 3 w 170"/>
                <a:gd name="T95" fmla="*/ 37 h 73"/>
                <a:gd name="T96" fmla="*/ 3 w 170"/>
                <a:gd name="T97" fmla="*/ 37 h 73"/>
                <a:gd name="T98" fmla="*/ 3 w 170"/>
                <a:gd name="T99" fmla="*/ 37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73"/>
                <a:gd name="T152" fmla="*/ 170 w 170"/>
                <a:gd name="T153" fmla="*/ 73 h 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73">
                  <a:moveTo>
                    <a:pt x="7" y="73"/>
                  </a:moveTo>
                  <a:lnTo>
                    <a:pt x="3" y="56"/>
                  </a:lnTo>
                  <a:lnTo>
                    <a:pt x="5" y="43"/>
                  </a:lnTo>
                  <a:lnTo>
                    <a:pt x="13" y="34"/>
                  </a:lnTo>
                  <a:lnTo>
                    <a:pt x="24" y="28"/>
                  </a:lnTo>
                  <a:lnTo>
                    <a:pt x="39" y="25"/>
                  </a:lnTo>
                  <a:lnTo>
                    <a:pt x="54" y="23"/>
                  </a:lnTo>
                  <a:lnTo>
                    <a:pt x="69" y="23"/>
                  </a:lnTo>
                  <a:lnTo>
                    <a:pt x="82" y="22"/>
                  </a:lnTo>
                  <a:lnTo>
                    <a:pt x="92" y="21"/>
                  </a:lnTo>
                  <a:lnTo>
                    <a:pt x="103" y="19"/>
                  </a:lnTo>
                  <a:lnTo>
                    <a:pt x="114" y="17"/>
                  </a:lnTo>
                  <a:lnTo>
                    <a:pt x="125" y="13"/>
                  </a:lnTo>
                  <a:lnTo>
                    <a:pt x="135" y="11"/>
                  </a:lnTo>
                  <a:lnTo>
                    <a:pt x="147" y="9"/>
                  </a:lnTo>
                  <a:lnTo>
                    <a:pt x="157" y="9"/>
                  </a:lnTo>
                  <a:lnTo>
                    <a:pt x="167" y="10"/>
                  </a:lnTo>
                  <a:lnTo>
                    <a:pt x="169" y="10"/>
                  </a:lnTo>
                  <a:lnTo>
                    <a:pt x="170" y="9"/>
                  </a:lnTo>
                  <a:lnTo>
                    <a:pt x="170" y="7"/>
                  </a:lnTo>
                  <a:lnTo>
                    <a:pt x="164" y="4"/>
                  </a:lnTo>
                  <a:lnTo>
                    <a:pt x="157" y="3"/>
                  </a:lnTo>
                  <a:lnTo>
                    <a:pt x="151" y="2"/>
                  </a:lnTo>
                  <a:lnTo>
                    <a:pt x="144" y="0"/>
                  </a:lnTo>
                  <a:lnTo>
                    <a:pt x="139" y="0"/>
                  </a:lnTo>
                  <a:lnTo>
                    <a:pt x="132" y="2"/>
                  </a:lnTo>
                  <a:lnTo>
                    <a:pt x="126" y="2"/>
                  </a:lnTo>
                  <a:lnTo>
                    <a:pt x="119" y="2"/>
                  </a:lnTo>
                  <a:lnTo>
                    <a:pt x="109" y="2"/>
                  </a:lnTo>
                  <a:lnTo>
                    <a:pt x="98" y="3"/>
                  </a:lnTo>
                  <a:lnTo>
                    <a:pt x="88" y="3"/>
                  </a:lnTo>
                  <a:lnTo>
                    <a:pt x="79" y="4"/>
                  </a:lnTo>
                  <a:lnTo>
                    <a:pt x="68" y="5"/>
                  </a:lnTo>
                  <a:lnTo>
                    <a:pt x="58" y="6"/>
                  </a:lnTo>
                  <a:lnTo>
                    <a:pt x="48" y="9"/>
                  </a:lnTo>
                  <a:lnTo>
                    <a:pt x="37" y="11"/>
                  </a:lnTo>
                  <a:lnTo>
                    <a:pt x="26" y="14"/>
                  </a:lnTo>
                  <a:lnTo>
                    <a:pt x="16" y="19"/>
                  </a:lnTo>
                  <a:lnTo>
                    <a:pt x="8" y="26"/>
                  </a:lnTo>
                  <a:lnTo>
                    <a:pt x="4" y="34"/>
                  </a:lnTo>
                  <a:lnTo>
                    <a:pt x="0" y="43"/>
                  </a:lnTo>
                  <a:lnTo>
                    <a:pt x="0" y="52"/>
                  </a:lnTo>
                  <a:lnTo>
                    <a:pt x="3" y="63"/>
                  </a:lnTo>
                  <a:lnTo>
                    <a:pt x="7" y="73"/>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2" name="Freeform 369"/>
            <p:cNvSpPr>
              <a:spLocks/>
            </p:cNvSpPr>
            <p:nvPr/>
          </p:nvSpPr>
          <p:spPr bwMode="auto">
            <a:xfrm>
              <a:off x="2949" y="2620"/>
              <a:ext cx="83" cy="32"/>
            </a:xfrm>
            <a:custGeom>
              <a:avLst/>
              <a:gdLst>
                <a:gd name="T0" fmla="*/ 1 w 162"/>
                <a:gd name="T1" fmla="*/ 32 h 64"/>
                <a:gd name="T2" fmla="*/ 2 w 162"/>
                <a:gd name="T3" fmla="*/ 24 h 64"/>
                <a:gd name="T4" fmla="*/ 5 w 162"/>
                <a:gd name="T5" fmla="*/ 19 h 64"/>
                <a:gd name="T6" fmla="*/ 10 w 162"/>
                <a:gd name="T7" fmla="*/ 15 h 64"/>
                <a:gd name="T8" fmla="*/ 18 w 162"/>
                <a:gd name="T9" fmla="*/ 13 h 64"/>
                <a:gd name="T10" fmla="*/ 20 w 162"/>
                <a:gd name="T11" fmla="*/ 13 h 64"/>
                <a:gd name="T12" fmla="*/ 23 w 162"/>
                <a:gd name="T13" fmla="*/ 13 h 64"/>
                <a:gd name="T14" fmla="*/ 25 w 162"/>
                <a:gd name="T15" fmla="*/ 13 h 64"/>
                <a:gd name="T16" fmla="*/ 27 w 162"/>
                <a:gd name="T17" fmla="*/ 13 h 64"/>
                <a:gd name="T18" fmla="*/ 30 w 162"/>
                <a:gd name="T19" fmla="*/ 13 h 64"/>
                <a:gd name="T20" fmla="*/ 32 w 162"/>
                <a:gd name="T21" fmla="*/ 13 h 64"/>
                <a:gd name="T22" fmla="*/ 34 w 162"/>
                <a:gd name="T23" fmla="*/ 14 h 64"/>
                <a:gd name="T24" fmla="*/ 36 w 162"/>
                <a:gd name="T25" fmla="*/ 14 h 64"/>
                <a:gd name="T26" fmla="*/ 43 w 162"/>
                <a:gd name="T27" fmla="*/ 14 h 64"/>
                <a:gd name="T28" fmla="*/ 48 w 162"/>
                <a:gd name="T29" fmla="*/ 14 h 64"/>
                <a:gd name="T30" fmla="*/ 54 w 162"/>
                <a:gd name="T31" fmla="*/ 14 h 64"/>
                <a:gd name="T32" fmla="*/ 59 w 162"/>
                <a:gd name="T33" fmla="*/ 14 h 64"/>
                <a:gd name="T34" fmla="*/ 65 w 162"/>
                <a:gd name="T35" fmla="*/ 15 h 64"/>
                <a:gd name="T36" fmla="*/ 70 w 162"/>
                <a:gd name="T37" fmla="*/ 15 h 64"/>
                <a:gd name="T38" fmla="*/ 76 w 162"/>
                <a:gd name="T39" fmla="*/ 16 h 64"/>
                <a:gd name="T40" fmla="*/ 81 w 162"/>
                <a:gd name="T41" fmla="*/ 17 h 64"/>
                <a:gd name="T42" fmla="*/ 82 w 162"/>
                <a:gd name="T43" fmla="*/ 17 h 64"/>
                <a:gd name="T44" fmla="*/ 82 w 162"/>
                <a:gd name="T45" fmla="*/ 16 h 64"/>
                <a:gd name="T46" fmla="*/ 82 w 162"/>
                <a:gd name="T47" fmla="*/ 16 h 64"/>
                <a:gd name="T48" fmla="*/ 82 w 162"/>
                <a:gd name="T49" fmla="*/ 16 h 64"/>
                <a:gd name="T50" fmla="*/ 78 w 162"/>
                <a:gd name="T51" fmla="*/ 14 h 64"/>
                <a:gd name="T52" fmla="*/ 74 w 162"/>
                <a:gd name="T53" fmla="*/ 13 h 64"/>
                <a:gd name="T54" fmla="*/ 70 w 162"/>
                <a:gd name="T55" fmla="*/ 12 h 64"/>
                <a:gd name="T56" fmla="*/ 66 w 162"/>
                <a:gd name="T57" fmla="*/ 11 h 64"/>
                <a:gd name="T58" fmla="*/ 62 w 162"/>
                <a:gd name="T59" fmla="*/ 10 h 64"/>
                <a:gd name="T60" fmla="*/ 58 w 162"/>
                <a:gd name="T61" fmla="*/ 9 h 64"/>
                <a:gd name="T62" fmla="*/ 54 w 162"/>
                <a:gd name="T63" fmla="*/ 8 h 64"/>
                <a:gd name="T64" fmla="*/ 50 w 162"/>
                <a:gd name="T65" fmla="*/ 7 h 64"/>
                <a:gd name="T66" fmla="*/ 46 w 162"/>
                <a:gd name="T67" fmla="*/ 6 h 64"/>
                <a:gd name="T68" fmla="*/ 43 w 162"/>
                <a:gd name="T69" fmla="*/ 4 h 64"/>
                <a:gd name="T70" fmla="*/ 38 w 162"/>
                <a:gd name="T71" fmla="*/ 3 h 64"/>
                <a:gd name="T72" fmla="*/ 35 w 162"/>
                <a:gd name="T73" fmla="*/ 2 h 64"/>
                <a:gd name="T74" fmla="*/ 31 w 162"/>
                <a:gd name="T75" fmla="*/ 1 h 64"/>
                <a:gd name="T76" fmla="*/ 27 w 162"/>
                <a:gd name="T77" fmla="*/ 0 h 64"/>
                <a:gd name="T78" fmla="*/ 23 w 162"/>
                <a:gd name="T79" fmla="*/ 0 h 64"/>
                <a:gd name="T80" fmla="*/ 19 w 162"/>
                <a:gd name="T81" fmla="*/ 1 h 64"/>
                <a:gd name="T82" fmla="*/ 17 w 162"/>
                <a:gd name="T83" fmla="*/ 1 h 64"/>
                <a:gd name="T84" fmla="*/ 14 w 162"/>
                <a:gd name="T85" fmla="*/ 2 h 64"/>
                <a:gd name="T86" fmla="*/ 11 w 162"/>
                <a:gd name="T87" fmla="*/ 3 h 64"/>
                <a:gd name="T88" fmla="*/ 9 w 162"/>
                <a:gd name="T89" fmla="*/ 4 h 64"/>
                <a:gd name="T90" fmla="*/ 7 w 162"/>
                <a:gd name="T91" fmla="*/ 6 h 64"/>
                <a:gd name="T92" fmla="*/ 4 w 162"/>
                <a:gd name="T93" fmla="*/ 8 h 64"/>
                <a:gd name="T94" fmla="*/ 2 w 162"/>
                <a:gd name="T95" fmla="*/ 10 h 64"/>
                <a:gd name="T96" fmla="*/ 1 w 162"/>
                <a:gd name="T97" fmla="*/ 12 h 64"/>
                <a:gd name="T98" fmla="*/ 0 w 162"/>
                <a:gd name="T99" fmla="*/ 17 h 64"/>
                <a:gd name="T100" fmla="*/ 0 w 162"/>
                <a:gd name="T101" fmla="*/ 22 h 64"/>
                <a:gd name="T102" fmla="*/ 1 w 162"/>
                <a:gd name="T103" fmla="*/ 27 h 64"/>
                <a:gd name="T104" fmla="*/ 1 w 162"/>
                <a:gd name="T105" fmla="*/ 32 h 64"/>
                <a:gd name="T106" fmla="*/ 1 w 162"/>
                <a:gd name="T107" fmla="*/ 32 h 64"/>
                <a:gd name="T108" fmla="*/ 1 w 162"/>
                <a:gd name="T109" fmla="*/ 32 h 64"/>
                <a:gd name="T110" fmla="*/ 1 w 162"/>
                <a:gd name="T111" fmla="*/ 32 h 64"/>
                <a:gd name="T112" fmla="*/ 1 w 162"/>
                <a:gd name="T113" fmla="*/ 32 h 64"/>
                <a:gd name="T114" fmla="*/ 1 w 162"/>
                <a:gd name="T115" fmla="*/ 32 h 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
                <a:gd name="T175" fmla="*/ 0 h 64"/>
                <a:gd name="T176" fmla="*/ 162 w 162"/>
                <a:gd name="T177" fmla="*/ 64 h 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 h="64">
                  <a:moveTo>
                    <a:pt x="2" y="64"/>
                  </a:moveTo>
                  <a:lnTo>
                    <a:pt x="4" y="49"/>
                  </a:lnTo>
                  <a:lnTo>
                    <a:pt x="10" y="39"/>
                  </a:lnTo>
                  <a:lnTo>
                    <a:pt x="19" y="31"/>
                  </a:lnTo>
                  <a:lnTo>
                    <a:pt x="36" y="27"/>
                  </a:lnTo>
                  <a:lnTo>
                    <a:pt x="40" y="26"/>
                  </a:lnTo>
                  <a:lnTo>
                    <a:pt x="45" y="26"/>
                  </a:lnTo>
                  <a:lnTo>
                    <a:pt x="49" y="26"/>
                  </a:lnTo>
                  <a:lnTo>
                    <a:pt x="54" y="26"/>
                  </a:lnTo>
                  <a:lnTo>
                    <a:pt x="59" y="27"/>
                  </a:lnTo>
                  <a:lnTo>
                    <a:pt x="63" y="27"/>
                  </a:lnTo>
                  <a:lnTo>
                    <a:pt x="68" y="29"/>
                  </a:lnTo>
                  <a:lnTo>
                    <a:pt x="72" y="29"/>
                  </a:lnTo>
                  <a:lnTo>
                    <a:pt x="84" y="29"/>
                  </a:lnTo>
                  <a:lnTo>
                    <a:pt x="94" y="29"/>
                  </a:lnTo>
                  <a:lnTo>
                    <a:pt x="106" y="29"/>
                  </a:lnTo>
                  <a:lnTo>
                    <a:pt x="117" y="29"/>
                  </a:lnTo>
                  <a:lnTo>
                    <a:pt x="129" y="30"/>
                  </a:lnTo>
                  <a:lnTo>
                    <a:pt x="139" y="31"/>
                  </a:lnTo>
                  <a:lnTo>
                    <a:pt x="151" y="32"/>
                  </a:lnTo>
                  <a:lnTo>
                    <a:pt x="161" y="35"/>
                  </a:lnTo>
                  <a:lnTo>
                    <a:pt x="162" y="35"/>
                  </a:lnTo>
                  <a:lnTo>
                    <a:pt x="162" y="33"/>
                  </a:lnTo>
                  <a:lnTo>
                    <a:pt x="162" y="32"/>
                  </a:lnTo>
                  <a:lnTo>
                    <a:pt x="154" y="29"/>
                  </a:lnTo>
                  <a:lnTo>
                    <a:pt x="147" y="26"/>
                  </a:lnTo>
                  <a:lnTo>
                    <a:pt x="139" y="24"/>
                  </a:lnTo>
                  <a:lnTo>
                    <a:pt x="130" y="22"/>
                  </a:lnTo>
                  <a:lnTo>
                    <a:pt x="122" y="20"/>
                  </a:lnTo>
                  <a:lnTo>
                    <a:pt x="114" y="18"/>
                  </a:lnTo>
                  <a:lnTo>
                    <a:pt x="106" y="17"/>
                  </a:lnTo>
                  <a:lnTo>
                    <a:pt x="98" y="15"/>
                  </a:lnTo>
                  <a:lnTo>
                    <a:pt x="91" y="12"/>
                  </a:lnTo>
                  <a:lnTo>
                    <a:pt x="84" y="9"/>
                  </a:lnTo>
                  <a:lnTo>
                    <a:pt x="76" y="7"/>
                  </a:lnTo>
                  <a:lnTo>
                    <a:pt x="69" y="4"/>
                  </a:lnTo>
                  <a:lnTo>
                    <a:pt x="61" y="2"/>
                  </a:lnTo>
                  <a:lnTo>
                    <a:pt x="53" y="0"/>
                  </a:lnTo>
                  <a:lnTo>
                    <a:pt x="46" y="0"/>
                  </a:lnTo>
                  <a:lnTo>
                    <a:pt x="38" y="1"/>
                  </a:lnTo>
                  <a:lnTo>
                    <a:pt x="33" y="2"/>
                  </a:lnTo>
                  <a:lnTo>
                    <a:pt x="28" y="4"/>
                  </a:lnTo>
                  <a:lnTo>
                    <a:pt x="22" y="7"/>
                  </a:lnTo>
                  <a:lnTo>
                    <a:pt x="17" y="9"/>
                  </a:lnTo>
                  <a:lnTo>
                    <a:pt x="13" y="12"/>
                  </a:lnTo>
                  <a:lnTo>
                    <a:pt x="8" y="16"/>
                  </a:lnTo>
                  <a:lnTo>
                    <a:pt x="4" y="20"/>
                  </a:lnTo>
                  <a:lnTo>
                    <a:pt x="2" y="25"/>
                  </a:lnTo>
                  <a:lnTo>
                    <a:pt x="0" y="35"/>
                  </a:lnTo>
                  <a:lnTo>
                    <a:pt x="0" y="45"/>
                  </a:lnTo>
                  <a:lnTo>
                    <a:pt x="1" y="54"/>
                  </a:lnTo>
                  <a:lnTo>
                    <a:pt x="2" y="64"/>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3" name="Freeform 370"/>
            <p:cNvSpPr>
              <a:spLocks/>
            </p:cNvSpPr>
            <p:nvPr/>
          </p:nvSpPr>
          <p:spPr bwMode="auto">
            <a:xfrm>
              <a:off x="3001" y="2661"/>
              <a:ext cx="22" cy="26"/>
            </a:xfrm>
            <a:custGeom>
              <a:avLst/>
              <a:gdLst>
                <a:gd name="T0" fmla="*/ 0 w 45"/>
                <a:gd name="T1" fmla="*/ 2 h 53"/>
                <a:gd name="T2" fmla="*/ 2 w 45"/>
                <a:gd name="T3" fmla="*/ 2 h 53"/>
                <a:gd name="T4" fmla="*/ 5 w 45"/>
                <a:gd name="T5" fmla="*/ 2 h 53"/>
                <a:gd name="T6" fmla="*/ 7 w 45"/>
                <a:gd name="T7" fmla="*/ 2 h 53"/>
                <a:gd name="T8" fmla="*/ 10 w 45"/>
                <a:gd name="T9" fmla="*/ 3 h 53"/>
                <a:gd name="T10" fmla="*/ 12 w 45"/>
                <a:gd name="T11" fmla="*/ 4 h 53"/>
                <a:gd name="T12" fmla="*/ 14 w 45"/>
                <a:gd name="T13" fmla="*/ 5 h 53"/>
                <a:gd name="T14" fmla="*/ 16 w 45"/>
                <a:gd name="T15" fmla="*/ 7 h 53"/>
                <a:gd name="T16" fmla="*/ 17 w 45"/>
                <a:gd name="T17" fmla="*/ 9 h 53"/>
                <a:gd name="T18" fmla="*/ 18 w 45"/>
                <a:gd name="T19" fmla="*/ 13 h 53"/>
                <a:gd name="T20" fmla="*/ 20 w 45"/>
                <a:gd name="T21" fmla="*/ 17 h 53"/>
                <a:gd name="T22" fmla="*/ 20 w 45"/>
                <a:gd name="T23" fmla="*/ 21 h 53"/>
                <a:gd name="T24" fmla="*/ 20 w 45"/>
                <a:gd name="T25" fmla="*/ 25 h 53"/>
                <a:gd name="T26" fmla="*/ 20 w 45"/>
                <a:gd name="T27" fmla="*/ 26 h 53"/>
                <a:gd name="T28" fmla="*/ 21 w 45"/>
                <a:gd name="T29" fmla="*/ 25 h 53"/>
                <a:gd name="T30" fmla="*/ 22 w 45"/>
                <a:gd name="T31" fmla="*/ 25 h 53"/>
                <a:gd name="T32" fmla="*/ 22 w 45"/>
                <a:gd name="T33" fmla="*/ 24 h 53"/>
                <a:gd name="T34" fmla="*/ 22 w 45"/>
                <a:gd name="T35" fmla="*/ 19 h 53"/>
                <a:gd name="T36" fmla="*/ 22 w 45"/>
                <a:gd name="T37" fmla="*/ 14 h 53"/>
                <a:gd name="T38" fmla="*/ 22 w 45"/>
                <a:gd name="T39" fmla="*/ 9 h 53"/>
                <a:gd name="T40" fmla="*/ 20 w 45"/>
                <a:gd name="T41" fmla="*/ 5 h 53"/>
                <a:gd name="T42" fmla="*/ 18 w 45"/>
                <a:gd name="T43" fmla="*/ 2 h 53"/>
                <a:gd name="T44" fmla="*/ 16 w 45"/>
                <a:gd name="T45" fmla="*/ 1 h 53"/>
                <a:gd name="T46" fmla="*/ 13 w 45"/>
                <a:gd name="T47" fmla="*/ 0 h 53"/>
                <a:gd name="T48" fmla="*/ 11 w 45"/>
                <a:gd name="T49" fmla="*/ 0 h 53"/>
                <a:gd name="T50" fmla="*/ 8 w 45"/>
                <a:gd name="T51" fmla="*/ 0 h 53"/>
                <a:gd name="T52" fmla="*/ 5 w 45"/>
                <a:gd name="T53" fmla="*/ 1 h 53"/>
                <a:gd name="T54" fmla="*/ 3 w 45"/>
                <a:gd name="T55" fmla="*/ 1 h 53"/>
                <a:gd name="T56" fmla="*/ 0 w 45"/>
                <a:gd name="T57" fmla="*/ 2 h 53"/>
                <a:gd name="T58" fmla="*/ 0 w 45"/>
                <a:gd name="T59" fmla="*/ 2 h 53"/>
                <a:gd name="T60" fmla="*/ 0 w 45"/>
                <a:gd name="T61" fmla="*/ 2 h 53"/>
                <a:gd name="T62" fmla="*/ 0 w 45"/>
                <a:gd name="T63" fmla="*/ 2 h 53"/>
                <a:gd name="T64" fmla="*/ 0 w 45"/>
                <a:gd name="T65" fmla="*/ 2 h 53"/>
                <a:gd name="T66" fmla="*/ 0 w 45"/>
                <a:gd name="T67" fmla="*/ 2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53"/>
                <a:gd name="T104" fmla="*/ 45 w 45"/>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53">
                  <a:moveTo>
                    <a:pt x="0" y="5"/>
                  </a:moveTo>
                  <a:lnTo>
                    <a:pt x="5" y="4"/>
                  </a:lnTo>
                  <a:lnTo>
                    <a:pt x="11" y="4"/>
                  </a:lnTo>
                  <a:lnTo>
                    <a:pt x="15" y="4"/>
                  </a:lnTo>
                  <a:lnTo>
                    <a:pt x="20" y="6"/>
                  </a:lnTo>
                  <a:lnTo>
                    <a:pt x="25" y="9"/>
                  </a:lnTo>
                  <a:lnTo>
                    <a:pt x="28" y="11"/>
                  </a:lnTo>
                  <a:lnTo>
                    <a:pt x="32" y="15"/>
                  </a:lnTo>
                  <a:lnTo>
                    <a:pt x="34" y="19"/>
                  </a:lnTo>
                  <a:lnTo>
                    <a:pt x="37" y="26"/>
                  </a:lnTo>
                  <a:lnTo>
                    <a:pt x="40" y="34"/>
                  </a:lnTo>
                  <a:lnTo>
                    <a:pt x="40" y="43"/>
                  </a:lnTo>
                  <a:lnTo>
                    <a:pt x="41" y="51"/>
                  </a:lnTo>
                  <a:lnTo>
                    <a:pt x="41" y="53"/>
                  </a:lnTo>
                  <a:lnTo>
                    <a:pt x="43" y="51"/>
                  </a:lnTo>
                  <a:lnTo>
                    <a:pt x="44" y="50"/>
                  </a:lnTo>
                  <a:lnTo>
                    <a:pt x="44" y="49"/>
                  </a:lnTo>
                  <a:lnTo>
                    <a:pt x="45" y="39"/>
                  </a:lnTo>
                  <a:lnTo>
                    <a:pt x="45" y="28"/>
                  </a:lnTo>
                  <a:lnTo>
                    <a:pt x="44" y="19"/>
                  </a:lnTo>
                  <a:lnTo>
                    <a:pt x="40" y="10"/>
                  </a:lnTo>
                  <a:lnTo>
                    <a:pt x="36" y="5"/>
                  </a:lnTo>
                  <a:lnTo>
                    <a:pt x="32" y="2"/>
                  </a:lnTo>
                  <a:lnTo>
                    <a:pt x="27" y="0"/>
                  </a:lnTo>
                  <a:lnTo>
                    <a:pt x="22" y="0"/>
                  </a:lnTo>
                  <a:lnTo>
                    <a:pt x="17" y="0"/>
                  </a:lnTo>
                  <a:lnTo>
                    <a:pt x="11" y="2"/>
                  </a:lnTo>
                  <a:lnTo>
                    <a:pt x="6" y="3"/>
                  </a:lnTo>
                  <a:lnTo>
                    <a:pt x="0" y="5"/>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4" name="Freeform 371"/>
            <p:cNvSpPr>
              <a:spLocks/>
            </p:cNvSpPr>
            <p:nvPr/>
          </p:nvSpPr>
          <p:spPr bwMode="auto">
            <a:xfrm>
              <a:off x="3015" y="2648"/>
              <a:ext cx="24" cy="21"/>
            </a:xfrm>
            <a:custGeom>
              <a:avLst/>
              <a:gdLst>
                <a:gd name="T0" fmla="*/ 0 w 46"/>
                <a:gd name="T1" fmla="*/ 0 h 42"/>
                <a:gd name="T2" fmla="*/ 4 w 46"/>
                <a:gd name="T3" fmla="*/ 1 h 42"/>
                <a:gd name="T4" fmla="*/ 8 w 46"/>
                <a:gd name="T5" fmla="*/ 2 h 42"/>
                <a:gd name="T6" fmla="*/ 12 w 46"/>
                <a:gd name="T7" fmla="*/ 4 h 42"/>
                <a:gd name="T8" fmla="*/ 15 w 46"/>
                <a:gd name="T9" fmla="*/ 7 h 42"/>
                <a:gd name="T10" fmla="*/ 18 w 46"/>
                <a:gd name="T11" fmla="*/ 10 h 42"/>
                <a:gd name="T12" fmla="*/ 20 w 46"/>
                <a:gd name="T13" fmla="*/ 12 h 42"/>
                <a:gd name="T14" fmla="*/ 22 w 46"/>
                <a:gd name="T15" fmla="*/ 16 h 42"/>
                <a:gd name="T16" fmla="*/ 23 w 46"/>
                <a:gd name="T17" fmla="*/ 20 h 42"/>
                <a:gd name="T18" fmla="*/ 23 w 46"/>
                <a:gd name="T19" fmla="*/ 20 h 42"/>
                <a:gd name="T20" fmla="*/ 23 w 46"/>
                <a:gd name="T21" fmla="*/ 20 h 42"/>
                <a:gd name="T22" fmla="*/ 23 w 46"/>
                <a:gd name="T23" fmla="*/ 20 h 42"/>
                <a:gd name="T24" fmla="*/ 23 w 46"/>
                <a:gd name="T25" fmla="*/ 19 h 42"/>
                <a:gd name="T26" fmla="*/ 23 w 46"/>
                <a:gd name="T27" fmla="*/ 15 h 42"/>
                <a:gd name="T28" fmla="*/ 22 w 46"/>
                <a:gd name="T29" fmla="*/ 12 h 42"/>
                <a:gd name="T30" fmla="*/ 20 w 46"/>
                <a:gd name="T31" fmla="*/ 10 h 42"/>
                <a:gd name="T32" fmla="*/ 18 w 46"/>
                <a:gd name="T33" fmla="*/ 7 h 42"/>
                <a:gd name="T34" fmla="*/ 15 w 46"/>
                <a:gd name="T35" fmla="*/ 5 h 42"/>
                <a:gd name="T36" fmla="*/ 13 w 46"/>
                <a:gd name="T37" fmla="*/ 4 h 42"/>
                <a:gd name="T38" fmla="*/ 12 w 46"/>
                <a:gd name="T39" fmla="*/ 3 h 42"/>
                <a:gd name="T40" fmla="*/ 10 w 46"/>
                <a:gd name="T41" fmla="*/ 2 h 42"/>
                <a:gd name="T42" fmla="*/ 7 w 46"/>
                <a:gd name="T43" fmla="*/ 1 h 42"/>
                <a:gd name="T44" fmla="*/ 5 w 46"/>
                <a:gd name="T45" fmla="*/ 0 h 42"/>
                <a:gd name="T46" fmla="*/ 3 w 46"/>
                <a:gd name="T47" fmla="*/ 0 h 42"/>
                <a:gd name="T48" fmla="*/ 0 w 46"/>
                <a:gd name="T49" fmla="*/ 0 h 42"/>
                <a:gd name="T50" fmla="*/ 0 w 46"/>
                <a:gd name="T51" fmla="*/ 0 h 42"/>
                <a:gd name="T52" fmla="*/ 0 w 46"/>
                <a:gd name="T53" fmla="*/ 0 h 42"/>
                <a:gd name="T54" fmla="*/ 0 w 46"/>
                <a:gd name="T55" fmla="*/ 0 h 42"/>
                <a:gd name="T56" fmla="*/ 0 w 46"/>
                <a:gd name="T57" fmla="*/ 0 h 42"/>
                <a:gd name="T58" fmla="*/ 0 w 46"/>
                <a:gd name="T59" fmla="*/ 0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42"/>
                <a:gd name="T92" fmla="*/ 46 w 46"/>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42">
                  <a:moveTo>
                    <a:pt x="0" y="0"/>
                  </a:moveTo>
                  <a:lnTo>
                    <a:pt x="8" y="2"/>
                  </a:lnTo>
                  <a:lnTo>
                    <a:pt x="16" y="5"/>
                  </a:lnTo>
                  <a:lnTo>
                    <a:pt x="23" y="8"/>
                  </a:lnTo>
                  <a:lnTo>
                    <a:pt x="30" y="14"/>
                  </a:lnTo>
                  <a:lnTo>
                    <a:pt x="35" y="20"/>
                  </a:lnTo>
                  <a:lnTo>
                    <a:pt x="39" y="25"/>
                  </a:lnTo>
                  <a:lnTo>
                    <a:pt x="43" y="33"/>
                  </a:lnTo>
                  <a:lnTo>
                    <a:pt x="45" y="42"/>
                  </a:lnTo>
                  <a:lnTo>
                    <a:pt x="46" y="42"/>
                  </a:lnTo>
                  <a:lnTo>
                    <a:pt x="46" y="40"/>
                  </a:lnTo>
                  <a:lnTo>
                    <a:pt x="45" y="32"/>
                  </a:lnTo>
                  <a:lnTo>
                    <a:pt x="43" y="25"/>
                  </a:lnTo>
                  <a:lnTo>
                    <a:pt x="39" y="20"/>
                  </a:lnTo>
                  <a:lnTo>
                    <a:pt x="35" y="14"/>
                  </a:lnTo>
                  <a:lnTo>
                    <a:pt x="31" y="10"/>
                  </a:lnTo>
                  <a:lnTo>
                    <a:pt x="27" y="8"/>
                  </a:lnTo>
                  <a:lnTo>
                    <a:pt x="23" y="6"/>
                  </a:lnTo>
                  <a:lnTo>
                    <a:pt x="19" y="4"/>
                  </a:lnTo>
                  <a:lnTo>
                    <a:pt x="14" y="2"/>
                  </a:lnTo>
                  <a:lnTo>
                    <a:pt x="9" y="1"/>
                  </a:lnTo>
                  <a:lnTo>
                    <a:pt x="5" y="0"/>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5" name="Freeform 372"/>
            <p:cNvSpPr>
              <a:spLocks/>
            </p:cNvSpPr>
            <p:nvPr/>
          </p:nvSpPr>
          <p:spPr bwMode="auto">
            <a:xfrm>
              <a:off x="3023" y="2635"/>
              <a:ext cx="24" cy="21"/>
            </a:xfrm>
            <a:custGeom>
              <a:avLst/>
              <a:gdLst>
                <a:gd name="T0" fmla="*/ 0 w 45"/>
                <a:gd name="T1" fmla="*/ 0 h 42"/>
                <a:gd name="T2" fmla="*/ 4 w 45"/>
                <a:gd name="T3" fmla="*/ 1 h 42"/>
                <a:gd name="T4" fmla="*/ 8 w 45"/>
                <a:gd name="T5" fmla="*/ 2 h 42"/>
                <a:gd name="T6" fmla="*/ 12 w 45"/>
                <a:gd name="T7" fmla="*/ 4 h 42"/>
                <a:gd name="T8" fmla="*/ 15 w 45"/>
                <a:gd name="T9" fmla="*/ 7 h 42"/>
                <a:gd name="T10" fmla="*/ 17 w 45"/>
                <a:gd name="T11" fmla="*/ 10 h 42"/>
                <a:gd name="T12" fmla="*/ 18 w 45"/>
                <a:gd name="T13" fmla="*/ 13 h 42"/>
                <a:gd name="T14" fmla="*/ 19 w 45"/>
                <a:gd name="T15" fmla="*/ 17 h 42"/>
                <a:gd name="T16" fmla="*/ 21 w 45"/>
                <a:gd name="T17" fmla="*/ 21 h 42"/>
                <a:gd name="T18" fmla="*/ 21 w 45"/>
                <a:gd name="T19" fmla="*/ 21 h 42"/>
                <a:gd name="T20" fmla="*/ 22 w 45"/>
                <a:gd name="T21" fmla="*/ 21 h 42"/>
                <a:gd name="T22" fmla="*/ 23 w 45"/>
                <a:gd name="T23" fmla="*/ 20 h 42"/>
                <a:gd name="T24" fmla="*/ 23 w 45"/>
                <a:gd name="T25" fmla="*/ 20 h 42"/>
                <a:gd name="T26" fmla="*/ 22 w 45"/>
                <a:gd name="T27" fmla="*/ 16 h 42"/>
                <a:gd name="T28" fmla="*/ 21 w 45"/>
                <a:gd name="T29" fmla="*/ 12 h 42"/>
                <a:gd name="T30" fmla="*/ 20 w 45"/>
                <a:gd name="T31" fmla="*/ 9 h 42"/>
                <a:gd name="T32" fmla="*/ 18 w 45"/>
                <a:gd name="T33" fmla="*/ 5 h 42"/>
                <a:gd name="T34" fmla="*/ 14 w 45"/>
                <a:gd name="T35" fmla="*/ 2 h 42"/>
                <a:gd name="T36" fmla="*/ 10 w 45"/>
                <a:gd name="T37" fmla="*/ 1 h 42"/>
                <a:gd name="T38" fmla="*/ 5 w 45"/>
                <a:gd name="T39" fmla="*/ 1 h 42"/>
                <a:gd name="T40" fmla="*/ 1 w 45"/>
                <a:gd name="T41" fmla="*/ 0 h 42"/>
                <a:gd name="T42" fmla="*/ 1 w 45"/>
                <a:gd name="T43" fmla="*/ 0 h 42"/>
                <a:gd name="T44" fmla="*/ 1 w 45"/>
                <a:gd name="T45" fmla="*/ 0 h 42"/>
                <a:gd name="T46" fmla="*/ 0 w 45"/>
                <a:gd name="T47" fmla="*/ 0 h 42"/>
                <a:gd name="T48" fmla="*/ 0 w 45"/>
                <a:gd name="T49" fmla="*/ 0 h 42"/>
                <a:gd name="T50" fmla="*/ 0 w 45"/>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
                <a:gd name="T79" fmla="*/ 0 h 42"/>
                <a:gd name="T80" fmla="*/ 45 w 45"/>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 h="42">
                  <a:moveTo>
                    <a:pt x="0" y="0"/>
                  </a:moveTo>
                  <a:lnTo>
                    <a:pt x="8" y="2"/>
                  </a:lnTo>
                  <a:lnTo>
                    <a:pt x="16" y="4"/>
                  </a:lnTo>
                  <a:lnTo>
                    <a:pt x="23" y="8"/>
                  </a:lnTo>
                  <a:lnTo>
                    <a:pt x="29" y="14"/>
                  </a:lnTo>
                  <a:lnTo>
                    <a:pt x="33" y="20"/>
                  </a:lnTo>
                  <a:lnTo>
                    <a:pt x="36" y="27"/>
                  </a:lnTo>
                  <a:lnTo>
                    <a:pt x="38" y="34"/>
                  </a:lnTo>
                  <a:lnTo>
                    <a:pt x="42" y="41"/>
                  </a:lnTo>
                  <a:lnTo>
                    <a:pt x="42" y="42"/>
                  </a:lnTo>
                  <a:lnTo>
                    <a:pt x="44" y="41"/>
                  </a:lnTo>
                  <a:lnTo>
                    <a:pt x="45" y="40"/>
                  </a:lnTo>
                  <a:lnTo>
                    <a:pt x="45" y="39"/>
                  </a:lnTo>
                  <a:lnTo>
                    <a:pt x="44" y="32"/>
                  </a:lnTo>
                  <a:lnTo>
                    <a:pt x="42" y="24"/>
                  </a:lnTo>
                  <a:lnTo>
                    <a:pt x="40" y="17"/>
                  </a:lnTo>
                  <a:lnTo>
                    <a:pt x="35" y="10"/>
                  </a:lnTo>
                  <a:lnTo>
                    <a:pt x="28" y="4"/>
                  </a:lnTo>
                  <a:lnTo>
                    <a:pt x="19" y="2"/>
                  </a:lnTo>
                  <a:lnTo>
                    <a:pt x="10" y="1"/>
                  </a:lnTo>
                  <a:lnTo>
                    <a:pt x="2" y="0"/>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6" name="Freeform 373"/>
            <p:cNvSpPr>
              <a:spLocks/>
            </p:cNvSpPr>
            <p:nvPr/>
          </p:nvSpPr>
          <p:spPr bwMode="auto">
            <a:xfrm>
              <a:off x="3054" y="2809"/>
              <a:ext cx="272" cy="209"/>
            </a:xfrm>
            <a:custGeom>
              <a:avLst/>
              <a:gdLst>
                <a:gd name="T0" fmla="*/ 9 w 544"/>
                <a:gd name="T1" fmla="*/ 13 h 418"/>
                <a:gd name="T2" fmla="*/ 28 w 544"/>
                <a:gd name="T3" fmla="*/ 38 h 418"/>
                <a:gd name="T4" fmla="*/ 48 w 544"/>
                <a:gd name="T5" fmla="*/ 62 h 418"/>
                <a:gd name="T6" fmla="*/ 69 w 544"/>
                <a:gd name="T7" fmla="*/ 86 h 418"/>
                <a:gd name="T8" fmla="*/ 91 w 544"/>
                <a:gd name="T9" fmla="*/ 108 h 418"/>
                <a:gd name="T10" fmla="*/ 115 w 544"/>
                <a:gd name="T11" fmla="*/ 130 h 418"/>
                <a:gd name="T12" fmla="*/ 139 w 544"/>
                <a:gd name="T13" fmla="*/ 149 h 418"/>
                <a:gd name="T14" fmla="*/ 165 w 544"/>
                <a:gd name="T15" fmla="*/ 166 h 418"/>
                <a:gd name="T16" fmla="*/ 187 w 544"/>
                <a:gd name="T17" fmla="*/ 179 h 418"/>
                <a:gd name="T18" fmla="*/ 202 w 544"/>
                <a:gd name="T19" fmla="*/ 186 h 418"/>
                <a:gd name="T20" fmla="*/ 217 w 544"/>
                <a:gd name="T21" fmla="*/ 193 h 418"/>
                <a:gd name="T22" fmla="*/ 233 w 544"/>
                <a:gd name="T23" fmla="*/ 199 h 418"/>
                <a:gd name="T24" fmla="*/ 243 w 544"/>
                <a:gd name="T25" fmla="*/ 202 h 418"/>
                <a:gd name="T26" fmla="*/ 247 w 544"/>
                <a:gd name="T27" fmla="*/ 204 h 418"/>
                <a:gd name="T28" fmla="*/ 252 w 544"/>
                <a:gd name="T29" fmla="*/ 206 h 418"/>
                <a:gd name="T30" fmla="*/ 257 w 544"/>
                <a:gd name="T31" fmla="*/ 207 h 418"/>
                <a:gd name="T32" fmla="*/ 262 w 544"/>
                <a:gd name="T33" fmla="*/ 208 h 418"/>
                <a:gd name="T34" fmla="*/ 268 w 544"/>
                <a:gd name="T35" fmla="*/ 209 h 418"/>
                <a:gd name="T36" fmla="*/ 270 w 544"/>
                <a:gd name="T37" fmla="*/ 209 h 418"/>
                <a:gd name="T38" fmla="*/ 272 w 544"/>
                <a:gd name="T39" fmla="*/ 206 h 418"/>
                <a:gd name="T40" fmla="*/ 271 w 544"/>
                <a:gd name="T41" fmla="*/ 203 h 418"/>
                <a:gd name="T42" fmla="*/ 266 w 544"/>
                <a:gd name="T43" fmla="*/ 199 h 418"/>
                <a:gd name="T44" fmla="*/ 259 w 544"/>
                <a:gd name="T45" fmla="*/ 198 h 418"/>
                <a:gd name="T46" fmla="*/ 253 w 544"/>
                <a:gd name="T47" fmla="*/ 196 h 418"/>
                <a:gd name="T48" fmla="*/ 243 w 544"/>
                <a:gd name="T49" fmla="*/ 193 h 418"/>
                <a:gd name="T50" fmla="*/ 227 w 544"/>
                <a:gd name="T51" fmla="*/ 187 h 418"/>
                <a:gd name="T52" fmla="*/ 211 w 544"/>
                <a:gd name="T53" fmla="*/ 181 h 418"/>
                <a:gd name="T54" fmla="*/ 196 w 544"/>
                <a:gd name="T55" fmla="*/ 174 h 418"/>
                <a:gd name="T56" fmla="*/ 175 w 544"/>
                <a:gd name="T57" fmla="*/ 163 h 418"/>
                <a:gd name="T58" fmla="*/ 147 w 544"/>
                <a:gd name="T59" fmla="*/ 146 h 418"/>
                <a:gd name="T60" fmla="*/ 121 w 544"/>
                <a:gd name="T61" fmla="*/ 127 h 418"/>
                <a:gd name="T62" fmla="*/ 96 w 544"/>
                <a:gd name="T63" fmla="*/ 107 h 418"/>
                <a:gd name="T64" fmla="*/ 73 w 544"/>
                <a:gd name="T65" fmla="*/ 86 h 418"/>
                <a:gd name="T66" fmla="*/ 51 w 544"/>
                <a:gd name="T67" fmla="*/ 62 h 418"/>
                <a:gd name="T68" fmla="*/ 29 w 544"/>
                <a:gd name="T69" fmla="*/ 39 h 418"/>
                <a:gd name="T70" fmla="*/ 10 w 544"/>
                <a:gd name="T71" fmla="*/ 13 h 418"/>
                <a:gd name="T72" fmla="*/ 0 w 544"/>
                <a:gd name="T73" fmla="*/ 0 h 418"/>
                <a:gd name="T74" fmla="*/ 0 w 544"/>
                <a:gd name="T75" fmla="*/ 0 h 418"/>
                <a:gd name="T76" fmla="*/ 0 w 544"/>
                <a:gd name="T77" fmla="*/ 0 h 4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44"/>
                <a:gd name="T118" fmla="*/ 0 h 418"/>
                <a:gd name="T119" fmla="*/ 544 w 544"/>
                <a:gd name="T120" fmla="*/ 418 h 4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44" h="418">
                  <a:moveTo>
                    <a:pt x="0" y="0"/>
                  </a:moveTo>
                  <a:lnTo>
                    <a:pt x="19" y="25"/>
                  </a:lnTo>
                  <a:lnTo>
                    <a:pt x="37" y="50"/>
                  </a:lnTo>
                  <a:lnTo>
                    <a:pt x="56" y="76"/>
                  </a:lnTo>
                  <a:lnTo>
                    <a:pt x="75" y="101"/>
                  </a:lnTo>
                  <a:lnTo>
                    <a:pt x="96" y="125"/>
                  </a:lnTo>
                  <a:lnTo>
                    <a:pt x="117" y="148"/>
                  </a:lnTo>
                  <a:lnTo>
                    <a:pt x="138" y="172"/>
                  </a:lnTo>
                  <a:lnTo>
                    <a:pt x="159" y="194"/>
                  </a:lnTo>
                  <a:lnTo>
                    <a:pt x="183" y="217"/>
                  </a:lnTo>
                  <a:lnTo>
                    <a:pt x="206" y="238"/>
                  </a:lnTo>
                  <a:lnTo>
                    <a:pt x="230" y="259"/>
                  </a:lnTo>
                  <a:lnTo>
                    <a:pt x="254" y="278"/>
                  </a:lnTo>
                  <a:lnTo>
                    <a:pt x="279" y="298"/>
                  </a:lnTo>
                  <a:lnTo>
                    <a:pt x="305" y="315"/>
                  </a:lnTo>
                  <a:lnTo>
                    <a:pt x="331" y="332"/>
                  </a:lnTo>
                  <a:lnTo>
                    <a:pt x="359" y="349"/>
                  </a:lnTo>
                  <a:lnTo>
                    <a:pt x="374" y="357"/>
                  </a:lnTo>
                  <a:lnTo>
                    <a:pt x="389" y="365"/>
                  </a:lnTo>
                  <a:lnTo>
                    <a:pt x="404" y="372"/>
                  </a:lnTo>
                  <a:lnTo>
                    <a:pt x="419" y="379"/>
                  </a:lnTo>
                  <a:lnTo>
                    <a:pt x="435" y="385"/>
                  </a:lnTo>
                  <a:lnTo>
                    <a:pt x="450" y="391"/>
                  </a:lnTo>
                  <a:lnTo>
                    <a:pt x="466" y="397"/>
                  </a:lnTo>
                  <a:lnTo>
                    <a:pt x="481" y="403"/>
                  </a:lnTo>
                  <a:lnTo>
                    <a:pt x="486" y="404"/>
                  </a:lnTo>
                  <a:lnTo>
                    <a:pt x="490" y="406"/>
                  </a:lnTo>
                  <a:lnTo>
                    <a:pt x="495" y="407"/>
                  </a:lnTo>
                  <a:lnTo>
                    <a:pt x="501" y="408"/>
                  </a:lnTo>
                  <a:lnTo>
                    <a:pt x="505" y="411"/>
                  </a:lnTo>
                  <a:lnTo>
                    <a:pt x="510" y="412"/>
                  </a:lnTo>
                  <a:lnTo>
                    <a:pt x="514" y="413"/>
                  </a:lnTo>
                  <a:lnTo>
                    <a:pt x="519" y="414"/>
                  </a:lnTo>
                  <a:lnTo>
                    <a:pt x="524" y="415"/>
                  </a:lnTo>
                  <a:lnTo>
                    <a:pt x="529" y="415"/>
                  </a:lnTo>
                  <a:lnTo>
                    <a:pt x="535" y="417"/>
                  </a:lnTo>
                  <a:lnTo>
                    <a:pt x="537" y="417"/>
                  </a:lnTo>
                  <a:lnTo>
                    <a:pt x="540" y="418"/>
                  </a:lnTo>
                  <a:lnTo>
                    <a:pt x="543" y="415"/>
                  </a:lnTo>
                  <a:lnTo>
                    <a:pt x="544" y="412"/>
                  </a:lnTo>
                  <a:lnTo>
                    <a:pt x="544" y="408"/>
                  </a:lnTo>
                  <a:lnTo>
                    <a:pt x="541" y="405"/>
                  </a:lnTo>
                  <a:lnTo>
                    <a:pt x="536" y="402"/>
                  </a:lnTo>
                  <a:lnTo>
                    <a:pt x="531" y="398"/>
                  </a:lnTo>
                  <a:lnTo>
                    <a:pt x="525" y="396"/>
                  </a:lnTo>
                  <a:lnTo>
                    <a:pt x="518" y="395"/>
                  </a:lnTo>
                  <a:lnTo>
                    <a:pt x="512" y="392"/>
                  </a:lnTo>
                  <a:lnTo>
                    <a:pt x="506" y="391"/>
                  </a:lnTo>
                  <a:lnTo>
                    <a:pt x="501" y="390"/>
                  </a:lnTo>
                  <a:lnTo>
                    <a:pt x="486" y="385"/>
                  </a:lnTo>
                  <a:lnTo>
                    <a:pt x="469" y="380"/>
                  </a:lnTo>
                  <a:lnTo>
                    <a:pt x="454" y="374"/>
                  </a:lnTo>
                  <a:lnTo>
                    <a:pt x="438" y="368"/>
                  </a:lnTo>
                  <a:lnTo>
                    <a:pt x="423" y="361"/>
                  </a:lnTo>
                  <a:lnTo>
                    <a:pt x="408" y="354"/>
                  </a:lnTo>
                  <a:lnTo>
                    <a:pt x="393" y="347"/>
                  </a:lnTo>
                  <a:lnTo>
                    <a:pt x="378" y="341"/>
                  </a:lnTo>
                  <a:lnTo>
                    <a:pt x="350" y="326"/>
                  </a:lnTo>
                  <a:lnTo>
                    <a:pt x="322" y="309"/>
                  </a:lnTo>
                  <a:lnTo>
                    <a:pt x="294" y="292"/>
                  </a:lnTo>
                  <a:lnTo>
                    <a:pt x="268" y="274"/>
                  </a:lnTo>
                  <a:lnTo>
                    <a:pt x="242" y="255"/>
                  </a:lnTo>
                  <a:lnTo>
                    <a:pt x="217" y="236"/>
                  </a:lnTo>
                  <a:lnTo>
                    <a:pt x="193" y="215"/>
                  </a:lnTo>
                  <a:lnTo>
                    <a:pt x="169" y="193"/>
                  </a:lnTo>
                  <a:lnTo>
                    <a:pt x="146" y="171"/>
                  </a:lnTo>
                  <a:lnTo>
                    <a:pt x="124" y="148"/>
                  </a:lnTo>
                  <a:lnTo>
                    <a:pt x="102" y="125"/>
                  </a:lnTo>
                  <a:lnTo>
                    <a:pt x="80" y="101"/>
                  </a:lnTo>
                  <a:lnTo>
                    <a:pt x="59" y="77"/>
                  </a:lnTo>
                  <a:lnTo>
                    <a:pt x="40" y="51"/>
                  </a:lnTo>
                  <a:lnTo>
                    <a:pt x="20" y="26"/>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7" name="Freeform 374"/>
            <p:cNvSpPr>
              <a:spLocks/>
            </p:cNvSpPr>
            <p:nvPr/>
          </p:nvSpPr>
          <p:spPr bwMode="auto">
            <a:xfrm>
              <a:off x="3103" y="2733"/>
              <a:ext cx="238" cy="190"/>
            </a:xfrm>
            <a:custGeom>
              <a:avLst/>
              <a:gdLst>
                <a:gd name="T0" fmla="*/ 6 w 478"/>
                <a:gd name="T1" fmla="*/ 6 h 381"/>
                <a:gd name="T2" fmla="*/ 17 w 478"/>
                <a:gd name="T3" fmla="*/ 20 h 381"/>
                <a:gd name="T4" fmla="*/ 27 w 478"/>
                <a:gd name="T5" fmla="*/ 35 h 381"/>
                <a:gd name="T6" fmla="*/ 40 w 478"/>
                <a:gd name="T7" fmla="*/ 47 h 381"/>
                <a:gd name="T8" fmla="*/ 56 w 478"/>
                <a:gd name="T9" fmla="*/ 57 h 381"/>
                <a:gd name="T10" fmla="*/ 76 w 478"/>
                <a:gd name="T11" fmla="*/ 65 h 381"/>
                <a:gd name="T12" fmla="*/ 95 w 478"/>
                <a:gd name="T13" fmla="*/ 71 h 381"/>
                <a:gd name="T14" fmla="*/ 115 w 478"/>
                <a:gd name="T15" fmla="*/ 75 h 381"/>
                <a:gd name="T16" fmla="*/ 130 w 478"/>
                <a:gd name="T17" fmla="*/ 78 h 381"/>
                <a:gd name="T18" fmla="*/ 140 w 478"/>
                <a:gd name="T19" fmla="*/ 81 h 381"/>
                <a:gd name="T20" fmla="*/ 150 w 478"/>
                <a:gd name="T21" fmla="*/ 85 h 381"/>
                <a:gd name="T22" fmla="*/ 159 w 478"/>
                <a:gd name="T23" fmla="*/ 89 h 381"/>
                <a:gd name="T24" fmla="*/ 168 w 478"/>
                <a:gd name="T25" fmla="*/ 95 h 381"/>
                <a:gd name="T26" fmla="*/ 176 w 478"/>
                <a:gd name="T27" fmla="*/ 100 h 381"/>
                <a:gd name="T28" fmla="*/ 184 w 478"/>
                <a:gd name="T29" fmla="*/ 107 h 381"/>
                <a:gd name="T30" fmla="*/ 192 w 478"/>
                <a:gd name="T31" fmla="*/ 113 h 381"/>
                <a:gd name="T32" fmla="*/ 205 w 478"/>
                <a:gd name="T33" fmla="*/ 123 h 381"/>
                <a:gd name="T34" fmla="*/ 218 w 478"/>
                <a:gd name="T35" fmla="*/ 139 h 381"/>
                <a:gd name="T36" fmla="*/ 228 w 478"/>
                <a:gd name="T37" fmla="*/ 158 h 381"/>
                <a:gd name="T38" fmla="*/ 235 w 478"/>
                <a:gd name="T39" fmla="*/ 179 h 381"/>
                <a:gd name="T40" fmla="*/ 237 w 478"/>
                <a:gd name="T41" fmla="*/ 190 h 381"/>
                <a:gd name="T42" fmla="*/ 239 w 478"/>
                <a:gd name="T43" fmla="*/ 189 h 381"/>
                <a:gd name="T44" fmla="*/ 238 w 478"/>
                <a:gd name="T45" fmla="*/ 179 h 381"/>
                <a:gd name="T46" fmla="*/ 234 w 478"/>
                <a:gd name="T47" fmla="*/ 161 h 381"/>
                <a:gd name="T48" fmla="*/ 228 w 478"/>
                <a:gd name="T49" fmla="*/ 145 h 381"/>
                <a:gd name="T50" fmla="*/ 219 w 478"/>
                <a:gd name="T51" fmla="*/ 129 h 381"/>
                <a:gd name="T52" fmla="*/ 210 w 478"/>
                <a:gd name="T53" fmla="*/ 118 h 381"/>
                <a:gd name="T54" fmla="*/ 202 w 478"/>
                <a:gd name="T55" fmla="*/ 111 h 381"/>
                <a:gd name="T56" fmla="*/ 195 w 478"/>
                <a:gd name="T57" fmla="*/ 104 h 381"/>
                <a:gd name="T58" fmla="*/ 187 w 478"/>
                <a:gd name="T59" fmla="*/ 98 h 381"/>
                <a:gd name="T60" fmla="*/ 180 w 478"/>
                <a:gd name="T61" fmla="*/ 92 h 381"/>
                <a:gd name="T62" fmla="*/ 172 w 478"/>
                <a:gd name="T63" fmla="*/ 86 h 381"/>
                <a:gd name="T64" fmla="*/ 164 w 478"/>
                <a:gd name="T65" fmla="*/ 81 h 381"/>
                <a:gd name="T66" fmla="*/ 155 w 478"/>
                <a:gd name="T67" fmla="*/ 76 h 381"/>
                <a:gd name="T68" fmla="*/ 140 w 478"/>
                <a:gd name="T69" fmla="*/ 70 h 381"/>
                <a:gd name="T70" fmla="*/ 118 w 478"/>
                <a:gd name="T71" fmla="*/ 65 h 381"/>
                <a:gd name="T72" fmla="*/ 96 w 478"/>
                <a:gd name="T73" fmla="*/ 61 h 381"/>
                <a:gd name="T74" fmla="*/ 74 w 478"/>
                <a:gd name="T75" fmla="*/ 56 h 381"/>
                <a:gd name="T76" fmla="*/ 58 w 478"/>
                <a:gd name="T77" fmla="*/ 50 h 381"/>
                <a:gd name="T78" fmla="*/ 48 w 478"/>
                <a:gd name="T79" fmla="*/ 46 h 381"/>
                <a:gd name="T80" fmla="*/ 40 w 478"/>
                <a:gd name="T81" fmla="*/ 40 h 381"/>
                <a:gd name="T82" fmla="*/ 31 w 478"/>
                <a:gd name="T83" fmla="*/ 33 h 381"/>
                <a:gd name="T84" fmla="*/ 24 w 478"/>
                <a:gd name="T85" fmla="*/ 25 h 381"/>
                <a:gd name="T86" fmla="*/ 17 w 478"/>
                <a:gd name="T87" fmla="*/ 17 h 381"/>
                <a:gd name="T88" fmla="*/ 10 w 478"/>
                <a:gd name="T89" fmla="*/ 10 h 381"/>
                <a:gd name="T90" fmla="*/ 3 w 478"/>
                <a:gd name="T91" fmla="*/ 3 h 381"/>
                <a:gd name="T92" fmla="*/ 0 w 478"/>
                <a:gd name="T93" fmla="*/ 0 h 381"/>
                <a:gd name="T94" fmla="*/ 0 w 478"/>
                <a:gd name="T95" fmla="*/ 0 h 381"/>
                <a:gd name="T96" fmla="*/ 0 w 478"/>
                <a:gd name="T97" fmla="*/ 0 h 3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8"/>
                <a:gd name="T148" fmla="*/ 0 h 381"/>
                <a:gd name="T149" fmla="*/ 478 w 478"/>
                <a:gd name="T150" fmla="*/ 381 h 3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8" h="381">
                  <a:moveTo>
                    <a:pt x="0" y="1"/>
                  </a:moveTo>
                  <a:lnTo>
                    <a:pt x="11" y="13"/>
                  </a:lnTo>
                  <a:lnTo>
                    <a:pt x="23" y="27"/>
                  </a:lnTo>
                  <a:lnTo>
                    <a:pt x="33" y="41"/>
                  </a:lnTo>
                  <a:lnTo>
                    <a:pt x="43" y="56"/>
                  </a:lnTo>
                  <a:lnTo>
                    <a:pt x="54" y="70"/>
                  </a:lnTo>
                  <a:lnTo>
                    <a:pt x="66" y="82"/>
                  </a:lnTo>
                  <a:lnTo>
                    <a:pt x="79" y="94"/>
                  </a:lnTo>
                  <a:lnTo>
                    <a:pt x="94" y="104"/>
                  </a:lnTo>
                  <a:lnTo>
                    <a:pt x="112" y="115"/>
                  </a:lnTo>
                  <a:lnTo>
                    <a:pt x="131" y="123"/>
                  </a:lnTo>
                  <a:lnTo>
                    <a:pt x="151" y="131"/>
                  </a:lnTo>
                  <a:lnTo>
                    <a:pt x="169" y="137"/>
                  </a:lnTo>
                  <a:lnTo>
                    <a:pt x="189" y="142"/>
                  </a:lnTo>
                  <a:lnTo>
                    <a:pt x="209" y="147"/>
                  </a:lnTo>
                  <a:lnTo>
                    <a:pt x="229" y="150"/>
                  </a:lnTo>
                  <a:lnTo>
                    <a:pt x="250" y="155"/>
                  </a:lnTo>
                  <a:lnTo>
                    <a:pt x="260" y="157"/>
                  </a:lnTo>
                  <a:lnTo>
                    <a:pt x="270" y="160"/>
                  </a:lnTo>
                  <a:lnTo>
                    <a:pt x="280" y="163"/>
                  </a:lnTo>
                  <a:lnTo>
                    <a:pt x="290" y="167"/>
                  </a:lnTo>
                  <a:lnTo>
                    <a:pt x="299" y="171"/>
                  </a:lnTo>
                  <a:lnTo>
                    <a:pt x="308" y="175"/>
                  </a:lnTo>
                  <a:lnTo>
                    <a:pt x="318" y="179"/>
                  </a:lnTo>
                  <a:lnTo>
                    <a:pt x="327" y="184"/>
                  </a:lnTo>
                  <a:lnTo>
                    <a:pt x="336" y="190"/>
                  </a:lnTo>
                  <a:lnTo>
                    <a:pt x="344" y="195"/>
                  </a:lnTo>
                  <a:lnTo>
                    <a:pt x="352" y="201"/>
                  </a:lnTo>
                  <a:lnTo>
                    <a:pt x="360" y="208"/>
                  </a:lnTo>
                  <a:lnTo>
                    <a:pt x="367" y="214"/>
                  </a:lnTo>
                  <a:lnTo>
                    <a:pt x="375" y="221"/>
                  </a:lnTo>
                  <a:lnTo>
                    <a:pt x="383" y="226"/>
                  </a:lnTo>
                  <a:lnTo>
                    <a:pt x="391" y="232"/>
                  </a:lnTo>
                  <a:lnTo>
                    <a:pt x="409" y="246"/>
                  </a:lnTo>
                  <a:lnTo>
                    <a:pt x="424" y="262"/>
                  </a:lnTo>
                  <a:lnTo>
                    <a:pt x="436" y="278"/>
                  </a:lnTo>
                  <a:lnTo>
                    <a:pt x="447" y="297"/>
                  </a:lnTo>
                  <a:lnTo>
                    <a:pt x="456" y="316"/>
                  </a:lnTo>
                  <a:lnTo>
                    <a:pt x="463" y="336"/>
                  </a:lnTo>
                  <a:lnTo>
                    <a:pt x="470" y="358"/>
                  </a:lnTo>
                  <a:lnTo>
                    <a:pt x="474" y="380"/>
                  </a:lnTo>
                  <a:lnTo>
                    <a:pt x="474" y="381"/>
                  </a:lnTo>
                  <a:lnTo>
                    <a:pt x="477" y="380"/>
                  </a:lnTo>
                  <a:lnTo>
                    <a:pt x="478" y="378"/>
                  </a:lnTo>
                  <a:lnTo>
                    <a:pt x="478" y="377"/>
                  </a:lnTo>
                  <a:lnTo>
                    <a:pt x="476" y="359"/>
                  </a:lnTo>
                  <a:lnTo>
                    <a:pt x="472" y="342"/>
                  </a:lnTo>
                  <a:lnTo>
                    <a:pt x="467" y="323"/>
                  </a:lnTo>
                  <a:lnTo>
                    <a:pt x="462" y="306"/>
                  </a:lnTo>
                  <a:lnTo>
                    <a:pt x="455" y="290"/>
                  </a:lnTo>
                  <a:lnTo>
                    <a:pt x="447" y="274"/>
                  </a:lnTo>
                  <a:lnTo>
                    <a:pt x="437" y="258"/>
                  </a:lnTo>
                  <a:lnTo>
                    <a:pt x="426" y="244"/>
                  </a:lnTo>
                  <a:lnTo>
                    <a:pt x="419" y="237"/>
                  </a:lnTo>
                  <a:lnTo>
                    <a:pt x="412" y="230"/>
                  </a:lnTo>
                  <a:lnTo>
                    <a:pt x="404" y="223"/>
                  </a:lnTo>
                  <a:lnTo>
                    <a:pt x="397" y="216"/>
                  </a:lnTo>
                  <a:lnTo>
                    <a:pt x="389" y="209"/>
                  </a:lnTo>
                  <a:lnTo>
                    <a:pt x="381" y="202"/>
                  </a:lnTo>
                  <a:lnTo>
                    <a:pt x="374" y="196"/>
                  </a:lnTo>
                  <a:lnTo>
                    <a:pt x="366" y="190"/>
                  </a:lnTo>
                  <a:lnTo>
                    <a:pt x="359" y="184"/>
                  </a:lnTo>
                  <a:lnTo>
                    <a:pt x="351" y="177"/>
                  </a:lnTo>
                  <a:lnTo>
                    <a:pt x="343" y="172"/>
                  </a:lnTo>
                  <a:lnTo>
                    <a:pt x="335" y="167"/>
                  </a:lnTo>
                  <a:lnTo>
                    <a:pt x="327" y="162"/>
                  </a:lnTo>
                  <a:lnTo>
                    <a:pt x="318" y="157"/>
                  </a:lnTo>
                  <a:lnTo>
                    <a:pt x="310" y="153"/>
                  </a:lnTo>
                  <a:lnTo>
                    <a:pt x="300" y="149"/>
                  </a:lnTo>
                  <a:lnTo>
                    <a:pt x="280" y="141"/>
                  </a:lnTo>
                  <a:lnTo>
                    <a:pt x="258" y="135"/>
                  </a:lnTo>
                  <a:lnTo>
                    <a:pt x="236" y="130"/>
                  </a:lnTo>
                  <a:lnTo>
                    <a:pt x="214" y="126"/>
                  </a:lnTo>
                  <a:lnTo>
                    <a:pt x="192" y="122"/>
                  </a:lnTo>
                  <a:lnTo>
                    <a:pt x="170" y="118"/>
                  </a:lnTo>
                  <a:lnTo>
                    <a:pt x="148" y="112"/>
                  </a:lnTo>
                  <a:lnTo>
                    <a:pt x="126" y="105"/>
                  </a:lnTo>
                  <a:lnTo>
                    <a:pt x="116" y="101"/>
                  </a:lnTo>
                  <a:lnTo>
                    <a:pt x="107" y="96"/>
                  </a:lnTo>
                  <a:lnTo>
                    <a:pt x="96" y="92"/>
                  </a:lnTo>
                  <a:lnTo>
                    <a:pt x="87" y="86"/>
                  </a:lnTo>
                  <a:lnTo>
                    <a:pt x="79" y="80"/>
                  </a:lnTo>
                  <a:lnTo>
                    <a:pt x="70" y="73"/>
                  </a:lnTo>
                  <a:lnTo>
                    <a:pt x="62" y="66"/>
                  </a:lnTo>
                  <a:lnTo>
                    <a:pt x="54" y="58"/>
                  </a:lnTo>
                  <a:lnTo>
                    <a:pt x="47" y="51"/>
                  </a:lnTo>
                  <a:lnTo>
                    <a:pt x="40" y="43"/>
                  </a:lnTo>
                  <a:lnTo>
                    <a:pt x="34" y="35"/>
                  </a:lnTo>
                  <a:lnTo>
                    <a:pt x="27" y="28"/>
                  </a:lnTo>
                  <a:lnTo>
                    <a:pt x="20" y="20"/>
                  </a:lnTo>
                  <a:lnTo>
                    <a:pt x="13" y="13"/>
                  </a:lnTo>
                  <a:lnTo>
                    <a:pt x="6" y="6"/>
                  </a:lnTo>
                  <a:lnTo>
                    <a:pt x="0" y="0"/>
                  </a:lnTo>
                  <a:lnTo>
                    <a:pt x="0" y="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8" name="Freeform 375"/>
            <p:cNvSpPr>
              <a:spLocks/>
            </p:cNvSpPr>
            <p:nvPr/>
          </p:nvSpPr>
          <p:spPr bwMode="auto">
            <a:xfrm>
              <a:off x="3315" y="2591"/>
              <a:ext cx="288" cy="262"/>
            </a:xfrm>
            <a:custGeom>
              <a:avLst/>
              <a:gdLst>
                <a:gd name="T0" fmla="*/ 269 w 578"/>
                <a:gd name="T1" fmla="*/ 2 h 524"/>
                <a:gd name="T2" fmla="*/ 239 w 578"/>
                <a:gd name="T3" fmla="*/ 0 h 524"/>
                <a:gd name="T4" fmla="*/ 210 w 578"/>
                <a:gd name="T5" fmla="*/ 1 h 524"/>
                <a:gd name="T6" fmla="*/ 180 w 578"/>
                <a:gd name="T7" fmla="*/ 4 h 524"/>
                <a:gd name="T8" fmla="*/ 150 w 578"/>
                <a:gd name="T9" fmla="*/ 8 h 524"/>
                <a:gd name="T10" fmla="*/ 123 w 578"/>
                <a:gd name="T11" fmla="*/ 14 h 524"/>
                <a:gd name="T12" fmla="*/ 95 w 578"/>
                <a:gd name="T13" fmla="*/ 23 h 524"/>
                <a:gd name="T14" fmla="*/ 69 w 578"/>
                <a:gd name="T15" fmla="*/ 37 h 524"/>
                <a:gd name="T16" fmla="*/ 44 w 578"/>
                <a:gd name="T17" fmla="*/ 52 h 524"/>
                <a:gd name="T18" fmla="*/ 24 w 578"/>
                <a:gd name="T19" fmla="*/ 70 h 524"/>
                <a:gd name="T20" fmla="*/ 9 w 578"/>
                <a:gd name="T21" fmla="*/ 93 h 524"/>
                <a:gd name="T22" fmla="*/ 2 w 578"/>
                <a:gd name="T23" fmla="*/ 144 h 524"/>
                <a:gd name="T24" fmla="*/ 18 w 578"/>
                <a:gd name="T25" fmla="*/ 174 h 524"/>
                <a:gd name="T26" fmla="*/ 37 w 578"/>
                <a:gd name="T27" fmla="*/ 188 h 524"/>
                <a:gd name="T28" fmla="*/ 59 w 578"/>
                <a:gd name="T29" fmla="*/ 199 h 524"/>
                <a:gd name="T30" fmla="*/ 70 w 578"/>
                <a:gd name="T31" fmla="*/ 206 h 524"/>
                <a:gd name="T32" fmla="*/ 75 w 578"/>
                <a:gd name="T33" fmla="*/ 215 h 524"/>
                <a:gd name="T34" fmla="*/ 67 w 578"/>
                <a:gd name="T35" fmla="*/ 220 h 524"/>
                <a:gd name="T36" fmla="*/ 59 w 578"/>
                <a:gd name="T37" fmla="*/ 222 h 524"/>
                <a:gd name="T38" fmla="*/ 47 w 578"/>
                <a:gd name="T39" fmla="*/ 227 h 524"/>
                <a:gd name="T40" fmla="*/ 38 w 578"/>
                <a:gd name="T41" fmla="*/ 247 h 524"/>
                <a:gd name="T42" fmla="*/ 47 w 578"/>
                <a:gd name="T43" fmla="*/ 262 h 524"/>
                <a:gd name="T44" fmla="*/ 47 w 578"/>
                <a:gd name="T45" fmla="*/ 261 h 524"/>
                <a:gd name="T46" fmla="*/ 40 w 578"/>
                <a:gd name="T47" fmla="*/ 243 h 524"/>
                <a:gd name="T48" fmla="*/ 49 w 578"/>
                <a:gd name="T49" fmla="*/ 229 h 524"/>
                <a:gd name="T50" fmla="*/ 65 w 578"/>
                <a:gd name="T51" fmla="*/ 224 h 524"/>
                <a:gd name="T52" fmla="*/ 77 w 578"/>
                <a:gd name="T53" fmla="*/ 220 h 524"/>
                <a:gd name="T54" fmla="*/ 80 w 578"/>
                <a:gd name="T55" fmla="*/ 201 h 524"/>
                <a:gd name="T56" fmla="*/ 68 w 578"/>
                <a:gd name="T57" fmla="*/ 185 h 524"/>
                <a:gd name="T58" fmla="*/ 49 w 578"/>
                <a:gd name="T59" fmla="*/ 171 h 524"/>
                <a:gd name="T60" fmla="*/ 31 w 578"/>
                <a:gd name="T61" fmla="*/ 158 h 524"/>
                <a:gd name="T62" fmla="*/ 20 w 578"/>
                <a:gd name="T63" fmla="*/ 134 h 524"/>
                <a:gd name="T64" fmla="*/ 22 w 578"/>
                <a:gd name="T65" fmla="*/ 108 h 524"/>
                <a:gd name="T66" fmla="*/ 31 w 578"/>
                <a:gd name="T67" fmla="*/ 84 h 524"/>
                <a:gd name="T68" fmla="*/ 46 w 578"/>
                <a:gd name="T69" fmla="*/ 66 h 524"/>
                <a:gd name="T70" fmla="*/ 65 w 578"/>
                <a:gd name="T71" fmla="*/ 50 h 524"/>
                <a:gd name="T72" fmla="*/ 88 w 578"/>
                <a:gd name="T73" fmla="*/ 36 h 524"/>
                <a:gd name="T74" fmla="*/ 117 w 578"/>
                <a:gd name="T75" fmla="*/ 24 h 524"/>
                <a:gd name="T76" fmla="*/ 145 w 578"/>
                <a:gd name="T77" fmla="*/ 15 h 524"/>
                <a:gd name="T78" fmla="*/ 171 w 578"/>
                <a:gd name="T79" fmla="*/ 9 h 524"/>
                <a:gd name="T80" fmla="*/ 198 w 578"/>
                <a:gd name="T81" fmla="*/ 4 h 524"/>
                <a:gd name="T82" fmla="*/ 225 w 578"/>
                <a:gd name="T83" fmla="*/ 2 h 524"/>
                <a:gd name="T84" fmla="*/ 252 w 578"/>
                <a:gd name="T85" fmla="*/ 2 h 524"/>
                <a:gd name="T86" fmla="*/ 279 w 578"/>
                <a:gd name="T87" fmla="*/ 4 h 524"/>
                <a:gd name="T88" fmla="*/ 288 w 578"/>
                <a:gd name="T89" fmla="*/ 5 h 524"/>
                <a:gd name="T90" fmla="*/ 288 w 578"/>
                <a:gd name="T91" fmla="*/ 5 h 5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524"/>
                <a:gd name="T140" fmla="*/ 578 w 578"/>
                <a:gd name="T141" fmla="*/ 524 h 5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524">
                  <a:moveTo>
                    <a:pt x="578" y="11"/>
                  </a:moveTo>
                  <a:lnTo>
                    <a:pt x="558" y="7"/>
                  </a:lnTo>
                  <a:lnTo>
                    <a:pt x="539" y="4"/>
                  </a:lnTo>
                  <a:lnTo>
                    <a:pt x="519" y="2"/>
                  </a:lnTo>
                  <a:lnTo>
                    <a:pt x="499" y="0"/>
                  </a:lnTo>
                  <a:lnTo>
                    <a:pt x="480" y="0"/>
                  </a:lnTo>
                  <a:lnTo>
                    <a:pt x="460" y="0"/>
                  </a:lnTo>
                  <a:lnTo>
                    <a:pt x="441" y="0"/>
                  </a:lnTo>
                  <a:lnTo>
                    <a:pt x="421" y="1"/>
                  </a:lnTo>
                  <a:lnTo>
                    <a:pt x="400" y="4"/>
                  </a:lnTo>
                  <a:lnTo>
                    <a:pt x="381" y="5"/>
                  </a:lnTo>
                  <a:lnTo>
                    <a:pt x="361" y="8"/>
                  </a:lnTo>
                  <a:lnTo>
                    <a:pt x="342" y="11"/>
                  </a:lnTo>
                  <a:lnTo>
                    <a:pt x="322" y="13"/>
                  </a:lnTo>
                  <a:lnTo>
                    <a:pt x="302" y="16"/>
                  </a:lnTo>
                  <a:lnTo>
                    <a:pt x="284" y="20"/>
                  </a:lnTo>
                  <a:lnTo>
                    <a:pt x="264" y="23"/>
                  </a:lnTo>
                  <a:lnTo>
                    <a:pt x="246" y="28"/>
                  </a:lnTo>
                  <a:lnTo>
                    <a:pt x="226" y="34"/>
                  </a:lnTo>
                  <a:lnTo>
                    <a:pt x="208" y="39"/>
                  </a:lnTo>
                  <a:lnTo>
                    <a:pt x="191" y="47"/>
                  </a:lnTo>
                  <a:lnTo>
                    <a:pt x="172" y="57"/>
                  </a:lnTo>
                  <a:lnTo>
                    <a:pt x="155" y="66"/>
                  </a:lnTo>
                  <a:lnTo>
                    <a:pt x="138" y="75"/>
                  </a:lnTo>
                  <a:lnTo>
                    <a:pt x="121" y="84"/>
                  </a:lnTo>
                  <a:lnTo>
                    <a:pt x="105" y="95"/>
                  </a:lnTo>
                  <a:lnTo>
                    <a:pt x="89" y="105"/>
                  </a:lnTo>
                  <a:lnTo>
                    <a:pt x="74" y="115"/>
                  </a:lnTo>
                  <a:lnTo>
                    <a:pt x="62" y="127"/>
                  </a:lnTo>
                  <a:lnTo>
                    <a:pt x="49" y="140"/>
                  </a:lnTo>
                  <a:lnTo>
                    <a:pt x="37" y="153"/>
                  </a:lnTo>
                  <a:lnTo>
                    <a:pt x="27" y="168"/>
                  </a:lnTo>
                  <a:lnTo>
                    <a:pt x="18" y="186"/>
                  </a:lnTo>
                  <a:lnTo>
                    <a:pt x="5" y="219"/>
                  </a:lnTo>
                  <a:lnTo>
                    <a:pt x="0" y="254"/>
                  </a:lnTo>
                  <a:lnTo>
                    <a:pt x="4" y="288"/>
                  </a:lnTo>
                  <a:lnTo>
                    <a:pt x="17" y="322"/>
                  </a:lnTo>
                  <a:lnTo>
                    <a:pt x="26" y="337"/>
                  </a:lnTo>
                  <a:lnTo>
                    <a:pt x="36" y="348"/>
                  </a:lnTo>
                  <a:lnTo>
                    <a:pt x="49" y="358"/>
                  </a:lnTo>
                  <a:lnTo>
                    <a:pt x="62" y="368"/>
                  </a:lnTo>
                  <a:lnTo>
                    <a:pt x="75" y="376"/>
                  </a:lnTo>
                  <a:lnTo>
                    <a:pt x="89" y="383"/>
                  </a:lnTo>
                  <a:lnTo>
                    <a:pt x="104" y="391"/>
                  </a:lnTo>
                  <a:lnTo>
                    <a:pt x="119" y="398"/>
                  </a:lnTo>
                  <a:lnTo>
                    <a:pt x="127" y="402"/>
                  </a:lnTo>
                  <a:lnTo>
                    <a:pt x="134" y="407"/>
                  </a:lnTo>
                  <a:lnTo>
                    <a:pt x="141" y="413"/>
                  </a:lnTo>
                  <a:lnTo>
                    <a:pt x="148" y="418"/>
                  </a:lnTo>
                  <a:lnTo>
                    <a:pt x="151" y="424"/>
                  </a:lnTo>
                  <a:lnTo>
                    <a:pt x="151" y="430"/>
                  </a:lnTo>
                  <a:lnTo>
                    <a:pt x="148" y="433"/>
                  </a:lnTo>
                  <a:lnTo>
                    <a:pt x="142" y="437"/>
                  </a:lnTo>
                  <a:lnTo>
                    <a:pt x="135" y="440"/>
                  </a:lnTo>
                  <a:lnTo>
                    <a:pt x="128" y="441"/>
                  </a:lnTo>
                  <a:lnTo>
                    <a:pt x="123" y="442"/>
                  </a:lnTo>
                  <a:lnTo>
                    <a:pt x="118" y="444"/>
                  </a:lnTo>
                  <a:lnTo>
                    <a:pt x="109" y="446"/>
                  </a:lnTo>
                  <a:lnTo>
                    <a:pt x="102" y="451"/>
                  </a:lnTo>
                  <a:lnTo>
                    <a:pt x="94" y="455"/>
                  </a:lnTo>
                  <a:lnTo>
                    <a:pt x="88" y="462"/>
                  </a:lnTo>
                  <a:lnTo>
                    <a:pt x="78" y="477"/>
                  </a:lnTo>
                  <a:lnTo>
                    <a:pt x="77" y="494"/>
                  </a:lnTo>
                  <a:lnTo>
                    <a:pt x="82" y="510"/>
                  </a:lnTo>
                  <a:lnTo>
                    <a:pt x="94" y="524"/>
                  </a:lnTo>
                  <a:lnTo>
                    <a:pt x="95" y="524"/>
                  </a:lnTo>
                  <a:lnTo>
                    <a:pt x="95" y="523"/>
                  </a:lnTo>
                  <a:lnTo>
                    <a:pt x="95" y="522"/>
                  </a:lnTo>
                  <a:lnTo>
                    <a:pt x="87" y="510"/>
                  </a:lnTo>
                  <a:lnTo>
                    <a:pt x="82" y="499"/>
                  </a:lnTo>
                  <a:lnTo>
                    <a:pt x="81" y="487"/>
                  </a:lnTo>
                  <a:lnTo>
                    <a:pt x="83" y="476"/>
                  </a:lnTo>
                  <a:lnTo>
                    <a:pt x="89" y="467"/>
                  </a:lnTo>
                  <a:lnTo>
                    <a:pt x="98" y="459"/>
                  </a:lnTo>
                  <a:lnTo>
                    <a:pt x="109" y="453"/>
                  </a:lnTo>
                  <a:lnTo>
                    <a:pt x="123" y="449"/>
                  </a:lnTo>
                  <a:lnTo>
                    <a:pt x="131" y="448"/>
                  </a:lnTo>
                  <a:lnTo>
                    <a:pt x="139" y="446"/>
                  </a:lnTo>
                  <a:lnTo>
                    <a:pt x="147" y="444"/>
                  </a:lnTo>
                  <a:lnTo>
                    <a:pt x="154" y="440"/>
                  </a:lnTo>
                  <a:lnTo>
                    <a:pt x="162" y="430"/>
                  </a:lnTo>
                  <a:lnTo>
                    <a:pt x="163" y="417"/>
                  </a:lnTo>
                  <a:lnTo>
                    <a:pt x="161" y="403"/>
                  </a:lnTo>
                  <a:lnTo>
                    <a:pt x="155" y="392"/>
                  </a:lnTo>
                  <a:lnTo>
                    <a:pt x="147" y="380"/>
                  </a:lnTo>
                  <a:lnTo>
                    <a:pt x="136" y="370"/>
                  </a:lnTo>
                  <a:lnTo>
                    <a:pt x="124" y="361"/>
                  </a:lnTo>
                  <a:lnTo>
                    <a:pt x="111" y="351"/>
                  </a:lnTo>
                  <a:lnTo>
                    <a:pt x="98" y="343"/>
                  </a:lnTo>
                  <a:lnTo>
                    <a:pt x="86" y="334"/>
                  </a:lnTo>
                  <a:lnTo>
                    <a:pt x="73" y="325"/>
                  </a:lnTo>
                  <a:lnTo>
                    <a:pt x="63" y="316"/>
                  </a:lnTo>
                  <a:lnTo>
                    <a:pt x="52" y="301"/>
                  </a:lnTo>
                  <a:lnTo>
                    <a:pt x="44" y="286"/>
                  </a:lnTo>
                  <a:lnTo>
                    <a:pt x="41" y="269"/>
                  </a:lnTo>
                  <a:lnTo>
                    <a:pt x="40" y="251"/>
                  </a:lnTo>
                  <a:lnTo>
                    <a:pt x="42" y="234"/>
                  </a:lnTo>
                  <a:lnTo>
                    <a:pt x="44" y="217"/>
                  </a:lnTo>
                  <a:lnTo>
                    <a:pt x="49" y="199"/>
                  </a:lnTo>
                  <a:lnTo>
                    <a:pt x="55" y="183"/>
                  </a:lnTo>
                  <a:lnTo>
                    <a:pt x="62" y="169"/>
                  </a:lnTo>
                  <a:lnTo>
                    <a:pt x="70" y="156"/>
                  </a:lnTo>
                  <a:lnTo>
                    <a:pt x="81" y="143"/>
                  </a:lnTo>
                  <a:lnTo>
                    <a:pt x="93" y="131"/>
                  </a:lnTo>
                  <a:lnTo>
                    <a:pt x="105" y="121"/>
                  </a:lnTo>
                  <a:lnTo>
                    <a:pt x="118" y="111"/>
                  </a:lnTo>
                  <a:lnTo>
                    <a:pt x="131" y="100"/>
                  </a:lnTo>
                  <a:lnTo>
                    <a:pt x="143" y="91"/>
                  </a:lnTo>
                  <a:lnTo>
                    <a:pt x="160" y="81"/>
                  </a:lnTo>
                  <a:lnTo>
                    <a:pt x="177" y="72"/>
                  </a:lnTo>
                  <a:lnTo>
                    <a:pt x="195" y="62"/>
                  </a:lnTo>
                  <a:lnTo>
                    <a:pt x="215" y="55"/>
                  </a:lnTo>
                  <a:lnTo>
                    <a:pt x="234" y="49"/>
                  </a:lnTo>
                  <a:lnTo>
                    <a:pt x="254" y="43"/>
                  </a:lnTo>
                  <a:lnTo>
                    <a:pt x="274" y="37"/>
                  </a:lnTo>
                  <a:lnTo>
                    <a:pt x="292" y="31"/>
                  </a:lnTo>
                  <a:lnTo>
                    <a:pt x="309" y="27"/>
                  </a:lnTo>
                  <a:lnTo>
                    <a:pt x="327" y="22"/>
                  </a:lnTo>
                  <a:lnTo>
                    <a:pt x="344" y="19"/>
                  </a:lnTo>
                  <a:lnTo>
                    <a:pt x="361" y="15"/>
                  </a:lnTo>
                  <a:lnTo>
                    <a:pt x="380" y="12"/>
                  </a:lnTo>
                  <a:lnTo>
                    <a:pt x="397" y="9"/>
                  </a:lnTo>
                  <a:lnTo>
                    <a:pt x="415" y="7"/>
                  </a:lnTo>
                  <a:lnTo>
                    <a:pt x="433" y="6"/>
                  </a:lnTo>
                  <a:lnTo>
                    <a:pt x="451" y="5"/>
                  </a:lnTo>
                  <a:lnTo>
                    <a:pt x="468" y="5"/>
                  </a:lnTo>
                  <a:lnTo>
                    <a:pt x="487" y="5"/>
                  </a:lnTo>
                  <a:lnTo>
                    <a:pt x="505" y="5"/>
                  </a:lnTo>
                  <a:lnTo>
                    <a:pt x="524" y="6"/>
                  </a:lnTo>
                  <a:lnTo>
                    <a:pt x="541" y="7"/>
                  </a:lnTo>
                  <a:lnTo>
                    <a:pt x="559" y="8"/>
                  </a:lnTo>
                  <a:lnTo>
                    <a:pt x="578" y="1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99" name="Freeform 376"/>
            <p:cNvSpPr>
              <a:spLocks/>
            </p:cNvSpPr>
            <p:nvPr/>
          </p:nvSpPr>
          <p:spPr bwMode="auto">
            <a:xfrm>
              <a:off x="3186" y="2422"/>
              <a:ext cx="225" cy="397"/>
            </a:xfrm>
            <a:custGeom>
              <a:avLst/>
              <a:gdLst>
                <a:gd name="T0" fmla="*/ 214 w 452"/>
                <a:gd name="T1" fmla="*/ 8 h 792"/>
                <a:gd name="T2" fmla="*/ 190 w 452"/>
                <a:gd name="T3" fmla="*/ 24 h 792"/>
                <a:gd name="T4" fmla="*/ 166 w 452"/>
                <a:gd name="T5" fmla="*/ 42 h 792"/>
                <a:gd name="T6" fmla="*/ 145 w 452"/>
                <a:gd name="T7" fmla="*/ 61 h 792"/>
                <a:gd name="T8" fmla="*/ 125 w 452"/>
                <a:gd name="T9" fmla="*/ 81 h 792"/>
                <a:gd name="T10" fmla="*/ 108 w 452"/>
                <a:gd name="T11" fmla="*/ 103 h 792"/>
                <a:gd name="T12" fmla="*/ 91 w 452"/>
                <a:gd name="T13" fmla="*/ 125 h 792"/>
                <a:gd name="T14" fmla="*/ 75 w 452"/>
                <a:gd name="T15" fmla="*/ 148 h 792"/>
                <a:gd name="T16" fmla="*/ 52 w 452"/>
                <a:gd name="T17" fmla="*/ 187 h 792"/>
                <a:gd name="T18" fmla="*/ 28 w 452"/>
                <a:gd name="T19" fmla="*/ 244 h 792"/>
                <a:gd name="T20" fmla="*/ 11 w 452"/>
                <a:gd name="T21" fmla="*/ 304 h 792"/>
                <a:gd name="T22" fmla="*/ 2 w 452"/>
                <a:gd name="T23" fmla="*/ 365 h 792"/>
                <a:gd name="T24" fmla="*/ 1 w 452"/>
                <a:gd name="T25" fmla="*/ 397 h 792"/>
                <a:gd name="T26" fmla="*/ 3 w 452"/>
                <a:gd name="T27" fmla="*/ 396 h 792"/>
                <a:gd name="T28" fmla="*/ 5 w 452"/>
                <a:gd name="T29" fmla="*/ 380 h 792"/>
                <a:gd name="T30" fmla="*/ 8 w 452"/>
                <a:gd name="T31" fmla="*/ 351 h 792"/>
                <a:gd name="T32" fmla="*/ 13 w 452"/>
                <a:gd name="T33" fmla="*/ 322 h 792"/>
                <a:gd name="T34" fmla="*/ 18 w 452"/>
                <a:gd name="T35" fmla="*/ 293 h 792"/>
                <a:gd name="T36" fmla="*/ 26 w 452"/>
                <a:gd name="T37" fmla="*/ 263 h 792"/>
                <a:gd name="T38" fmla="*/ 35 w 452"/>
                <a:gd name="T39" fmla="*/ 234 h 792"/>
                <a:gd name="T40" fmla="*/ 47 w 452"/>
                <a:gd name="T41" fmla="*/ 206 h 792"/>
                <a:gd name="T42" fmla="*/ 60 w 452"/>
                <a:gd name="T43" fmla="*/ 177 h 792"/>
                <a:gd name="T44" fmla="*/ 75 w 452"/>
                <a:gd name="T45" fmla="*/ 153 h 792"/>
                <a:gd name="T46" fmla="*/ 90 w 452"/>
                <a:gd name="T47" fmla="*/ 129 h 792"/>
                <a:gd name="T48" fmla="*/ 106 w 452"/>
                <a:gd name="T49" fmla="*/ 107 h 792"/>
                <a:gd name="T50" fmla="*/ 123 w 452"/>
                <a:gd name="T51" fmla="*/ 85 h 792"/>
                <a:gd name="T52" fmla="*/ 138 w 452"/>
                <a:gd name="T53" fmla="*/ 69 h 792"/>
                <a:gd name="T54" fmla="*/ 148 w 452"/>
                <a:gd name="T55" fmla="*/ 59 h 792"/>
                <a:gd name="T56" fmla="*/ 159 w 452"/>
                <a:gd name="T57" fmla="*/ 48 h 792"/>
                <a:gd name="T58" fmla="*/ 171 w 452"/>
                <a:gd name="T59" fmla="*/ 39 h 792"/>
                <a:gd name="T60" fmla="*/ 183 w 452"/>
                <a:gd name="T61" fmla="*/ 30 h 792"/>
                <a:gd name="T62" fmla="*/ 195 w 452"/>
                <a:gd name="T63" fmla="*/ 21 h 792"/>
                <a:gd name="T64" fmla="*/ 207 w 452"/>
                <a:gd name="T65" fmla="*/ 13 h 792"/>
                <a:gd name="T66" fmla="*/ 219 w 452"/>
                <a:gd name="T67" fmla="*/ 4 h 792"/>
                <a:gd name="T68" fmla="*/ 226 w 452"/>
                <a:gd name="T69" fmla="*/ 0 h 792"/>
                <a:gd name="T70" fmla="*/ 226 w 452"/>
                <a:gd name="T71" fmla="*/ 0 h 792"/>
                <a:gd name="T72" fmla="*/ 226 w 452"/>
                <a:gd name="T73" fmla="*/ 0 h 7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2"/>
                <a:gd name="T112" fmla="*/ 0 h 792"/>
                <a:gd name="T113" fmla="*/ 452 w 452"/>
                <a:gd name="T114" fmla="*/ 792 h 7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2" h="792">
                  <a:moveTo>
                    <a:pt x="451" y="0"/>
                  </a:moveTo>
                  <a:lnTo>
                    <a:pt x="427" y="16"/>
                  </a:lnTo>
                  <a:lnTo>
                    <a:pt x="403" y="32"/>
                  </a:lnTo>
                  <a:lnTo>
                    <a:pt x="379" y="48"/>
                  </a:lnTo>
                  <a:lnTo>
                    <a:pt x="355" y="65"/>
                  </a:lnTo>
                  <a:lnTo>
                    <a:pt x="332" y="83"/>
                  </a:lnTo>
                  <a:lnTo>
                    <a:pt x="310" y="101"/>
                  </a:lnTo>
                  <a:lnTo>
                    <a:pt x="290" y="121"/>
                  </a:lnTo>
                  <a:lnTo>
                    <a:pt x="269" y="141"/>
                  </a:lnTo>
                  <a:lnTo>
                    <a:pt x="250" y="162"/>
                  </a:lnTo>
                  <a:lnTo>
                    <a:pt x="232" y="183"/>
                  </a:lnTo>
                  <a:lnTo>
                    <a:pt x="215" y="205"/>
                  </a:lnTo>
                  <a:lnTo>
                    <a:pt x="197" y="227"/>
                  </a:lnTo>
                  <a:lnTo>
                    <a:pt x="181" y="250"/>
                  </a:lnTo>
                  <a:lnTo>
                    <a:pt x="165" y="273"/>
                  </a:lnTo>
                  <a:lnTo>
                    <a:pt x="150" y="296"/>
                  </a:lnTo>
                  <a:lnTo>
                    <a:pt x="135" y="319"/>
                  </a:lnTo>
                  <a:lnTo>
                    <a:pt x="104" y="373"/>
                  </a:lnTo>
                  <a:lnTo>
                    <a:pt x="78" y="428"/>
                  </a:lnTo>
                  <a:lnTo>
                    <a:pt x="55" y="486"/>
                  </a:lnTo>
                  <a:lnTo>
                    <a:pt x="36" y="546"/>
                  </a:lnTo>
                  <a:lnTo>
                    <a:pt x="21" y="606"/>
                  </a:lnTo>
                  <a:lnTo>
                    <a:pt x="11" y="667"/>
                  </a:lnTo>
                  <a:lnTo>
                    <a:pt x="4" y="729"/>
                  </a:lnTo>
                  <a:lnTo>
                    <a:pt x="0" y="791"/>
                  </a:lnTo>
                  <a:lnTo>
                    <a:pt x="1" y="792"/>
                  </a:lnTo>
                  <a:lnTo>
                    <a:pt x="4" y="792"/>
                  </a:lnTo>
                  <a:lnTo>
                    <a:pt x="5" y="791"/>
                  </a:lnTo>
                  <a:lnTo>
                    <a:pt x="6" y="789"/>
                  </a:lnTo>
                  <a:lnTo>
                    <a:pt x="10" y="759"/>
                  </a:lnTo>
                  <a:lnTo>
                    <a:pt x="13" y="730"/>
                  </a:lnTo>
                  <a:lnTo>
                    <a:pt x="16" y="700"/>
                  </a:lnTo>
                  <a:lnTo>
                    <a:pt x="20" y="671"/>
                  </a:lnTo>
                  <a:lnTo>
                    <a:pt x="25" y="642"/>
                  </a:lnTo>
                  <a:lnTo>
                    <a:pt x="30" y="612"/>
                  </a:lnTo>
                  <a:lnTo>
                    <a:pt x="36" y="584"/>
                  </a:lnTo>
                  <a:lnTo>
                    <a:pt x="43" y="555"/>
                  </a:lnTo>
                  <a:lnTo>
                    <a:pt x="51" y="525"/>
                  </a:lnTo>
                  <a:lnTo>
                    <a:pt x="59" y="495"/>
                  </a:lnTo>
                  <a:lnTo>
                    <a:pt x="69" y="466"/>
                  </a:lnTo>
                  <a:lnTo>
                    <a:pt x="81" y="437"/>
                  </a:lnTo>
                  <a:lnTo>
                    <a:pt x="93" y="410"/>
                  </a:lnTo>
                  <a:lnTo>
                    <a:pt x="106" y="382"/>
                  </a:lnTo>
                  <a:lnTo>
                    <a:pt x="120" y="354"/>
                  </a:lnTo>
                  <a:lnTo>
                    <a:pt x="135" y="328"/>
                  </a:lnTo>
                  <a:lnTo>
                    <a:pt x="150" y="305"/>
                  </a:lnTo>
                  <a:lnTo>
                    <a:pt x="165" y="281"/>
                  </a:lnTo>
                  <a:lnTo>
                    <a:pt x="180" y="258"/>
                  </a:lnTo>
                  <a:lnTo>
                    <a:pt x="196" y="236"/>
                  </a:lnTo>
                  <a:lnTo>
                    <a:pt x="212" y="214"/>
                  </a:lnTo>
                  <a:lnTo>
                    <a:pt x="230" y="192"/>
                  </a:lnTo>
                  <a:lnTo>
                    <a:pt x="247" y="170"/>
                  </a:lnTo>
                  <a:lnTo>
                    <a:pt x="264" y="149"/>
                  </a:lnTo>
                  <a:lnTo>
                    <a:pt x="275" y="138"/>
                  </a:lnTo>
                  <a:lnTo>
                    <a:pt x="285" y="128"/>
                  </a:lnTo>
                  <a:lnTo>
                    <a:pt x="295" y="117"/>
                  </a:lnTo>
                  <a:lnTo>
                    <a:pt x="307" y="107"/>
                  </a:lnTo>
                  <a:lnTo>
                    <a:pt x="317" y="96"/>
                  </a:lnTo>
                  <a:lnTo>
                    <a:pt x="329" y="87"/>
                  </a:lnTo>
                  <a:lnTo>
                    <a:pt x="341" y="78"/>
                  </a:lnTo>
                  <a:lnTo>
                    <a:pt x="353" y="69"/>
                  </a:lnTo>
                  <a:lnTo>
                    <a:pt x="365" y="60"/>
                  </a:lnTo>
                  <a:lnTo>
                    <a:pt x="377" y="50"/>
                  </a:lnTo>
                  <a:lnTo>
                    <a:pt x="389" y="42"/>
                  </a:lnTo>
                  <a:lnTo>
                    <a:pt x="401" y="33"/>
                  </a:lnTo>
                  <a:lnTo>
                    <a:pt x="414" y="25"/>
                  </a:lnTo>
                  <a:lnTo>
                    <a:pt x="427" y="17"/>
                  </a:lnTo>
                  <a:lnTo>
                    <a:pt x="438" y="8"/>
                  </a:lnTo>
                  <a:lnTo>
                    <a:pt x="451" y="0"/>
                  </a:lnTo>
                  <a:lnTo>
                    <a:pt x="452" y="0"/>
                  </a:lnTo>
                  <a:lnTo>
                    <a:pt x="451"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0" name="Freeform 377"/>
            <p:cNvSpPr>
              <a:spLocks/>
            </p:cNvSpPr>
            <p:nvPr/>
          </p:nvSpPr>
          <p:spPr bwMode="auto">
            <a:xfrm>
              <a:off x="3331" y="2448"/>
              <a:ext cx="87" cy="145"/>
            </a:xfrm>
            <a:custGeom>
              <a:avLst/>
              <a:gdLst>
                <a:gd name="T0" fmla="*/ 85 w 173"/>
                <a:gd name="T1" fmla="*/ 0 h 288"/>
                <a:gd name="T2" fmla="*/ 78 w 173"/>
                <a:gd name="T3" fmla="*/ 9 h 288"/>
                <a:gd name="T4" fmla="*/ 71 w 173"/>
                <a:gd name="T5" fmla="*/ 17 h 288"/>
                <a:gd name="T6" fmla="*/ 64 w 173"/>
                <a:gd name="T7" fmla="*/ 25 h 288"/>
                <a:gd name="T8" fmla="*/ 57 w 173"/>
                <a:gd name="T9" fmla="*/ 34 h 288"/>
                <a:gd name="T10" fmla="*/ 51 w 173"/>
                <a:gd name="T11" fmla="*/ 43 h 288"/>
                <a:gd name="T12" fmla="*/ 45 w 173"/>
                <a:gd name="T13" fmla="*/ 51 h 288"/>
                <a:gd name="T14" fmla="*/ 38 w 173"/>
                <a:gd name="T15" fmla="*/ 60 h 288"/>
                <a:gd name="T16" fmla="*/ 32 w 173"/>
                <a:gd name="T17" fmla="*/ 70 h 288"/>
                <a:gd name="T18" fmla="*/ 27 w 173"/>
                <a:gd name="T19" fmla="*/ 78 h 288"/>
                <a:gd name="T20" fmla="*/ 22 w 173"/>
                <a:gd name="T21" fmla="*/ 87 h 288"/>
                <a:gd name="T22" fmla="*/ 16 w 173"/>
                <a:gd name="T23" fmla="*/ 96 h 288"/>
                <a:gd name="T24" fmla="*/ 12 w 173"/>
                <a:gd name="T25" fmla="*/ 104 h 288"/>
                <a:gd name="T26" fmla="*/ 8 w 173"/>
                <a:gd name="T27" fmla="*/ 113 h 288"/>
                <a:gd name="T28" fmla="*/ 4 w 173"/>
                <a:gd name="T29" fmla="*/ 123 h 288"/>
                <a:gd name="T30" fmla="*/ 2 w 173"/>
                <a:gd name="T31" fmla="*/ 133 h 288"/>
                <a:gd name="T32" fmla="*/ 0 w 173"/>
                <a:gd name="T33" fmla="*/ 143 h 288"/>
                <a:gd name="T34" fmla="*/ 0 w 173"/>
                <a:gd name="T35" fmla="*/ 144 h 288"/>
                <a:gd name="T36" fmla="*/ 1 w 173"/>
                <a:gd name="T37" fmla="*/ 144 h 288"/>
                <a:gd name="T38" fmla="*/ 3 w 173"/>
                <a:gd name="T39" fmla="*/ 143 h 288"/>
                <a:gd name="T40" fmla="*/ 3 w 173"/>
                <a:gd name="T41" fmla="*/ 142 h 288"/>
                <a:gd name="T42" fmla="*/ 6 w 173"/>
                <a:gd name="T43" fmla="*/ 133 h 288"/>
                <a:gd name="T44" fmla="*/ 9 w 173"/>
                <a:gd name="T45" fmla="*/ 123 h 288"/>
                <a:gd name="T46" fmla="*/ 12 w 173"/>
                <a:gd name="T47" fmla="*/ 114 h 288"/>
                <a:gd name="T48" fmla="*/ 16 w 173"/>
                <a:gd name="T49" fmla="*/ 105 h 288"/>
                <a:gd name="T50" fmla="*/ 20 w 173"/>
                <a:gd name="T51" fmla="*/ 97 h 288"/>
                <a:gd name="T52" fmla="*/ 25 w 173"/>
                <a:gd name="T53" fmla="*/ 88 h 288"/>
                <a:gd name="T54" fmla="*/ 30 w 173"/>
                <a:gd name="T55" fmla="*/ 79 h 288"/>
                <a:gd name="T56" fmla="*/ 35 w 173"/>
                <a:gd name="T57" fmla="*/ 72 h 288"/>
                <a:gd name="T58" fmla="*/ 41 w 173"/>
                <a:gd name="T59" fmla="*/ 62 h 288"/>
                <a:gd name="T60" fmla="*/ 46 w 173"/>
                <a:gd name="T61" fmla="*/ 53 h 288"/>
                <a:gd name="T62" fmla="*/ 52 w 173"/>
                <a:gd name="T63" fmla="*/ 44 h 288"/>
                <a:gd name="T64" fmla="*/ 58 w 173"/>
                <a:gd name="T65" fmla="*/ 35 h 288"/>
                <a:gd name="T66" fmla="*/ 65 w 173"/>
                <a:gd name="T67" fmla="*/ 26 h 288"/>
                <a:gd name="T68" fmla="*/ 72 w 173"/>
                <a:gd name="T69" fmla="*/ 18 h 288"/>
                <a:gd name="T70" fmla="*/ 79 w 173"/>
                <a:gd name="T71" fmla="*/ 9 h 288"/>
                <a:gd name="T72" fmla="*/ 86 w 173"/>
                <a:gd name="T73" fmla="*/ 1 h 288"/>
                <a:gd name="T74" fmla="*/ 86 w 173"/>
                <a:gd name="T75" fmla="*/ 1 h 288"/>
                <a:gd name="T76" fmla="*/ 86 w 173"/>
                <a:gd name="T77" fmla="*/ 0 h 288"/>
                <a:gd name="T78" fmla="*/ 86 w 173"/>
                <a:gd name="T79" fmla="*/ 0 h 288"/>
                <a:gd name="T80" fmla="*/ 85 w 173"/>
                <a:gd name="T81" fmla="*/ 0 h 288"/>
                <a:gd name="T82" fmla="*/ 85 w 173"/>
                <a:gd name="T83" fmla="*/ 0 h 2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288"/>
                <a:gd name="T128" fmla="*/ 173 w 173"/>
                <a:gd name="T129" fmla="*/ 288 h 2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288">
                  <a:moveTo>
                    <a:pt x="171" y="0"/>
                  </a:moveTo>
                  <a:lnTo>
                    <a:pt x="156" y="17"/>
                  </a:lnTo>
                  <a:lnTo>
                    <a:pt x="143" y="33"/>
                  </a:lnTo>
                  <a:lnTo>
                    <a:pt x="129" y="50"/>
                  </a:lnTo>
                  <a:lnTo>
                    <a:pt x="115" y="67"/>
                  </a:lnTo>
                  <a:lnTo>
                    <a:pt x="102" y="86"/>
                  </a:lnTo>
                  <a:lnTo>
                    <a:pt x="90" y="103"/>
                  </a:lnTo>
                  <a:lnTo>
                    <a:pt x="77" y="121"/>
                  </a:lnTo>
                  <a:lnTo>
                    <a:pt x="65" y="140"/>
                  </a:lnTo>
                  <a:lnTo>
                    <a:pt x="54" y="157"/>
                  </a:lnTo>
                  <a:lnTo>
                    <a:pt x="44" y="174"/>
                  </a:lnTo>
                  <a:lnTo>
                    <a:pt x="33" y="192"/>
                  </a:lnTo>
                  <a:lnTo>
                    <a:pt x="24" y="209"/>
                  </a:lnTo>
                  <a:lnTo>
                    <a:pt x="16" y="227"/>
                  </a:lnTo>
                  <a:lnTo>
                    <a:pt x="9" y="246"/>
                  </a:lnTo>
                  <a:lnTo>
                    <a:pt x="4" y="265"/>
                  </a:lnTo>
                  <a:lnTo>
                    <a:pt x="0" y="286"/>
                  </a:lnTo>
                  <a:lnTo>
                    <a:pt x="1" y="288"/>
                  </a:lnTo>
                  <a:lnTo>
                    <a:pt x="3" y="288"/>
                  </a:lnTo>
                  <a:lnTo>
                    <a:pt x="6" y="286"/>
                  </a:lnTo>
                  <a:lnTo>
                    <a:pt x="7" y="284"/>
                  </a:lnTo>
                  <a:lnTo>
                    <a:pt x="12" y="265"/>
                  </a:lnTo>
                  <a:lnTo>
                    <a:pt x="18" y="247"/>
                  </a:lnTo>
                  <a:lnTo>
                    <a:pt x="25" y="229"/>
                  </a:lnTo>
                  <a:lnTo>
                    <a:pt x="33" y="211"/>
                  </a:lnTo>
                  <a:lnTo>
                    <a:pt x="41" y="194"/>
                  </a:lnTo>
                  <a:lnTo>
                    <a:pt x="50" y="177"/>
                  </a:lnTo>
                  <a:lnTo>
                    <a:pt x="60" y="159"/>
                  </a:lnTo>
                  <a:lnTo>
                    <a:pt x="70" y="143"/>
                  </a:lnTo>
                  <a:lnTo>
                    <a:pt x="82" y="125"/>
                  </a:lnTo>
                  <a:lnTo>
                    <a:pt x="93" y="106"/>
                  </a:lnTo>
                  <a:lnTo>
                    <a:pt x="105" y="88"/>
                  </a:lnTo>
                  <a:lnTo>
                    <a:pt x="117" y="70"/>
                  </a:lnTo>
                  <a:lnTo>
                    <a:pt x="130" y="52"/>
                  </a:lnTo>
                  <a:lnTo>
                    <a:pt x="144" y="35"/>
                  </a:lnTo>
                  <a:lnTo>
                    <a:pt x="158" y="18"/>
                  </a:lnTo>
                  <a:lnTo>
                    <a:pt x="173" y="2"/>
                  </a:lnTo>
                  <a:lnTo>
                    <a:pt x="173" y="0"/>
                  </a:lnTo>
                  <a:lnTo>
                    <a:pt x="171"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1" name="Freeform 378"/>
            <p:cNvSpPr>
              <a:spLocks/>
            </p:cNvSpPr>
            <p:nvPr/>
          </p:nvSpPr>
          <p:spPr bwMode="auto">
            <a:xfrm>
              <a:off x="3245" y="2584"/>
              <a:ext cx="96" cy="31"/>
            </a:xfrm>
            <a:custGeom>
              <a:avLst/>
              <a:gdLst>
                <a:gd name="T0" fmla="*/ 1 w 191"/>
                <a:gd name="T1" fmla="*/ 30 h 60"/>
                <a:gd name="T2" fmla="*/ 6 w 191"/>
                <a:gd name="T3" fmla="*/ 26 h 60"/>
                <a:gd name="T4" fmla="*/ 11 w 191"/>
                <a:gd name="T5" fmla="*/ 22 h 60"/>
                <a:gd name="T6" fmla="*/ 16 w 191"/>
                <a:gd name="T7" fmla="*/ 19 h 60"/>
                <a:gd name="T8" fmla="*/ 22 w 191"/>
                <a:gd name="T9" fmla="*/ 17 h 60"/>
                <a:gd name="T10" fmla="*/ 28 w 191"/>
                <a:gd name="T11" fmla="*/ 14 h 60"/>
                <a:gd name="T12" fmla="*/ 34 w 191"/>
                <a:gd name="T13" fmla="*/ 13 h 60"/>
                <a:gd name="T14" fmla="*/ 40 w 191"/>
                <a:gd name="T15" fmla="*/ 11 h 60"/>
                <a:gd name="T16" fmla="*/ 46 w 191"/>
                <a:gd name="T17" fmla="*/ 10 h 60"/>
                <a:gd name="T18" fmla="*/ 52 w 191"/>
                <a:gd name="T19" fmla="*/ 9 h 60"/>
                <a:gd name="T20" fmla="*/ 58 w 191"/>
                <a:gd name="T21" fmla="*/ 8 h 60"/>
                <a:gd name="T22" fmla="*/ 64 w 191"/>
                <a:gd name="T23" fmla="*/ 8 h 60"/>
                <a:gd name="T24" fmla="*/ 70 w 191"/>
                <a:gd name="T25" fmla="*/ 8 h 60"/>
                <a:gd name="T26" fmla="*/ 76 w 191"/>
                <a:gd name="T27" fmla="*/ 8 h 60"/>
                <a:gd name="T28" fmla="*/ 82 w 191"/>
                <a:gd name="T29" fmla="*/ 8 h 60"/>
                <a:gd name="T30" fmla="*/ 87 w 191"/>
                <a:gd name="T31" fmla="*/ 7 h 60"/>
                <a:gd name="T32" fmla="*/ 93 w 191"/>
                <a:gd name="T33" fmla="*/ 7 h 60"/>
                <a:gd name="T34" fmla="*/ 94 w 191"/>
                <a:gd name="T35" fmla="*/ 6 h 60"/>
                <a:gd name="T36" fmla="*/ 96 w 191"/>
                <a:gd name="T37" fmla="*/ 4 h 60"/>
                <a:gd name="T38" fmla="*/ 96 w 191"/>
                <a:gd name="T39" fmla="*/ 2 h 60"/>
                <a:gd name="T40" fmla="*/ 95 w 191"/>
                <a:gd name="T41" fmla="*/ 1 h 60"/>
                <a:gd name="T42" fmla="*/ 88 w 191"/>
                <a:gd name="T43" fmla="*/ 0 h 60"/>
                <a:gd name="T44" fmla="*/ 82 w 191"/>
                <a:gd name="T45" fmla="*/ 0 h 60"/>
                <a:gd name="T46" fmla="*/ 76 w 191"/>
                <a:gd name="T47" fmla="*/ 0 h 60"/>
                <a:gd name="T48" fmla="*/ 69 w 191"/>
                <a:gd name="T49" fmla="*/ 2 h 60"/>
                <a:gd name="T50" fmla="*/ 63 w 191"/>
                <a:gd name="T51" fmla="*/ 3 h 60"/>
                <a:gd name="T52" fmla="*/ 56 w 191"/>
                <a:gd name="T53" fmla="*/ 4 h 60"/>
                <a:gd name="T54" fmla="*/ 49 w 191"/>
                <a:gd name="T55" fmla="*/ 6 h 60"/>
                <a:gd name="T56" fmla="*/ 43 w 191"/>
                <a:gd name="T57" fmla="*/ 7 h 60"/>
                <a:gd name="T58" fmla="*/ 38 w 191"/>
                <a:gd name="T59" fmla="*/ 9 h 60"/>
                <a:gd name="T60" fmla="*/ 31 w 191"/>
                <a:gd name="T61" fmla="*/ 11 h 60"/>
                <a:gd name="T62" fmla="*/ 26 w 191"/>
                <a:gd name="T63" fmla="*/ 13 h 60"/>
                <a:gd name="T64" fmla="*/ 20 w 191"/>
                <a:gd name="T65" fmla="*/ 15 h 60"/>
                <a:gd name="T66" fmla="*/ 15 w 191"/>
                <a:gd name="T67" fmla="*/ 19 h 60"/>
                <a:gd name="T68" fmla="*/ 10 w 191"/>
                <a:gd name="T69" fmla="*/ 22 h 60"/>
                <a:gd name="T70" fmla="*/ 5 w 191"/>
                <a:gd name="T71" fmla="*/ 26 h 60"/>
                <a:gd name="T72" fmla="*/ 0 w 191"/>
                <a:gd name="T73" fmla="*/ 30 h 60"/>
                <a:gd name="T74" fmla="*/ 0 w 191"/>
                <a:gd name="T75" fmla="*/ 30 h 60"/>
                <a:gd name="T76" fmla="*/ 0 w 191"/>
                <a:gd name="T77" fmla="*/ 30 h 60"/>
                <a:gd name="T78" fmla="*/ 0 w 191"/>
                <a:gd name="T79" fmla="*/ 30 h 60"/>
                <a:gd name="T80" fmla="*/ 1 w 191"/>
                <a:gd name="T81" fmla="*/ 30 h 60"/>
                <a:gd name="T82" fmla="*/ 1 w 191"/>
                <a:gd name="T83" fmla="*/ 30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60"/>
                <a:gd name="T128" fmla="*/ 191 w 191"/>
                <a:gd name="T129" fmla="*/ 60 h 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60">
                  <a:moveTo>
                    <a:pt x="1" y="60"/>
                  </a:moveTo>
                  <a:lnTo>
                    <a:pt x="12" y="52"/>
                  </a:lnTo>
                  <a:lnTo>
                    <a:pt x="22" y="44"/>
                  </a:lnTo>
                  <a:lnTo>
                    <a:pt x="32" y="38"/>
                  </a:lnTo>
                  <a:lnTo>
                    <a:pt x="44" y="33"/>
                  </a:lnTo>
                  <a:lnTo>
                    <a:pt x="55" y="28"/>
                  </a:lnTo>
                  <a:lnTo>
                    <a:pt x="68" y="25"/>
                  </a:lnTo>
                  <a:lnTo>
                    <a:pt x="80" y="21"/>
                  </a:lnTo>
                  <a:lnTo>
                    <a:pt x="92" y="19"/>
                  </a:lnTo>
                  <a:lnTo>
                    <a:pt x="104" y="18"/>
                  </a:lnTo>
                  <a:lnTo>
                    <a:pt x="115" y="16"/>
                  </a:lnTo>
                  <a:lnTo>
                    <a:pt x="128" y="15"/>
                  </a:lnTo>
                  <a:lnTo>
                    <a:pt x="139" y="15"/>
                  </a:lnTo>
                  <a:lnTo>
                    <a:pt x="151" y="15"/>
                  </a:lnTo>
                  <a:lnTo>
                    <a:pt x="163" y="15"/>
                  </a:lnTo>
                  <a:lnTo>
                    <a:pt x="174" y="14"/>
                  </a:lnTo>
                  <a:lnTo>
                    <a:pt x="186" y="13"/>
                  </a:lnTo>
                  <a:lnTo>
                    <a:pt x="188" y="11"/>
                  </a:lnTo>
                  <a:lnTo>
                    <a:pt x="191" y="7"/>
                  </a:lnTo>
                  <a:lnTo>
                    <a:pt x="191" y="4"/>
                  </a:lnTo>
                  <a:lnTo>
                    <a:pt x="189" y="1"/>
                  </a:lnTo>
                  <a:lnTo>
                    <a:pt x="176" y="0"/>
                  </a:lnTo>
                  <a:lnTo>
                    <a:pt x="164" y="0"/>
                  </a:lnTo>
                  <a:lnTo>
                    <a:pt x="151" y="0"/>
                  </a:lnTo>
                  <a:lnTo>
                    <a:pt x="137" y="3"/>
                  </a:lnTo>
                  <a:lnTo>
                    <a:pt x="125" y="5"/>
                  </a:lnTo>
                  <a:lnTo>
                    <a:pt x="111" y="8"/>
                  </a:lnTo>
                  <a:lnTo>
                    <a:pt x="98" y="11"/>
                  </a:lnTo>
                  <a:lnTo>
                    <a:pt x="86" y="14"/>
                  </a:lnTo>
                  <a:lnTo>
                    <a:pt x="75" y="18"/>
                  </a:lnTo>
                  <a:lnTo>
                    <a:pt x="62" y="21"/>
                  </a:lnTo>
                  <a:lnTo>
                    <a:pt x="52" y="26"/>
                  </a:lnTo>
                  <a:lnTo>
                    <a:pt x="40" y="31"/>
                  </a:lnTo>
                  <a:lnTo>
                    <a:pt x="30" y="37"/>
                  </a:lnTo>
                  <a:lnTo>
                    <a:pt x="20" y="43"/>
                  </a:lnTo>
                  <a:lnTo>
                    <a:pt x="9" y="51"/>
                  </a:lnTo>
                  <a:lnTo>
                    <a:pt x="0" y="59"/>
                  </a:lnTo>
                  <a:lnTo>
                    <a:pt x="0" y="60"/>
                  </a:lnTo>
                  <a:lnTo>
                    <a:pt x="1" y="6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2" name="Freeform 379"/>
            <p:cNvSpPr>
              <a:spLocks/>
            </p:cNvSpPr>
            <p:nvPr/>
          </p:nvSpPr>
          <p:spPr bwMode="auto">
            <a:xfrm>
              <a:off x="3239" y="2602"/>
              <a:ext cx="58" cy="66"/>
            </a:xfrm>
            <a:custGeom>
              <a:avLst/>
              <a:gdLst>
                <a:gd name="T0" fmla="*/ 0 w 115"/>
                <a:gd name="T1" fmla="*/ 0 h 133"/>
                <a:gd name="T2" fmla="*/ 6 w 115"/>
                <a:gd name="T3" fmla="*/ 8 h 133"/>
                <a:gd name="T4" fmla="*/ 13 w 115"/>
                <a:gd name="T5" fmla="*/ 17 h 133"/>
                <a:gd name="T6" fmla="*/ 20 w 115"/>
                <a:gd name="T7" fmla="*/ 25 h 133"/>
                <a:gd name="T8" fmla="*/ 27 w 115"/>
                <a:gd name="T9" fmla="*/ 33 h 133"/>
                <a:gd name="T10" fmla="*/ 34 w 115"/>
                <a:gd name="T11" fmla="*/ 40 h 133"/>
                <a:gd name="T12" fmla="*/ 41 w 115"/>
                <a:gd name="T13" fmla="*/ 48 h 133"/>
                <a:gd name="T14" fmla="*/ 48 w 115"/>
                <a:gd name="T15" fmla="*/ 57 h 133"/>
                <a:gd name="T16" fmla="*/ 54 w 115"/>
                <a:gd name="T17" fmla="*/ 65 h 133"/>
                <a:gd name="T18" fmla="*/ 55 w 115"/>
                <a:gd name="T19" fmla="*/ 66 h 133"/>
                <a:gd name="T20" fmla="*/ 56 w 115"/>
                <a:gd name="T21" fmla="*/ 65 h 133"/>
                <a:gd name="T22" fmla="*/ 58 w 115"/>
                <a:gd name="T23" fmla="*/ 64 h 133"/>
                <a:gd name="T24" fmla="*/ 58 w 115"/>
                <a:gd name="T25" fmla="*/ 63 h 133"/>
                <a:gd name="T26" fmla="*/ 53 w 115"/>
                <a:gd name="T27" fmla="*/ 53 h 133"/>
                <a:gd name="T28" fmla="*/ 47 w 115"/>
                <a:gd name="T29" fmla="*/ 45 h 133"/>
                <a:gd name="T30" fmla="*/ 39 w 115"/>
                <a:gd name="T31" fmla="*/ 37 h 133"/>
                <a:gd name="T32" fmla="*/ 31 w 115"/>
                <a:gd name="T33" fmla="*/ 30 h 133"/>
                <a:gd name="T34" fmla="*/ 23 w 115"/>
                <a:gd name="T35" fmla="*/ 23 h 133"/>
                <a:gd name="T36" fmla="*/ 15 w 115"/>
                <a:gd name="T37" fmla="*/ 15 h 133"/>
                <a:gd name="T38" fmla="*/ 8 w 115"/>
                <a:gd name="T39" fmla="*/ 8 h 133"/>
                <a:gd name="T40" fmla="*/ 1 w 115"/>
                <a:gd name="T41" fmla="*/ 0 h 133"/>
                <a:gd name="T42" fmla="*/ 1 w 115"/>
                <a:gd name="T43" fmla="*/ 0 h 133"/>
                <a:gd name="T44" fmla="*/ 1 w 115"/>
                <a:gd name="T45" fmla="*/ 0 h 133"/>
                <a:gd name="T46" fmla="*/ 0 w 115"/>
                <a:gd name="T47" fmla="*/ 0 h 133"/>
                <a:gd name="T48" fmla="*/ 0 w 115"/>
                <a:gd name="T49" fmla="*/ 0 h 133"/>
                <a:gd name="T50" fmla="*/ 0 w 115"/>
                <a:gd name="T51" fmla="*/ 0 h 1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133"/>
                <a:gd name="T80" fmla="*/ 115 w 115"/>
                <a:gd name="T81" fmla="*/ 133 h 1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133">
                  <a:moveTo>
                    <a:pt x="0" y="0"/>
                  </a:moveTo>
                  <a:lnTo>
                    <a:pt x="11" y="17"/>
                  </a:lnTo>
                  <a:lnTo>
                    <a:pt x="25" y="35"/>
                  </a:lnTo>
                  <a:lnTo>
                    <a:pt x="39" y="51"/>
                  </a:lnTo>
                  <a:lnTo>
                    <a:pt x="54" y="66"/>
                  </a:lnTo>
                  <a:lnTo>
                    <a:pt x="68" y="81"/>
                  </a:lnTo>
                  <a:lnTo>
                    <a:pt x="82" y="97"/>
                  </a:lnTo>
                  <a:lnTo>
                    <a:pt x="95" y="114"/>
                  </a:lnTo>
                  <a:lnTo>
                    <a:pt x="107" y="131"/>
                  </a:lnTo>
                  <a:lnTo>
                    <a:pt x="109" y="133"/>
                  </a:lnTo>
                  <a:lnTo>
                    <a:pt x="112" y="131"/>
                  </a:lnTo>
                  <a:lnTo>
                    <a:pt x="115" y="128"/>
                  </a:lnTo>
                  <a:lnTo>
                    <a:pt x="115" y="126"/>
                  </a:lnTo>
                  <a:lnTo>
                    <a:pt x="106" y="106"/>
                  </a:lnTo>
                  <a:lnTo>
                    <a:pt x="93" y="90"/>
                  </a:lnTo>
                  <a:lnTo>
                    <a:pt x="78" y="74"/>
                  </a:lnTo>
                  <a:lnTo>
                    <a:pt x="62" y="60"/>
                  </a:lnTo>
                  <a:lnTo>
                    <a:pt x="46" y="46"/>
                  </a:lnTo>
                  <a:lnTo>
                    <a:pt x="29" y="31"/>
                  </a:lnTo>
                  <a:lnTo>
                    <a:pt x="15" y="16"/>
                  </a:lnTo>
                  <a:lnTo>
                    <a:pt x="1" y="0"/>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3" name="Freeform 380"/>
            <p:cNvSpPr>
              <a:spLocks/>
            </p:cNvSpPr>
            <p:nvPr/>
          </p:nvSpPr>
          <p:spPr bwMode="auto">
            <a:xfrm>
              <a:off x="3208" y="2665"/>
              <a:ext cx="88" cy="138"/>
            </a:xfrm>
            <a:custGeom>
              <a:avLst/>
              <a:gdLst>
                <a:gd name="T0" fmla="*/ 0 w 174"/>
                <a:gd name="T1" fmla="*/ 138 h 275"/>
                <a:gd name="T2" fmla="*/ 2 w 174"/>
                <a:gd name="T3" fmla="*/ 132 h 275"/>
                <a:gd name="T4" fmla="*/ 3 w 174"/>
                <a:gd name="T5" fmla="*/ 127 h 275"/>
                <a:gd name="T6" fmla="*/ 6 w 174"/>
                <a:gd name="T7" fmla="*/ 122 h 275"/>
                <a:gd name="T8" fmla="*/ 8 w 174"/>
                <a:gd name="T9" fmla="*/ 116 h 275"/>
                <a:gd name="T10" fmla="*/ 11 w 174"/>
                <a:gd name="T11" fmla="*/ 112 h 275"/>
                <a:gd name="T12" fmla="*/ 13 w 174"/>
                <a:gd name="T13" fmla="*/ 107 h 275"/>
                <a:gd name="T14" fmla="*/ 16 w 174"/>
                <a:gd name="T15" fmla="*/ 102 h 275"/>
                <a:gd name="T16" fmla="*/ 19 w 174"/>
                <a:gd name="T17" fmla="*/ 97 h 275"/>
                <a:gd name="T18" fmla="*/ 22 w 174"/>
                <a:gd name="T19" fmla="*/ 93 h 275"/>
                <a:gd name="T20" fmla="*/ 24 w 174"/>
                <a:gd name="T21" fmla="*/ 88 h 275"/>
                <a:gd name="T22" fmla="*/ 26 w 174"/>
                <a:gd name="T23" fmla="*/ 84 h 275"/>
                <a:gd name="T24" fmla="*/ 29 w 174"/>
                <a:gd name="T25" fmla="*/ 80 h 275"/>
                <a:gd name="T26" fmla="*/ 32 w 174"/>
                <a:gd name="T27" fmla="*/ 76 h 275"/>
                <a:gd name="T28" fmla="*/ 35 w 174"/>
                <a:gd name="T29" fmla="*/ 72 h 275"/>
                <a:gd name="T30" fmla="*/ 38 w 174"/>
                <a:gd name="T31" fmla="*/ 68 h 275"/>
                <a:gd name="T32" fmla="*/ 41 w 174"/>
                <a:gd name="T33" fmla="*/ 63 h 275"/>
                <a:gd name="T34" fmla="*/ 44 w 174"/>
                <a:gd name="T35" fmla="*/ 59 h 275"/>
                <a:gd name="T36" fmla="*/ 45 w 174"/>
                <a:gd name="T37" fmla="*/ 55 h 275"/>
                <a:gd name="T38" fmla="*/ 48 w 174"/>
                <a:gd name="T39" fmla="*/ 51 h 275"/>
                <a:gd name="T40" fmla="*/ 51 w 174"/>
                <a:gd name="T41" fmla="*/ 47 h 275"/>
                <a:gd name="T42" fmla="*/ 53 w 174"/>
                <a:gd name="T43" fmla="*/ 43 h 275"/>
                <a:gd name="T44" fmla="*/ 56 w 174"/>
                <a:gd name="T45" fmla="*/ 39 h 275"/>
                <a:gd name="T46" fmla="*/ 60 w 174"/>
                <a:gd name="T47" fmla="*/ 35 h 275"/>
                <a:gd name="T48" fmla="*/ 63 w 174"/>
                <a:gd name="T49" fmla="*/ 32 h 275"/>
                <a:gd name="T50" fmla="*/ 67 w 174"/>
                <a:gd name="T51" fmla="*/ 29 h 275"/>
                <a:gd name="T52" fmla="*/ 69 w 174"/>
                <a:gd name="T53" fmla="*/ 27 h 275"/>
                <a:gd name="T54" fmla="*/ 73 w 174"/>
                <a:gd name="T55" fmla="*/ 24 h 275"/>
                <a:gd name="T56" fmla="*/ 76 w 174"/>
                <a:gd name="T57" fmla="*/ 21 h 275"/>
                <a:gd name="T58" fmla="*/ 78 w 174"/>
                <a:gd name="T59" fmla="*/ 19 h 275"/>
                <a:gd name="T60" fmla="*/ 81 w 174"/>
                <a:gd name="T61" fmla="*/ 16 h 275"/>
                <a:gd name="T62" fmla="*/ 83 w 174"/>
                <a:gd name="T63" fmla="*/ 12 h 275"/>
                <a:gd name="T64" fmla="*/ 86 w 174"/>
                <a:gd name="T65" fmla="*/ 9 h 275"/>
                <a:gd name="T66" fmla="*/ 87 w 174"/>
                <a:gd name="T67" fmla="*/ 5 h 275"/>
                <a:gd name="T68" fmla="*/ 86 w 174"/>
                <a:gd name="T69" fmla="*/ 2 h 275"/>
                <a:gd name="T70" fmla="*/ 84 w 174"/>
                <a:gd name="T71" fmla="*/ 0 h 275"/>
                <a:gd name="T72" fmla="*/ 80 w 174"/>
                <a:gd name="T73" fmla="*/ 1 h 275"/>
                <a:gd name="T74" fmla="*/ 71 w 174"/>
                <a:gd name="T75" fmla="*/ 8 h 275"/>
                <a:gd name="T76" fmla="*/ 63 w 174"/>
                <a:gd name="T77" fmla="*/ 16 h 275"/>
                <a:gd name="T78" fmla="*/ 56 w 174"/>
                <a:gd name="T79" fmla="*/ 24 h 275"/>
                <a:gd name="T80" fmla="*/ 51 w 174"/>
                <a:gd name="T81" fmla="*/ 32 h 275"/>
                <a:gd name="T82" fmla="*/ 45 w 174"/>
                <a:gd name="T83" fmla="*/ 42 h 275"/>
                <a:gd name="T84" fmla="*/ 40 w 174"/>
                <a:gd name="T85" fmla="*/ 51 h 275"/>
                <a:gd name="T86" fmla="*/ 35 w 174"/>
                <a:gd name="T87" fmla="*/ 61 h 275"/>
                <a:gd name="T88" fmla="*/ 30 w 174"/>
                <a:gd name="T89" fmla="*/ 70 h 275"/>
                <a:gd name="T90" fmla="*/ 27 w 174"/>
                <a:gd name="T91" fmla="*/ 75 h 275"/>
                <a:gd name="T92" fmla="*/ 25 w 174"/>
                <a:gd name="T93" fmla="*/ 80 h 275"/>
                <a:gd name="T94" fmla="*/ 22 w 174"/>
                <a:gd name="T95" fmla="*/ 84 h 275"/>
                <a:gd name="T96" fmla="*/ 21 w 174"/>
                <a:gd name="T97" fmla="*/ 89 h 275"/>
                <a:gd name="T98" fmla="*/ 19 w 174"/>
                <a:gd name="T99" fmla="*/ 94 h 275"/>
                <a:gd name="T100" fmla="*/ 16 w 174"/>
                <a:gd name="T101" fmla="*/ 99 h 275"/>
                <a:gd name="T102" fmla="*/ 13 w 174"/>
                <a:gd name="T103" fmla="*/ 104 h 275"/>
                <a:gd name="T104" fmla="*/ 11 w 174"/>
                <a:gd name="T105" fmla="*/ 108 h 275"/>
                <a:gd name="T106" fmla="*/ 7 w 174"/>
                <a:gd name="T107" fmla="*/ 115 h 275"/>
                <a:gd name="T108" fmla="*/ 3 w 174"/>
                <a:gd name="T109" fmla="*/ 122 h 275"/>
                <a:gd name="T110" fmla="*/ 1 w 174"/>
                <a:gd name="T111" fmla="*/ 130 h 275"/>
                <a:gd name="T112" fmla="*/ 0 w 174"/>
                <a:gd name="T113" fmla="*/ 138 h 275"/>
                <a:gd name="T114" fmla="*/ 0 w 174"/>
                <a:gd name="T115" fmla="*/ 138 h 275"/>
                <a:gd name="T116" fmla="*/ 0 w 174"/>
                <a:gd name="T117" fmla="*/ 138 h 275"/>
                <a:gd name="T118" fmla="*/ 0 w 174"/>
                <a:gd name="T119" fmla="*/ 138 h 275"/>
                <a:gd name="T120" fmla="*/ 0 w 174"/>
                <a:gd name="T121" fmla="*/ 138 h 275"/>
                <a:gd name="T122" fmla="*/ 0 w 174"/>
                <a:gd name="T123" fmla="*/ 138 h 2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
                <a:gd name="T187" fmla="*/ 0 h 275"/>
                <a:gd name="T188" fmla="*/ 174 w 174"/>
                <a:gd name="T189" fmla="*/ 275 h 2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 h="275">
                  <a:moveTo>
                    <a:pt x="0" y="275"/>
                  </a:moveTo>
                  <a:lnTo>
                    <a:pt x="4" y="264"/>
                  </a:lnTo>
                  <a:lnTo>
                    <a:pt x="7" y="253"/>
                  </a:lnTo>
                  <a:lnTo>
                    <a:pt x="12" y="243"/>
                  </a:lnTo>
                  <a:lnTo>
                    <a:pt x="16" y="232"/>
                  </a:lnTo>
                  <a:lnTo>
                    <a:pt x="21" y="223"/>
                  </a:lnTo>
                  <a:lnTo>
                    <a:pt x="27" y="213"/>
                  </a:lnTo>
                  <a:lnTo>
                    <a:pt x="32" y="204"/>
                  </a:lnTo>
                  <a:lnTo>
                    <a:pt x="38" y="193"/>
                  </a:lnTo>
                  <a:lnTo>
                    <a:pt x="43" y="185"/>
                  </a:lnTo>
                  <a:lnTo>
                    <a:pt x="49" y="176"/>
                  </a:lnTo>
                  <a:lnTo>
                    <a:pt x="53" y="168"/>
                  </a:lnTo>
                  <a:lnTo>
                    <a:pt x="59" y="160"/>
                  </a:lnTo>
                  <a:lnTo>
                    <a:pt x="64" y="151"/>
                  </a:lnTo>
                  <a:lnTo>
                    <a:pt x="69" y="143"/>
                  </a:lnTo>
                  <a:lnTo>
                    <a:pt x="75" y="135"/>
                  </a:lnTo>
                  <a:lnTo>
                    <a:pt x="81" y="126"/>
                  </a:lnTo>
                  <a:lnTo>
                    <a:pt x="87" y="118"/>
                  </a:lnTo>
                  <a:lnTo>
                    <a:pt x="91" y="110"/>
                  </a:lnTo>
                  <a:lnTo>
                    <a:pt x="97" y="101"/>
                  </a:lnTo>
                  <a:lnTo>
                    <a:pt x="102" y="93"/>
                  </a:lnTo>
                  <a:lnTo>
                    <a:pt x="107" y="85"/>
                  </a:lnTo>
                  <a:lnTo>
                    <a:pt x="113" y="78"/>
                  </a:lnTo>
                  <a:lnTo>
                    <a:pt x="120" y="70"/>
                  </a:lnTo>
                  <a:lnTo>
                    <a:pt x="127" y="63"/>
                  </a:lnTo>
                  <a:lnTo>
                    <a:pt x="133" y="57"/>
                  </a:lnTo>
                  <a:lnTo>
                    <a:pt x="138" y="53"/>
                  </a:lnTo>
                  <a:lnTo>
                    <a:pt x="145" y="47"/>
                  </a:lnTo>
                  <a:lnTo>
                    <a:pt x="151" y="41"/>
                  </a:lnTo>
                  <a:lnTo>
                    <a:pt x="156" y="37"/>
                  </a:lnTo>
                  <a:lnTo>
                    <a:pt x="161" y="31"/>
                  </a:lnTo>
                  <a:lnTo>
                    <a:pt x="166" y="24"/>
                  </a:lnTo>
                  <a:lnTo>
                    <a:pt x="171" y="18"/>
                  </a:lnTo>
                  <a:lnTo>
                    <a:pt x="174" y="10"/>
                  </a:lnTo>
                  <a:lnTo>
                    <a:pt x="172" y="3"/>
                  </a:lnTo>
                  <a:lnTo>
                    <a:pt x="167" y="0"/>
                  </a:lnTo>
                  <a:lnTo>
                    <a:pt x="159" y="2"/>
                  </a:lnTo>
                  <a:lnTo>
                    <a:pt x="142" y="15"/>
                  </a:lnTo>
                  <a:lnTo>
                    <a:pt x="127" y="31"/>
                  </a:lnTo>
                  <a:lnTo>
                    <a:pt x="113" y="47"/>
                  </a:lnTo>
                  <a:lnTo>
                    <a:pt x="102" y="64"/>
                  </a:lnTo>
                  <a:lnTo>
                    <a:pt x="90" y="84"/>
                  </a:lnTo>
                  <a:lnTo>
                    <a:pt x="80" y="102"/>
                  </a:lnTo>
                  <a:lnTo>
                    <a:pt x="70" y="122"/>
                  </a:lnTo>
                  <a:lnTo>
                    <a:pt x="60" y="140"/>
                  </a:lnTo>
                  <a:lnTo>
                    <a:pt x="55" y="149"/>
                  </a:lnTo>
                  <a:lnTo>
                    <a:pt x="50" y="159"/>
                  </a:lnTo>
                  <a:lnTo>
                    <a:pt x="45" y="168"/>
                  </a:lnTo>
                  <a:lnTo>
                    <a:pt x="42" y="178"/>
                  </a:lnTo>
                  <a:lnTo>
                    <a:pt x="37" y="188"/>
                  </a:lnTo>
                  <a:lnTo>
                    <a:pt x="32" y="197"/>
                  </a:lnTo>
                  <a:lnTo>
                    <a:pt x="27" y="207"/>
                  </a:lnTo>
                  <a:lnTo>
                    <a:pt x="22" y="216"/>
                  </a:lnTo>
                  <a:lnTo>
                    <a:pt x="14" y="230"/>
                  </a:lnTo>
                  <a:lnTo>
                    <a:pt x="7" y="244"/>
                  </a:lnTo>
                  <a:lnTo>
                    <a:pt x="2" y="259"/>
                  </a:lnTo>
                  <a:lnTo>
                    <a:pt x="0" y="275"/>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4" name="Freeform 381"/>
            <p:cNvSpPr>
              <a:spLocks/>
            </p:cNvSpPr>
            <p:nvPr/>
          </p:nvSpPr>
          <p:spPr bwMode="auto">
            <a:xfrm>
              <a:off x="2929" y="2560"/>
              <a:ext cx="60" cy="48"/>
            </a:xfrm>
            <a:custGeom>
              <a:avLst/>
              <a:gdLst>
                <a:gd name="T0" fmla="*/ 0 w 120"/>
                <a:gd name="T1" fmla="*/ 0 h 97"/>
                <a:gd name="T2" fmla="*/ 2 w 120"/>
                <a:gd name="T3" fmla="*/ 11 h 97"/>
                <a:gd name="T4" fmla="*/ 6 w 120"/>
                <a:gd name="T5" fmla="*/ 19 h 97"/>
                <a:gd name="T6" fmla="*/ 13 w 120"/>
                <a:gd name="T7" fmla="*/ 26 h 97"/>
                <a:gd name="T8" fmla="*/ 21 w 120"/>
                <a:gd name="T9" fmla="*/ 31 h 97"/>
                <a:gd name="T10" fmla="*/ 30 w 120"/>
                <a:gd name="T11" fmla="*/ 36 h 97"/>
                <a:gd name="T12" fmla="*/ 41 w 120"/>
                <a:gd name="T13" fmla="*/ 40 h 97"/>
                <a:gd name="T14" fmla="*/ 50 w 120"/>
                <a:gd name="T15" fmla="*/ 44 h 97"/>
                <a:gd name="T16" fmla="*/ 59 w 120"/>
                <a:gd name="T17" fmla="*/ 48 h 97"/>
                <a:gd name="T18" fmla="*/ 60 w 120"/>
                <a:gd name="T19" fmla="*/ 48 h 97"/>
                <a:gd name="T20" fmla="*/ 60 w 120"/>
                <a:gd name="T21" fmla="*/ 48 h 97"/>
                <a:gd name="T22" fmla="*/ 60 w 120"/>
                <a:gd name="T23" fmla="*/ 47 h 97"/>
                <a:gd name="T24" fmla="*/ 60 w 120"/>
                <a:gd name="T25" fmla="*/ 46 h 97"/>
                <a:gd name="T26" fmla="*/ 57 w 120"/>
                <a:gd name="T27" fmla="*/ 44 h 97"/>
                <a:gd name="T28" fmla="*/ 53 w 120"/>
                <a:gd name="T29" fmla="*/ 41 h 97"/>
                <a:gd name="T30" fmla="*/ 50 w 120"/>
                <a:gd name="T31" fmla="*/ 39 h 97"/>
                <a:gd name="T32" fmla="*/ 47 w 120"/>
                <a:gd name="T33" fmla="*/ 37 h 97"/>
                <a:gd name="T34" fmla="*/ 43 w 120"/>
                <a:gd name="T35" fmla="*/ 35 h 97"/>
                <a:gd name="T36" fmla="*/ 39 w 120"/>
                <a:gd name="T37" fmla="*/ 33 h 97"/>
                <a:gd name="T38" fmla="*/ 36 w 120"/>
                <a:gd name="T39" fmla="*/ 31 h 97"/>
                <a:gd name="T40" fmla="*/ 31 w 120"/>
                <a:gd name="T41" fmla="*/ 29 h 97"/>
                <a:gd name="T42" fmla="*/ 26 w 120"/>
                <a:gd name="T43" fmla="*/ 27 h 97"/>
                <a:gd name="T44" fmla="*/ 21 w 120"/>
                <a:gd name="T45" fmla="*/ 24 h 97"/>
                <a:gd name="T46" fmla="*/ 15 w 120"/>
                <a:gd name="T47" fmla="*/ 21 h 97"/>
                <a:gd name="T48" fmla="*/ 11 w 120"/>
                <a:gd name="T49" fmla="*/ 18 h 97"/>
                <a:gd name="T50" fmla="*/ 7 w 120"/>
                <a:gd name="T51" fmla="*/ 15 h 97"/>
                <a:gd name="T52" fmla="*/ 4 w 120"/>
                <a:gd name="T53" fmla="*/ 10 h 97"/>
                <a:gd name="T54" fmla="*/ 2 w 120"/>
                <a:gd name="T55" fmla="*/ 5 h 97"/>
                <a:gd name="T56" fmla="*/ 0 w 120"/>
                <a:gd name="T57" fmla="*/ 0 h 97"/>
                <a:gd name="T58" fmla="*/ 0 w 120"/>
                <a:gd name="T59" fmla="*/ 0 h 97"/>
                <a:gd name="T60" fmla="*/ 0 w 120"/>
                <a:gd name="T61" fmla="*/ 0 h 97"/>
                <a:gd name="T62" fmla="*/ 0 w 120"/>
                <a:gd name="T63" fmla="*/ 0 h 97"/>
                <a:gd name="T64" fmla="*/ 0 w 120"/>
                <a:gd name="T65" fmla="*/ 0 h 97"/>
                <a:gd name="T66" fmla="*/ 0 w 120"/>
                <a:gd name="T67" fmla="*/ 0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97"/>
                <a:gd name="T104" fmla="*/ 120 w 120"/>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97">
                  <a:moveTo>
                    <a:pt x="0" y="0"/>
                  </a:moveTo>
                  <a:lnTo>
                    <a:pt x="4" y="22"/>
                  </a:lnTo>
                  <a:lnTo>
                    <a:pt x="12" y="39"/>
                  </a:lnTo>
                  <a:lnTo>
                    <a:pt x="26" y="52"/>
                  </a:lnTo>
                  <a:lnTo>
                    <a:pt x="42" y="63"/>
                  </a:lnTo>
                  <a:lnTo>
                    <a:pt x="61" y="73"/>
                  </a:lnTo>
                  <a:lnTo>
                    <a:pt x="81" y="81"/>
                  </a:lnTo>
                  <a:lnTo>
                    <a:pt x="99" y="89"/>
                  </a:lnTo>
                  <a:lnTo>
                    <a:pt x="118" y="97"/>
                  </a:lnTo>
                  <a:lnTo>
                    <a:pt x="119" y="97"/>
                  </a:lnTo>
                  <a:lnTo>
                    <a:pt x="120" y="96"/>
                  </a:lnTo>
                  <a:lnTo>
                    <a:pt x="120" y="94"/>
                  </a:lnTo>
                  <a:lnTo>
                    <a:pt x="120" y="93"/>
                  </a:lnTo>
                  <a:lnTo>
                    <a:pt x="113" y="88"/>
                  </a:lnTo>
                  <a:lnTo>
                    <a:pt x="106" y="83"/>
                  </a:lnTo>
                  <a:lnTo>
                    <a:pt x="99" y="78"/>
                  </a:lnTo>
                  <a:lnTo>
                    <a:pt x="93" y="74"/>
                  </a:lnTo>
                  <a:lnTo>
                    <a:pt x="86" y="70"/>
                  </a:lnTo>
                  <a:lnTo>
                    <a:pt x="78" y="66"/>
                  </a:lnTo>
                  <a:lnTo>
                    <a:pt x="71" y="62"/>
                  </a:lnTo>
                  <a:lnTo>
                    <a:pt x="63" y="59"/>
                  </a:lnTo>
                  <a:lnTo>
                    <a:pt x="52" y="54"/>
                  </a:lnTo>
                  <a:lnTo>
                    <a:pt x="42" y="48"/>
                  </a:lnTo>
                  <a:lnTo>
                    <a:pt x="31" y="43"/>
                  </a:lnTo>
                  <a:lnTo>
                    <a:pt x="22" y="37"/>
                  </a:lnTo>
                  <a:lnTo>
                    <a:pt x="14" y="30"/>
                  </a:lnTo>
                  <a:lnTo>
                    <a:pt x="7" y="21"/>
                  </a:lnTo>
                  <a:lnTo>
                    <a:pt x="3" y="11"/>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5" name="Freeform 382"/>
            <p:cNvSpPr>
              <a:spLocks/>
            </p:cNvSpPr>
            <p:nvPr/>
          </p:nvSpPr>
          <p:spPr bwMode="auto">
            <a:xfrm>
              <a:off x="2978" y="2601"/>
              <a:ext cx="41" cy="33"/>
            </a:xfrm>
            <a:custGeom>
              <a:avLst/>
              <a:gdLst>
                <a:gd name="T0" fmla="*/ 0 w 84"/>
                <a:gd name="T1" fmla="*/ 0 h 68"/>
                <a:gd name="T2" fmla="*/ 3 w 84"/>
                <a:gd name="T3" fmla="*/ 1 h 68"/>
                <a:gd name="T4" fmla="*/ 5 w 84"/>
                <a:gd name="T5" fmla="*/ 4 h 68"/>
                <a:gd name="T6" fmla="*/ 7 w 84"/>
                <a:gd name="T7" fmla="*/ 6 h 68"/>
                <a:gd name="T8" fmla="*/ 10 w 84"/>
                <a:gd name="T9" fmla="*/ 8 h 68"/>
                <a:gd name="T10" fmla="*/ 11 w 84"/>
                <a:gd name="T11" fmla="*/ 10 h 68"/>
                <a:gd name="T12" fmla="*/ 14 w 84"/>
                <a:gd name="T13" fmla="*/ 12 h 68"/>
                <a:gd name="T14" fmla="*/ 15 w 84"/>
                <a:gd name="T15" fmla="*/ 15 h 68"/>
                <a:gd name="T16" fmla="*/ 18 w 84"/>
                <a:gd name="T17" fmla="*/ 17 h 68"/>
                <a:gd name="T18" fmla="*/ 21 w 84"/>
                <a:gd name="T19" fmla="*/ 19 h 68"/>
                <a:gd name="T20" fmla="*/ 23 w 84"/>
                <a:gd name="T21" fmla="*/ 22 h 68"/>
                <a:gd name="T22" fmla="*/ 25 w 84"/>
                <a:gd name="T23" fmla="*/ 24 h 68"/>
                <a:gd name="T24" fmla="*/ 28 w 84"/>
                <a:gd name="T25" fmla="*/ 26 h 68"/>
                <a:gd name="T26" fmla="*/ 30 w 84"/>
                <a:gd name="T27" fmla="*/ 28 h 68"/>
                <a:gd name="T28" fmla="*/ 34 w 84"/>
                <a:gd name="T29" fmla="*/ 30 h 68"/>
                <a:gd name="T30" fmla="*/ 37 w 84"/>
                <a:gd name="T31" fmla="*/ 32 h 68"/>
                <a:gd name="T32" fmla="*/ 40 w 84"/>
                <a:gd name="T33" fmla="*/ 34 h 68"/>
                <a:gd name="T34" fmla="*/ 41 w 84"/>
                <a:gd name="T35" fmla="*/ 34 h 68"/>
                <a:gd name="T36" fmla="*/ 42 w 84"/>
                <a:gd name="T37" fmla="*/ 34 h 68"/>
                <a:gd name="T38" fmla="*/ 42 w 84"/>
                <a:gd name="T39" fmla="*/ 32 h 68"/>
                <a:gd name="T40" fmla="*/ 42 w 84"/>
                <a:gd name="T41" fmla="*/ 31 h 68"/>
                <a:gd name="T42" fmla="*/ 40 w 84"/>
                <a:gd name="T43" fmla="*/ 28 h 68"/>
                <a:gd name="T44" fmla="*/ 37 w 84"/>
                <a:gd name="T45" fmla="*/ 26 h 68"/>
                <a:gd name="T46" fmla="*/ 35 w 84"/>
                <a:gd name="T47" fmla="*/ 23 h 68"/>
                <a:gd name="T48" fmla="*/ 32 w 84"/>
                <a:gd name="T49" fmla="*/ 21 h 68"/>
                <a:gd name="T50" fmla="*/ 29 w 84"/>
                <a:gd name="T51" fmla="*/ 19 h 68"/>
                <a:gd name="T52" fmla="*/ 26 w 84"/>
                <a:gd name="T53" fmla="*/ 17 h 68"/>
                <a:gd name="T54" fmla="*/ 24 w 84"/>
                <a:gd name="T55" fmla="*/ 15 h 68"/>
                <a:gd name="T56" fmla="*/ 21 w 84"/>
                <a:gd name="T57" fmla="*/ 14 h 68"/>
                <a:gd name="T58" fmla="*/ 19 w 84"/>
                <a:gd name="T59" fmla="*/ 12 h 68"/>
                <a:gd name="T60" fmla="*/ 17 w 84"/>
                <a:gd name="T61" fmla="*/ 10 h 68"/>
                <a:gd name="T62" fmla="*/ 13 w 84"/>
                <a:gd name="T63" fmla="*/ 9 h 68"/>
                <a:gd name="T64" fmla="*/ 11 w 84"/>
                <a:gd name="T65" fmla="*/ 7 h 68"/>
                <a:gd name="T66" fmla="*/ 8 w 84"/>
                <a:gd name="T67" fmla="*/ 5 h 68"/>
                <a:gd name="T68" fmla="*/ 6 w 84"/>
                <a:gd name="T69" fmla="*/ 3 h 68"/>
                <a:gd name="T70" fmla="*/ 3 w 84"/>
                <a:gd name="T71" fmla="*/ 1 h 68"/>
                <a:gd name="T72" fmla="*/ 1 w 84"/>
                <a:gd name="T73" fmla="*/ 0 h 68"/>
                <a:gd name="T74" fmla="*/ 0 w 84"/>
                <a:gd name="T75" fmla="*/ 0 h 68"/>
                <a:gd name="T76" fmla="*/ 0 w 84"/>
                <a:gd name="T77" fmla="*/ 0 h 68"/>
                <a:gd name="T78" fmla="*/ 0 w 84"/>
                <a:gd name="T79" fmla="*/ 0 h 68"/>
                <a:gd name="T80" fmla="*/ 0 w 84"/>
                <a:gd name="T81" fmla="*/ 0 h 68"/>
                <a:gd name="T82" fmla="*/ 0 w 84"/>
                <a:gd name="T83" fmla="*/ 0 h 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68"/>
                <a:gd name="T128" fmla="*/ 84 w 84"/>
                <a:gd name="T129" fmla="*/ 68 h 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68">
                  <a:moveTo>
                    <a:pt x="0" y="0"/>
                  </a:moveTo>
                  <a:lnTo>
                    <a:pt x="5" y="3"/>
                  </a:lnTo>
                  <a:lnTo>
                    <a:pt x="11" y="8"/>
                  </a:lnTo>
                  <a:lnTo>
                    <a:pt x="14" y="13"/>
                  </a:lnTo>
                  <a:lnTo>
                    <a:pt x="19" y="16"/>
                  </a:lnTo>
                  <a:lnTo>
                    <a:pt x="23" y="21"/>
                  </a:lnTo>
                  <a:lnTo>
                    <a:pt x="28" y="25"/>
                  </a:lnTo>
                  <a:lnTo>
                    <a:pt x="31" y="30"/>
                  </a:lnTo>
                  <a:lnTo>
                    <a:pt x="36" y="34"/>
                  </a:lnTo>
                  <a:lnTo>
                    <a:pt x="41" y="39"/>
                  </a:lnTo>
                  <a:lnTo>
                    <a:pt x="46" y="44"/>
                  </a:lnTo>
                  <a:lnTo>
                    <a:pt x="51" y="48"/>
                  </a:lnTo>
                  <a:lnTo>
                    <a:pt x="57" y="52"/>
                  </a:lnTo>
                  <a:lnTo>
                    <a:pt x="61" y="56"/>
                  </a:lnTo>
                  <a:lnTo>
                    <a:pt x="67" y="60"/>
                  </a:lnTo>
                  <a:lnTo>
                    <a:pt x="73" y="64"/>
                  </a:lnTo>
                  <a:lnTo>
                    <a:pt x="79" y="68"/>
                  </a:lnTo>
                  <a:lnTo>
                    <a:pt x="81" y="68"/>
                  </a:lnTo>
                  <a:lnTo>
                    <a:pt x="83" y="67"/>
                  </a:lnTo>
                  <a:lnTo>
                    <a:pt x="84" y="64"/>
                  </a:lnTo>
                  <a:lnTo>
                    <a:pt x="83" y="62"/>
                  </a:lnTo>
                  <a:lnTo>
                    <a:pt x="79" y="57"/>
                  </a:lnTo>
                  <a:lnTo>
                    <a:pt x="74" y="52"/>
                  </a:lnTo>
                  <a:lnTo>
                    <a:pt x="69" y="47"/>
                  </a:lnTo>
                  <a:lnTo>
                    <a:pt x="64" y="43"/>
                  </a:lnTo>
                  <a:lnTo>
                    <a:pt x="59" y="39"/>
                  </a:lnTo>
                  <a:lnTo>
                    <a:pt x="53" y="34"/>
                  </a:lnTo>
                  <a:lnTo>
                    <a:pt x="49" y="31"/>
                  </a:lnTo>
                  <a:lnTo>
                    <a:pt x="43" y="28"/>
                  </a:lnTo>
                  <a:lnTo>
                    <a:pt x="37" y="24"/>
                  </a:lnTo>
                  <a:lnTo>
                    <a:pt x="33" y="21"/>
                  </a:lnTo>
                  <a:lnTo>
                    <a:pt x="27" y="17"/>
                  </a:lnTo>
                  <a:lnTo>
                    <a:pt x="22" y="14"/>
                  </a:lnTo>
                  <a:lnTo>
                    <a:pt x="16" y="10"/>
                  </a:lnTo>
                  <a:lnTo>
                    <a:pt x="12" y="7"/>
                  </a:lnTo>
                  <a:lnTo>
                    <a:pt x="6" y="3"/>
                  </a:lnTo>
                  <a:lnTo>
                    <a:pt x="1" y="0"/>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6" name="Freeform 383"/>
            <p:cNvSpPr>
              <a:spLocks/>
            </p:cNvSpPr>
            <p:nvPr/>
          </p:nvSpPr>
          <p:spPr bwMode="auto">
            <a:xfrm>
              <a:off x="2807" y="2376"/>
              <a:ext cx="171" cy="253"/>
            </a:xfrm>
            <a:custGeom>
              <a:avLst/>
              <a:gdLst>
                <a:gd name="T0" fmla="*/ 11 w 342"/>
                <a:gd name="T1" fmla="*/ 18 h 506"/>
                <a:gd name="T2" fmla="*/ 31 w 342"/>
                <a:gd name="T3" fmla="*/ 52 h 506"/>
                <a:gd name="T4" fmla="*/ 53 w 342"/>
                <a:gd name="T5" fmla="*/ 85 h 506"/>
                <a:gd name="T6" fmla="*/ 74 w 342"/>
                <a:gd name="T7" fmla="*/ 119 h 506"/>
                <a:gd name="T8" fmla="*/ 89 w 342"/>
                <a:gd name="T9" fmla="*/ 144 h 506"/>
                <a:gd name="T10" fmla="*/ 98 w 342"/>
                <a:gd name="T11" fmla="*/ 161 h 506"/>
                <a:gd name="T12" fmla="*/ 107 w 342"/>
                <a:gd name="T13" fmla="*/ 178 h 506"/>
                <a:gd name="T14" fmla="*/ 116 w 342"/>
                <a:gd name="T15" fmla="*/ 195 h 506"/>
                <a:gd name="T16" fmla="*/ 125 w 342"/>
                <a:gd name="T17" fmla="*/ 211 h 506"/>
                <a:gd name="T18" fmla="*/ 134 w 342"/>
                <a:gd name="T19" fmla="*/ 224 h 506"/>
                <a:gd name="T20" fmla="*/ 140 w 342"/>
                <a:gd name="T21" fmla="*/ 235 h 506"/>
                <a:gd name="T22" fmla="*/ 144 w 342"/>
                <a:gd name="T23" fmla="*/ 242 h 506"/>
                <a:gd name="T24" fmla="*/ 149 w 342"/>
                <a:gd name="T25" fmla="*/ 248 h 506"/>
                <a:gd name="T26" fmla="*/ 155 w 342"/>
                <a:gd name="T27" fmla="*/ 252 h 506"/>
                <a:gd name="T28" fmla="*/ 164 w 342"/>
                <a:gd name="T29" fmla="*/ 253 h 506"/>
                <a:gd name="T30" fmla="*/ 171 w 342"/>
                <a:gd name="T31" fmla="*/ 243 h 506"/>
                <a:gd name="T32" fmla="*/ 169 w 342"/>
                <a:gd name="T33" fmla="*/ 235 h 506"/>
                <a:gd name="T34" fmla="*/ 164 w 342"/>
                <a:gd name="T35" fmla="*/ 229 h 506"/>
                <a:gd name="T36" fmla="*/ 159 w 342"/>
                <a:gd name="T37" fmla="*/ 223 h 506"/>
                <a:gd name="T38" fmla="*/ 154 w 342"/>
                <a:gd name="T39" fmla="*/ 217 h 506"/>
                <a:gd name="T40" fmla="*/ 150 w 342"/>
                <a:gd name="T41" fmla="*/ 211 h 506"/>
                <a:gd name="T42" fmla="*/ 144 w 342"/>
                <a:gd name="T43" fmla="*/ 204 h 506"/>
                <a:gd name="T44" fmla="*/ 139 w 342"/>
                <a:gd name="T45" fmla="*/ 197 h 506"/>
                <a:gd name="T46" fmla="*/ 134 w 342"/>
                <a:gd name="T47" fmla="*/ 190 h 506"/>
                <a:gd name="T48" fmla="*/ 125 w 342"/>
                <a:gd name="T49" fmla="*/ 180 h 506"/>
                <a:gd name="T50" fmla="*/ 114 w 342"/>
                <a:gd name="T51" fmla="*/ 164 h 506"/>
                <a:gd name="T52" fmla="*/ 104 w 342"/>
                <a:gd name="T53" fmla="*/ 148 h 506"/>
                <a:gd name="T54" fmla="*/ 93 w 342"/>
                <a:gd name="T55" fmla="*/ 133 h 506"/>
                <a:gd name="T56" fmla="*/ 76 w 342"/>
                <a:gd name="T57" fmla="*/ 110 h 506"/>
                <a:gd name="T58" fmla="*/ 53 w 342"/>
                <a:gd name="T59" fmla="*/ 79 h 506"/>
                <a:gd name="T60" fmla="*/ 31 w 342"/>
                <a:gd name="T61" fmla="*/ 48 h 506"/>
                <a:gd name="T62" fmla="*/ 11 w 342"/>
                <a:gd name="T63" fmla="*/ 17 h 506"/>
                <a:gd name="T64" fmla="*/ 0 w 342"/>
                <a:gd name="T65" fmla="*/ 0 h 506"/>
                <a:gd name="T66" fmla="*/ 0 w 342"/>
                <a:gd name="T67" fmla="*/ 0 h 506"/>
                <a:gd name="T68" fmla="*/ 0 w 342"/>
                <a:gd name="T69" fmla="*/ 0 h 5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2"/>
                <a:gd name="T106" fmla="*/ 0 h 506"/>
                <a:gd name="T107" fmla="*/ 342 w 342"/>
                <a:gd name="T108" fmla="*/ 506 h 5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2" h="506">
                  <a:moveTo>
                    <a:pt x="0" y="0"/>
                  </a:moveTo>
                  <a:lnTo>
                    <a:pt x="21" y="35"/>
                  </a:lnTo>
                  <a:lnTo>
                    <a:pt x="42" y="68"/>
                  </a:lnTo>
                  <a:lnTo>
                    <a:pt x="62" y="103"/>
                  </a:lnTo>
                  <a:lnTo>
                    <a:pt x="84" y="136"/>
                  </a:lnTo>
                  <a:lnTo>
                    <a:pt x="106" y="170"/>
                  </a:lnTo>
                  <a:lnTo>
                    <a:pt x="127" y="204"/>
                  </a:lnTo>
                  <a:lnTo>
                    <a:pt x="148" y="238"/>
                  </a:lnTo>
                  <a:lnTo>
                    <a:pt x="168" y="272"/>
                  </a:lnTo>
                  <a:lnTo>
                    <a:pt x="178" y="288"/>
                  </a:lnTo>
                  <a:lnTo>
                    <a:pt x="187" y="306"/>
                  </a:lnTo>
                  <a:lnTo>
                    <a:pt x="196" y="322"/>
                  </a:lnTo>
                  <a:lnTo>
                    <a:pt x="205" y="339"/>
                  </a:lnTo>
                  <a:lnTo>
                    <a:pt x="214" y="355"/>
                  </a:lnTo>
                  <a:lnTo>
                    <a:pt x="224" y="372"/>
                  </a:lnTo>
                  <a:lnTo>
                    <a:pt x="233" y="389"/>
                  </a:lnTo>
                  <a:lnTo>
                    <a:pt x="242" y="406"/>
                  </a:lnTo>
                  <a:lnTo>
                    <a:pt x="250" y="421"/>
                  </a:lnTo>
                  <a:lnTo>
                    <a:pt x="258" y="435"/>
                  </a:lnTo>
                  <a:lnTo>
                    <a:pt x="267" y="448"/>
                  </a:lnTo>
                  <a:lnTo>
                    <a:pt x="275" y="463"/>
                  </a:lnTo>
                  <a:lnTo>
                    <a:pt x="279" y="469"/>
                  </a:lnTo>
                  <a:lnTo>
                    <a:pt x="284" y="476"/>
                  </a:lnTo>
                  <a:lnTo>
                    <a:pt x="288" y="483"/>
                  </a:lnTo>
                  <a:lnTo>
                    <a:pt x="293" y="489"/>
                  </a:lnTo>
                  <a:lnTo>
                    <a:pt x="297" y="495"/>
                  </a:lnTo>
                  <a:lnTo>
                    <a:pt x="303" y="499"/>
                  </a:lnTo>
                  <a:lnTo>
                    <a:pt x="310" y="504"/>
                  </a:lnTo>
                  <a:lnTo>
                    <a:pt x="317" y="506"/>
                  </a:lnTo>
                  <a:lnTo>
                    <a:pt x="328" y="505"/>
                  </a:lnTo>
                  <a:lnTo>
                    <a:pt x="338" y="498"/>
                  </a:lnTo>
                  <a:lnTo>
                    <a:pt x="342" y="486"/>
                  </a:lnTo>
                  <a:lnTo>
                    <a:pt x="341" y="475"/>
                  </a:lnTo>
                  <a:lnTo>
                    <a:pt x="338" y="469"/>
                  </a:lnTo>
                  <a:lnTo>
                    <a:pt x="333" y="462"/>
                  </a:lnTo>
                  <a:lnTo>
                    <a:pt x="328" y="457"/>
                  </a:lnTo>
                  <a:lnTo>
                    <a:pt x="324" y="451"/>
                  </a:lnTo>
                  <a:lnTo>
                    <a:pt x="318" y="445"/>
                  </a:lnTo>
                  <a:lnTo>
                    <a:pt x="312" y="439"/>
                  </a:lnTo>
                  <a:lnTo>
                    <a:pt x="308" y="433"/>
                  </a:lnTo>
                  <a:lnTo>
                    <a:pt x="303" y="428"/>
                  </a:lnTo>
                  <a:lnTo>
                    <a:pt x="299" y="421"/>
                  </a:lnTo>
                  <a:lnTo>
                    <a:pt x="293" y="414"/>
                  </a:lnTo>
                  <a:lnTo>
                    <a:pt x="288" y="407"/>
                  </a:lnTo>
                  <a:lnTo>
                    <a:pt x="282" y="400"/>
                  </a:lnTo>
                  <a:lnTo>
                    <a:pt x="278" y="394"/>
                  </a:lnTo>
                  <a:lnTo>
                    <a:pt x="272" y="387"/>
                  </a:lnTo>
                  <a:lnTo>
                    <a:pt x="267" y="380"/>
                  </a:lnTo>
                  <a:lnTo>
                    <a:pt x="263" y="374"/>
                  </a:lnTo>
                  <a:lnTo>
                    <a:pt x="251" y="359"/>
                  </a:lnTo>
                  <a:lnTo>
                    <a:pt x="241" y="342"/>
                  </a:lnTo>
                  <a:lnTo>
                    <a:pt x="229" y="327"/>
                  </a:lnTo>
                  <a:lnTo>
                    <a:pt x="219" y="311"/>
                  </a:lnTo>
                  <a:lnTo>
                    <a:pt x="209" y="296"/>
                  </a:lnTo>
                  <a:lnTo>
                    <a:pt x="197" y="281"/>
                  </a:lnTo>
                  <a:lnTo>
                    <a:pt x="187" y="265"/>
                  </a:lnTo>
                  <a:lnTo>
                    <a:pt x="175" y="250"/>
                  </a:lnTo>
                  <a:lnTo>
                    <a:pt x="152" y="220"/>
                  </a:lnTo>
                  <a:lnTo>
                    <a:pt x="130" y="189"/>
                  </a:lnTo>
                  <a:lnTo>
                    <a:pt x="107" y="158"/>
                  </a:lnTo>
                  <a:lnTo>
                    <a:pt x="85" y="127"/>
                  </a:lnTo>
                  <a:lnTo>
                    <a:pt x="63" y="96"/>
                  </a:lnTo>
                  <a:lnTo>
                    <a:pt x="42" y="65"/>
                  </a:lnTo>
                  <a:lnTo>
                    <a:pt x="21" y="33"/>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7" name="Freeform 384"/>
            <p:cNvSpPr>
              <a:spLocks/>
            </p:cNvSpPr>
            <p:nvPr/>
          </p:nvSpPr>
          <p:spPr bwMode="auto">
            <a:xfrm>
              <a:off x="3233" y="2369"/>
              <a:ext cx="33" cy="15"/>
            </a:xfrm>
            <a:custGeom>
              <a:avLst/>
              <a:gdLst>
                <a:gd name="T0" fmla="*/ 0 w 68"/>
                <a:gd name="T1" fmla="*/ 0 h 30"/>
                <a:gd name="T2" fmla="*/ 1 w 68"/>
                <a:gd name="T3" fmla="*/ 1 h 30"/>
                <a:gd name="T4" fmla="*/ 2 w 68"/>
                <a:gd name="T5" fmla="*/ 2 h 30"/>
                <a:gd name="T6" fmla="*/ 3 w 68"/>
                <a:gd name="T7" fmla="*/ 4 h 30"/>
                <a:gd name="T8" fmla="*/ 4 w 68"/>
                <a:gd name="T9" fmla="*/ 4 h 30"/>
                <a:gd name="T10" fmla="*/ 7 w 68"/>
                <a:gd name="T11" fmla="*/ 5 h 30"/>
                <a:gd name="T12" fmla="*/ 9 w 68"/>
                <a:gd name="T13" fmla="*/ 7 h 30"/>
                <a:gd name="T14" fmla="*/ 12 w 68"/>
                <a:gd name="T15" fmla="*/ 8 h 30"/>
                <a:gd name="T16" fmla="*/ 14 w 68"/>
                <a:gd name="T17" fmla="*/ 10 h 30"/>
                <a:gd name="T18" fmla="*/ 16 w 68"/>
                <a:gd name="T19" fmla="*/ 12 h 30"/>
                <a:gd name="T20" fmla="*/ 18 w 68"/>
                <a:gd name="T21" fmla="*/ 13 h 30"/>
                <a:gd name="T22" fmla="*/ 20 w 68"/>
                <a:gd name="T23" fmla="*/ 14 h 30"/>
                <a:gd name="T24" fmla="*/ 22 w 68"/>
                <a:gd name="T25" fmla="*/ 14 h 30"/>
                <a:gd name="T26" fmla="*/ 25 w 68"/>
                <a:gd name="T27" fmla="*/ 15 h 30"/>
                <a:gd name="T28" fmla="*/ 27 w 68"/>
                <a:gd name="T29" fmla="*/ 15 h 30"/>
                <a:gd name="T30" fmla="*/ 30 w 68"/>
                <a:gd name="T31" fmla="*/ 15 h 30"/>
                <a:gd name="T32" fmla="*/ 33 w 68"/>
                <a:gd name="T33" fmla="*/ 15 h 30"/>
                <a:gd name="T34" fmla="*/ 33 w 68"/>
                <a:gd name="T35" fmla="*/ 15 h 30"/>
                <a:gd name="T36" fmla="*/ 34 w 68"/>
                <a:gd name="T37" fmla="*/ 14 h 30"/>
                <a:gd name="T38" fmla="*/ 34 w 68"/>
                <a:gd name="T39" fmla="*/ 13 h 30"/>
                <a:gd name="T40" fmla="*/ 34 w 68"/>
                <a:gd name="T41" fmla="*/ 13 h 30"/>
                <a:gd name="T42" fmla="*/ 31 w 68"/>
                <a:gd name="T43" fmla="*/ 13 h 30"/>
                <a:gd name="T44" fmla="*/ 28 w 68"/>
                <a:gd name="T45" fmla="*/ 12 h 30"/>
                <a:gd name="T46" fmla="*/ 26 w 68"/>
                <a:gd name="T47" fmla="*/ 12 h 30"/>
                <a:gd name="T48" fmla="*/ 23 w 68"/>
                <a:gd name="T49" fmla="*/ 12 h 30"/>
                <a:gd name="T50" fmla="*/ 20 w 68"/>
                <a:gd name="T51" fmla="*/ 12 h 30"/>
                <a:gd name="T52" fmla="*/ 18 w 68"/>
                <a:gd name="T53" fmla="*/ 10 h 30"/>
                <a:gd name="T54" fmla="*/ 16 w 68"/>
                <a:gd name="T55" fmla="*/ 8 h 30"/>
                <a:gd name="T56" fmla="*/ 14 w 68"/>
                <a:gd name="T57" fmla="*/ 6 h 30"/>
                <a:gd name="T58" fmla="*/ 12 w 68"/>
                <a:gd name="T59" fmla="*/ 5 h 30"/>
                <a:gd name="T60" fmla="*/ 10 w 68"/>
                <a:gd name="T61" fmla="*/ 5 h 30"/>
                <a:gd name="T62" fmla="*/ 8 w 68"/>
                <a:gd name="T63" fmla="*/ 4 h 30"/>
                <a:gd name="T64" fmla="*/ 6 w 68"/>
                <a:gd name="T65" fmla="*/ 4 h 30"/>
                <a:gd name="T66" fmla="*/ 4 w 68"/>
                <a:gd name="T67" fmla="*/ 3 h 30"/>
                <a:gd name="T68" fmla="*/ 3 w 68"/>
                <a:gd name="T69" fmla="*/ 2 h 30"/>
                <a:gd name="T70" fmla="*/ 1 w 68"/>
                <a:gd name="T71" fmla="*/ 1 h 30"/>
                <a:gd name="T72" fmla="*/ 0 w 68"/>
                <a:gd name="T73" fmla="*/ 0 h 30"/>
                <a:gd name="T74" fmla="*/ 0 w 68"/>
                <a:gd name="T75" fmla="*/ 0 h 30"/>
                <a:gd name="T76" fmla="*/ 0 w 68"/>
                <a:gd name="T77" fmla="*/ 0 h 30"/>
                <a:gd name="T78" fmla="*/ 0 w 68"/>
                <a:gd name="T79" fmla="*/ 0 h 30"/>
                <a:gd name="T80" fmla="*/ 0 w 68"/>
                <a:gd name="T81" fmla="*/ 0 h 30"/>
                <a:gd name="T82" fmla="*/ 0 w 68"/>
                <a:gd name="T83" fmla="*/ 0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30"/>
                <a:gd name="T128" fmla="*/ 68 w 68"/>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30">
                  <a:moveTo>
                    <a:pt x="0" y="0"/>
                  </a:moveTo>
                  <a:lnTo>
                    <a:pt x="2" y="2"/>
                  </a:lnTo>
                  <a:lnTo>
                    <a:pt x="5" y="4"/>
                  </a:lnTo>
                  <a:lnTo>
                    <a:pt x="6" y="7"/>
                  </a:lnTo>
                  <a:lnTo>
                    <a:pt x="8" y="8"/>
                  </a:lnTo>
                  <a:lnTo>
                    <a:pt x="14" y="10"/>
                  </a:lnTo>
                  <a:lnTo>
                    <a:pt x="18" y="14"/>
                  </a:lnTo>
                  <a:lnTo>
                    <a:pt x="24" y="16"/>
                  </a:lnTo>
                  <a:lnTo>
                    <a:pt x="29" y="19"/>
                  </a:lnTo>
                  <a:lnTo>
                    <a:pt x="32" y="23"/>
                  </a:lnTo>
                  <a:lnTo>
                    <a:pt x="37" y="25"/>
                  </a:lnTo>
                  <a:lnTo>
                    <a:pt x="41" y="27"/>
                  </a:lnTo>
                  <a:lnTo>
                    <a:pt x="45" y="28"/>
                  </a:lnTo>
                  <a:lnTo>
                    <a:pt x="50" y="30"/>
                  </a:lnTo>
                  <a:lnTo>
                    <a:pt x="54" y="30"/>
                  </a:lnTo>
                  <a:lnTo>
                    <a:pt x="60" y="30"/>
                  </a:lnTo>
                  <a:lnTo>
                    <a:pt x="65" y="30"/>
                  </a:lnTo>
                  <a:lnTo>
                    <a:pt x="66" y="30"/>
                  </a:lnTo>
                  <a:lnTo>
                    <a:pt x="67" y="27"/>
                  </a:lnTo>
                  <a:lnTo>
                    <a:pt x="68" y="26"/>
                  </a:lnTo>
                  <a:lnTo>
                    <a:pt x="67" y="26"/>
                  </a:lnTo>
                  <a:lnTo>
                    <a:pt x="62" y="25"/>
                  </a:lnTo>
                  <a:lnTo>
                    <a:pt x="56" y="24"/>
                  </a:lnTo>
                  <a:lnTo>
                    <a:pt x="52" y="24"/>
                  </a:lnTo>
                  <a:lnTo>
                    <a:pt x="46" y="24"/>
                  </a:lnTo>
                  <a:lnTo>
                    <a:pt x="40" y="23"/>
                  </a:lnTo>
                  <a:lnTo>
                    <a:pt x="37" y="19"/>
                  </a:lnTo>
                  <a:lnTo>
                    <a:pt x="32" y="16"/>
                  </a:lnTo>
                  <a:lnTo>
                    <a:pt x="29" y="12"/>
                  </a:lnTo>
                  <a:lnTo>
                    <a:pt x="25" y="10"/>
                  </a:lnTo>
                  <a:lnTo>
                    <a:pt x="21" y="9"/>
                  </a:lnTo>
                  <a:lnTo>
                    <a:pt x="16" y="8"/>
                  </a:lnTo>
                  <a:lnTo>
                    <a:pt x="13" y="7"/>
                  </a:lnTo>
                  <a:lnTo>
                    <a:pt x="9" y="5"/>
                  </a:lnTo>
                  <a:lnTo>
                    <a:pt x="7" y="3"/>
                  </a:lnTo>
                  <a:lnTo>
                    <a:pt x="3" y="2"/>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8" name="Freeform 385"/>
            <p:cNvSpPr>
              <a:spLocks/>
            </p:cNvSpPr>
            <p:nvPr/>
          </p:nvSpPr>
          <p:spPr bwMode="auto">
            <a:xfrm>
              <a:off x="3241" y="2380"/>
              <a:ext cx="24" cy="21"/>
            </a:xfrm>
            <a:custGeom>
              <a:avLst/>
              <a:gdLst>
                <a:gd name="T0" fmla="*/ 0 w 48"/>
                <a:gd name="T1" fmla="*/ 1 h 42"/>
                <a:gd name="T2" fmla="*/ 1 w 48"/>
                <a:gd name="T3" fmla="*/ 3 h 42"/>
                <a:gd name="T4" fmla="*/ 1 w 48"/>
                <a:gd name="T5" fmla="*/ 6 h 42"/>
                <a:gd name="T6" fmla="*/ 1 w 48"/>
                <a:gd name="T7" fmla="*/ 8 h 42"/>
                <a:gd name="T8" fmla="*/ 1 w 48"/>
                <a:gd name="T9" fmla="*/ 10 h 42"/>
                <a:gd name="T10" fmla="*/ 1 w 48"/>
                <a:gd name="T11" fmla="*/ 12 h 42"/>
                <a:gd name="T12" fmla="*/ 1 w 48"/>
                <a:gd name="T13" fmla="*/ 12 h 42"/>
                <a:gd name="T14" fmla="*/ 1 w 48"/>
                <a:gd name="T15" fmla="*/ 13 h 42"/>
                <a:gd name="T16" fmla="*/ 0 w 48"/>
                <a:gd name="T17" fmla="*/ 14 h 42"/>
                <a:gd name="T18" fmla="*/ 0 w 48"/>
                <a:gd name="T19" fmla="*/ 17 h 42"/>
                <a:gd name="T20" fmla="*/ 1 w 48"/>
                <a:gd name="T21" fmla="*/ 18 h 42"/>
                <a:gd name="T22" fmla="*/ 3 w 48"/>
                <a:gd name="T23" fmla="*/ 20 h 42"/>
                <a:gd name="T24" fmla="*/ 5 w 48"/>
                <a:gd name="T25" fmla="*/ 20 h 42"/>
                <a:gd name="T26" fmla="*/ 7 w 48"/>
                <a:gd name="T27" fmla="*/ 20 h 42"/>
                <a:gd name="T28" fmla="*/ 9 w 48"/>
                <a:gd name="T29" fmla="*/ 18 h 42"/>
                <a:gd name="T30" fmla="*/ 11 w 48"/>
                <a:gd name="T31" fmla="*/ 17 h 42"/>
                <a:gd name="T32" fmla="*/ 12 w 48"/>
                <a:gd name="T33" fmla="*/ 15 h 42"/>
                <a:gd name="T34" fmla="*/ 15 w 48"/>
                <a:gd name="T35" fmla="*/ 12 h 42"/>
                <a:gd name="T36" fmla="*/ 18 w 48"/>
                <a:gd name="T37" fmla="*/ 10 h 42"/>
                <a:gd name="T38" fmla="*/ 21 w 48"/>
                <a:gd name="T39" fmla="*/ 7 h 42"/>
                <a:gd name="T40" fmla="*/ 24 w 48"/>
                <a:gd name="T41" fmla="*/ 6 h 42"/>
                <a:gd name="T42" fmla="*/ 24 w 48"/>
                <a:gd name="T43" fmla="*/ 5 h 42"/>
                <a:gd name="T44" fmla="*/ 24 w 48"/>
                <a:gd name="T45" fmla="*/ 4 h 42"/>
                <a:gd name="T46" fmla="*/ 24 w 48"/>
                <a:gd name="T47" fmla="*/ 3 h 42"/>
                <a:gd name="T48" fmla="*/ 24 w 48"/>
                <a:gd name="T49" fmla="*/ 3 h 42"/>
                <a:gd name="T50" fmla="*/ 20 w 48"/>
                <a:gd name="T51" fmla="*/ 5 h 42"/>
                <a:gd name="T52" fmla="*/ 16 w 48"/>
                <a:gd name="T53" fmla="*/ 7 h 42"/>
                <a:gd name="T54" fmla="*/ 12 w 48"/>
                <a:gd name="T55" fmla="*/ 10 h 42"/>
                <a:gd name="T56" fmla="*/ 10 w 48"/>
                <a:gd name="T57" fmla="*/ 12 h 42"/>
                <a:gd name="T58" fmla="*/ 9 w 48"/>
                <a:gd name="T59" fmla="*/ 13 h 42"/>
                <a:gd name="T60" fmla="*/ 7 w 48"/>
                <a:gd name="T61" fmla="*/ 14 h 42"/>
                <a:gd name="T62" fmla="*/ 6 w 48"/>
                <a:gd name="T63" fmla="*/ 15 h 42"/>
                <a:gd name="T64" fmla="*/ 4 w 48"/>
                <a:gd name="T65" fmla="*/ 14 h 42"/>
                <a:gd name="T66" fmla="*/ 3 w 48"/>
                <a:gd name="T67" fmla="*/ 14 h 42"/>
                <a:gd name="T68" fmla="*/ 3 w 48"/>
                <a:gd name="T69" fmla="*/ 13 h 42"/>
                <a:gd name="T70" fmla="*/ 3 w 48"/>
                <a:gd name="T71" fmla="*/ 11 h 42"/>
                <a:gd name="T72" fmla="*/ 3 w 48"/>
                <a:gd name="T73" fmla="*/ 10 h 42"/>
                <a:gd name="T74" fmla="*/ 3 w 48"/>
                <a:gd name="T75" fmla="*/ 7 h 42"/>
                <a:gd name="T76" fmla="*/ 3 w 48"/>
                <a:gd name="T77" fmla="*/ 5 h 42"/>
                <a:gd name="T78" fmla="*/ 1 w 48"/>
                <a:gd name="T79" fmla="*/ 2 h 42"/>
                <a:gd name="T80" fmla="*/ 0 w 48"/>
                <a:gd name="T81" fmla="*/ 0 h 42"/>
                <a:gd name="T82" fmla="*/ 0 w 48"/>
                <a:gd name="T83" fmla="*/ 0 h 42"/>
                <a:gd name="T84" fmla="*/ 0 w 48"/>
                <a:gd name="T85" fmla="*/ 0 h 42"/>
                <a:gd name="T86" fmla="*/ 0 w 48"/>
                <a:gd name="T87" fmla="*/ 0 h 42"/>
                <a:gd name="T88" fmla="*/ 0 w 48"/>
                <a:gd name="T89" fmla="*/ 1 h 42"/>
                <a:gd name="T90" fmla="*/ 0 w 48"/>
                <a:gd name="T91" fmla="*/ 1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42"/>
                <a:gd name="T140" fmla="*/ 48 w 48"/>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42">
                  <a:moveTo>
                    <a:pt x="0" y="2"/>
                  </a:moveTo>
                  <a:lnTo>
                    <a:pt x="1" y="6"/>
                  </a:lnTo>
                  <a:lnTo>
                    <a:pt x="2" y="12"/>
                  </a:lnTo>
                  <a:lnTo>
                    <a:pt x="2" y="17"/>
                  </a:lnTo>
                  <a:lnTo>
                    <a:pt x="2" y="22"/>
                  </a:lnTo>
                  <a:lnTo>
                    <a:pt x="2" y="25"/>
                  </a:lnTo>
                  <a:lnTo>
                    <a:pt x="1" y="26"/>
                  </a:lnTo>
                  <a:lnTo>
                    <a:pt x="1" y="28"/>
                  </a:lnTo>
                  <a:lnTo>
                    <a:pt x="0" y="30"/>
                  </a:lnTo>
                  <a:lnTo>
                    <a:pt x="0" y="35"/>
                  </a:lnTo>
                  <a:lnTo>
                    <a:pt x="2" y="38"/>
                  </a:lnTo>
                  <a:lnTo>
                    <a:pt x="6" y="42"/>
                  </a:lnTo>
                  <a:lnTo>
                    <a:pt x="9" y="42"/>
                  </a:lnTo>
                  <a:lnTo>
                    <a:pt x="14" y="41"/>
                  </a:lnTo>
                  <a:lnTo>
                    <a:pt x="18" y="38"/>
                  </a:lnTo>
                  <a:lnTo>
                    <a:pt x="22" y="35"/>
                  </a:lnTo>
                  <a:lnTo>
                    <a:pt x="25" y="32"/>
                  </a:lnTo>
                  <a:lnTo>
                    <a:pt x="31" y="26"/>
                  </a:lnTo>
                  <a:lnTo>
                    <a:pt x="36" y="21"/>
                  </a:lnTo>
                  <a:lnTo>
                    <a:pt x="41" y="15"/>
                  </a:lnTo>
                  <a:lnTo>
                    <a:pt x="47" y="12"/>
                  </a:lnTo>
                  <a:lnTo>
                    <a:pt x="47" y="11"/>
                  </a:lnTo>
                  <a:lnTo>
                    <a:pt x="48" y="8"/>
                  </a:lnTo>
                  <a:lnTo>
                    <a:pt x="48" y="7"/>
                  </a:lnTo>
                  <a:lnTo>
                    <a:pt x="47" y="7"/>
                  </a:lnTo>
                  <a:lnTo>
                    <a:pt x="39" y="10"/>
                  </a:lnTo>
                  <a:lnTo>
                    <a:pt x="32" y="14"/>
                  </a:lnTo>
                  <a:lnTo>
                    <a:pt x="25" y="20"/>
                  </a:lnTo>
                  <a:lnTo>
                    <a:pt x="20" y="26"/>
                  </a:lnTo>
                  <a:lnTo>
                    <a:pt x="17" y="28"/>
                  </a:lnTo>
                  <a:lnTo>
                    <a:pt x="15" y="30"/>
                  </a:lnTo>
                  <a:lnTo>
                    <a:pt x="12" y="32"/>
                  </a:lnTo>
                  <a:lnTo>
                    <a:pt x="8" y="30"/>
                  </a:lnTo>
                  <a:lnTo>
                    <a:pt x="7" y="29"/>
                  </a:lnTo>
                  <a:lnTo>
                    <a:pt x="6" y="27"/>
                  </a:lnTo>
                  <a:lnTo>
                    <a:pt x="6" y="23"/>
                  </a:lnTo>
                  <a:lnTo>
                    <a:pt x="6" y="21"/>
                  </a:lnTo>
                  <a:lnTo>
                    <a:pt x="6" y="15"/>
                  </a:lnTo>
                  <a:lnTo>
                    <a:pt x="5" y="11"/>
                  </a:lnTo>
                  <a:lnTo>
                    <a:pt x="2" y="5"/>
                  </a:lnTo>
                  <a:lnTo>
                    <a:pt x="0" y="0"/>
                  </a:lnTo>
                  <a:lnTo>
                    <a:pt x="0" y="2"/>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09" name="Freeform 386"/>
            <p:cNvSpPr>
              <a:spLocks/>
            </p:cNvSpPr>
            <p:nvPr/>
          </p:nvSpPr>
          <p:spPr bwMode="auto">
            <a:xfrm>
              <a:off x="3157" y="2499"/>
              <a:ext cx="105" cy="298"/>
            </a:xfrm>
            <a:custGeom>
              <a:avLst/>
              <a:gdLst>
                <a:gd name="T0" fmla="*/ 98 w 211"/>
                <a:gd name="T1" fmla="*/ 7 h 595"/>
                <a:gd name="T2" fmla="*/ 87 w 211"/>
                <a:gd name="T3" fmla="*/ 22 h 595"/>
                <a:gd name="T4" fmla="*/ 76 w 211"/>
                <a:gd name="T5" fmla="*/ 38 h 595"/>
                <a:gd name="T6" fmla="*/ 65 w 211"/>
                <a:gd name="T7" fmla="*/ 54 h 595"/>
                <a:gd name="T8" fmla="*/ 53 w 211"/>
                <a:gd name="T9" fmla="*/ 72 h 595"/>
                <a:gd name="T10" fmla="*/ 42 w 211"/>
                <a:gd name="T11" fmla="*/ 91 h 595"/>
                <a:gd name="T12" fmla="*/ 32 w 211"/>
                <a:gd name="T13" fmla="*/ 110 h 595"/>
                <a:gd name="T14" fmla="*/ 24 w 211"/>
                <a:gd name="T15" fmla="*/ 130 h 595"/>
                <a:gd name="T16" fmla="*/ 17 w 211"/>
                <a:gd name="T17" fmla="*/ 151 h 595"/>
                <a:gd name="T18" fmla="*/ 11 w 211"/>
                <a:gd name="T19" fmla="*/ 171 h 595"/>
                <a:gd name="T20" fmla="*/ 7 w 211"/>
                <a:gd name="T21" fmla="*/ 193 h 595"/>
                <a:gd name="T22" fmla="*/ 2 w 211"/>
                <a:gd name="T23" fmla="*/ 214 h 595"/>
                <a:gd name="T24" fmla="*/ 0 w 211"/>
                <a:gd name="T25" fmla="*/ 241 h 595"/>
                <a:gd name="T26" fmla="*/ 1 w 211"/>
                <a:gd name="T27" fmla="*/ 277 h 595"/>
                <a:gd name="T28" fmla="*/ 9 w 211"/>
                <a:gd name="T29" fmla="*/ 297 h 595"/>
                <a:gd name="T30" fmla="*/ 16 w 211"/>
                <a:gd name="T31" fmla="*/ 298 h 595"/>
                <a:gd name="T32" fmla="*/ 26 w 211"/>
                <a:gd name="T33" fmla="*/ 290 h 595"/>
                <a:gd name="T34" fmla="*/ 34 w 211"/>
                <a:gd name="T35" fmla="*/ 277 h 595"/>
                <a:gd name="T36" fmla="*/ 37 w 211"/>
                <a:gd name="T37" fmla="*/ 262 h 595"/>
                <a:gd name="T38" fmla="*/ 39 w 211"/>
                <a:gd name="T39" fmla="*/ 247 h 595"/>
                <a:gd name="T40" fmla="*/ 41 w 211"/>
                <a:gd name="T41" fmla="*/ 218 h 595"/>
                <a:gd name="T42" fmla="*/ 47 w 211"/>
                <a:gd name="T43" fmla="*/ 179 h 595"/>
                <a:gd name="T44" fmla="*/ 53 w 211"/>
                <a:gd name="T45" fmla="*/ 149 h 595"/>
                <a:gd name="T46" fmla="*/ 58 w 211"/>
                <a:gd name="T47" fmla="*/ 129 h 595"/>
                <a:gd name="T48" fmla="*/ 62 w 211"/>
                <a:gd name="T49" fmla="*/ 108 h 595"/>
                <a:gd name="T50" fmla="*/ 68 w 211"/>
                <a:gd name="T51" fmla="*/ 88 h 595"/>
                <a:gd name="T52" fmla="*/ 74 w 211"/>
                <a:gd name="T53" fmla="*/ 68 h 595"/>
                <a:gd name="T54" fmla="*/ 80 w 211"/>
                <a:gd name="T55" fmla="*/ 47 h 595"/>
                <a:gd name="T56" fmla="*/ 88 w 211"/>
                <a:gd name="T57" fmla="*/ 28 h 595"/>
                <a:gd name="T58" fmla="*/ 98 w 211"/>
                <a:gd name="T59" fmla="*/ 9 h 595"/>
                <a:gd name="T60" fmla="*/ 105 w 211"/>
                <a:gd name="T61" fmla="*/ 0 h 595"/>
                <a:gd name="T62" fmla="*/ 105 w 211"/>
                <a:gd name="T63" fmla="*/ 0 h 595"/>
                <a:gd name="T64" fmla="*/ 105 w 211"/>
                <a:gd name="T65" fmla="*/ 0 h 5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595"/>
                <a:gd name="T101" fmla="*/ 211 w 211"/>
                <a:gd name="T102" fmla="*/ 595 h 5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595">
                  <a:moveTo>
                    <a:pt x="211" y="0"/>
                  </a:moveTo>
                  <a:lnTo>
                    <a:pt x="197" y="14"/>
                  </a:lnTo>
                  <a:lnTo>
                    <a:pt x="185" y="29"/>
                  </a:lnTo>
                  <a:lnTo>
                    <a:pt x="174" y="44"/>
                  </a:lnTo>
                  <a:lnTo>
                    <a:pt x="162" y="60"/>
                  </a:lnTo>
                  <a:lnTo>
                    <a:pt x="152" y="76"/>
                  </a:lnTo>
                  <a:lnTo>
                    <a:pt x="140" y="92"/>
                  </a:lnTo>
                  <a:lnTo>
                    <a:pt x="130" y="108"/>
                  </a:lnTo>
                  <a:lnTo>
                    <a:pt x="120" y="124"/>
                  </a:lnTo>
                  <a:lnTo>
                    <a:pt x="107" y="143"/>
                  </a:lnTo>
                  <a:lnTo>
                    <a:pt x="97" y="161"/>
                  </a:lnTo>
                  <a:lnTo>
                    <a:pt x="85" y="181"/>
                  </a:lnTo>
                  <a:lnTo>
                    <a:pt x="76" y="199"/>
                  </a:lnTo>
                  <a:lnTo>
                    <a:pt x="65" y="219"/>
                  </a:lnTo>
                  <a:lnTo>
                    <a:pt x="57" y="239"/>
                  </a:lnTo>
                  <a:lnTo>
                    <a:pt x="49" y="259"/>
                  </a:lnTo>
                  <a:lnTo>
                    <a:pt x="41" y="280"/>
                  </a:lnTo>
                  <a:lnTo>
                    <a:pt x="34" y="301"/>
                  </a:lnTo>
                  <a:lnTo>
                    <a:pt x="29" y="321"/>
                  </a:lnTo>
                  <a:lnTo>
                    <a:pt x="23" y="342"/>
                  </a:lnTo>
                  <a:lnTo>
                    <a:pt x="18" y="364"/>
                  </a:lnTo>
                  <a:lnTo>
                    <a:pt x="14" y="385"/>
                  </a:lnTo>
                  <a:lnTo>
                    <a:pt x="9" y="406"/>
                  </a:lnTo>
                  <a:lnTo>
                    <a:pt x="5" y="427"/>
                  </a:lnTo>
                  <a:lnTo>
                    <a:pt x="3" y="449"/>
                  </a:lnTo>
                  <a:lnTo>
                    <a:pt x="0" y="482"/>
                  </a:lnTo>
                  <a:lnTo>
                    <a:pt x="0" y="518"/>
                  </a:lnTo>
                  <a:lnTo>
                    <a:pt x="3" y="554"/>
                  </a:lnTo>
                  <a:lnTo>
                    <a:pt x="14" y="586"/>
                  </a:lnTo>
                  <a:lnTo>
                    <a:pt x="18" y="593"/>
                  </a:lnTo>
                  <a:lnTo>
                    <a:pt x="25" y="595"/>
                  </a:lnTo>
                  <a:lnTo>
                    <a:pt x="33" y="595"/>
                  </a:lnTo>
                  <a:lnTo>
                    <a:pt x="40" y="592"/>
                  </a:lnTo>
                  <a:lnTo>
                    <a:pt x="52" y="580"/>
                  </a:lnTo>
                  <a:lnTo>
                    <a:pt x="61" y="568"/>
                  </a:lnTo>
                  <a:lnTo>
                    <a:pt x="68" y="554"/>
                  </a:lnTo>
                  <a:lnTo>
                    <a:pt x="72" y="539"/>
                  </a:lnTo>
                  <a:lnTo>
                    <a:pt x="75" y="524"/>
                  </a:lnTo>
                  <a:lnTo>
                    <a:pt x="77" y="509"/>
                  </a:lnTo>
                  <a:lnTo>
                    <a:pt x="78" y="493"/>
                  </a:lnTo>
                  <a:lnTo>
                    <a:pt x="79" y="477"/>
                  </a:lnTo>
                  <a:lnTo>
                    <a:pt x="83" y="436"/>
                  </a:lnTo>
                  <a:lnTo>
                    <a:pt x="88" y="397"/>
                  </a:lnTo>
                  <a:lnTo>
                    <a:pt x="95" y="357"/>
                  </a:lnTo>
                  <a:lnTo>
                    <a:pt x="103" y="318"/>
                  </a:lnTo>
                  <a:lnTo>
                    <a:pt x="107" y="297"/>
                  </a:lnTo>
                  <a:lnTo>
                    <a:pt x="112" y="276"/>
                  </a:lnTo>
                  <a:lnTo>
                    <a:pt x="116" y="257"/>
                  </a:lnTo>
                  <a:lnTo>
                    <a:pt x="121" y="236"/>
                  </a:lnTo>
                  <a:lnTo>
                    <a:pt x="125" y="216"/>
                  </a:lnTo>
                  <a:lnTo>
                    <a:pt x="131" y="197"/>
                  </a:lnTo>
                  <a:lnTo>
                    <a:pt x="137" y="176"/>
                  </a:lnTo>
                  <a:lnTo>
                    <a:pt x="143" y="157"/>
                  </a:lnTo>
                  <a:lnTo>
                    <a:pt x="148" y="136"/>
                  </a:lnTo>
                  <a:lnTo>
                    <a:pt x="154" y="115"/>
                  </a:lnTo>
                  <a:lnTo>
                    <a:pt x="161" y="94"/>
                  </a:lnTo>
                  <a:lnTo>
                    <a:pt x="168" y="75"/>
                  </a:lnTo>
                  <a:lnTo>
                    <a:pt x="176" y="55"/>
                  </a:lnTo>
                  <a:lnTo>
                    <a:pt x="185" y="36"/>
                  </a:lnTo>
                  <a:lnTo>
                    <a:pt x="197" y="17"/>
                  </a:lnTo>
                  <a:lnTo>
                    <a:pt x="211" y="1"/>
                  </a:lnTo>
                  <a:lnTo>
                    <a:pt x="211"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0" name="Freeform 387"/>
            <p:cNvSpPr>
              <a:spLocks/>
            </p:cNvSpPr>
            <p:nvPr/>
          </p:nvSpPr>
          <p:spPr bwMode="auto">
            <a:xfrm>
              <a:off x="3269" y="2425"/>
              <a:ext cx="9" cy="60"/>
            </a:xfrm>
            <a:custGeom>
              <a:avLst/>
              <a:gdLst>
                <a:gd name="T0" fmla="*/ 0 w 20"/>
                <a:gd name="T1" fmla="*/ 0 h 119"/>
                <a:gd name="T2" fmla="*/ 0 w 20"/>
                <a:gd name="T3" fmla="*/ 15 h 119"/>
                <a:gd name="T4" fmla="*/ 2 w 20"/>
                <a:gd name="T5" fmla="*/ 30 h 119"/>
                <a:gd name="T6" fmla="*/ 5 w 20"/>
                <a:gd name="T7" fmla="*/ 45 h 119"/>
                <a:gd name="T8" fmla="*/ 7 w 20"/>
                <a:gd name="T9" fmla="*/ 59 h 119"/>
                <a:gd name="T10" fmla="*/ 7 w 20"/>
                <a:gd name="T11" fmla="*/ 60 h 119"/>
                <a:gd name="T12" fmla="*/ 8 w 20"/>
                <a:gd name="T13" fmla="*/ 59 h 119"/>
                <a:gd name="T14" fmla="*/ 9 w 20"/>
                <a:gd name="T15" fmla="*/ 59 h 119"/>
                <a:gd name="T16" fmla="*/ 9 w 20"/>
                <a:gd name="T17" fmla="*/ 58 h 119"/>
                <a:gd name="T18" fmla="*/ 7 w 20"/>
                <a:gd name="T19" fmla="*/ 44 h 119"/>
                <a:gd name="T20" fmla="*/ 5 w 20"/>
                <a:gd name="T21" fmla="*/ 29 h 119"/>
                <a:gd name="T22" fmla="*/ 2 w 20"/>
                <a:gd name="T23" fmla="*/ 15 h 119"/>
                <a:gd name="T24" fmla="*/ 0 w 20"/>
                <a:gd name="T25" fmla="*/ 0 h 119"/>
                <a:gd name="T26" fmla="*/ 0 w 20"/>
                <a:gd name="T27" fmla="*/ 0 h 119"/>
                <a:gd name="T28" fmla="*/ 0 w 20"/>
                <a:gd name="T29" fmla="*/ 0 h 119"/>
                <a:gd name="T30" fmla="*/ 0 w 20"/>
                <a:gd name="T31" fmla="*/ 0 h 119"/>
                <a:gd name="T32" fmla="*/ 0 w 20"/>
                <a:gd name="T33" fmla="*/ 0 h 119"/>
                <a:gd name="T34" fmla="*/ 0 w 20"/>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19"/>
                <a:gd name="T56" fmla="*/ 20 w 20"/>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19">
                  <a:moveTo>
                    <a:pt x="0" y="0"/>
                  </a:moveTo>
                  <a:lnTo>
                    <a:pt x="1" y="30"/>
                  </a:lnTo>
                  <a:lnTo>
                    <a:pt x="5" y="60"/>
                  </a:lnTo>
                  <a:lnTo>
                    <a:pt x="10" y="89"/>
                  </a:lnTo>
                  <a:lnTo>
                    <a:pt x="15" y="118"/>
                  </a:lnTo>
                  <a:lnTo>
                    <a:pt x="16" y="119"/>
                  </a:lnTo>
                  <a:lnTo>
                    <a:pt x="18" y="118"/>
                  </a:lnTo>
                  <a:lnTo>
                    <a:pt x="20" y="117"/>
                  </a:lnTo>
                  <a:lnTo>
                    <a:pt x="20" y="116"/>
                  </a:lnTo>
                  <a:lnTo>
                    <a:pt x="15" y="87"/>
                  </a:lnTo>
                  <a:lnTo>
                    <a:pt x="10" y="58"/>
                  </a:lnTo>
                  <a:lnTo>
                    <a:pt x="4" y="29"/>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1" name="Freeform 388"/>
            <p:cNvSpPr>
              <a:spLocks/>
            </p:cNvSpPr>
            <p:nvPr/>
          </p:nvSpPr>
          <p:spPr bwMode="auto">
            <a:xfrm>
              <a:off x="3247" y="2425"/>
              <a:ext cx="150" cy="68"/>
            </a:xfrm>
            <a:custGeom>
              <a:avLst/>
              <a:gdLst>
                <a:gd name="T0" fmla="*/ 150 w 299"/>
                <a:gd name="T1" fmla="*/ 0 h 136"/>
                <a:gd name="T2" fmla="*/ 146 w 299"/>
                <a:gd name="T3" fmla="*/ 2 h 136"/>
                <a:gd name="T4" fmla="*/ 142 w 299"/>
                <a:gd name="T5" fmla="*/ 3 h 136"/>
                <a:gd name="T6" fmla="*/ 139 w 299"/>
                <a:gd name="T7" fmla="*/ 6 h 136"/>
                <a:gd name="T8" fmla="*/ 135 w 299"/>
                <a:gd name="T9" fmla="*/ 7 h 136"/>
                <a:gd name="T10" fmla="*/ 132 w 299"/>
                <a:gd name="T11" fmla="*/ 10 h 136"/>
                <a:gd name="T12" fmla="*/ 128 w 299"/>
                <a:gd name="T13" fmla="*/ 13 h 136"/>
                <a:gd name="T14" fmla="*/ 126 w 299"/>
                <a:gd name="T15" fmla="*/ 15 h 136"/>
                <a:gd name="T16" fmla="*/ 122 w 299"/>
                <a:gd name="T17" fmla="*/ 17 h 136"/>
                <a:gd name="T18" fmla="*/ 118 w 299"/>
                <a:gd name="T19" fmla="*/ 21 h 136"/>
                <a:gd name="T20" fmla="*/ 113 w 299"/>
                <a:gd name="T21" fmla="*/ 24 h 136"/>
                <a:gd name="T22" fmla="*/ 108 w 299"/>
                <a:gd name="T23" fmla="*/ 26 h 136"/>
                <a:gd name="T24" fmla="*/ 104 w 299"/>
                <a:gd name="T25" fmla="*/ 29 h 136"/>
                <a:gd name="T26" fmla="*/ 99 w 299"/>
                <a:gd name="T27" fmla="*/ 31 h 136"/>
                <a:gd name="T28" fmla="*/ 94 w 299"/>
                <a:gd name="T29" fmla="*/ 34 h 136"/>
                <a:gd name="T30" fmla="*/ 89 w 299"/>
                <a:gd name="T31" fmla="*/ 36 h 136"/>
                <a:gd name="T32" fmla="*/ 84 w 299"/>
                <a:gd name="T33" fmla="*/ 37 h 136"/>
                <a:gd name="T34" fmla="*/ 74 w 299"/>
                <a:gd name="T35" fmla="*/ 41 h 136"/>
                <a:gd name="T36" fmla="*/ 65 w 299"/>
                <a:gd name="T37" fmla="*/ 44 h 136"/>
                <a:gd name="T38" fmla="*/ 54 w 299"/>
                <a:gd name="T39" fmla="*/ 47 h 136"/>
                <a:gd name="T40" fmla="*/ 44 w 299"/>
                <a:gd name="T41" fmla="*/ 49 h 136"/>
                <a:gd name="T42" fmla="*/ 34 w 299"/>
                <a:gd name="T43" fmla="*/ 52 h 136"/>
                <a:gd name="T44" fmla="*/ 24 w 299"/>
                <a:gd name="T45" fmla="*/ 55 h 136"/>
                <a:gd name="T46" fmla="*/ 14 w 299"/>
                <a:gd name="T47" fmla="*/ 57 h 136"/>
                <a:gd name="T48" fmla="*/ 4 w 299"/>
                <a:gd name="T49" fmla="*/ 60 h 136"/>
                <a:gd name="T50" fmla="*/ 2 w 299"/>
                <a:gd name="T51" fmla="*/ 62 h 136"/>
                <a:gd name="T52" fmla="*/ 0 w 299"/>
                <a:gd name="T53" fmla="*/ 66 h 136"/>
                <a:gd name="T54" fmla="*/ 0 w 299"/>
                <a:gd name="T55" fmla="*/ 68 h 136"/>
                <a:gd name="T56" fmla="*/ 3 w 299"/>
                <a:gd name="T57" fmla="*/ 68 h 136"/>
                <a:gd name="T58" fmla="*/ 13 w 299"/>
                <a:gd name="T59" fmla="*/ 67 h 136"/>
                <a:gd name="T60" fmla="*/ 22 w 299"/>
                <a:gd name="T61" fmla="*/ 65 h 136"/>
                <a:gd name="T62" fmla="*/ 32 w 299"/>
                <a:gd name="T63" fmla="*/ 62 h 136"/>
                <a:gd name="T64" fmla="*/ 43 w 299"/>
                <a:gd name="T65" fmla="*/ 58 h 136"/>
                <a:gd name="T66" fmla="*/ 52 w 299"/>
                <a:gd name="T67" fmla="*/ 54 h 136"/>
                <a:gd name="T68" fmla="*/ 62 w 299"/>
                <a:gd name="T69" fmla="*/ 50 h 136"/>
                <a:gd name="T70" fmla="*/ 71 w 299"/>
                <a:gd name="T71" fmla="*/ 47 h 136"/>
                <a:gd name="T72" fmla="*/ 80 w 299"/>
                <a:gd name="T73" fmla="*/ 43 h 136"/>
                <a:gd name="T74" fmla="*/ 84 w 299"/>
                <a:gd name="T75" fmla="*/ 41 h 136"/>
                <a:gd name="T76" fmla="*/ 88 w 299"/>
                <a:gd name="T77" fmla="*/ 39 h 136"/>
                <a:gd name="T78" fmla="*/ 92 w 299"/>
                <a:gd name="T79" fmla="*/ 37 h 136"/>
                <a:gd name="T80" fmla="*/ 96 w 299"/>
                <a:gd name="T81" fmla="*/ 35 h 136"/>
                <a:gd name="T82" fmla="*/ 99 w 299"/>
                <a:gd name="T83" fmla="*/ 34 h 136"/>
                <a:gd name="T84" fmla="*/ 103 w 299"/>
                <a:gd name="T85" fmla="*/ 31 h 136"/>
                <a:gd name="T86" fmla="*/ 107 w 299"/>
                <a:gd name="T87" fmla="*/ 29 h 136"/>
                <a:gd name="T88" fmla="*/ 110 w 299"/>
                <a:gd name="T89" fmla="*/ 26 h 136"/>
                <a:gd name="T90" fmla="*/ 115 w 299"/>
                <a:gd name="T91" fmla="*/ 23 h 136"/>
                <a:gd name="T92" fmla="*/ 120 w 299"/>
                <a:gd name="T93" fmla="*/ 20 h 136"/>
                <a:gd name="T94" fmla="*/ 125 w 299"/>
                <a:gd name="T95" fmla="*/ 17 h 136"/>
                <a:gd name="T96" fmla="*/ 130 w 299"/>
                <a:gd name="T97" fmla="*/ 13 h 136"/>
                <a:gd name="T98" fmla="*/ 135 w 299"/>
                <a:gd name="T99" fmla="*/ 9 h 136"/>
                <a:gd name="T100" fmla="*/ 139 w 299"/>
                <a:gd name="T101" fmla="*/ 6 h 136"/>
                <a:gd name="T102" fmla="*/ 145 w 299"/>
                <a:gd name="T103" fmla="*/ 3 h 136"/>
                <a:gd name="T104" fmla="*/ 150 w 299"/>
                <a:gd name="T105" fmla="*/ 0 h 136"/>
                <a:gd name="T106" fmla="*/ 150 w 299"/>
                <a:gd name="T107" fmla="*/ 0 h 136"/>
                <a:gd name="T108" fmla="*/ 150 w 299"/>
                <a:gd name="T109" fmla="*/ 0 h 136"/>
                <a:gd name="T110" fmla="*/ 150 w 299"/>
                <a:gd name="T111" fmla="*/ 0 h 136"/>
                <a:gd name="T112" fmla="*/ 150 w 299"/>
                <a:gd name="T113" fmla="*/ 0 h 136"/>
                <a:gd name="T114" fmla="*/ 150 w 299"/>
                <a:gd name="T115" fmla="*/ 0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9"/>
                <a:gd name="T175" fmla="*/ 0 h 136"/>
                <a:gd name="T176" fmla="*/ 299 w 299"/>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9" h="136">
                  <a:moveTo>
                    <a:pt x="299" y="0"/>
                  </a:moveTo>
                  <a:lnTo>
                    <a:pt x="292" y="4"/>
                  </a:lnTo>
                  <a:lnTo>
                    <a:pt x="284" y="7"/>
                  </a:lnTo>
                  <a:lnTo>
                    <a:pt x="277" y="12"/>
                  </a:lnTo>
                  <a:lnTo>
                    <a:pt x="270" y="15"/>
                  </a:lnTo>
                  <a:lnTo>
                    <a:pt x="263" y="21"/>
                  </a:lnTo>
                  <a:lnTo>
                    <a:pt x="256" y="26"/>
                  </a:lnTo>
                  <a:lnTo>
                    <a:pt x="251" y="30"/>
                  </a:lnTo>
                  <a:lnTo>
                    <a:pt x="244" y="35"/>
                  </a:lnTo>
                  <a:lnTo>
                    <a:pt x="235" y="42"/>
                  </a:lnTo>
                  <a:lnTo>
                    <a:pt x="225" y="48"/>
                  </a:lnTo>
                  <a:lnTo>
                    <a:pt x="216" y="53"/>
                  </a:lnTo>
                  <a:lnTo>
                    <a:pt x="207" y="58"/>
                  </a:lnTo>
                  <a:lnTo>
                    <a:pt x="198" y="63"/>
                  </a:lnTo>
                  <a:lnTo>
                    <a:pt x="187" y="67"/>
                  </a:lnTo>
                  <a:lnTo>
                    <a:pt x="178" y="72"/>
                  </a:lnTo>
                  <a:lnTo>
                    <a:pt x="168" y="75"/>
                  </a:lnTo>
                  <a:lnTo>
                    <a:pt x="148" y="82"/>
                  </a:lnTo>
                  <a:lnTo>
                    <a:pt x="129" y="89"/>
                  </a:lnTo>
                  <a:lnTo>
                    <a:pt x="108" y="94"/>
                  </a:lnTo>
                  <a:lnTo>
                    <a:pt x="88" y="99"/>
                  </a:lnTo>
                  <a:lnTo>
                    <a:pt x="67" y="104"/>
                  </a:lnTo>
                  <a:lnTo>
                    <a:pt x="47" y="110"/>
                  </a:lnTo>
                  <a:lnTo>
                    <a:pt x="27" y="114"/>
                  </a:lnTo>
                  <a:lnTo>
                    <a:pt x="8" y="121"/>
                  </a:lnTo>
                  <a:lnTo>
                    <a:pt x="3" y="125"/>
                  </a:lnTo>
                  <a:lnTo>
                    <a:pt x="0" y="131"/>
                  </a:lnTo>
                  <a:lnTo>
                    <a:pt x="0" y="135"/>
                  </a:lnTo>
                  <a:lnTo>
                    <a:pt x="5" y="136"/>
                  </a:lnTo>
                  <a:lnTo>
                    <a:pt x="25" y="134"/>
                  </a:lnTo>
                  <a:lnTo>
                    <a:pt x="44" y="129"/>
                  </a:lnTo>
                  <a:lnTo>
                    <a:pt x="64" y="124"/>
                  </a:lnTo>
                  <a:lnTo>
                    <a:pt x="85" y="117"/>
                  </a:lnTo>
                  <a:lnTo>
                    <a:pt x="103" y="109"/>
                  </a:lnTo>
                  <a:lnTo>
                    <a:pt x="123" y="101"/>
                  </a:lnTo>
                  <a:lnTo>
                    <a:pt x="141" y="94"/>
                  </a:lnTo>
                  <a:lnTo>
                    <a:pt x="160" y="86"/>
                  </a:lnTo>
                  <a:lnTo>
                    <a:pt x="168" y="82"/>
                  </a:lnTo>
                  <a:lnTo>
                    <a:pt x="175" y="79"/>
                  </a:lnTo>
                  <a:lnTo>
                    <a:pt x="183" y="75"/>
                  </a:lnTo>
                  <a:lnTo>
                    <a:pt x="191" y="71"/>
                  </a:lnTo>
                  <a:lnTo>
                    <a:pt x="198" y="67"/>
                  </a:lnTo>
                  <a:lnTo>
                    <a:pt x="206" y="63"/>
                  </a:lnTo>
                  <a:lnTo>
                    <a:pt x="213" y="58"/>
                  </a:lnTo>
                  <a:lnTo>
                    <a:pt x="220" y="53"/>
                  </a:lnTo>
                  <a:lnTo>
                    <a:pt x="230" y="46"/>
                  </a:lnTo>
                  <a:lnTo>
                    <a:pt x="239" y="40"/>
                  </a:lnTo>
                  <a:lnTo>
                    <a:pt x="250" y="33"/>
                  </a:lnTo>
                  <a:lnTo>
                    <a:pt x="259" y="26"/>
                  </a:lnTo>
                  <a:lnTo>
                    <a:pt x="269" y="19"/>
                  </a:lnTo>
                  <a:lnTo>
                    <a:pt x="278" y="12"/>
                  </a:lnTo>
                  <a:lnTo>
                    <a:pt x="289" y="6"/>
                  </a:lnTo>
                  <a:lnTo>
                    <a:pt x="299"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2" name="Freeform 389"/>
            <p:cNvSpPr>
              <a:spLocks/>
            </p:cNvSpPr>
            <p:nvPr/>
          </p:nvSpPr>
          <p:spPr bwMode="auto">
            <a:xfrm>
              <a:off x="3266" y="2481"/>
              <a:ext cx="10" cy="67"/>
            </a:xfrm>
            <a:custGeom>
              <a:avLst/>
              <a:gdLst>
                <a:gd name="T0" fmla="*/ 2 w 19"/>
                <a:gd name="T1" fmla="*/ 0 h 136"/>
                <a:gd name="T2" fmla="*/ 1 w 19"/>
                <a:gd name="T3" fmla="*/ 16 h 136"/>
                <a:gd name="T4" fmla="*/ 0 w 19"/>
                <a:gd name="T5" fmla="*/ 34 h 136"/>
                <a:gd name="T6" fmla="*/ 1 w 19"/>
                <a:gd name="T7" fmla="*/ 52 h 136"/>
                <a:gd name="T8" fmla="*/ 6 w 19"/>
                <a:gd name="T9" fmla="*/ 67 h 136"/>
                <a:gd name="T10" fmla="*/ 8 w 19"/>
                <a:gd name="T11" fmla="*/ 67 h 136"/>
                <a:gd name="T12" fmla="*/ 9 w 19"/>
                <a:gd name="T13" fmla="*/ 67 h 136"/>
                <a:gd name="T14" fmla="*/ 10 w 19"/>
                <a:gd name="T15" fmla="*/ 66 h 136"/>
                <a:gd name="T16" fmla="*/ 10 w 19"/>
                <a:gd name="T17" fmla="*/ 65 h 136"/>
                <a:gd name="T18" fmla="*/ 6 w 19"/>
                <a:gd name="T19" fmla="*/ 49 h 136"/>
                <a:gd name="T20" fmla="*/ 4 w 19"/>
                <a:gd name="T21" fmla="*/ 33 h 136"/>
                <a:gd name="T22" fmla="*/ 3 w 19"/>
                <a:gd name="T23" fmla="*/ 16 h 136"/>
                <a:gd name="T24" fmla="*/ 2 w 19"/>
                <a:gd name="T25" fmla="*/ 0 h 136"/>
                <a:gd name="T26" fmla="*/ 2 w 19"/>
                <a:gd name="T27" fmla="*/ 0 h 136"/>
                <a:gd name="T28" fmla="*/ 2 w 19"/>
                <a:gd name="T29" fmla="*/ 0 h 136"/>
                <a:gd name="T30" fmla="*/ 2 w 19"/>
                <a:gd name="T31" fmla="*/ 0 h 136"/>
                <a:gd name="T32" fmla="*/ 2 w 19"/>
                <a:gd name="T33" fmla="*/ 0 h 136"/>
                <a:gd name="T34" fmla="*/ 2 w 19"/>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36"/>
                <a:gd name="T56" fmla="*/ 19 w 19"/>
                <a:gd name="T57" fmla="*/ 136 h 1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36">
                  <a:moveTo>
                    <a:pt x="4" y="0"/>
                  </a:moveTo>
                  <a:lnTo>
                    <a:pt x="2" y="33"/>
                  </a:lnTo>
                  <a:lnTo>
                    <a:pt x="0" y="69"/>
                  </a:lnTo>
                  <a:lnTo>
                    <a:pt x="2" y="105"/>
                  </a:lnTo>
                  <a:lnTo>
                    <a:pt x="12" y="136"/>
                  </a:lnTo>
                  <a:lnTo>
                    <a:pt x="15" y="136"/>
                  </a:lnTo>
                  <a:lnTo>
                    <a:pt x="17" y="135"/>
                  </a:lnTo>
                  <a:lnTo>
                    <a:pt x="19" y="134"/>
                  </a:lnTo>
                  <a:lnTo>
                    <a:pt x="19" y="131"/>
                  </a:lnTo>
                  <a:lnTo>
                    <a:pt x="11" y="99"/>
                  </a:lnTo>
                  <a:lnTo>
                    <a:pt x="7" y="67"/>
                  </a:lnTo>
                  <a:lnTo>
                    <a:pt x="5" y="33"/>
                  </a:lnTo>
                  <a:lnTo>
                    <a:pt x="4"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3" name="Freeform 390"/>
            <p:cNvSpPr>
              <a:spLocks/>
            </p:cNvSpPr>
            <p:nvPr/>
          </p:nvSpPr>
          <p:spPr bwMode="auto">
            <a:xfrm>
              <a:off x="3236" y="2475"/>
              <a:ext cx="47" cy="55"/>
            </a:xfrm>
            <a:custGeom>
              <a:avLst/>
              <a:gdLst>
                <a:gd name="T0" fmla="*/ 0 w 95"/>
                <a:gd name="T1" fmla="*/ 55 h 111"/>
                <a:gd name="T2" fmla="*/ 4 w 95"/>
                <a:gd name="T3" fmla="*/ 54 h 111"/>
                <a:gd name="T4" fmla="*/ 6 w 95"/>
                <a:gd name="T5" fmla="*/ 53 h 111"/>
                <a:gd name="T6" fmla="*/ 9 w 95"/>
                <a:gd name="T7" fmla="*/ 52 h 111"/>
                <a:gd name="T8" fmla="*/ 12 w 95"/>
                <a:gd name="T9" fmla="*/ 52 h 111"/>
                <a:gd name="T10" fmla="*/ 14 w 95"/>
                <a:gd name="T11" fmla="*/ 51 h 111"/>
                <a:gd name="T12" fmla="*/ 16 w 95"/>
                <a:gd name="T13" fmla="*/ 50 h 111"/>
                <a:gd name="T14" fmla="*/ 18 w 95"/>
                <a:gd name="T15" fmla="*/ 49 h 111"/>
                <a:gd name="T16" fmla="*/ 20 w 95"/>
                <a:gd name="T17" fmla="*/ 48 h 111"/>
                <a:gd name="T18" fmla="*/ 23 w 95"/>
                <a:gd name="T19" fmla="*/ 48 h 111"/>
                <a:gd name="T20" fmla="*/ 24 w 95"/>
                <a:gd name="T21" fmla="*/ 47 h 111"/>
                <a:gd name="T22" fmla="*/ 26 w 95"/>
                <a:gd name="T23" fmla="*/ 45 h 111"/>
                <a:gd name="T24" fmla="*/ 28 w 95"/>
                <a:gd name="T25" fmla="*/ 44 h 111"/>
                <a:gd name="T26" fmla="*/ 28 w 95"/>
                <a:gd name="T27" fmla="*/ 44 h 111"/>
                <a:gd name="T28" fmla="*/ 30 w 95"/>
                <a:gd name="T29" fmla="*/ 43 h 111"/>
                <a:gd name="T30" fmla="*/ 30 w 95"/>
                <a:gd name="T31" fmla="*/ 42 h 111"/>
                <a:gd name="T32" fmla="*/ 31 w 95"/>
                <a:gd name="T33" fmla="*/ 41 h 111"/>
                <a:gd name="T34" fmla="*/ 32 w 95"/>
                <a:gd name="T35" fmla="*/ 41 h 111"/>
                <a:gd name="T36" fmla="*/ 33 w 95"/>
                <a:gd name="T37" fmla="*/ 41 h 111"/>
                <a:gd name="T38" fmla="*/ 33 w 95"/>
                <a:gd name="T39" fmla="*/ 41 h 111"/>
                <a:gd name="T40" fmla="*/ 32 w 95"/>
                <a:gd name="T41" fmla="*/ 41 h 111"/>
                <a:gd name="T42" fmla="*/ 36 w 95"/>
                <a:gd name="T43" fmla="*/ 40 h 111"/>
                <a:gd name="T44" fmla="*/ 40 w 95"/>
                <a:gd name="T45" fmla="*/ 37 h 111"/>
                <a:gd name="T46" fmla="*/ 44 w 95"/>
                <a:gd name="T47" fmla="*/ 33 h 111"/>
                <a:gd name="T48" fmla="*/ 46 w 95"/>
                <a:gd name="T49" fmla="*/ 28 h 111"/>
                <a:gd name="T50" fmla="*/ 47 w 95"/>
                <a:gd name="T51" fmla="*/ 24 h 111"/>
                <a:gd name="T52" fmla="*/ 48 w 95"/>
                <a:gd name="T53" fmla="*/ 18 h 111"/>
                <a:gd name="T54" fmla="*/ 47 w 95"/>
                <a:gd name="T55" fmla="*/ 14 h 111"/>
                <a:gd name="T56" fmla="*/ 46 w 95"/>
                <a:gd name="T57" fmla="*/ 9 h 111"/>
                <a:gd name="T58" fmla="*/ 42 w 95"/>
                <a:gd name="T59" fmla="*/ 5 h 111"/>
                <a:gd name="T60" fmla="*/ 38 w 95"/>
                <a:gd name="T61" fmla="*/ 2 h 111"/>
                <a:gd name="T62" fmla="*/ 32 w 95"/>
                <a:gd name="T63" fmla="*/ 0 h 111"/>
                <a:gd name="T64" fmla="*/ 27 w 95"/>
                <a:gd name="T65" fmla="*/ 0 h 111"/>
                <a:gd name="T66" fmla="*/ 21 w 95"/>
                <a:gd name="T67" fmla="*/ 1 h 111"/>
                <a:gd name="T68" fmla="*/ 17 w 95"/>
                <a:gd name="T69" fmla="*/ 4 h 111"/>
                <a:gd name="T70" fmla="*/ 12 w 95"/>
                <a:gd name="T71" fmla="*/ 7 h 111"/>
                <a:gd name="T72" fmla="*/ 9 w 95"/>
                <a:gd name="T73" fmla="*/ 12 h 111"/>
                <a:gd name="T74" fmla="*/ 6 w 95"/>
                <a:gd name="T75" fmla="*/ 17 h 111"/>
                <a:gd name="T76" fmla="*/ 5 w 95"/>
                <a:gd name="T77" fmla="*/ 23 h 111"/>
                <a:gd name="T78" fmla="*/ 4 w 95"/>
                <a:gd name="T79" fmla="*/ 28 h 111"/>
                <a:gd name="T80" fmla="*/ 4 w 95"/>
                <a:gd name="T81" fmla="*/ 34 h 111"/>
                <a:gd name="T82" fmla="*/ 4 w 95"/>
                <a:gd name="T83" fmla="*/ 36 h 111"/>
                <a:gd name="T84" fmla="*/ 2 w 95"/>
                <a:gd name="T85" fmla="*/ 37 h 111"/>
                <a:gd name="T86" fmla="*/ 2 w 95"/>
                <a:gd name="T87" fmla="*/ 40 h 111"/>
                <a:gd name="T88" fmla="*/ 1 w 95"/>
                <a:gd name="T89" fmla="*/ 41 h 111"/>
                <a:gd name="T90" fmla="*/ 1 w 95"/>
                <a:gd name="T91" fmla="*/ 45 h 111"/>
                <a:gd name="T92" fmla="*/ 1 w 95"/>
                <a:gd name="T93" fmla="*/ 48 h 111"/>
                <a:gd name="T94" fmla="*/ 0 w 95"/>
                <a:gd name="T95" fmla="*/ 52 h 111"/>
                <a:gd name="T96" fmla="*/ 0 w 95"/>
                <a:gd name="T97" fmla="*/ 55 h 111"/>
                <a:gd name="T98" fmla="*/ 0 w 95"/>
                <a:gd name="T99" fmla="*/ 55 h 111"/>
                <a:gd name="T100" fmla="*/ 0 w 95"/>
                <a:gd name="T101" fmla="*/ 55 h 111"/>
                <a:gd name="T102" fmla="*/ 0 w 95"/>
                <a:gd name="T103" fmla="*/ 55 h 111"/>
                <a:gd name="T104" fmla="*/ 0 w 95"/>
                <a:gd name="T105" fmla="*/ 55 h 111"/>
                <a:gd name="T106" fmla="*/ 0 w 95"/>
                <a:gd name="T107" fmla="*/ 55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
                <a:gd name="T163" fmla="*/ 0 h 111"/>
                <a:gd name="T164" fmla="*/ 95 w 95"/>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 h="111">
                  <a:moveTo>
                    <a:pt x="0" y="111"/>
                  </a:moveTo>
                  <a:lnTo>
                    <a:pt x="7" y="109"/>
                  </a:lnTo>
                  <a:lnTo>
                    <a:pt x="11" y="106"/>
                  </a:lnTo>
                  <a:lnTo>
                    <a:pt x="17" y="105"/>
                  </a:lnTo>
                  <a:lnTo>
                    <a:pt x="23" y="104"/>
                  </a:lnTo>
                  <a:lnTo>
                    <a:pt x="27" y="102"/>
                  </a:lnTo>
                  <a:lnTo>
                    <a:pt x="32" y="101"/>
                  </a:lnTo>
                  <a:lnTo>
                    <a:pt x="35" y="98"/>
                  </a:lnTo>
                  <a:lnTo>
                    <a:pt x="40" y="97"/>
                  </a:lnTo>
                  <a:lnTo>
                    <a:pt x="45" y="96"/>
                  </a:lnTo>
                  <a:lnTo>
                    <a:pt x="48" y="94"/>
                  </a:lnTo>
                  <a:lnTo>
                    <a:pt x="52" y="91"/>
                  </a:lnTo>
                  <a:lnTo>
                    <a:pt x="55" y="89"/>
                  </a:lnTo>
                  <a:lnTo>
                    <a:pt x="56" y="88"/>
                  </a:lnTo>
                  <a:lnTo>
                    <a:pt x="59" y="86"/>
                  </a:lnTo>
                  <a:lnTo>
                    <a:pt x="60" y="85"/>
                  </a:lnTo>
                  <a:lnTo>
                    <a:pt x="61" y="83"/>
                  </a:lnTo>
                  <a:lnTo>
                    <a:pt x="63" y="82"/>
                  </a:lnTo>
                  <a:lnTo>
                    <a:pt x="65" y="82"/>
                  </a:lnTo>
                  <a:lnTo>
                    <a:pt x="63" y="83"/>
                  </a:lnTo>
                  <a:lnTo>
                    <a:pt x="72" y="80"/>
                  </a:lnTo>
                  <a:lnTo>
                    <a:pt x="80" y="74"/>
                  </a:lnTo>
                  <a:lnTo>
                    <a:pt x="87" y="66"/>
                  </a:lnTo>
                  <a:lnTo>
                    <a:pt x="92" y="57"/>
                  </a:lnTo>
                  <a:lnTo>
                    <a:pt x="94" y="48"/>
                  </a:lnTo>
                  <a:lnTo>
                    <a:pt x="95" y="37"/>
                  </a:lnTo>
                  <a:lnTo>
                    <a:pt x="94" y="28"/>
                  </a:lnTo>
                  <a:lnTo>
                    <a:pt x="91" y="19"/>
                  </a:lnTo>
                  <a:lnTo>
                    <a:pt x="84" y="10"/>
                  </a:lnTo>
                  <a:lnTo>
                    <a:pt x="75" y="4"/>
                  </a:lnTo>
                  <a:lnTo>
                    <a:pt x="64" y="0"/>
                  </a:lnTo>
                  <a:lnTo>
                    <a:pt x="54" y="0"/>
                  </a:lnTo>
                  <a:lnTo>
                    <a:pt x="42" y="3"/>
                  </a:lnTo>
                  <a:lnTo>
                    <a:pt x="33" y="9"/>
                  </a:lnTo>
                  <a:lnTo>
                    <a:pt x="24" y="15"/>
                  </a:lnTo>
                  <a:lnTo>
                    <a:pt x="17" y="25"/>
                  </a:lnTo>
                  <a:lnTo>
                    <a:pt x="12" y="35"/>
                  </a:lnTo>
                  <a:lnTo>
                    <a:pt x="10" y="47"/>
                  </a:lnTo>
                  <a:lnTo>
                    <a:pt x="8" y="57"/>
                  </a:lnTo>
                  <a:lnTo>
                    <a:pt x="7" y="68"/>
                  </a:lnTo>
                  <a:lnTo>
                    <a:pt x="7" y="72"/>
                  </a:lnTo>
                  <a:lnTo>
                    <a:pt x="4" y="75"/>
                  </a:lnTo>
                  <a:lnTo>
                    <a:pt x="3" y="80"/>
                  </a:lnTo>
                  <a:lnTo>
                    <a:pt x="2" y="83"/>
                  </a:lnTo>
                  <a:lnTo>
                    <a:pt x="1" y="90"/>
                  </a:lnTo>
                  <a:lnTo>
                    <a:pt x="1" y="97"/>
                  </a:lnTo>
                  <a:lnTo>
                    <a:pt x="0" y="104"/>
                  </a:lnTo>
                  <a:lnTo>
                    <a:pt x="0" y="11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4" name="Freeform 391"/>
            <p:cNvSpPr>
              <a:spLocks/>
            </p:cNvSpPr>
            <p:nvPr/>
          </p:nvSpPr>
          <p:spPr bwMode="auto">
            <a:xfrm>
              <a:off x="3210" y="2484"/>
              <a:ext cx="58" cy="29"/>
            </a:xfrm>
            <a:custGeom>
              <a:avLst/>
              <a:gdLst>
                <a:gd name="T0" fmla="*/ 0 w 115"/>
                <a:gd name="T1" fmla="*/ 29 h 58"/>
                <a:gd name="T2" fmla="*/ 3 w 115"/>
                <a:gd name="T3" fmla="*/ 28 h 58"/>
                <a:gd name="T4" fmla="*/ 5 w 115"/>
                <a:gd name="T5" fmla="*/ 27 h 58"/>
                <a:gd name="T6" fmla="*/ 7 w 115"/>
                <a:gd name="T7" fmla="*/ 26 h 58"/>
                <a:gd name="T8" fmla="*/ 9 w 115"/>
                <a:gd name="T9" fmla="*/ 24 h 58"/>
                <a:gd name="T10" fmla="*/ 11 w 115"/>
                <a:gd name="T11" fmla="*/ 23 h 58"/>
                <a:gd name="T12" fmla="*/ 13 w 115"/>
                <a:gd name="T13" fmla="*/ 22 h 58"/>
                <a:gd name="T14" fmla="*/ 16 w 115"/>
                <a:gd name="T15" fmla="*/ 20 h 58"/>
                <a:gd name="T16" fmla="*/ 17 w 115"/>
                <a:gd name="T17" fmla="*/ 19 h 58"/>
                <a:gd name="T18" fmla="*/ 22 w 115"/>
                <a:gd name="T19" fmla="*/ 15 h 58"/>
                <a:gd name="T20" fmla="*/ 26 w 115"/>
                <a:gd name="T21" fmla="*/ 13 h 58"/>
                <a:gd name="T22" fmla="*/ 31 w 115"/>
                <a:gd name="T23" fmla="*/ 11 h 58"/>
                <a:gd name="T24" fmla="*/ 35 w 115"/>
                <a:gd name="T25" fmla="*/ 9 h 58"/>
                <a:gd name="T26" fmla="*/ 40 w 115"/>
                <a:gd name="T27" fmla="*/ 7 h 58"/>
                <a:gd name="T28" fmla="*/ 45 w 115"/>
                <a:gd name="T29" fmla="*/ 7 h 58"/>
                <a:gd name="T30" fmla="*/ 50 w 115"/>
                <a:gd name="T31" fmla="*/ 6 h 58"/>
                <a:gd name="T32" fmla="*/ 55 w 115"/>
                <a:gd name="T33" fmla="*/ 5 h 58"/>
                <a:gd name="T34" fmla="*/ 56 w 115"/>
                <a:gd name="T35" fmla="*/ 4 h 58"/>
                <a:gd name="T36" fmla="*/ 57 w 115"/>
                <a:gd name="T37" fmla="*/ 3 h 58"/>
                <a:gd name="T38" fmla="*/ 58 w 115"/>
                <a:gd name="T39" fmla="*/ 1 h 58"/>
                <a:gd name="T40" fmla="*/ 57 w 115"/>
                <a:gd name="T41" fmla="*/ 1 h 58"/>
                <a:gd name="T42" fmla="*/ 53 w 115"/>
                <a:gd name="T43" fmla="*/ 0 h 58"/>
                <a:gd name="T44" fmla="*/ 49 w 115"/>
                <a:gd name="T45" fmla="*/ 0 h 58"/>
                <a:gd name="T46" fmla="*/ 46 w 115"/>
                <a:gd name="T47" fmla="*/ 0 h 58"/>
                <a:gd name="T48" fmla="*/ 42 w 115"/>
                <a:gd name="T49" fmla="*/ 1 h 58"/>
                <a:gd name="T50" fmla="*/ 39 w 115"/>
                <a:gd name="T51" fmla="*/ 1 h 58"/>
                <a:gd name="T52" fmla="*/ 35 w 115"/>
                <a:gd name="T53" fmla="*/ 3 h 58"/>
                <a:gd name="T54" fmla="*/ 32 w 115"/>
                <a:gd name="T55" fmla="*/ 4 h 58"/>
                <a:gd name="T56" fmla="*/ 29 w 115"/>
                <a:gd name="T57" fmla="*/ 5 h 58"/>
                <a:gd name="T58" fmla="*/ 25 w 115"/>
                <a:gd name="T59" fmla="*/ 8 h 58"/>
                <a:gd name="T60" fmla="*/ 22 w 115"/>
                <a:gd name="T61" fmla="*/ 11 h 58"/>
                <a:gd name="T62" fmla="*/ 18 w 115"/>
                <a:gd name="T63" fmla="*/ 14 h 58"/>
                <a:gd name="T64" fmla="*/ 15 w 115"/>
                <a:gd name="T65" fmla="*/ 17 h 58"/>
                <a:gd name="T66" fmla="*/ 12 w 115"/>
                <a:gd name="T67" fmla="*/ 21 h 58"/>
                <a:gd name="T68" fmla="*/ 8 w 115"/>
                <a:gd name="T69" fmla="*/ 24 h 58"/>
                <a:gd name="T70" fmla="*/ 4 w 115"/>
                <a:gd name="T71" fmla="*/ 27 h 58"/>
                <a:gd name="T72" fmla="*/ 0 w 115"/>
                <a:gd name="T73" fmla="*/ 29 h 58"/>
                <a:gd name="T74" fmla="*/ 0 w 115"/>
                <a:gd name="T75" fmla="*/ 29 h 58"/>
                <a:gd name="T76" fmla="*/ 0 w 115"/>
                <a:gd name="T77" fmla="*/ 29 h 58"/>
                <a:gd name="T78" fmla="*/ 0 w 115"/>
                <a:gd name="T79" fmla="*/ 29 h 58"/>
                <a:gd name="T80" fmla="*/ 0 w 115"/>
                <a:gd name="T81" fmla="*/ 29 h 58"/>
                <a:gd name="T82" fmla="*/ 0 w 115"/>
                <a:gd name="T83" fmla="*/ 29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
                <a:gd name="T127" fmla="*/ 0 h 58"/>
                <a:gd name="T128" fmla="*/ 115 w 115"/>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 h="58">
                  <a:moveTo>
                    <a:pt x="0" y="58"/>
                  </a:moveTo>
                  <a:lnTo>
                    <a:pt x="5" y="55"/>
                  </a:lnTo>
                  <a:lnTo>
                    <a:pt x="9" y="54"/>
                  </a:lnTo>
                  <a:lnTo>
                    <a:pt x="14" y="52"/>
                  </a:lnTo>
                  <a:lnTo>
                    <a:pt x="18" y="48"/>
                  </a:lnTo>
                  <a:lnTo>
                    <a:pt x="22" y="46"/>
                  </a:lnTo>
                  <a:lnTo>
                    <a:pt x="26" y="44"/>
                  </a:lnTo>
                  <a:lnTo>
                    <a:pt x="31" y="40"/>
                  </a:lnTo>
                  <a:lnTo>
                    <a:pt x="34" y="37"/>
                  </a:lnTo>
                  <a:lnTo>
                    <a:pt x="44" y="31"/>
                  </a:lnTo>
                  <a:lnTo>
                    <a:pt x="52" y="25"/>
                  </a:lnTo>
                  <a:lnTo>
                    <a:pt x="61" y="21"/>
                  </a:lnTo>
                  <a:lnTo>
                    <a:pt x="70" y="17"/>
                  </a:lnTo>
                  <a:lnTo>
                    <a:pt x="79" y="15"/>
                  </a:lnTo>
                  <a:lnTo>
                    <a:pt x="90" y="13"/>
                  </a:lnTo>
                  <a:lnTo>
                    <a:pt x="99" y="11"/>
                  </a:lnTo>
                  <a:lnTo>
                    <a:pt x="109" y="9"/>
                  </a:lnTo>
                  <a:lnTo>
                    <a:pt x="112" y="7"/>
                  </a:lnTo>
                  <a:lnTo>
                    <a:pt x="114" y="5"/>
                  </a:lnTo>
                  <a:lnTo>
                    <a:pt x="115" y="2"/>
                  </a:lnTo>
                  <a:lnTo>
                    <a:pt x="113" y="1"/>
                  </a:lnTo>
                  <a:lnTo>
                    <a:pt x="106" y="0"/>
                  </a:lnTo>
                  <a:lnTo>
                    <a:pt x="98" y="0"/>
                  </a:lnTo>
                  <a:lnTo>
                    <a:pt x="91" y="0"/>
                  </a:lnTo>
                  <a:lnTo>
                    <a:pt x="84" y="1"/>
                  </a:lnTo>
                  <a:lnTo>
                    <a:pt x="77" y="2"/>
                  </a:lnTo>
                  <a:lnTo>
                    <a:pt x="70" y="5"/>
                  </a:lnTo>
                  <a:lnTo>
                    <a:pt x="64" y="7"/>
                  </a:lnTo>
                  <a:lnTo>
                    <a:pt x="58" y="10"/>
                  </a:lnTo>
                  <a:lnTo>
                    <a:pt x="49" y="16"/>
                  </a:lnTo>
                  <a:lnTo>
                    <a:pt x="43" y="22"/>
                  </a:lnTo>
                  <a:lnTo>
                    <a:pt x="36" y="28"/>
                  </a:lnTo>
                  <a:lnTo>
                    <a:pt x="29" y="34"/>
                  </a:lnTo>
                  <a:lnTo>
                    <a:pt x="23" y="41"/>
                  </a:lnTo>
                  <a:lnTo>
                    <a:pt x="16" y="47"/>
                  </a:lnTo>
                  <a:lnTo>
                    <a:pt x="8" y="53"/>
                  </a:lnTo>
                  <a:lnTo>
                    <a:pt x="0" y="58"/>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5" name="Freeform 392"/>
            <p:cNvSpPr>
              <a:spLocks/>
            </p:cNvSpPr>
            <p:nvPr/>
          </p:nvSpPr>
          <p:spPr bwMode="auto">
            <a:xfrm>
              <a:off x="3152" y="2449"/>
              <a:ext cx="98" cy="348"/>
            </a:xfrm>
            <a:custGeom>
              <a:avLst/>
              <a:gdLst>
                <a:gd name="T0" fmla="*/ 98 w 195"/>
                <a:gd name="T1" fmla="*/ 0 h 693"/>
                <a:gd name="T2" fmla="*/ 91 w 195"/>
                <a:gd name="T3" fmla="*/ 9 h 693"/>
                <a:gd name="T4" fmla="*/ 85 w 195"/>
                <a:gd name="T5" fmla="*/ 19 h 693"/>
                <a:gd name="T6" fmla="*/ 78 w 195"/>
                <a:gd name="T7" fmla="*/ 28 h 693"/>
                <a:gd name="T8" fmla="*/ 72 w 195"/>
                <a:gd name="T9" fmla="*/ 38 h 693"/>
                <a:gd name="T10" fmla="*/ 66 w 195"/>
                <a:gd name="T11" fmla="*/ 48 h 693"/>
                <a:gd name="T12" fmla="*/ 59 w 195"/>
                <a:gd name="T13" fmla="*/ 58 h 693"/>
                <a:gd name="T14" fmla="*/ 54 w 195"/>
                <a:gd name="T15" fmla="*/ 68 h 693"/>
                <a:gd name="T16" fmla="*/ 48 w 195"/>
                <a:gd name="T17" fmla="*/ 78 h 693"/>
                <a:gd name="T18" fmla="*/ 43 w 195"/>
                <a:gd name="T19" fmla="*/ 87 h 693"/>
                <a:gd name="T20" fmla="*/ 38 w 195"/>
                <a:gd name="T21" fmla="*/ 97 h 693"/>
                <a:gd name="T22" fmla="*/ 35 w 195"/>
                <a:gd name="T23" fmla="*/ 107 h 693"/>
                <a:gd name="T24" fmla="*/ 31 w 195"/>
                <a:gd name="T25" fmla="*/ 118 h 693"/>
                <a:gd name="T26" fmla="*/ 27 w 195"/>
                <a:gd name="T27" fmla="*/ 128 h 693"/>
                <a:gd name="T28" fmla="*/ 24 w 195"/>
                <a:gd name="T29" fmla="*/ 139 h 693"/>
                <a:gd name="T30" fmla="*/ 21 w 195"/>
                <a:gd name="T31" fmla="*/ 149 h 693"/>
                <a:gd name="T32" fmla="*/ 18 w 195"/>
                <a:gd name="T33" fmla="*/ 160 h 693"/>
                <a:gd name="T34" fmla="*/ 12 w 195"/>
                <a:gd name="T35" fmla="*/ 183 h 693"/>
                <a:gd name="T36" fmla="*/ 7 w 195"/>
                <a:gd name="T37" fmla="*/ 206 h 693"/>
                <a:gd name="T38" fmla="*/ 4 w 195"/>
                <a:gd name="T39" fmla="*/ 229 h 693"/>
                <a:gd name="T40" fmla="*/ 2 w 195"/>
                <a:gd name="T41" fmla="*/ 253 h 693"/>
                <a:gd name="T42" fmla="*/ 0 w 195"/>
                <a:gd name="T43" fmla="*/ 276 h 693"/>
                <a:gd name="T44" fmla="*/ 0 w 195"/>
                <a:gd name="T45" fmla="*/ 299 h 693"/>
                <a:gd name="T46" fmla="*/ 1 w 195"/>
                <a:gd name="T47" fmla="*/ 323 h 693"/>
                <a:gd name="T48" fmla="*/ 4 w 195"/>
                <a:gd name="T49" fmla="*/ 346 h 693"/>
                <a:gd name="T50" fmla="*/ 5 w 195"/>
                <a:gd name="T51" fmla="*/ 347 h 693"/>
                <a:gd name="T52" fmla="*/ 7 w 195"/>
                <a:gd name="T53" fmla="*/ 346 h 693"/>
                <a:gd name="T54" fmla="*/ 9 w 195"/>
                <a:gd name="T55" fmla="*/ 345 h 693"/>
                <a:gd name="T56" fmla="*/ 9 w 195"/>
                <a:gd name="T57" fmla="*/ 343 h 693"/>
                <a:gd name="T58" fmla="*/ 12 w 195"/>
                <a:gd name="T59" fmla="*/ 296 h 693"/>
                <a:gd name="T60" fmla="*/ 14 w 195"/>
                <a:gd name="T61" fmla="*/ 250 h 693"/>
                <a:gd name="T62" fmla="*/ 18 w 195"/>
                <a:gd name="T63" fmla="*/ 204 h 693"/>
                <a:gd name="T64" fmla="*/ 26 w 195"/>
                <a:gd name="T65" fmla="*/ 158 h 693"/>
                <a:gd name="T66" fmla="*/ 29 w 195"/>
                <a:gd name="T67" fmla="*/ 147 h 693"/>
                <a:gd name="T68" fmla="*/ 32 w 195"/>
                <a:gd name="T69" fmla="*/ 137 h 693"/>
                <a:gd name="T70" fmla="*/ 35 w 195"/>
                <a:gd name="T71" fmla="*/ 126 h 693"/>
                <a:gd name="T72" fmla="*/ 38 w 195"/>
                <a:gd name="T73" fmla="*/ 115 h 693"/>
                <a:gd name="T74" fmla="*/ 41 w 195"/>
                <a:gd name="T75" fmla="*/ 104 h 693"/>
                <a:gd name="T76" fmla="*/ 46 w 195"/>
                <a:gd name="T77" fmla="*/ 95 h 693"/>
                <a:gd name="T78" fmla="*/ 50 w 195"/>
                <a:gd name="T79" fmla="*/ 84 h 693"/>
                <a:gd name="T80" fmla="*/ 55 w 195"/>
                <a:gd name="T81" fmla="*/ 74 h 693"/>
                <a:gd name="T82" fmla="*/ 60 w 195"/>
                <a:gd name="T83" fmla="*/ 65 h 693"/>
                <a:gd name="T84" fmla="*/ 65 w 195"/>
                <a:gd name="T85" fmla="*/ 55 h 693"/>
                <a:gd name="T86" fmla="*/ 71 w 195"/>
                <a:gd name="T87" fmla="*/ 46 h 693"/>
                <a:gd name="T88" fmla="*/ 77 w 195"/>
                <a:gd name="T89" fmla="*/ 37 h 693"/>
                <a:gd name="T90" fmla="*/ 82 w 195"/>
                <a:gd name="T91" fmla="*/ 28 h 693"/>
                <a:gd name="T92" fmla="*/ 88 w 195"/>
                <a:gd name="T93" fmla="*/ 19 h 693"/>
                <a:gd name="T94" fmla="*/ 93 w 195"/>
                <a:gd name="T95" fmla="*/ 9 h 693"/>
                <a:gd name="T96" fmla="*/ 98 w 195"/>
                <a:gd name="T97" fmla="*/ 0 h 693"/>
                <a:gd name="T98" fmla="*/ 98 w 195"/>
                <a:gd name="T99" fmla="*/ 0 h 693"/>
                <a:gd name="T100" fmla="*/ 98 w 195"/>
                <a:gd name="T101" fmla="*/ 0 h 693"/>
                <a:gd name="T102" fmla="*/ 98 w 195"/>
                <a:gd name="T103" fmla="*/ 0 h 693"/>
                <a:gd name="T104" fmla="*/ 98 w 195"/>
                <a:gd name="T105" fmla="*/ 0 h 693"/>
                <a:gd name="T106" fmla="*/ 98 w 195"/>
                <a:gd name="T107" fmla="*/ 0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
                <a:gd name="T163" fmla="*/ 0 h 693"/>
                <a:gd name="T164" fmla="*/ 195 w 195"/>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 h="693">
                  <a:moveTo>
                    <a:pt x="195" y="0"/>
                  </a:moveTo>
                  <a:lnTo>
                    <a:pt x="182" y="18"/>
                  </a:lnTo>
                  <a:lnTo>
                    <a:pt x="169" y="38"/>
                  </a:lnTo>
                  <a:lnTo>
                    <a:pt x="156" y="56"/>
                  </a:lnTo>
                  <a:lnTo>
                    <a:pt x="144" y="76"/>
                  </a:lnTo>
                  <a:lnTo>
                    <a:pt x="131" y="95"/>
                  </a:lnTo>
                  <a:lnTo>
                    <a:pt x="118" y="116"/>
                  </a:lnTo>
                  <a:lnTo>
                    <a:pt x="107" y="136"/>
                  </a:lnTo>
                  <a:lnTo>
                    <a:pt x="95" y="155"/>
                  </a:lnTo>
                  <a:lnTo>
                    <a:pt x="85" y="174"/>
                  </a:lnTo>
                  <a:lnTo>
                    <a:pt x="76" y="194"/>
                  </a:lnTo>
                  <a:lnTo>
                    <a:pt x="69" y="214"/>
                  </a:lnTo>
                  <a:lnTo>
                    <a:pt x="61" y="235"/>
                  </a:lnTo>
                  <a:lnTo>
                    <a:pt x="54" y="256"/>
                  </a:lnTo>
                  <a:lnTo>
                    <a:pt x="48" y="277"/>
                  </a:lnTo>
                  <a:lnTo>
                    <a:pt x="42" y="298"/>
                  </a:lnTo>
                  <a:lnTo>
                    <a:pt x="35" y="319"/>
                  </a:lnTo>
                  <a:lnTo>
                    <a:pt x="23" y="365"/>
                  </a:lnTo>
                  <a:lnTo>
                    <a:pt x="14" y="411"/>
                  </a:lnTo>
                  <a:lnTo>
                    <a:pt x="8" y="458"/>
                  </a:lnTo>
                  <a:lnTo>
                    <a:pt x="3" y="505"/>
                  </a:lnTo>
                  <a:lnTo>
                    <a:pt x="0" y="552"/>
                  </a:lnTo>
                  <a:lnTo>
                    <a:pt x="0" y="598"/>
                  </a:lnTo>
                  <a:lnTo>
                    <a:pt x="2" y="645"/>
                  </a:lnTo>
                  <a:lnTo>
                    <a:pt x="8" y="691"/>
                  </a:lnTo>
                  <a:lnTo>
                    <a:pt x="10" y="693"/>
                  </a:lnTo>
                  <a:lnTo>
                    <a:pt x="13" y="691"/>
                  </a:lnTo>
                  <a:lnTo>
                    <a:pt x="17" y="689"/>
                  </a:lnTo>
                  <a:lnTo>
                    <a:pt x="18" y="685"/>
                  </a:lnTo>
                  <a:lnTo>
                    <a:pt x="23" y="592"/>
                  </a:lnTo>
                  <a:lnTo>
                    <a:pt x="27" y="500"/>
                  </a:lnTo>
                  <a:lnTo>
                    <a:pt x="35" y="408"/>
                  </a:lnTo>
                  <a:lnTo>
                    <a:pt x="51" y="315"/>
                  </a:lnTo>
                  <a:lnTo>
                    <a:pt x="57" y="294"/>
                  </a:lnTo>
                  <a:lnTo>
                    <a:pt x="63" y="273"/>
                  </a:lnTo>
                  <a:lnTo>
                    <a:pt x="69" y="251"/>
                  </a:lnTo>
                  <a:lnTo>
                    <a:pt x="76" y="230"/>
                  </a:lnTo>
                  <a:lnTo>
                    <a:pt x="82" y="208"/>
                  </a:lnTo>
                  <a:lnTo>
                    <a:pt x="91" y="189"/>
                  </a:lnTo>
                  <a:lnTo>
                    <a:pt x="99" y="168"/>
                  </a:lnTo>
                  <a:lnTo>
                    <a:pt x="109" y="148"/>
                  </a:lnTo>
                  <a:lnTo>
                    <a:pt x="119" y="130"/>
                  </a:lnTo>
                  <a:lnTo>
                    <a:pt x="130" y="110"/>
                  </a:lnTo>
                  <a:lnTo>
                    <a:pt x="141" y="92"/>
                  </a:lnTo>
                  <a:lnTo>
                    <a:pt x="153" y="74"/>
                  </a:lnTo>
                  <a:lnTo>
                    <a:pt x="163" y="56"/>
                  </a:lnTo>
                  <a:lnTo>
                    <a:pt x="175" y="38"/>
                  </a:lnTo>
                  <a:lnTo>
                    <a:pt x="185" y="18"/>
                  </a:lnTo>
                  <a:lnTo>
                    <a:pt x="195"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6" name="Freeform 393"/>
            <p:cNvSpPr>
              <a:spLocks/>
            </p:cNvSpPr>
            <p:nvPr/>
          </p:nvSpPr>
          <p:spPr bwMode="auto">
            <a:xfrm>
              <a:off x="3159" y="2455"/>
              <a:ext cx="92" cy="94"/>
            </a:xfrm>
            <a:custGeom>
              <a:avLst/>
              <a:gdLst>
                <a:gd name="T0" fmla="*/ 92 w 185"/>
                <a:gd name="T1" fmla="*/ 0 h 188"/>
                <a:gd name="T2" fmla="*/ 89 w 185"/>
                <a:gd name="T3" fmla="*/ 1 h 188"/>
                <a:gd name="T4" fmla="*/ 86 w 185"/>
                <a:gd name="T5" fmla="*/ 2 h 188"/>
                <a:gd name="T6" fmla="*/ 83 w 185"/>
                <a:gd name="T7" fmla="*/ 4 h 188"/>
                <a:gd name="T8" fmla="*/ 80 w 185"/>
                <a:gd name="T9" fmla="*/ 6 h 188"/>
                <a:gd name="T10" fmla="*/ 77 w 185"/>
                <a:gd name="T11" fmla="*/ 7 h 188"/>
                <a:gd name="T12" fmla="*/ 75 w 185"/>
                <a:gd name="T13" fmla="*/ 9 h 188"/>
                <a:gd name="T14" fmla="*/ 72 w 185"/>
                <a:gd name="T15" fmla="*/ 11 h 188"/>
                <a:gd name="T16" fmla="*/ 69 w 185"/>
                <a:gd name="T17" fmla="*/ 13 h 188"/>
                <a:gd name="T18" fmla="*/ 66 w 185"/>
                <a:gd name="T19" fmla="*/ 15 h 188"/>
                <a:gd name="T20" fmla="*/ 63 w 185"/>
                <a:gd name="T21" fmla="*/ 18 h 188"/>
                <a:gd name="T22" fmla="*/ 60 w 185"/>
                <a:gd name="T23" fmla="*/ 20 h 188"/>
                <a:gd name="T24" fmla="*/ 56 w 185"/>
                <a:gd name="T25" fmla="*/ 23 h 188"/>
                <a:gd name="T26" fmla="*/ 53 w 185"/>
                <a:gd name="T27" fmla="*/ 26 h 188"/>
                <a:gd name="T28" fmla="*/ 50 w 185"/>
                <a:gd name="T29" fmla="*/ 28 h 188"/>
                <a:gd name="T30" fmla="*/ 47 w 185"/>
                <a:gd name="T31" fmla="*/ 31 h 188"/>
                <a:gd name="T32" fmla="*/ 45 w 185"/>
                <a:gd name="T33" fmla="*/ 34 h 188"/>
                <a:gd name="T34" fmla="*/ 41 w 185"/>
                <a:gd name="T35" fmla="*/ 38 h 188"/>
                <a:gd name="T36" fmla="*/ 39 w 185"/>
                <a:gd name="T37" fmla="*/ 41 h 188"/>
                <a:gd name="T38" fmla="*/ 35 w 185"/>
                <a:gd name="T39" fmla="*/ 45 h 188"/>
                <a:gd name="T40" fmla="*/ 32 w 185"/>
                <a:gd name="T41" fmla="*/ 48 h 188"/>
                <a:gd name="T42" fmla="*/ 28 w 185"/>
                <a:gd name="T43" fmla="*/ 52 h 188"/>
                <a:gd name="T44" fmla="*/ 25 w 185"/>
                <a:gd name="T45" fmla="*/ 56 h 188"/>
                <a:gd name="T46" fmla="*/ 22 w 185"/>
                <a:gd name="T47" fmla="*/ 60 h 188"/>
                <a:gd name="T48" fmla="*/ 18 w 185"/>
                <a:gd name="T49" fmla="*/ 63 h 188"/>
                <a:gd name="T50" fmla="*/ 15 w 185"/>
                <a:gd name="T51" fmla="*/ 67 h 188"/>
                <a:gd name="T52" fmla="*/ 13 w 185"/>
                <a:gd name="T53" fmla="*/ 70 h 188"/>
                <a:gd name="T54" fmla="*/ 11 w 185"/>
                <a:gd name="T55" fmla="*/ 74 h 188"/>
                <a:gd name="T56" fmla="*/ 9 w 185"/>
                <a:gd name="T57" fmla="*/ 77 h 188"/>
                <a:gd name="T58" fmla="*/ 7 w 185"/>
                <a:gd name="T59" fmla="*/ 81 h 188"/>
                <a:gd name="T60" fmla="*/ 5 w 185"/>
                <a:gd name="T61" fmla="*/ 84 h 188"/>
                <a:gd name="T62" fmla="*/ 3 w 185"/>
                <a:gd name="T63" fmla="*/ 87 h 188"/>
                <a:gd name="T64" fmla="*/ 0 w 185"/>
                <a:gd name="T65" fmla="*/ 91 h 188"/>
                <a:gd name="T66" fmla="*/ 0 w 185"/>
                <a:gd name="T67" fmla="*/ 92 h 188"/>
                <a:gd name="T68" fmla="*/ 0 w 185"/>
                <a:gd name="T69" fmla="*/ 93 h 188"/>
                <a:gd name="T70" fmla="*/ 1 w 185"/>
                <a:gd name="T71" fmla="*/ 93 h 188"/>
                <a:gd name="T72" fmla="*/ 2 w 185"/>
                <a:gd name="T73" fmla="*/ 93 h 188"/>
                <a:gd name="T74" fmla="*/ 6 w 185"/>
                <a:gd name="T75" fmla="*/ 89 h 188"/>
                <a:gd name="T76" fmla="*/ 10 w 185"/>
                <a:gd name="T77" fmla="*/ 84 h 188"/>
                <a:gd name="T78" fmla="*/ 13 w 185"/>
                <a:gd name="T79" fmla="*/ 79 h 188"/>
                <a:gd name="T80" fmla="*/ 15 w 185"/>
                <a:gd name="T81" fmla="*/ 74 h 188"/>
                <a:gd name="T82" fmla="*/ 18 w 185"/>
                <a:gd name="T83" fmla="*/ 70 h 188"/>
                <a:gd name="T84" fmla="*/ 21 w 185"/>
                <a:gd name="T85" fmla="*/ 66 h 188"/>
                <a:gd name="T86" fmla="*/ 24 w 185"/>
                <a:gd name="T87" fmla="*/ 62 h 188"/>
                <a:gd name="T88" fmla="*/ 27 w 185"/>
                <a:gd name="T89" fmla="*/ 58 h 188"/>
                <a:gd name="T90" fmla="*/ 30 w 185"/>
                <a:gd name="T91" fmla="*/ 54 h 188"/>
                <a:gd name="T92" fmla="*/ 33 w 185"/>
                <a:gd name="T93" fmla="*/ 51 h 188"/>
                <a:gd name="T94" fmla="*/ 37 w 185"/>
                <a:gd name="T95" fmla="*/ 47 h 188"/>
                <a:gd name="T96" fmla="*/ 40 w 185"/>
                <a:gd name="T97" fmla="*/ 44 h 188"/>
                <a:gd name="T98" fmla="*/ 45 w 185"/>
                <a:gd name="T99" fmla="*/ 37 h 188"/>
                <a:gd name="T100" fmla="*/ 51 w 185"/>
                <a:gd name="T101" fmla="*/ 31 h 188"/>
                <a:gd name="T102" fmla="*/ 57 w 185"/>
                <a:gd name="T103" fmla="*/ 25 h 188"/>
                <a:gd name="T104" fmla="*/ 63 w 185"/>
                <a:gd name="T105" fmla="*/ 18 h 188"/>
                <a:gd name="T106" fmla="*/ 70 w 185"/>
                <a:gd name="T107" fmla="*/ 13 h 188"/>
                <a:gd name="T108" fmla="*/ 77 w 185"/>
                <a:gd name="T109" fmla="*/ 8 h 188"/>
                <a:gd name="T110" fmla="*/ 85 w 185"/>
                <a:gd name="T111" fmla="*/ 3 h 188"/>
                <a:gd name="T112" fmla="*/ 92 w 185"/>
                <a:gd name="T113" fmla="*/ 0 h 188"/>
                <a:gd name="T114" fmla="*/ 92 w 185"/>
                <a:gd name="T115" fmla="*/ 0 h 188"/>
                <a:gd name="T116" fmla="*/ 92 w 185"/>
                <a:gd name="T117" fmla="*/ 0 h 188"/>
                <a:gd name="T118" fmla="*/ 92 w 185"/>
                <a:gd name="T119" fmla="*/ 0 h 188"/>
                <a:gd name="T120" fmla="*/ 92 w 185"/>
                <a:gd name="T121" fmla="*/ 0 h 188"/>
                <a:gd name="T122" fmla="*/ 92 w 185"/>
                <a:gd name="T123" fmla="*/ 0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
                <a:gd name="T187" fmla="*/ 0 h 188"/>
                <a:gd name="T188" fmla="*/ 185 w 185"/>
                <a:gd name="T189" fmla="*/ 188 h 1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 h="188">
                  <a:moveTo>
                    <a:pt x="185" y="0"/>
                  </a:moveTo>
                  <a:lnTo>
                    <a:pt x="179" y="2"/>
                  </a:lnTo>
                  <a:lnTo>
                    <a:pt x="172" y="5"/>
                  </a:lnTo>
                  <a:lnTo>
                    <a:pt x="166" y="8"/>
                  </a:lnTo>
                  <a:lnTo>
                    <a:pt x="161" y="12"/>
                  </a:lnTo>
                  <a:lnTo>
                    <a:pt x="155" y="15"/>
                  </a:lnTo>
                  <a:lnTo>
                    <a:pt x="150" y="19"/>
                  </a:lnTo>
                  <a:lnTo>
                    <a:pt x="144" y="22"/>
                  </a:lnTo>
                  <a:lnTo>
                    <a:pt x="139" y="27"/>
                  </a:lnTo>
                  <a:lnTo>
                    <a:pt x="133" y="31"/>
                  </a:lnTo>
                  <a:lnTo>
                    <a:pt x="126" y="36"/>
                  </a:lnTo>
                  <a:lnTo>
                    <a:pt x="120" y="40"/>
                  </a:lnTo>
                  <a:lnTo>
                    <a:pt x="113" y="46"/>
                  </a:lnTo>
                  <a:lnTo>
                    <a:pt x="106" y="52"/>
                  </a:lnTo>
                  <a:lnTo>
                    <a:pt x="101" y="57"/>
                  </a:lnTo>
                  <a:lnTo>
                    <a:pt x="95" y="62"/>
                  </a:lnTo>
                  <a:lnTo>
                    <a:pt x="90" y="68"/>
                  </a:lnTo>
                  <a:lnTo>
                    <a:pt x="83" y="76"/>
                  </a:lnTo>
                  <a:lnTo>
                    <a:pt x="78" y="83"/>
                  </a:lnTo>
                  <a:lnTo>
                    <a:pt x="71" y="91"/>
                  </a:lnTo>
                  <a:lnTo>
                    <a:pt x="64" y="98"/>
                  </a:lnTo>
                  <a:lnTo>
                    <a:pt x="57" y="106"/>
                  </a:lnTo>
                  <a:lnTo>
                    <a:pt x="50" y="113"/>
                  </a:lnTo>
                  <a:lnTo>
                    <a:pt x="44" y="121"/>
                  </a:lnTo>
                  <a:lnTo>
                    <a:pt x="37" y="128"/>
                  </a:lnTo>
                  <a:lnTo>
                    <a:pt x="31" y="135"/>
                  </a:lnTo>
                  <a:lnTo>
                    <a:pt x="27" y="142"/>
                  </a:lnTo>
                  <a:lnTo>
                    <a:pt x="23" y="149"/>
                  </a:lnTo>
                  <a:lnTo>
                    <a:pt x="19" y="156"/>
                  </a:lnTo>
                  <a:lnTo>
                    <a:pt x="15" y="163"/>
                  </a:lnTo>
                  <a:lnTo>
                    <a:pt x="11" y="169"/>
                  </a:lnTo>
                  <a:lnTo>
                    <a:pt x="6" y="176"/>
                  </a:lnTo>
                  <a:lnTo>
                    <a:pt x="1" y="183"/>
                  </a:lnTo>
                  <a:lnTo>
                    <a:pt x="0" y="186"/>
                  </a:lnTo>
                  <a:lnTo>
                    <a:pt x="1" y="188"/>
                  </a:lnTo>
                  <a:lnTo>
                    <a:pt x="3" y="188"/>
                  </a:lnTo>
                  <a:lnTo>
                    <a:pt x="5" y="187"/>
                  </a:lnTo>
                  <a:lnTo>
                    <a:pt x="13" y="179"/>
                  </a:lnTo>
                  <a:lnTo>
                    <a:pt x="20" y="169"/>
                  </a:lnTo>
                  <a:lnTo>
                    <a:pt x="26" y="159"/>
                  </a:lnTo>
                  <a:lnTo>
                    <a:pt x="31" y="150"/>
                  </a:lnTo>
                  <a:lnTo>
                    <a:pt x="36" y="142"/>
                  </a:lnTo>
                  <a:lnTo>
                    <a:pt x="42" y="134"/>
                  </a:lnTo>
                  <a:lnTo>
                    <a:pt x="48" y="126"/>
                  </a:lnTo>
                  <a:lnTo>
                    <a:pt x="54" y="118"/>
                  </a:lnTo>
                  <a:lnTo>
                    <a:pt x="60" y="110"/>
                  </a:lnTo>
                  <a:lnTo>
                    <a:pt x="67" y="103"/>
                  </a:lnTo>
                  <a:lnTo>
                    <a:pt x="74" y="95"/>
                  </a:lnTo>
                  <a:lnTo>
                    <a:pt x="80" y="88"/>
                  </a:lnTo>
                  <a:lnTo>
                    <a:pt x="90" y="75"/>
                  </a:lnTo>
                  <a:lnTo>
                    <a:pt x="102" y="62"/>
                  </a:lnTo>
                  <a:lnTo>
                    <a:pt x="114" y="50"/>
                  </a:lnTo>
                  <a:lnTo>
                    <a:pt x="127" y="37"/>
                  </a:lnTo>
                  <a:lnTo>
                    <a:pt x="141" y="27"/>
                  </a:lnTo>
                  <a:lnTo>
                    <a:pt x="155" y="16"/>
                  </a:lnTo>
                  <a:lnTo>
                    <a:pt x="170" y="7"/>
                  </a:lnTo>
                  <a:lnTo>
                    <a:pt x="185"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7" name="Freeform 394"/>
            <p:cNvSpPr>
              <a:spLocks/>
            </p:cNvSpPr>
            <p:nvPr/>
          </p:nvSpPr>
          <p:spPr bwMode="auto">
            <a:xfrm>
              <a:off x="3155" y="2550"/>
              <a:ext cx="26" cy="46"/>
            </a:xfrm>
            <a:custGeom>
              <a:avLst/>
              <a:gdLst>
                <a:gd name="T0" fmla="*/ 0 w 50"/>
                <a:gd name="T1" fmla="*/ 1 h 92"/>
                <a:gd name="T2" fmla="*/ 3 w 50"/>
                <a:gd name="T3" fmla="*/ 6 h 92"/>
                <a:gd name="T4" fmla="*/ 6 w 50"/>
                <a:gd name="T5" fmla="*/ 11 h 92"/>
                <a:gd name="T6" fmla="*/ 10 w 50"/>
                <a:gd name="T7" fmla="*/ 17 h 92"/>
                <a:gd name="T8" fmla="*/ 12 w 50"/>
                <a:gd name="T9" fmla="*/ 23 h 92"/>
                <a:gd name="T10" fmla="*/ 14 w 50"/>
                <a:gd name="T11" fmla="*/ 28 h 92"/>
                <a:gd name="T12" fmla="*/ 17 w 50"/>
                <a:gd name="T13" fmla="*/ 34 h 92"/>
                <a:gd name="T14" fmla="*/ 19 w 50"/>
                <a:gd name="T15" fmla="*/ 40 h 92"/>
                <a:gd name="T16" fmla="*/ 22 w 50"/>
                <a:gd name="T17" fmla="*/ 46 h 92"/>
                <a:gd name="T18" fmla="*/ 23 w 50"/>
                <a:gd name="T19" fmla="*/ 46 h 92"/>
                <a:gd name="T20" fmla="*/ 24 w 50"/>
                <a:gd name="T21" fmla="*/ 45 h 92"/>
                <a:gd name="T22" fmla="*/ 25 w 50"/>
                <a:gd name="T23" fmla="*/ 44 h 92"/>
                <a:gd name="T24" fmla="*/ 25 w 50"/>
                <a:gd name="T25" fmla="*/ 43 h 92"/>
                <a:gd name="T26" fmla="*/ 23 w 50"/>
                <a:gd name="T27" fmla="*/ 37 h 92"/>
                <a:gd name="T28" fmla="*/ 21 w 50"/>
                <a:gd name="T29" fmla="*/ 30 h 92"/>
                <a:gd name="T30" fmla="*/ 19 w 50"/>
                <a:gd name="T31" fmla="*/ 25 h 92"/>
                <a:gd name="T32" fmla="*/ 15 w 50"/>
                <a:gd name="T33" fmla="*/ 20 h 92"/>
                <a:gd name="T34" fmla="*/ 13 w 50"/>
                <a:gd name="T35" fmla="*/ 14 h 92"/>
                <a:gd name="T36" fmla="*/ 10 w 50"/>
                <a:gd name="T37" fmla="*/ 10 h 92"/>
                <a:gd name="T38" fmla="*/ 5 w 50"/>
                <a:gd name="T39" fmla="*/ 4 h 92"/>
                <a:gd name="T40" fmla="*/ 0 w 50"/>
                <a:gd name="T41" fmla="*/ 0 h 92"/>
                <a:gd name="T42" fmla="*/ 0 w 50"/>
                <a:gd name="T43" fmla="*/ 0 h 92"/>
                <a:gd name="T44" fmla="*/ 0 w 50"/>
                <a:gd name="T45" fmla="*/ 0 h 92"/>
                <a:gd name="T46" fmla="*/ 0 w 50"/>
                <a:gd name="T47" fmla="*/ 0 h 92"/>
                <a:gd name="T48" fmla="*/ 0 w 50"/>
                <a:gd name="T49" fmla="*/ 1 h 92"/>
                <a:gd name="T50" fmla="*/ 0 w 50"/>
                <a:gd name="T51" fmla="*/ 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92"/>
                <a:gd name="T80" fmla="*/ 50 w 50"/>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92">
                  <a:moveTo>
                    <a:pt x="0" y="1"/>
                  </a:moveTo>
                  <a:lnTo>
                    <a:pt x="7" y="12"/>
                  </a:lnTo>
                  <a:lnTo>
                    <a:pt x="13" y="22"/>
                  </a:lnTo>
                  <a:lnTo>
                    <a:pt x="19" y="34"/>
                  </a:lnTo>
                  <a:lnTo>
                    <a:pt x="24" y="45"/>
                  </a:lnTo>
                  <a:lnTo>
                    <a:pt x="29" y="57"/>
                  </a:lnTo>
                  <a:lnTo>
                    <a:pt x="34" y="68"/>
                  </a:lnTo>
                  <a:lnTo>
                    <a:pt x="38" y="80"/>
                  </a:lnTo>
                  <a:lnTo>
                    <a:pt x="44" y="91"/>
                  </a:lnTo>
                  <a:lnTo>
                    <a:pt x="46" y="92"/>
                  </a:lnTo>
                  <a:lnTo>
                    <a:pt x="48" y="90"/>
                  </a:lnTo>
                  <a:lnTo>
                    <a:pt x="50" y="88"/>
                  </a:lnTo>
                  <a:lnTo>
                    <a:pt x="50" y="85"/>
                  </a:lnTo>
                  <a:lnTo>
                    <a:pt x="46" y="74"/>
                  </a:lnTo>
                  <a:lnTo>
                    <a:pt x="42" y="61"/>
                  </a:lnTo>
                  <a:lnTo>
                    <a:pt x="37" y="50"/>
                  </a:lnTo>
                  <a:lnTo>
                    <a:pt x="31" y="39"/>
                  </a:lnTo>
                  <a:lnTo>
                    <a:pt x="26" y="28"/>
                  </a:lnTo>
                  <a:lnTo>
                    <a:pt x="19" y="19"/>
                  </a:lnTo>
                  <a:lnTo>
                    <a:pt x="9" y="8"/>
                  </a:lnTo>
                  <a:lnTo>
                    <a:pt x="0" y="0"/>
                  </a:lnTo>
                  <a:lnTo>
                    <a:pt x="0" y="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8" name="Freeform 395"/>
            <p:cNvSpPr>
              <a:spLocks/>
            </p:cNvSpPr>
            <p:nvPr/>
          </p:nvSpPr>
          <p:spPr bwMode="auto">
            <a:xfrm>
              <a:off x="3120" y="2597"/>
              <a:ext cx="64" cy="32"/>
            </a:xfrm>
            <a:custGeom>
              <a:avLst/>
              <a:gdLst>
                <a:gd name="T0" fmla="*/ 0 w 128"/>
                <a:gd name="T1" fmla="*/ 32 h 63"/>
                <a:gd name="T2" fmla="*/ 7 w 128"/>
                <a:gd name="T3" fmla="*/ 28 h 63"/>
                <a:gd name="T4" fmla="*/ 15 w 128"/>
                <a:gd name="T5" fmla="*/ 24 h 63"/>
                <a:gd name="T6" fmla="*/ 22 w 128"/>
                <a:gd name="T7" fmla="*/ 20 h 63"/>
                <a:gd name="T8" fmla="*/ 30 w 128"/>
                <a:gd name="T9" fmla="*/ 16 h 63"/>
                <a:gd name="T10" fmla="*/ 37 w 128"/>
                <a:gd name="T11" fmla="*/ 13 h 63"/>
                <a:gd name="T12" fmla="*/ 45 w 128"/>
                <a:gd name="T13" fmla="*/ 10 h 63"/>
                <a:gd name="T14" fmla="*/ 53 w 128"/>
                <a:gd name="T15" fmla="*/ 7 h 63"/>
                <a:gd name="T16" fmla="*/ 61 w 128"/>
                <a:gd name="T17" fmla="*/ 5 h 63"/>
                <a:gd name="T18" fmla="*/ 63 w 128"/>
                <a:gd name="T19" fmla="*/ 4 h 63"/>
                <a:gd name="T20" fmla="*/ 64 w 128"/>
                <a:gd name="T21" fmla="*/ 2 h 63"/>
                <a:gd name="T22" fmla="*/ 64 w 128"/>
                <a:gd name="T23" fmla="*/ 1 h 63"/>
                <a:gd name="T24" fmla="*/ 62 w 128"/>
                <a:gd name="T25" fmla="*/ 0 h 63"/>
                <a:gd name="T26" fmla="*/ 53 w 128"/>
                <a:gd name="T27" fmla="*/ 1 h 63"/>
                <a:gd name="T28" fmla="*/ 45 w 128"/>
                <a:gd name="T29" fmla="*/ 3 h 63"/>
                <a:gd name="T30" fmla="*/ 37 w 128"/>
                <a:gd name="T31" fmla="*/ 6 h 63"/>
                <a:gd name="T32" fmla="*/ 29 w 128"/>
                <a:gd name="T33" fmla="*/ 10 h 63"/>
                <a:gd name="T34" fmla="*/ 21 w 128"/>
                <a:gd name="T35" fmla="*/ 16 h 63"/>
                <a:gd name="T36" fmla="*/ 14 w 128"/>
                <a:gd name="T37" fmla="*/ 21 h 63"/>
                <a:gd name="T38" fmla="*/ 7 w 128"/>
                <a:gd name="T39" fmla="*/ 27 h 63"/>
                <a:gd name="T40" fmla="*/ 0 w 128"/>
                <a:gd name="T41" fmla="*/ 32 h 63"/>
                <a:gd name="T42" fmla="*/ 0 w 128"/>
                <a:gd name="T43" fmla="*/ 32 h 63"/>
                <a:gd name="T44" fmla="*/ 0 w 128"/>
                <a:gd name="T45" fmla="*/ 32 h 63"/>
                <a:gd name="T46" fmla="*/ 0 w 128"/>
                <a:gd name="T47" fmla="*/ 32 h 63"/>
                <a:gd name="T48" fmla="*/ 0 w 128"/>
                <a:gd name="T49" fmla="*/ 32 h 63"/>
                <a:gd name="T50" fmla="*/ 0 w 128"/>
                <a:gd name="T51" fmla="*/ 32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63"/>
                <a:gd name="T80" fmla="*/ 128 w 128"/>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63">
                  <a:moveTo>
                    <a:pt x="0" y="63"/>
                  </a:moveTo>
                  <a:lnTo>
                    <a:pt x="15" y="55"/>
                  </a:lnTo>
                  <a:lnTo>
                    <a:pt x="30" y="47"/>
                  </a:lnTo>
                  <a:lnTo>
                    <a:pt x="45" y="39"/>
                  </a:lnTo>
                  <a:lnTo>
                    <a:pt x="60" y="32"/>
                  </a:lnTo>
                  <a:lnTo>
                    <a:pt x="75" y="25"/>
                  </a:lnTo>
                  <a:lnTo>
                    <a:pt x="90" y="19"/>
                  </a:lnTo>
                  <a:lnTo>
                    <a:pt x="106" y="14"/>
                  </a:lnTo>
                  <a:lnTo>
                    <a:pt x="122" y="9"/>
                  </a:lnTo>
                  <a:lnTo>
                    <a:pt x="126" y="7"/>
                  </a:lnTo>
                  <a:lnTo>
                    <a:pt x="128" y="4"/>
                  </a:lnTo>
                  <a:lnTo>
                    <a:pt x="128" y="1"/>
                  </a:lnTo>
                  <a:lnTo>
                    <a:pt x="124" y="0"/>
                  </a:lnTo>
                  <a:lnTo>
                    <a:pt x="107" y="1"/>
                  </a:lnTo>
                  <a:lnTo>
                    <a:pt x="90" y="5"/>
                  </a:lnTo>
                  <a:lnTo>
                    <a:pt x="74" y="12"/>
                  </a:lnTo>
                  <a:lnTo>
                    <a:pt x="59" y="20"/>
                  </a:lnTo>
                  <a:lnTo>
                    <a:pt x="43" y="31"/>
                  </a:lnTo>
                  <a:lnTo>
                    <a:pt x="29" y="41"/>
                  </a:lnTo>
                  <a:lnTo>
                    <a:pt x="14" y="53"/>
                  </a:lnTo>
                  <a:lnTo>
                    <a:pt x="0" y="63"/>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19" name="Freeform 396"/>
            <p:cNvSpPr>
              <a:spLocks/>
            </p:cNvSpPr>
            <p:nvPr/>
          </p:nvSpPr>
          <p:spPr bwMode="auto">
            <a:xfrm>
              <a:off x="3120" y="2623"/>
              <a:ext cx="29" cy="160"/>
            </a:xfrm>
            <a:custGeom>
              <a:avLst/>
              <a:gdLst>
                <a:gd name="T0" fmla="*/ 4 w 59"/>
                <a:gd name="T1" fmla="*/ 0 h 319"/>
                <a:gd name="T2" fmla="*/ 0 w 59"/>
                <a:gd name="T3" fmla="*/ 21 h 319"/>
                <a:gd name="T4" fmla="*/ 0 w 59"/>
                <a:gd name="T5" fmla="*/ 42 h 319"/>
                <a:gd name="T6" fmla="*/ 1 w 59"/>
                <a:gd name="T7" fmla="*/ 63 h 319"/>
                <a:gd name="T8" fmla="*/ 4 w 59"/>
                <a:gd name="T9" fmla="*/ 84 h 319"/>
                <a:gd name="T10" fmla="*/ 6 w 59"/>
                <a:gd name="T11" fmla="*/ 93 h 319"/>
                <a:gd name="T12" fmla="*/ 8 w 59"/>
                <a:gd name="T13" fmla="*/ 103 h 319"/>
                <a:gd name="T14" fmla="*/ 10 w 59"/>
                <a:gd name="T15" fmla="*/ 113 h 319"/>
                <a:gd name="T16" fmla="*/ 12 w 59"/>
                <a:gd name="T17" fmla="*/ 123 h 319"/>
                <a:gd name="T18" fmla="*/ 15 w 59"/>
                <a:gd name="T19" fmla="*/ 133 h 319"/>
                <a:gd name="T20" fmla="*/ 18 w 59"/>
                <a:gd name="T21" fmla="*/ 142 h 319"/>
                <a:gd name="T22" fmla="*/ 22 w 59"/>
                <a:gd name="T23" fmla="*/ 150 h 319"/>
                <a:gd name="T24" fmla="*/ 27 w 59"/>
                <a:gd name="T25" fmla="*/ 159 h 319"/>
                <a:gd name="T26" fmla="*/ 27 w 59"/>
                <a:gd name="T27" fmla="*/ 160 h 319"/>
                <a:gd name="T28" fmla="*/ 29 w 59"/>
                <a:gd name="T29" fmla="*/ 159 h 319"/>
                <a:gd name="T30" fmla="*/ 29 w 59"/>
                <a:gd name="T31" fmla="*/ 158 h 319"/>
                <a:gd name="T32" fmla="*/ 29 w 59"/>
                <a:gd name="T33" fmla="*/ 157 h 319"/>
                <a:gd name="T34" fmla="*/ 26 w 59"/>
                <a:gd name="T35" fmla="*/ 149 h 319"/>
                <a:gd name="T36" fmla="*/ 22 w 59"/>
                <a:gd name="T37" fmla="*/ 141 h 319"/>
                <a:gd name="T38" fmla="*/ 19 w 59"/>
                <a:gd name="T39" fmla="*/ 133 h 319"/>
                <a:gd name="T40" fmla="*/ 16 w 59"/>
                <a:gd name="T41" fmla="*/ 124 h 319"/>
                <a:gd name="T42" fmla="*/ 14 w 59"/>
                <a:gd name="T43" fmla="*/ 116 h 319"/>
                <a:gd name="T44" fmla="*/ 12 w 59"/>
                <a:gd name="T45" fmla="*/ 108 h 319"/>
                <a:gd name="T46" fmla="*/ 10 w 59"/>
                <a:gd name="T47" fmla="*/ 99 h 319"/>
                <a:gd name="T48" fmla="*/ 8 w 59"/>
                <a:gd name="T49" fmla="*/ 91 h 319"/>
                <a:gd name="T50" fmla="*/ 4 w 59"/>
                <a:gd name="T51" fmla="*/ 69 h 319"/>
                <a:gd name="T52" fmla="*/ 2 w 59"/>
                <a:gd name="T53" fmla="*/ 46 h 319"/>
                <a:gd name="T54" fmla="*/ 2 w 59"/>
                <a:gd name="T55" fmla="*/ 23 h 319"/>
                <a:gd name="T56" fmla="*/ 4 w 59"/>
                <a:gd name="T57" fmla="*/ 0 h 319"/>
                <a:gd name="T58" fmla="*/ 4 w 59"/>
                <a:gd name="T59" fmla="*/ 0 h 319"/>
                <a:gd name="T60" fmla="*/ 4 w 59"/>
                <a:gd name="T61" fmla="*/ 0 h 319"/>
                <a:gd name="T62" fmla="*/ 4 w 59"/>
                <a:gd name="T63" fmla="*/ 0 h 319"/>
                <a:gd name="T64" fmla="*/ 4 w 59"/>
                <a:gd name="T65" fmla="*/ 0 h 319"/>
                <a:gd name="T66" fmla="*/ 4 w 59"/>
                <a:gd name="T67" fmla="*/ 0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
                <a:gd name="T103" fmla="*/ 0 h 319"/>
                <a:gd name="T104" fmla="*/ 59 w 59"/>
                <a:gd name="T105" fmla="*/ 319 h 3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 h="319">
                  <a:moveTo>
                    <a:pt x="9" y="0"/>
                  </a:moveTo>
                  <a:lnTo>
                    <a:pt x="1" y="41"/>
                  </a:lnTo>
                  <a:lnTo>
                    <a:pt x="0" y="84"/>
                  </a:lnTo>
                  <a:lnTo>
                    <a:pt x="3" y="126"/>
                  </a:lnTo>
                  <a:lnTo>
                    <a:pt x="9" y="168"/>
                  </a:lnTo>
                  <a:lnTo>
                    <a:pt x="13" y="186"/>
                  </a:lnTo>
                  <a:lnTo>
                    <a:pt x="16" y="206"/>
                  </a:lnTo>
                  <a:lnTo>
                    <a:pt x="20" y="225"/>
                  </a:lnTo>
                  <a:lnTo>
                    <a:pt x="25" y="245"/>
                  </a:lnTo>
                  <a:lnTo>
                    <a:pt x="30" y="265"/>
                  </a:lnTo>
                  <a:lnTo>
                    <a:pt x="37" y="283"/>
                  </a:lnTo>
                  <a:lnTo>
                    <a:pt x="45" y="300"/>
                  </a:lnTo>
                  <a:lnTo>
                    <a:pt x="54" y="318"/>
                  </a:lnTo>
                  <a:lnTo>
                    <a:pt x="55" y="319"/>
                  </a:lnTo>
                  <a:lnTo>
                    <a:pt x="58" y="318"/>
                  </a:lnTo>
                  <a:lnTo>
                    <a:pt x="59" y="315"/>
                  </a:lnTo>
                  <a:lnTo>
                    <a:pt x="59" y="314"/>
                  </a:lnTo>
                  <a:lnTo>
                    <a:pt x="52" y="298"/>
                  </a:lnTo>
                  <a:lnTo>
                    <a:pt x="45" y="282"/>
                  </a:lnTo>
                  <a:lnTo>
                    <a:pt x="38" y="266"/>
                  </a:lnTo>
                  <a:lnTo>
                    <a:pt x="33" y="248"/>
                  </a:lnTo>
                  <a:lnTo>
                    <a:pt x="28" y="232"/>
                  </a:lnTo>
                  <a:lnTo>
                    <a:pt x="24" y="215"/>
                  </a:lnTo>
                  <a:lnTo>
                    <a:pt x="20" y="198"/>
                  </a:lnTo>
                  <a:lnTo>
                    <a:pt x="16" y="181"/>
                  </a:lnTo>
                  <a:lnTo>
                    <a:pt x="8" y="137"/>
                  </a:lnTo>
                  <a:lnTo>
                    <a:pt x="5" y="92"/>
                  </a:lnTo>
                  <a:lnTo>
                    <a:pt x="5" y="46"/>
                  </a:lnTo>
                  <a:lnTo>
                    <a:pt x="9"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0" name="Freeform 397"/>
            <p:cNvSpPr>
              <a:spLocks/>
            </p:cNvSpPr>
            <p:nvPr/>
          </p:nvSpPr>
          <p:spPr bwMode="auto">
            <a:xfrm>
              <a:off x="3098" y="2457"/>
              <a:ext cx="139" cy="61"/>
            </a:xfrm>
            <a:custGeom>
              <a:avLst/>
              <a:gdLst>
                <a:gd name="T0" fmla="*/ 136 w 279"/>
                <a:gd name="T1" fmla="*/ 3 h 121"/>
                <a:gd name="T2" fmla="*/ 130 w 279"/>
                <a:gd name="T3" fmla="*/ 8 h 121"/>
                <a:gd name="T4" fmla="*/ 124 w 279"/>
                <a:gd name="T5" fmla="*/ 12 h 121"/>
                <a:gd name="T6" fmla="*/ 118 w 279"/>
                <a:gd name="T7" fmla="*/ 17 h 121"/>
                <a:gd name="T8" fmla="*/ 111 w 279"/>
                <a:gd name="T9" fmla="*/ 23 h 121"/>
                <a:gd name="T10" fmla="*/ 101 w 279"/>
                <a:gd name="T11" fmla="*/ 28 h 121"/>
                <a:gd name="T12" fmla="*/ 90 w 279"/>
                <a:gd name="T13" fmla="*/ 32 h 121"/>
                <a:gd name="T14" fmla="*/ 79 w 279"/>
                <a:gd name="T15" fmla="*/ 35 h 121"/>
                <a:gd name="T16" fmla="*/ 69 w 279"/>
                <a:gd name="T17" fmla="*/ 38 h 121"/>
                <a:gd name="T18" fmla="*/ 61 w 279"/>
                <a:gd name="T19" fmla="*/ 41 h 121"/>
                <a:gd name="T20" fmla="*/ 53 w 279"/>
                <a:gd name="T21" fmla="*/ 42 h 121"/>
                <a:gd name="T22" fmla="*/ 45 w 279"/>
                <a:gd name="T23" fmla="*/ 44 h 121"/>
                <a:gd name="T24" fmla="*/ 36 w 279"/>
                <a:gd name="T25" fmla="*/ 46 h 121"/>
                <a:gd name="T26" fmla="*/ 27 w 279"/>
                <a:gd name="T27" fmla="*/ 49 h 121"/>
                <a:gd name="T28" fmla="*/ 18 w 279"/>
                <a:gd name="T29" fmla="*/ 50 h 121"/>
                <a:gd name="T30" fmla="*/ 8 w 279"/>
                <a:gd name="T31" fmla="*/ 52 h 121"/>
                <a:gd name="T32" fmla="*/ 2 w 279"/>
                <a:gd name="T33" fmla="*/ 53 h 121"/>
                <a:gd name="T34" fmla="*/ 0 w 279"/>
                <a:gd name="T35" fmla="*/ 56 h 121"/>
                <a:gd name="T36" fmla="*/ 4 w 279"/>
                <a:gd name="T37" fmla="*/ 60 h 121"/>
                <a:gd name="T38" fmla="*/ 10 w 279"/>
                <a:gd name="T39" fmla="*/ 61 h 121"/>
                <a:gd name="T40" fmla="*/ 16 w 279"/>
                <a:gd name="T41" fmla="*/ 59 h 121"/>
                <a:gd name="T42" fmla="*/ 23 w 279"/>
                <a:gd name="T43" fmla="*/ 57 h 121"/>
                <a:gd name="T44" fmla="*/ 32 w 279"/>
                <a:gd name="T45" fmla="*/ 54 h 121"/>
                <a:gd name="T46" fmla="*/ 44 w 279"/>
                <a:gd name="T47" fmla="*/ 51 h 121"/>
                <a:gd name="T48" fmla="*/ 55 w 279"/>
                <a:gd name="T49" fmla="*/ 47 h 121"/>
                <a:gd name="T50" fmla="*/ 67 w 279"/>
                <a:gd name="T51" fmla="*/ 44 h 121"/>
                <a:gd name="T52" fmla="*/ 77 w 279"/>
                <a:gd name="T53" fmla="*/ 40 h 121"/>
                <a:gd name="T54" fmla="*/ 86 w 279"/>
                <a:gd name="T55" fmla="*/ 36 h 121"/>
                <a:gd name="T56" fmla="*/ 95 w 279"/>
                <a:gd name="T57" fmla="*/ 33 h 121"/>
                <a:gd name="T58" fmla="*/ 105 w 279"/>
                <a:gd name="T59" fmla="*/ 30 h 121"/>
                <a:gd name="T60" fmla="*/ 113 w 279"/>
                <a:gd name="T61" fmla="*/ 24 h 121"/>
                <a:gd name="T62" fmla="*/ 121 w 279"/>
                <a:gd name="T63" fmla="*/ 19 h 121"/>
                <a:gd name="T64" fmla="*/ 128 w 279"/>
                <a:gd name="T65" fmla="*/ 12 h 121"/>
                <a:gd name="T66" fmla="*/ 135 w 279"/>
                <a:gd name="T67" fmla="*/ 4 h 121"/>
                <a:gd name="T68" fmla="*/ 139 w 279"/>
                <a:gd name="T69" fmla="*/ 0 h 121"/>
                <a:gd name="T70" fmla="*/ 139 w 279"/>
                <a:gd name="T71" fmla="*/ 0 h 121"/>
                <a:gd name="T72" fmla="*/ 139 w 279"/>
                <a:gd name="T73" fmla="*/ 0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9"/>
                <a:gd name="T112" fmla="*/ 0 h 121"/>
                <a:gd name="T113" fmla="*/ 279 w 279"/>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9" h="121">
                  <a:moveTo>
                    <a:pt x="278" y="0"/>
                  </a:moveTo>
                  <a:lnTo>
                    <a:pt x="272" y="5"/>
                  </a:lnTo>
                  <a:lnTo>
                    <a:pt x="266" y="9"/>
                  </a:lnTo>
                  <a:lnTo>
                    <a:pt x="260" y="15"/>
                  </a:lnTo>
                  <a:lnTo>
                    <a:pt x="255" y="20"/>
                  </a:lnTo>
                  <a:lnTo>
                    <a:pt x="249" y="24"/>
                  </a:lnTo>
                  <a:lnTo>
                    <a:pt x="243" y="30"/>
                  </a:lnTo>
                  <a:lnTo>
                    <a:pt x="237" y="34"/>
                  </a:lnTo>
                  <a:lnTo>
                    <a:pt x="232" y="39"/>
                  </a:lnTo>
                  <a:lnTo>
                    <a:pt x="222" y="46"/>
                  </a:lnTo>
                  <a:lnTo>
                    <a:pt x="212" y="51"/>
                  </a:lnTo>
                  <a:lnTo>
                    <a:pt x="202" y="55"/>
                  </a:lnTo>
                  <a:lnTo>
                    <a:pt x="191" y="60"/>
                  </a:lnTo>
                  <a:lnTo>
                    <a:pt x="180" y="63"/>
                  </a:lnTo>
                  <a:lnTo>
                    <a:pt x="169" y="67"/>
                  </a:lnTo>
                  <a:lnTo>
                    <a:pt x="158" y="70"/>
                  </a:lnTo>
                  <a:lnTo>
                    <a:pt x="148" y="74"/>
                  </a:lnTo>
                  <a:lnTo>
                    <a:pt x="139" y="76"/>
                  </a:lnTo>
                  <a:lnTo>
                    <a:pt x="131" y="78"/>
                  </a:lnTo>
                  <a:lnTo>
                    <a:pt x="123" y="81"/>
                  </a:lnTo>
                  <a:lnTo>
                    <a:pt x="115" y="83"/>
                  </a:lnTo>
                  <a:lnTo>
                    <a:pt x="106" y="84"/>
                  </a:lnTo>
                  <a:lnTo>
                    <a:pt x="98" y="86"/>
                  </a:lnTo>
                  <a:lnTo>
                    <a:pt x="90" y="87"/>
                  </a:lnTo>
                  <a:lnTo>
                    <a:pt x="82" y="90"/>
                  </a:lnTo>
                  <a:lnTo>
                    <a:pt x="73" y="92"/>
                  </a:lnTo>
                  <a:lnTo>
                    <a:pt x="63" y="94"/>
                  </a:lnTo>
                  <a:lnTo>
                    <a:pt x="54" y="97"/>
                  </a:lnTo>
                  <a:lnTo>
                    <a:pt x="45" y="98"/>
                  </a:lnTo>
                  <a:lnTo>
                    <a:pt x="36" y="100"/>
                  </a:lnTo>
                  <a:lnTo>
                    <a:pt x="25" y="102"/>
                  </a:lnTo>
                  <a:lnTo>
                    <a:pt x="17" y="104"/>
                  </a:lnTo>
                  <a:lnTo>
                    <a:pt x="8" y="104"/>
                  </a:lnTo>
                  <a:lnTo>
                    <a:pt x="5" y="105"/>
                  </a:lnTo>
                  <a:lnTo>
                    <a:pt x="1" y="108"/>
                  </a:lnTo>
                  <a:lnTo>
                    <a:pt x="0" y="112"/>
                  </a:lnTo>
                  <a:lnTo>
                    <a:pt x="1" y="115"/>
                  </a:lnTo>
                  <a:lnTo>
                    <a:pt x="8" y="119"/>
                  </a:lnTo>
                  <a:lnTo>
                    <a:pt x="14" y="121"/>
                  </a:lnTo>
                  <a:lnTo>
                    <a:pt x="21" y="121"/>
                  </a:lnTo>
                  <a:lnTo>
                    <a:pt x="27" y="120"/>
                  </a:lnTo>
                  <a:lnTo>
                    <a:pt x="33" y="117"/>
                  </a:lnTo>
                  <a:lnTo>
                    <a:pt x="39" y="115"/>
                  </a:lnTo>
                  <a:lnTo>
                    <a:pt x="46" y="113"/>
                  </a:lnTo>
                  <a:lnTo>
                    <a:pt x="53" y="111"/>
                  </a:lnTo>
                  <a:lnTo>
                    <a:pt x="65" y="108"/>
                  </a:lnTo>
                  <a:lnTo>
                    <a:pt x="76" y="105"/>
                  </a:lnTo>
                  <a:lnTo>
                    <a:pt x="88" y="101"/>
                  </a:lnTo>
                  <a:lnTo>
                    <a:pt x="99" y="98"/>
                  </a:lnTo>
                  <a:lnTo>
                    <a:pt x="111" y="94"/>
                  </a:lnTo>
                  <a:lnTo>
                    <a:pt x="122" y="91"/>
                  </a:lnTo>
                  <a:lnTo>
                    <a:pt x="134" y="87"/>
                  </a:lnTo>
                  <a:lnTo>
                    <a:pt x="145" y="83"/>
                  </a:lnTo>
                  <a:lnTo>
                    <a:pt x="154" y="79"/>
                  </a:lnTo>
                  <a:lnTo>
                    <a:pt x="164" y="76"/>
                  </a:lnTo>
                  <a:lnTo>
                    <a:pt x="173" y="72"/>
                  </a:lnTo>
                  <a:lnTo>
                    <a:pt x="182" y="69"/>
                  </a:lnTo>
                  <a:lnTo>
                    <a:pt x="191" y="66"/>
                  </a:lnTo>
                  <a:lnTo>
                    <a:pt x="201" y="62"/>
                  </a:lnTo>
                  <a:lnTo>
                    <a:pt x="210" y="59"/>
                  </a:lnTo>
                  <a:lnTo>
                    <a:pt x="218" y="54"/>
                  </a:lnTo>
                  <a:lnTo>
                    <a:pt x="227" y="48"/>
                  </a:lnTo>
                  <a:lnTo>
                    <a:pt x="235" y="43"/>
                  </a:lnTo>
                  <a:lnTo>
                    <a:pt x="242" y="37"/>
                  </a:lnTo>
                  <a:lnTo>
                    <a:pt x="250" y="30"/>
                  </a:lnTo>
                  <a:lnTo>
                    <a:pt x="257" y="23"/>
                  </a:lnTo>
                  <a:lnTo>
                    <a:pt x="264" y="15"/>
                  </a:lnTo>
                  <a:lnTo>
                    <a:pt x="271" y="8"/>
                  </a:lnTo>
                  <a:lnTo>
                    <a:pt x="278" y="0"/>
                  </a:lnTo>
                  <a:lnTo>
                    <a:pt x="279" y="0"/>
                  </a:lnTo>
                  <a:lnTo>
                    <a:pt x="278"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1" name="Freeform 398"/>
            <p:cNvSpPr>
              <a:spLocks/>
            </p:cNvSpPr>
            <p:nvPr/>
          </p:nvSpPr>
          <p:spPr bwMode="auto">
            <a:xfrm>
              <a:off x="3083" y="2555"/>
              <a:ext cx="26" cy="191"/>
            </a:xfrm>
            <a:custGeom>
              <a:avLst/>
              <a:gdLst>
                <a:gd name="T0" fmla="*/ 8 w 52"/>
                <a:gd name="T1" fmla="*/ 0 h 381"/>
                <a:gd name="T2" fmla="*/ 2 w 52"/>
                <a:gd name="T3" fmla="*/ 32 h 381"/>
                <a:gd name="T4" fmla="*/ 0 w 52"/>
                <a:gd name="T5" fmla="*/ 65 h 381"/>
                <a:gd name="T6" fmla="*/ 0 w 52"/>
                <a:gd name="T7" fmla="*/ 98 h 381"/>
                <a:gd name="T8" fmla="*/ 4 w 52"/>
                <a:gd name="T9" fmla="*/ 131 h 381"/>
                <a:gd name="T10" fmla="*/ 6 w 52"/>
                <a:gd name="T11" fmla="*/ 142 h 381"/>
                <a:gd name="T12" fmla="*/ 8 w 52"/>
                <a:gd name="T13" fmla="*/ 153 h 381"/>
                <a:gd name="T14" fmla="*/ 11 w 52"/>
                <a:gd name="T15" fmla="*/ 164 h 381"/>
                <a:gd name="T16" fmla="*/ 13 w 52"/>
                <a:gd name="T17" fmla="*/ 175 h 381"/>
                <a:gd name="T18" fmla="*/ 14 w 52"/>
                <a:gd name="T19" fmla="*/ 179 h 381"/>
                <a:gd name="T20" fmla="*/ 16 w 52"/>
                <a:gd name="T21" fmla="*/ 183 h 381"/>
                <a:gd name="T22" fmla="*/ 19 w 52"/>
                <a:gd name="T23" fmla="*/ 187 h 381"/>
                <a:gd name="T24" fmla="*/ 22 w 52"/>
                <a:gd name="T25" fmla="*/ 191 h 381"/>
                <a:gd name="T26" fmla="*/ 23 w 52"/>
                <a:gd name="T27" fmla="*/ 191 h 381"/>
                <a:gd name="T28" fmla="*/ 25 w 52"/>
                <a:gd name="T29" fmla="*/ 190 h 381"/>
                <a:gd name="T30" fmla="*/ 25 w 52"/>
                <a:gd name="T31" fmla="*/ 188 h 381"/>
                <a:gd name="T32" fmla="*/ 25 w 52"/>
                <a:gd name="T33" fmla="*/ 187 h 381"/>
                <a:gd name="T34" fmla="*/ 22 w 52"/>
                <a:gd name="T35" fmla="*/ 182 h 381"/>
                <a:gd name="T36" fmla="*/ 21 w 52"/>
                <a:gd name="T37" fmla="*/ 177 h 381"/>
                <a:gd name="T38" fmla="*/ 19 w 52"/>
                <a:gd name="T39" fmla="*/ 172 h 381"/>
                <a:gd name="T40" fmla="*/ 18 w 52"/>
                <a:gd name="T41" fmla="*/ 167 h 381"/>
                <a:gd name="T42" fmla="*/ 15 w 52"/>
                <a:gd name="T43" fmla="*/ 157 h 381"/>
                <a:gd name="T44" fmla="*/ 12 w 52"/>
                <a:gd name="T45" fmla="*/ 148 h 381"/>
                <a:gd name="T46" fmla="*/ 10 w 52"/>
                <a:gd name="T47" fmla="*/ 138 h 381"/>
                <a:gd name="T48" fmla="*/ 8 w 52"/>
                <a:gd name="T49" fmla="*/ 128 h 381"/>
                <a:gd name="T50" fmla="*/ 3 w 52"/>
                <a:gd name="T51" fmla="*/ 96 h 381"/>
                <a:gd name="T52" fmla="*/ 2 w 52"/>
                <a:gd name="T53" fmla="*/ 64 h 381"/>
                <a:gd name="T54" fmla="*/ 3 w 52"/>
                <a:gd name="T55" fmla="*/ 32 h 381"/>
                <a:gd name="T56" fmla="*/ 8 w 52"/>
                <a:gd name="T57" fmla="*/ 0 h 381"/>
                <a:gd name="T58" fmla="*/ 8 w 52"/>
                <a:gd name="T59" fmla="*/ 0 h 381"/>
                <a:gd name="T60" fmla="*/ 8 w 52"/>
                <a:gd name="T61" fmla="*/ 0 h 381"/>
                <a:gd name="T62" fmla="*/ 8 w 52"/>
                <a:gd name="T63" fmla="*/ 0 h 381"/>
                <a:gd name="T64" fmla="*/ 8 w 52"/>
                <a:gd name="T65" fmla="*/ 0 h 381"/>
                <a:gd name="T66" fmla="*/ 8 w 52"/>
                <a:gd name="T67" fmla="*/ 0 h 3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381"/>
                <a:gd name="T104" fmla="*/ 52 w 52"/>
                <a:gd name="T105" fmla="*/ 381 h 3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381">
                  <a:moveTo>
                    <a:pt x="17" y="0"/>
                  </a:moveTo>
                  <a:lnTo>
                    <a:pt x="5" y="64"/>
                  </a:lnTo>
                  <a:lnTo>
                    <a:pt x="0" y="130"/>
                  </a:lnTo>
                  <a:lnTo>
                    <a:pt x="1" y="196"/>
                  </a:lnTo>
                  <a:lnTo>
                    <a:pt x="8" y="261"/>
                  </a:lnTo>
                  <a:lnTo>
                    <a:pt x="12" y="283"/>
                  </a:lnTo>
                  <a:lnTo>
                    <a:pt x="16" y="305"/>
                  </a:lnTo>
                  <a:lnTo>
                    <a:pt x="22" y="327"/>
                  </a:lnTo>
                  <a:lnTo>
                    <a:pt x="28" y="349"/>
                  </a:lnTo>
                  <a:lnTo>
                    <a:pt x="30" y="358"/>
                  </a:lnTo>
                  <a:lnTo>
                    <a:pt x="33" y="366"/>
                  </a:lnTo>
                  <a:lnTo>
                    <a:pt x="39" y="374"/>
                  </a:lnTo>
                  <a:lnTo>
                    <a:pt x="46" y="381"/>
                  </a:lnTo>
                  <a:lnTo>
                    <a:pt x="48" y="381"/>
                  </a:lnTo>
                  <a:lnTo>
                    <a:pt x="51" y="379"/>
                  </a:lnTo>
                  <a:lnTo>
                    <a:pt x="52" y="375"/>
                  </a:lnTo>
                  <a:lnTo>
                    <a:pt x="51" y="373"/>
                  </a:lnTo>
                  <a:lnTo>
                    <a:pt x="46" y="364"/>
                  </a:lnTo>
                  <a:lnTo>
                    <a:pt x="43" y="353"/>
                  </a:lnTo>
                  <a:lnTo>
                    <a:pt x="40" y="343"/>
                  </a:lnTo>
                  <a:lnTo>
                    <a:pt x="37" y="334"/>
                  </a:lnTo>
                  <a:lnTo>
                    <a:pt x="31" y="314"/>
                  </a:lnTo>
                  <a:lnTo>
                    <a:pt x="25" y="295"/>
                  </a:lnTo>
                  <a:lnTo>
                    <a:pt x="21" y="275"/>
                  </a:lnTo>
                  <a:lnTo>
                    <a:pt x="16" y="255"/>
                  </a:lnTo>
                  <a:lnTo>
                    <a:pt x="6" y="192"/>
                  </a:lnTo>
                  <a:lnTo>
                    <a:pt x="4" y="128"/>
                  </a:lnTo>
                  <a:lnTo>
                    <a:pt x="7" y="63"/>
                  </a:lnTo>
                  <a:lnTo>
                    <a:pt x="17"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2" name="Freeform 399"/>
            <p:cNvSpPr>
              <a:spLocks/>
            </p:cNvSpPr>
            <p:nvPr/>
          </p:nvSpPr>
          <p:spPr bwMode="auto">
            <a:xfrm>
              <a:off x="2696" y="2611"/>
              <a:ext cx="51" cy="85"/>
            </a:xfrm>
            <a:custGeom>
              <a:avLst/>
              <a:gdLst>
                <a:gd name="T0" fmla="*/ 50 w 102"/>
                <a:gd name="T1" fmla="*/ 0 h 171"/>
                <a:gd name="T2" fmla="*/ 50 w 102"/>
                <a:gd name="T3" fmla="*/ 15 h 171"/>
                <a:gd name="T4" fmla="*/ 50 w 102"/>
                <a:gd name="T5" fmla="*/ 30 h 171"/>
                <a:gd name="T6" fmla="*/ 47 w 102"/>
                <a:gd name="T7" fmla="*/ 44 h 171"/>
                <a:gd name="T8" fmla="*/ 40 w 102"/>
                <a:gd name="T9" fmla="*/ 58 h 171"/>
                <a:gd name="T10" fmla="*/ 37 w 102"/>
                <a:gd name="T11" fmla="*/ 62 h 171"/>
                <a:gd name="T12" fmla="*/ 32 w 102"/>
                <a:gd name="T13" fmla="*/ 65 h 171"/>
                <a:gd name="T14" fmla="*/ 27 w 102"/>
                <a:gd name="T15" fmla="*/ 67 h 171"/>
                <a:gd name="T16" fmla="*/ 23 w 102"/>
                <a:gd name="T17" fmla="*/ 70 h 171"/>
                <a:gd name="T18" fmla="*/ 18 w 102"/>
                <a:gd name="T19" fmla="*/ 72 h 171"/>
                <a:gd name="T20" fmla="*/ 13 w 102"/>
                <a:gd name="T21" fmla="*/ 74 h 171"/>
                <a:gd name="T22" fmla="*/ 7 w 102"/>
                <a:gd name="T23" fmla="*/ 76 h 171"/>
                <a:gd name="T24" fmla="*/ 3 w 102"/>
                <a:gd name="T25" fmla="*/ 78 h 171"/>
                <a:gd name="T26" fmla="*/ 1 w 102"/>
                <a:gd name="T27" fmla="*/ 80 h 171"/>
                <a:gd name="T28" fmla="*/ 0 w 102"/>
                <a:gd name="T29" fmla="*/ 82 h 171"/>
                <a:gd name="T30" fmla="*/ 0 w 102"/>
                <a:gd name="T31" fmla="*/ 85 h 171"/>
                <a:gd name="T32" fmla="*/ 2 w 102"/>
                <a:gd name="T33" fmla="*/ 85 h 171"/>
                <a:gd name="T34" fmla="*/ 9 w 102"/>
                <a:gd name="T35" fmla="*/ 83 h 171"/>
                <a:gd name="T36" fmla="*/ 15 w 102"/>
                <a:gd name="T37" fmla="*/ 82 h 171"/>
                <a:gd name="T38" fmla="*/ 21 w 102"/>
                <a:gd name="T39" fmla="*/ 79 h 171"/>
                <a:gd name="T40" fmla="*/ 27 w 102"/>
                <a:gd name="T41" fmla="*/ 75 h 171"/>
                <a:gd name="T42" fmla="*/ 32 w 102"/>
                <a:gd name="T43" fmla="*/ 71 h 171"/>
                <a:gd name="T44" fmla="*/ 37 w 102"/>
                <a:gd name="T45" fmla="*/ 67 h 171"/>
                <a:gd name="T46" fmla="*/ 41 w 102"/>
                <a:gd name="T47" fmla="*/ 62 h 171"/>
                <a:gd name="T48" fmla="*/ 45 w 102"/>
                <a:gd name="T49" fmla="*/ 56 h 171"/>
                <a:gd name="T50" fmla="*/ 50 w 102"/>
                <a:gd name="T51" fmla="*/ 44 h 171"/>
                <a:gd name="T52" fmla="*/ 51 w 102"/>
                <a:gd name="T53" fmla="*/ 29 h 171"/>
                <a:gd name="T54" fmla="*/ 51 w 102"/>
                <a:gd name="T55" fmla="*/ 14 h 171"/>
                <a:gd name="T56" fmla="*/ 50 w 102"/>
                <a:gd name="T57" fmla="*/ 0 h 171"/>
                <a:gd name="T58" fmla="*/ 50 w 102"/>
                <a:gd name="T59" fmla="*/ 0 h 171"/>
                <a:gd name="T60" fmla="*/ 50 w 102"/>
                <a:gd name="T61" fmla="*/ 0 h 171"/>
                <a:gd name="T62" fmla="*/ 50 w 102"/>
                <a:gd name="T63" fmla="*/ 0 h 171"/>
                <a:gd name="T64" fmla="*/ 50 w 102"/>
                <a:gd name="T65" fmla="*/ 0 h 171"/>
                <a:gd name="T66" fmla="*/ 50 w 102"/>
                <a:gd name="T67" fmla="*/ 0 h 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71"/>
                <a:gd name="T104" fmla="*/ 102 w 102"/>
                <a:gd name="T105" fmla="*/ 171 h 1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71">
                  <a:moveTo>
                    <a:pt x="99" y="1"/>
                  </a:moveTo>
                  <a:lnTo>
                    <a:pt x="99" y="30"/>
                  </a:lnTo>
                  <a:lnTo>
                    <a:pt x="99" y="60"/>
                  </a:lnTo>
                  <a:lnTo>
                    <a:pt x="93" y="89"/>
                  </a:lnTo>
                  <a:lnTo>
                    <a:pt x="80" y="116"/>
                  </a:lnTo>
                  <a:lnTo>
                    <a:pt x="74" y="124"/>
                  </a:lnTo>
                  <a:lnTo>
                    <a:pt x="64" y="130"/>
                  </a:lnTo>
                  <a:lnTo>
                    <a:pt x="55" y="135"/>
                  </a:lnTo>
                  <a:lnTo>
                    <a:pt x="46" y="140"/>
                  </a:lnTo>
                  <a:lnTo>
                    <a:pt x="36" y="144"/>
                  </a:lnTo>
                  <a:lnTo>
                    <a:pt x="25" y="149"/>
                  </a:lnTo>
                  <a:lnTo>
                    <a:pt x="15" y="152"/>
                  </a:lnTo>
                  <a:lnTo>
                    <a:pt x="6" y="157"/>
                  </a:lnTo>
                  <a:lnTo>
                    <a:pt x="2" y="160"/>
                  </a:lnTo>
                  <a:lnTo>
                    <a:pt x="0" y="165"/>
                  </a:lnTo>
                  <a:lnTo>
                    <a:pt x="0" y="170"/>
                  </a:lnTo>
                  <a:lnTo>
                    <a:pt x="4" y="171"/>
                  </a:lnTo>
                  <a:lnTo>
                    <a:pt x="17" y="167"/>
                  </a:lnTo>
                  <a:lnTo>
                    <a:pt x="30" y="164"/>
                  </a:lnTo>
                  <a:lnTo>
                    <a:pt x="42" y="158"/>
                  </a:lnTo>
                  <a:lnTo>
                    <a:pt x="54" y="151"/>
                  </a:lnTo>
                  <a:lnTo>
                    <a:pt x="64" y="143"/>
                  </a:lnTo>
                  <a:lnTo>
                    <a:pt x="74" y="134"/>
                  </a:lnTo>
                  <a:lnTo>
                    <a:pt x="82" y="124"/>
                  </a:lnTo>
                  <a:lnTo>
                    <a:pt x="90" y="113"/>
                  </a:lnTo>
                  <a:lnTo>
                    <a:pt x="100" y="88"/>
                  </a:lnTo>
                  <a:lnTo>
                    <a:pt x="102" y="58"/>
                  </a:lnTo>
                  <a:lnTo>
                    <a:pt x="101" y="28"/>
                  </a:lnTo>
                  <a:lnTo>
                    <a:pt x="99" y="0"/>
                  </a:lnTo>
                  <a:lnTo>
                    <a:pt x="99" y="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3" name="Freeform 400"/>
            <p:cNvSpPr>
              <a:spLocks/>
            </p:cNvSpPr>
            <p:nvPr/>
          </p:nvSpPr>
          <p:spPr bwMode="auto">
            <a:xfrm>
              <a:off x="2729" y="2643"/>
              <a:ext cx="48" cy="88"/>
            </a:xfrm>
            <a:custGeom>
              <a:avLst/>
              <a:gdLst>
                <a:gd name="T0" fmla="*/ 40 w 96"/>
                <a:gd name="T1" fmla="*/ 0 h 174"/>
                <a:gd name="T2" fmla="*/ 44 w 96"/>
                <a:gd name="T3" fmla="*/ 9 h 174"/>
                <a:gd name="T4" fmla="*/ 45 w 96"/>
                <a:gd name="T5" fmla="*/ 18 h 174"/>
                <a:gd name="T6" fmla="*/ 46 w 96"/>
                <a:gd name="T7" fmla="*/ 26 h 174"/>
                <a:gd name="T8" fmla="*/ 45 w 96"/>
                <a:gd name="T9" fmla="*/ 35 h 174"/>
                <a:gd name="T10" fmla="*/ 43 w 96"/>
                <a:gd name="T11" fmla="*/ 43 h 174"/>
                <a:gd name="T12" fmla="*/ 39 w 96"/>
                <a:gd name="T13" fmla="*/ 50 h 174"/>
                <a:gd name="T14" fmla="*/ 34 w 96"/>
                <a:gd name="T15" fmla="*/ 57 h 174"/>
                <a:gd name="T16" fmla="*/ 27 w 96"/>
                <a:gd name="T17" fmla="*/ 65 h 174"/>
                <a:gd name="T18" fmla="*/ 24 w 96"/>
                <a:gd name="T19" fmla="*/ 67 h 174"/>
                <a:gd name="T20" fmla="*/ 22 w 96"/>
                <a:gd name="T21" fmla="*/ 69 h 174"/>
                <a:gd name="T22" fmla="*/ 18 w 96"/>
                <a:gd name="T23" fmla="*/ 72 h 174"/>
                <a:gd name="T24" fmla="*/ 15 w 96"/>
                <a:gd name="T25" fmla="*/ 74 h 174"/>
                <a:gd name="T26" fmla="*/ 12 w 96"/>
                <a:gd name="T27" fmla="*/ 76 h 174"/>
                <a:gd name="T28" fmla="*/ 9 w 96"/>
                <a:gd name="T29" fmla="*/ 78 h 174"/>
                <a:gd name="T30" fmla="*/ 6 w 96"/>
                <a:gd name="T31" fmla="*/ 80 h 174"/>
                <a:gd name="T32" fmla="*/ 3 w 96"/>
                <a:gd name="T33" fmla="*/ 82 h 174"/>
                <a:gd name="T34" fmla="*/ 2 w 96"/>
                <a:gd name="T35" fmla="*/ 83 h 174"/>
                <a:gd name="T36" fmla="*/ 0 w 96"/>
                <a:gd name="T37" fmla="*/ 84 h 174"/>
                <a:gd name="T38" fmla="*/ 0 w 96"/>
                <a:gd name="T39" fmla="*/ 86 h 174"/>
                <a:gd name="T40" fmla="*/ 2 w 96"/>
                <a:gd name="T41" fmla="*/ 87 h 174"/>
                <a:gd name="T42" fmla="*/ 6 w 96"/>
                <a:gd name="T43" fmla="*/ 87 h 174"/>
                <a:gd name="T44" fmla="*/ 10 w 96"/>
                <a:gd name="T45" fmla="*/ 85 h 174"/>
                <a:gd name="T46" fmla="*/ 13 w 96"/>
                <a:gd name="T47" fmla="*/ 84 h 174"/>
                <a:gd name="T48" fmla="*/ 16 w 96"/>
                <a:gd name="T49" fmla="*/ 81 h 174"/>
                <a:gd name="T50" fmla="*/ 20 w 96"/>
                <a:gd name="T51" fmla="*/ 78 h 174"/>
                <a:gd name="T52" fmla="*/ 22 w 96"/>
                <a:gd name="T53" fmla="*/ 76 h 174"/>
                <a:gd name="T54" fmla="*/ 25 w 96"/>
                <a:gd name="T55" fmla="*/ 73 h 174"/>
                <a:gd name="T56" fmla="*/ 28 w 96"/>
                <a:gd name="T57" fmla="*/ 70 h 174"/>
                <a:gd name="T58" fmla="*/ 31 w 96"/>
                <a:gd name="T59" fmla="*/ 67 h 174"/>
                <a:gd name="T60" fmla="*/ 34 w 96"/>
                <a:gd name="T61" fmla="*/ 63 h 174"/>
                <a:gd name="T62" fmla="*/ 37 w 96"/>
                <a:gd name="T63" fmla="*/ 60 h 174"/>
                <a:gd name="T64" fmla="*/ 39 w 96"/>
                <a:gd name="T65" fmla="*/ 57 h 174"/>
                <a:gd name="T66" fmla="*/ 46 w 96"/>
                <a:gd name="T67" fmla="*/ 43 h 174"/>
                <a:gd name="T68" fmla="*/ 48 w 96"/>
                <a:gd name="T69" fmla="*/ 28 h 174"/>
                <a:gd name="T70" fmla="*/ 46 w 96"/>
                <a:gd name="T71" fmla="*/ 14 h 174"/>
                <a:gd name="T72" fmla="*/ 40 w 96"/>
                <a:gd name="T73" fmla="*/ 0 h 174"/>
                <a:gd name="T74" fmla="*/ 40 w 96"/>
                <a:gd name="T75" fmla="*/ 0 h 174"/>
                <a:gd name="T76" fmla="*/ 40 w 96"/>
                <a:gd name="T77" fmla="*/ 0 h 174"/>
                <a:gd name="T78" fmla="*/ 40 w 96"/>
                <a:gd name="T79" fmla="*/ 0 h 174"/>
                <a:gd name="T80" fmla="*/ 40 w 96"/>
                <a:gd name="T81" fmla="*/ 0 h 174"/>
                <a:gd name="T82" fmla="*/ 40 w 96"/>
                <a:gd name="T83" fmla="*/ 0 h 1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6"/>
                <a:gd name="T127" fmla="*/ 0 h 174"/>
                <a:gd name="T128" fmla="*/ 96 w 96"/>
                <a:gd name="T129" fmla="*/ 174 h 1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6" h="174">
                  <a:moveTo>
                    <a:pt x="80" y="0"/>
                  </a:moveTo>
                  <a:lnTo>
                    <a:pt x="87" y="18"/>
                  </a:lnTo>
                  <a:lnTo>
                    <a:pt x="90" y="36"/>
                  </a:lnTo>
                  <a:lnTo>
                    <a:pt x="92" y="52"/>
                  </a:lnTo>
                  <a:lnTo>
                    <a:pt x="90" y="69"/>
                  </a:lnTo>
                  <a:lnTo>
                    <a:pt x="86" y="85"/>
                  </a:lnTo>
                  <a:lnTo>
                    <a:pt x="78" y="100"/>
                  </a:lnTo>
                  <a:lnTo>
                    <a:pt x="67" y="115"/>
                  </a:lnTo>
                  <a:lnTo>
                    <a:pt x="55" y="129"/>
                  </a:lnTo>
                  <a:lnTo>
                    <a:pt x="49" y="133"/>
                  </a:lnTo>
                  <a:lnTo>
                    <a:pt x="43" y="138"/>
                  </a:lnTo>
                  <a:lnTo>
                    <a:pt x="36" y="143"/>
                  </a:lnTo>
                  <a:lnTo>
                    <a:pt x="30" y="147"/>
                  </a:lnTo>
                  <a:lnTo>
                    <a:pt x="24" y="151"/>
                  </a:lnTo>
                  <a:lnTo>
                    <a:pt x="18" y="155"/>
                  </a:lnTo>
                  <a:lnTo>
                    <a:pt x="11" y="160"/>
                  </a:lnTo>
                  <a:lnTo>
                    <a:pt x="5" y="163"/>
                  </a:lnTo>
                  <a:lnTo>
                    <a:pt x="3" y="166"/>
                  </a:lnTo>
                  <a:lnTo>
                    <a:pt x="0" y="168"/>
                  </a:lnTo>
                  <a:lnTo>
                    <a:pt x="0" y="171"/>
                  </a:lnTo>
                  <a:lnTo>
                    <a:pt x="3" y="174"/>
                  </a:lnTo>
                  <a:lnTo>
                    <a:pt x="11" y="174"/>
                  </a:lnTo>
                  <a:lnTo>
                    <a:pt x="19" y="170"/>
                  </a:lnTo>
                  <a:lnTo>
                    <a:pt x="26" y="167"/>
                  </a:lnTo>
                  <a:lnTo>
                    <a:pt x="32" y="161"/>
                  </a:lnTo>
                  <a:lnTo>
                    <a:pt x="39" y="155"/>
                  </a:lnTo>
                  <a:lnTo>
                    <a:pt x="44" y="151"/>
                  </a:lnTo>
                  <a:lnTo>
                    <a:pt x="51" y="145"/>
                  </a:lnTo>
                  <a:lnTo>
                    <a:pt x="57" y="139"/>
                  </a:lnTo>
                  <a:lnTo>
                    <a:pt x="63" y="133"/>
                  </a:lnTo>
                  <a:lnTo>
                    <a:pt x="68" y="127"/>
                  </a:lnTo>
                  <a:lnTo>
                    <a:pt x="73" y="121"/>
                  </a:lnTo>
                  <a:lnTo>
                    <a:pt x="78" y="114"/>
                  </a:lnTo>
                  <a:lnTo>
                    <a:pt x="92" y="85"/>
                  </a:lnTo>
                  <a:lnTo>
                    <a:pt x="96" y="57"/>
                  </a:lnTo>
                  <a:lnTo>
                    <a:pt x="92" y="29"/>
                  </a:lnTo>
                  <a:lnTo>
                    <a:pt x="8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4" name="Freeform 401"/>
            <p:cNvSpPr>
              <a:spLocks/>
            </p:cNvSpPr>
            <p:nvPr/>
          </p:nvSpPr>
          <p:spPr bwMode="auto">
            <a:xfrm>
              <a:off x="2693" y="2669"/>
              <a:ext cx="278" cy="213"/>
            </a:xfrm>
            <a:custGeom>
              <a:avLst/>
              <a:gdLst>
                <a:gd name="T0" fmla="*/ 8 w 553"/>
                <a:gd name="T1" fmla="*/ 13 h 426"/>
                <a:gd name="T2" fmla="*/ 25 w 553"/>
                <a:gd name="T3" fmla="*/ 39 h 426"/>
                <a:gd name="T4" fmla="*/ 43 w 553"/>
                <a:gd name="T5" fmla="*/ 63 h 426"/>
                <a:gd name="T6" fmla="*/ 63 w 553"/>
                <a:gd name="T7" fmla="*/ 87 h 426"/>
                <a:gd name="T8" fmla="*/ 84 w 553"/>
                <a:gd name="T9" fmla="*/ 108 h 426"/>
                <a:gd name="T10" fmla="*/ 106 w 553"/>
                <a:gd name="T11" fmla="*/ 130 h 426"/>
                <a:gd name="T12" fmla="*/ 130 w 553"/>
                <a:gd name="T13" fmla="*/ 149 h 426"/>
                <a:gd name="T14" fmla="*/ 155 w 553"/>
                <a:gd name="T15" fmla="*/ 167 h 426"/>
                <a:gd name="T16" fmla="*/ 177 w 553"/>
                <a:gd name="T17" fmla="*/ 179 h 426"/>
                <a:gd name="T18" fmla="*/ 193 w 553"/>
                <a:gd name="T19" fmla="*/ 187 h 426"/>
                <a:gd name="T20" fmla="*/ 210 w 553"/>
                <a:gd name="T21" fmla="*/ 195 h 426"/>
                <a:gd name="T22" fmla="*/ 227 w 553"/>
                <a:gd name="T23" fmla="*/ 202 h 426"/>
                <a:gd name="T24" fmla="*/ 239 w 553"/>
                <a:gd name="T25" fmla="*/ 206 h 426"/>
                <a:gd name="T26" fmla="*/ 244 w 553"/>
                <a:gd name="T27" fmla="*/ 207 h 426"/>
                <a:gd name="T28" fmla="*/ 249 w 553"/>
                <a:gd name="T29" fmla="*/ 209 h 426"/>
                <a:gd name="T30" fmla="*/ 254 w 553"/>
                <a:gd name="T31" fmla="*/ 211 h 426"/>
                <a:gd name="T32" fmla="*/ 259 w 553"/>
                <a:gd name="T33" fmla="*/ 212 h 426"/>
                <a:gd name="T34" fmla="*/ 263 w 553"/>
                <a:gd name="T35" fmla="*/ 213 h 426"/>
                <a:gd name="T36" fmla="*/ 266 w 553"/>
                <a:gd name="T37" fmla="*/ 213 h 426"/>
                <a:gd name="T38" fmla="*/ 269 w 553"/>
                <a:gd name="T39" fmla="*/ 213 h 426"/>
                <a:gd name="T40" fmla="*/ 272 w 553"/>
                <a:gd name="T41" fmla="*/ 211 h 426"/>
                <a:gd name="T42" fmla="*/ 277 w 553"/>
                <a:gd name="T43" fmla="*/ 205 h 426"/>
                <a:gd name="T44" fmla="*/ 276 w 553"/>
                <a:gd name="T45" fmla="*/ 202 h 426"/>
                <a:gd name="T46" fmla="*/ 275 w 553"/>
                <a:gd name="T47" fmla="*/ 201 h 426"/>
                <a:gd name="T48" fmla="*/ 272 w 553"/>
                <a:gd name="T49" fmla="*/ 199 h 426"/>
                <a:gd name="T50" fmla="*/ 268 w 553"/>
                <a:gd name="T51" fmla="*/ 198 h 426"/>
                <a:gd name="T52" fmla="*/ 264 w 553"/>
                <a:gd name="T53" fmla="*/ 197 h 426"/>
                <a:gd name="T54" fmla="*/ 259 w 553"/>
                <a:gd name="T55" fmla="*/ 195 h 426"/>
                <a:gd name="T56" fmla="*/ 254 w 553"/>
                <a:gd name="T57" fmla="*/ 194 h 426"/>
                <a:gd name="T58" fmla="*/ 249 w 553"/>
                <a:gd name="T59" fmla="*/ 192 h 426"/>
                <a:gd name="T60" fmla="*/ 238 w 553"/>
                <a:gd name="T61" fmla="*/ 188 h 426"/>
                <a:gd name="T62" fmla="*/ 220 w 553"/>
                <a:gd name="T63" fmla="*/ 182 h 426"/>
                <a:gd name="T64" fmla="*/ 204 w 553"/>
                <a:gd name="T65" fmla="*/ 175 h 426"/>
                <a:gd name="T66" fmla="*/ 188 w 553"/>
                <a:gd name="T67" fmla="*/ 167 h 426"/>
                <a:gd name="T68" fmla="*/ 166 w 553"/>
                <a:gd name="T69" fmla="*/ 156 h 426"/>
                <a:gd name="T70" fmla="*/ 140 w 553"/>
                <a:gd name="T71" fmla="*/ 140 h 426"/>
                <a:gd name="T72" fmla="*/ 115 w 553"/>
                <a:gd name="T73" fmla="*/ 122 h 426"/>
                <a:gd name="T74" fmla="*/ 91 w 553"/>
                <a:gd name="T75" fmla="*/ 103 h 426"/>
                <a:gd name="T76" fmla="*/ 68 w 553"/>
                <a:gd name="T77" fmla="*/ 83 h 426"/>
                <a:gd name="T78" fmla="*/ 47 w 553"/>
                <a:gd name="T79" fmla="*/ 61 h 426"/>
                <a:gd name="T80" fmla="*/ 27 w 553"/>
                <a:gd name="T81" fmla="*/ 38 h 426"/>
                <a:gd name="T82" fmla="*/ 9 w 553"/>
                <a:gd name="T83" fmla="*/ 13 h 426"/>
                <a:gd name="T84" fmla="*/ 0 w 553"/>
                <a:gd name="T85" fmla="*/ 0 h 426"/>
                <a:gd name="T86" fmla="*/ 0 w 553"/>
                <a:gd name="T87" fmla="*/ 0 h 426"/>
                <a:gd name="T88" fmla="*/ 0 w 553"/>
                <a:gd name="T89" fmla="*/ 1 h 4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3"/>
                <a:gd name="T136" fmla="*/ 0 h 426"/>
                <a:gd name="T137" fmla="*/ 553 w 553"/>
                <a:gd name="T138" fmla="*/ 426 h 4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3" h="426">
                  <a:moveTo>
                    <a:pt x="0" y="1"/>
                  </a:moveTo>
                  <a:lnTo>
                    <a:pt x="16" y="27"/>
                  </a:lnTo>
                  <a:lnTo>
                    <a:pt x="32" y="53"/>
                  </a:lnTo>
                  <a:lnTo>
                    <a:pt x="50" y="78"/>
                  </a:lnTo>
                  <a:lnTo>
                    <a:pt x="68" y="102"/>
                  </a:lnTo>
                  <a:lnTo>
                    <a:pt x="86" y="126"/>
                  </a:lnTo>
                  <a:lnTo>
                    <a:pt x="105" y="151"/>
                  </a:lnTo>
                  <a:lnTo>
                    <a:pt x="126" y="174"/>
                  </a:lnTo>
                  <a:lnTo>
                    <a:pt x="146" y="195"/>
                  </a:lnTo>
                  <a:lnTo>
                    <a:pt x="167" y="217"/>
                  </a:lnTo>
                  <a:lnTo>
                    <a:pt x="189" y="239"/>
                  </a:lnTo>
                  <a:lnTo>
                    <a:pt x="212" y="259"/>
                  </a:lnTo>
                  <a:lnTo>
                    <a:pt x="235" y="278"/>
                  </a:lnTo>
                  <a:lnTo>
                    <a:pt x="259" y="298"/>
                  </a:lnTo>
                  <a:lnTo>
                    <a:pt x="285" y="315"/>
                  </a:lnTo>
                  <a:lnTo>
                    <a:pt x="310" y="333"/>
                  </a:lnTo>
                  <a:lnTo>
                    <a:pt x="337" y="349"/>
                  </a:lnTo>
                  <a:lnTo>
                    <a:pt x="353" y="358"/>
                  </a:lnTo>
                  <a:lnTo>
                    <a:pt x="369" y="366"/>
                  </a:lnTo>
                  <a:lnTo>
                    <a:pt x="386" y="374"/>
                  </a:lnTo>
                  <a:lnTo>
                    <a:pt x="402" y="382"/>
                  </a:lnTo>
                  <a:lnTo>
                    <a:pt x="420" y="390"/>
                  </a:lnTo>
                  <a:lnTo>
                    <a:pt x="437" y="397"/>
                  </a:lnTo>
                  <a:lnTo>
                    <a:pt x="454" y="404"/>
                  </a:lnTo>
                  <a:lnTo>
                    <a:pt x="471" y="410"/>
                  </a:lnTo>
                  <a:lnTo>
                    <a:pt x="477" y="411"/>
                  </a:lnTo>
                  <a:lnTo>
                    <a:pt x="482" y="413"/>
                  </a:lnTo>
                  <a:lnTo>
                    <a:pt x="488" y="414"/>
                  </a:lnTo>
                  <a:lnTo>
                    <a:pt x="492" y="417"/>
                  </a:lnTo>
                  <a:lnTo>
                    <a:pt x="498" y="418"/>
                  </a:lnTo>
                  <a:lnTo>
                    <a:pt x="502" y="420"/>
                  </a:lnTo>
                  <a:lnTo>
                    <a:pt x="508" y="421"/>
                  </a:lnTo>
                  <a:lnTo>
                    <a:pt x="514" y="422"/>
                  </a:lnTo>
                  <a:lnTo>
                    <a:pt x="517" y="424"/>
                  </a:lnTo>
                  <a:lnTo>
                    <a:pt x="522" y="424"/>
                  </a:lnTo>
                  <a:lnTo>
                    <a:pt x="526" y="425"/>
                  </a:lnTo>
                  <a:lnTo>
                    <a:pt x="529" y="425"/>
                  </a:lnTo>
                  <a:lnTo>
                    <a:pt x="532" y="425"/>
                  </a:lnTo>
                  <a:lnTo>
                    <a:pt x="537" y="426"/>
                  </a:lnTo>
                  <a:lnTo>
                    <a:pt x="538" y="425"/>
                  </a:lnTo>
                  <a:lnTo>
                    <a:pt x="535" y="424"/>
                  </a:lnTo>
                  <a:lnTo>
                    <a:pt x="543" y="422"/>
                  </a:lnTo>
                  <a:lnTo>
                    <a:pt x="551" y="417"/>
                  </a:lnTo>
                  <a:lnTo>
                    <a:pt x="553" y="409"/>
                  </a:lnTo>
                  <a:lnTo>
                    <a:pt x="549" y="403"/>
                  </a:lnTo>
                  <a:lnTo>
                    <a:pt x="552" y="404"/>
                  </a:lnTo>
                  <a:lnTo>
                    <a:pt x="551" y="403"/>
                  </a:lnTo>
                  <a:lnTo>
                    <a:pt x="549" y="402"/>
                  </a:lnTo>
                  <a:lnTo>
                    <a:pt x="546" y="401"/>
                  </a:lnTo>
                  <a:lnTo>
                    <a:pt x="543" y="398"/>
                  </a:lnTo>
                  <a:lnTo>
                    <a:pt x="539" y="397"/>
                  </a:lnTo>
                  <a:lnTo>
                    <a:pt x="536" y="396"/>
                  </a:lnTo>
                  <a:lnTo>
                    <a:pt x="532" y="395"/>
                  </a:lnTo>
                  <a:lnTo>
                    <a:pt x="528" y="394"/>
                  </a:lnTo>
                  <a:lnTo>
                    <a:pt x="522" y="392"/>
                  </a:lnTo>
                  <a:lnTo>
                    <a:pt x="517" y="390"/>
                  </a:lnTo>
                  <a:lnTo>
                    <a:pt x="513" y="389"/>
                  </a:lnTo>
                  <a:lnTo>
                    <a:pt x="507" y="387"/>
                  </a:lnTo>
                  <a:lnTo>
                    <a:pt x="502" y="386"/>
                  </a:lnTo>
                  <a:lnTo>
                    <a:pt x="497" y="383"/>
                  </a:lnTo>
                  <a:lnTo>
                    <a:pt x="492" y="382"/>
                  </a:lnTo>
                  <a:lnTo>
                    <a:pt x="475" y="376"/>
                  </a:lnTo>
                  <a:lnTo>
                    <a:pt x="458" y="371"/>
                  </a:lnTo>
                  <a:lnTo>
                    <a:pt x="440" y="364"/>
                  </a:lnTo>
                  <a:lnTo>
                    <a:pt x="424" y="357"/>
                  </a:lnTo>
                  <a:lnTo>
                    <a:pt x="407" y="349"/>
                  </a:lnTo>
                  <a:lnTo>
                    <a:pt x="391" y="342"/>
                  </a:lnTo>
                  <a:lnTo>
                    <a:pt x="375" y="334"/>
                  </a:lnTo>
                  <a:lnTo>
                    <a:pt x="358" y="326"/>
                  </a:lnTo>
                  <a:lnTo>
                    <a:pt x="332" y="311"/>
                  </a:lnTo>
                  <a:lnTo>
                    <a:pt x="305" y="296"/>
                  </a:lnTo>
                  <a:lnTo>
                    <a:pt x="279" y="280"/>
                  </a:lnTo>
                  <a:lnTo>
                    <a:pt x="254" y="262"/>
                  </a:lnTo>
                  <a:lnTo>
                    <a:pt x="229" y="244"/>
                  </a:lnTo>
                  <a:lnTo>
                    <a:pt x="205" y="225"/>
                  </a:lnTo>
                  <a:lnTo>
                    <a:pt x="181" y="206"/>
                  </a:lnTo>
                  <a:lnTo>
                    <a:pt x="159" y="186"/>
                  </a:lnTo>
                  <a:lnTo>
                    <a:pt x="136" y="166"/>
                  </a:lnTo>
                  <a:lnTo>
                    <a:pt x="114" y="144"/>
                  </a:lnTo>
                  <a:lnTo>
                    <a:pt x="93" y="122"/>
                  </a:lnTo>
                  <a:lnTo>
                    <a:pt x="74" y="99"/>
                  </a:lnTo>
                  <a:lnTo>
                    <a:pt x="54" y="75"/>
                  </a:lnTo>
                  <a:lnTo>
                    <a:pt x="36" y="50"/>
                  </a:lnTo>
                  <a:lnTo>
                    <a:pt x="17" y="25"/>
                  </a:lnTo>
                  <a:lnTo>
                    <a:pt x="0" y="0"/>
                  </a:lnTo>
                  <a:lnTo>
                    <a:pt x="0" y="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5" name="Freeform 402"/>
            <p:cNvSpPr>
              <a:spLocks/>
            </p:cNvSpPr>
            <p:nvPr/>
          </p:nvSpPr>
          <p:spPr bwMode="auto">
            <a:xfrm>
              <a:off x="2737" y="2608"/>
              <a:ext cx="253" cy="187"/>
            </a:xfrm>
            <a:custGeom>
              <a:avLst/>
              <a:gdLst>
                <a:gd name="T0" fmla="*/ 3 w 507"/>
                <a:gd name="T1" fmla="*/ 6 h 374"/>
                <a:gd name="T2" fmla="*/ 10 w 507"/>
                <a:gd name="T3" fmla="*/ 15 h 374"/>
                <a:gd name="T4" fmla="*/ 16 w 507"/>
                <a:gd name="T5" fmla="*/ 23 h 374"/>
                <a:gd name="T6" fmla="*/ 20 w 507"/>
                <a:gd name="T7" fmla="*/ 28 h 374"/>
                <a:gd name="T8" fmla="*/ 25 w 507"/>
                <a:gd name="T9" fmla="*/ 33 h 374"/>
                <a:gd name="T10" fmla="*/ 30 w 507"/>
                <a:gd name="T11" fmla="*/ 37 h 374"/>
                <a:gd name="T12" fmla="*/ 38 w 507"/>
                <a:gd name="T13" fmla="*/ 44 h 374"/>
                <a:gd name="T14" fmla="*/ 50 w 507"/>
                <a:gd name="T15" fmla="*/ 52 h 374"/>
                <a:gd name="T16" fmla="*/ 62 w 507"/>
                <a:gd name="T17" fmla="*/ 59 h 374"/>
                <a:gd name="T18" fmla="*/ 75 w 507"/>
                <a:gd name="T19" fmla="*/ 66 h 374"/>
                <a:gd name="T20" fmla="*/ 88 w 507"/>
                <a:gd name="T21" fmla="*/ 71 h 374"/>
                <a:gd name="T22" fmla="*/ 101 w 507"/>
                <a:gd name="T23" fmla="*/ 75 h 374"/>
                <a:gd name="T24" fmla="*/ 114 w 507"/>
                <a:gd name="T25" fmla="*/ 78 h 374"/>
                <a:gd name="T26" fmla="*/ 127 w 507"/>
                <a:gd name="T27" fmla="*/ 81 h 374"/>
                <a:gd name="T28" fmla="*/ 140 w 507"/>
                <a:gd name="T29" fmla="*/ 85 h 374"/>
                <a:gd name="T30" fmla="*/ 153 w 507"/>
                <a:gd name="T31" fmla="*/ 89 h 374"/>
                <a:gd name="T32" fmla="*/ 165 w 507"/>
                <a:gd name="T33" fmla="*/ 94 h 374"/>
                <a:gd name="T34" fmla="*/ 177 w 507"/>
                <a:gd name="T35" fmla="*/ 100 h 374"/>
                <a:gd name="T36" fmla="*/ 194 w 507"/>
                <a:gd name="T37" fmla="*/ 111 h 374"/>
                <a:gd name="T38" fmla="*/ 215 w 507"/>
                <a:gd name="T39" fmla="*/ 130 h 374"/>
                <a:gd name="T40" fmla="*/ 232 w 507"/>
                <a:gd name="T41" fmla="*/ 150 h 374"/>
                <a:gd name="T42" fmla="*/ 246 w 507"/>
                <a:gd name="T43" fmla="*/ 174 h 374"/>
                <a:gd name="T44" fmla="*/ 253 w 507"/>
                <a:gd name="T45" fmla="*/ 187 h 374"/>
                <a:gd name="T46" fmla="*/ 253 w 507"/>
                <a:gd name="T47" fmla="*/ 187 h 374"/>
                <a:gd name="T48" fmla="*/ 248 w 507"/>
                <a:gd name="T49" fmla="*/ 174 h 374"/>
                <a:gd name="T50" fmla="*/ 237 w 507"/>
                <a:gd name="T51" fmla="*/ 150 h 374"/>
                <a:gd name="T52" fmla="*/ 223 w 507"/>
                <a:gd name="T53" fmla="*/ 130 h 374"/>
                <a:gd name="T54" fmla="*/ 206 w 507"/>
                <a:gd name="T55" fmla="*/ 110 h 374"/>
                <a:gd name="T56" fmla="*/ 185 w 507"/>
                <a:gd name="T57" fmla="*/ 95 h 374"/>
                <a:gd name="T58" fmla="*/ 163 w 507"/>
                <a:gd name="T59" fmla="*/ 84 h 374"/>
                <a:gd name="T60" fmla="*/ 141 w 507"/>
                <a:gd name="T61" fmla="*/ 75 h 374"/>
                <a:gd name="T62" fmla="*/ 117 w 507"/>
                <a:gd name="T63" fmla="*/ 70 h 374"/>
                <a:gd name="T64" fmla="*/ 97 w 507"/>
                <a:gd name="T65" fmla="*/ 65 h 374"/>
                <a:gd name="T66" fmla="*/ 81 w 507"/>
                <a:gd name="T67" fmla="*/ 60 h 374"/>
                <a:gd name="T68" fmla="*/ 67 w 507"/>
                <a:gd name="T69" fmla="*/ 54 h 374"/>
                <a:gd name="T70" fmla="*/ 53 w 507"/>
                <a:gd name="T71" fmla="*/ 48 h 374"/>
                <a:gd name="T72" fmla="*/ 42 w 507"/>
                <a:gd name="T73" fmla="*/ 43 h 374"/>
                <a:gd name="T74" fmla="*/ 35 w 507"/>
                <a:gd name="T75" fmla="*/ 38 h 374"/>
                <a:gd name="T76" fmla="*/ 28 w 507"/>
                <a:gd name="T77" fmla="*/ 32 h 374"/>
                <a:gd name="T78" fmla="*/ 21 w 507"/>
                <a:gd name="T79" fmla="*/ 27 h 374"/>
                <a:gd name="T80" fmla="*/ 15 w 507"/>
                <a:gd name="T81" fmla="*/ 21 h 374"/>
                <a:gd name="T82" fmla="*/ 11 w 507"/>
                <a:gd name="T83" fmla="*/ 15 h 374"/>
                <a:gd name="T84" fmla="*/ 6 w 507"/>
                <a:gd name="T85" fmla="*/ 9 h 374"/>
                <a:gd name="T86" fmla="*/ 2 w 507"/>
                <a:gd name="T87" fmla="*/ 3 h 374"/>
                <a:gd name="T88" fmla="*/ 0 w 507"/>
                <a:gd name="T89" fmla="*/ 0 h 374"/>
                <a:gd name="T90" fmla="*/ 0 w 507"/>
                <a:gd name="T91" fmla="*/ 0 h 374"/>
                <a:gd name="T92" fmla="*/ 0 w 507"/>
                <a:gd name="T93" fmla="*/ 1 h 3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7"/>
                <a:gd name="T142" fmla="*/ 0 h 374"/>
                <a:gd name="T143" fmla="*/ 507 w 507"/>
                <a:gd name="T144" fmla="*/ 374 h 3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7" h="374">
                  <a:moveTo>
                    <a:pt x="0" y="1"/>
                  </a:moveTo>
                  <a:lnTo>
                    <a:pt x="7" y="11"/>
                  </a:lnTo>
                  <a:lnTo>
                    <a:pt x="13" y="20"/>
                  </a:lnTo>
                  <a:lnTo>
                    <a:pt x="20" y="31"/>
                  </a:lnTo>
                  <a:lnTo>
                    <a:pt x="28" y="41"/>
                  </a:lnTo>
                  <a:lnTo>
                    <a:pt x="32" y="46"/>
                  </a:lnTo>
                  <a:lnTo>
                    <a:pt x="36" y="50"/>
                  </a:lnTo>
                  <a:lnTo>
                    <a:pt x="41" y="56"/>
                  </a:lnTo>
                  <a:lnTo>
                    <a:pt x="46" y="61"/>
                  </a:lnTo>
                  <a:lnTo>
                    <a:pt x="50" y="65"/>
                  </a:lnTo>
                  <a:lnTo>
                    <a:pt x="55" y="70"/>
                  </a:lnTo>
                  <a:lnTo>
                    <a:pt x="60" y="73"/>
                  </a:lnTo>
                  <a:lnTo>
                    <a:pt x="64" y="78"/>
                  </a:lnTo>
                  <a:lnTo>
                    <a:pt x="76" y="87"/>
                  </a:lnTo>
                  <a:lnTo>
                    <a:pt x="87" y="96"/>
                  </a:lnTo>
                  <a:lnTo>
                    <a:pt x="100" y="104"/>
                  </a:lnTo>
                  <a:lnTo>
                    <a:pt x="113" y="112"/>
                  </a:lnTo>
                  <a:lnTo>
                    <a:pt x="125" y="119"/>
                  </a:lnTo>
                  <a:lnTo>
                    <a:pt x="138" y="126"/>
                  </a:lnTo>
                  <a:lnTo>
                    <a:pt x="151" y="132"/>
                  </a:lnTo>
                  <a:lnTo>
                    <a:pt x="164" y="138"/>
                  </a:lnTo>
                  <a:lnTo>
                    <a:pt x="177" y="142"/>
                  </a:lnTo>
                  <a:lnTo>
                    <a:pt x="190" y="147"/>
                  </a:lnTo>
                  <a:lnTo>
                    <a:pt x="202" y="149"/>
                  </a:lnTo>
                  <a:lnTo>
                    <a:pt x="215" y="153"/>
                  </a:lnTo>
                  <a:lnTo>
                    <a:pt x="229" y="155"/>
                  </a:lnTo>
                  <a:lnTo>
                    <a:pt x="242" y="159"/>
                  </a:lnTo>
                  <a:lnTo>
                    <a:pt x="255" y="161"/>
                  </a:lnTo>
                  <a:lnTo>
                    <a:pt x="268" y="164"/>
                  </a:lnTo>
                  <a:lnTo>
                    <a:pt x="281" y="169"/>
                  </a:lnTo>
                  <a:lnTo>
                    <a:pt x="293" y="172"/>
                  </a:lnTo>
                  <a:lnTo>
                    <a:pt x="306" y="177"/>
                  </a:lnTo>
                  <a:lnTo>
                    <a:pt x="319" y="183"/>
                  </a:lnTo>
                  <a:lnTo>
                    <a:pt x="330" y="188"/>
                  </a:lnTo>
                  <a:lnTo>
                    <a:pt x="343" y="194"/>
                  </a:lnTo>
                  <a:lnTo>
                    <a:pt x="355" y="200"/>
                  </a:lnTo>
                  <a:lnTo>
                    <a:pt x="366" y="207"/>
                  </a:lnTo>
                  <a:lnTo>
                    <a:pt x="389" y="222"/>
                  </a:lnTo>
                  <a:lnTo>
                    <a:pt x="411" y="239"/>
                  </a:lnTo>
                  <a:lnTo>
                    <a:pt x="431" y="259"/>
                  </a:lnTo>
                  <a:lnTo>
                    <a:pt x="449" y="278"/>
                  </a:lnTo>
                  <a:lnTo>
                    <a:pt x="465" y="300"/>
                  </a:lnTo>
                  <a:lnTo>
                    <a:pt x="479" y="323"/>
                  </a:lnTo>
                  <a:lnTo>
                    <a:pt x="493" y="347"/>
                  </a:lnTo>
                  <a:lnTo>
                    <a:pt x="504" y="373"/>
                  </a:lnTo>
                  <a:lnTo>
                    <a:pt x="506" y="374"/>
                  </a:lnTo>
                  <a:lnTo>
                    <a:pt x="507" y="373"/>
                  </a:lnTo>
                  <a:lnTo>
                    <a:pt x="507" y="372"/>
                  </a:lnTo>
                  <a:lnTo>
                    <a:pt x="497" y="347"/>
                  </a:lnTo>
                  <a:lnTo>
                    <a:pt x="487" y="323"/>
                  </a:lnTo>
                  <a:lnTo>
                    <a:pt x="474" y="300"/>
                  </a:lnTo>
                  <a:lnTo>
                    <a:pt x="462" y="278"/>
                  </a:lnTo>
                  <a:lnTo>
                    <a:pt x="447" y="259"/>
                  </a:lnTo>
                  <a:lnTo>
                    <a:pt x="431" y="239"/>
                  </a:lnTo>
                  <a:lnTo>
                    <a:pt x="412" y="221"/>
                  </a:lnTo>
                  <a:lnTo>
                    <a:pt x="391" y="203"/>
                  </a:lnTo>
                  <a:lnTo>
                    <a:pt x="371" y="190"/>
                  </a:lnTo>
                  <a:lnTo>
                    <a:pt x="350" y="177"/>
                  </a:lnTo>
                  <a:lnTo>
                    <a:pt x="327" y="167"/>
                  </a:lnTo>
                  <a:lnTo>
                    <a:pt x="305" y="159"/>
                  </a:lnTo>
                  <a:lnTo>
                    <a:pt x="282" y="150"/>
                  </a:lnTo>
                  <a:lnTo>
                    <a:pt x="258" y="145"/>
                  </a:lnTo>
                  <a:lnTo>
                    <a:pt x="234" y="139"/>
                  </a:lnTo>
                  <a:lnTo>
                    <a:pt x="209" y="133"/>
                  </a:lnTo>
                  <a:lnTo>
                    <a:pt x="194" y="130"/>
                  </a:lnTo>
                  <a:lnTo>
                    <a:pt x="178" y="125"/>
                  </a:lnTo>
                  <a:lnTo>
                    <a:pt x="163" y="121"/>
                  </a:lnTo>
                  <a:lnTo>
                    <a:pt x="149" y="115"/>
                  </a:lnTo>
                  <a:lnTo>
                    <a:pt x="134" y="109"/>
                  </a:lnTo>
                  <a:lnTo>
                    <a:pt x="119" y="103"/>
                  </a:lnTo>
                  <a:lnTo>
                    <a:pt x="106" y="96"/>
                  </a:lnTo>
                  <a:lnTo>
                    <a:pt x="92" y="89"/>
                  </a:lnTo>
                  <a:lnTo>
                    <a:pt x="84" y="85"/>
                  </a:lnTo>
                  <a:lnTo>
                    <a:pt x="77" y="80"/>
                  </a:lnTo>
                  <a:lnTo>
                    <a:pt x="70" y="76"/>
                  </a:lnTo>
                  <a:lnTo>
                    <a:pt x="63" y="70"/>
                  </a:lnTo>
                  <a:lnTo>
                    <a:pt x="56" y="64"/>
                  </a:lnTo>
                  <a:lnTo>
                    <a:pt x="49" y="59"/>
                  </a:lnTo>
                  <a:lnTo>
                    <a:pt x="42" y="54"/>
                  </a:lnTo>
                  <a:lnTo>
                    <a:pt x="36" y="48"/>
                  </a:lnTo>
                  <a:lnTo>
                    <a:pt x="31" y="42"/>
                  </a:lnTo>
                  <a:lnTo>
                    <a:pt x="26" y="36"/>
                  </a:lnTo>
                  <a:lnTo>
                    <a:pt x="22" y="31"/>
                  </a:lnTo>
                  <a:lnTo>
                    <a:pt x="18" y="24"/>
                  </a:lnTo>
                  <a:lnTo>
                    <a:pt x="13" y="18"/>
                  </a:lnTo>
                  <a:lnTo>
                    <a:pt x="9" y="12"/>
                  </a:lnTo>
                  <a:lnTo>
                    <a:pt x="4" y="5"/>
                  </a:lnTo>
                  <a:lnTo>
                    <a:pt x="0" y="0"/>
                  </a:lnTo>
                  <a:lnTo>
                    <a:pt x="0" y="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6" name="Freeform 403"/>
            <p:cNvSpPr>
              <a:spLocks/>
            </p:cNvSpPr>
            <p:nvPr/>
          </p:nvSpPr>
          <p:spPr bwMode="auto">
            <a:xfrm>
              <a:off x="3030" y="2513"/>
              <a:ext cx="65" cy="96"/>
            </a:xfrm>
            <a:custGeom>
              <a:avLst/>
              <a:gdLst>
                <a:gd name="T0" fmla="*/ 65 w 130"/>
                <a:gd name="T1" fmla="*/ 0 h 190"/>
                <a:gd name="T2" fmla="*/ 62 w 130"/>
                <a:gd name="T3" fmla="*/ 6 h 190"/>
                <a:gd name="T4" fmla="*/ 59 w 130"/>
                <a:gd name="T5" fmla="*/ 12 h 190"/>
                <a:gd name="T6" fmla="*/ 56 w 130"/>
                <a:gd name="T7" fmla="*/ 17 h 190"/>
                <a:gd name="T8" fmla="*/ 53 w 130"/>
                <a:gd name="T9" fmla="*/ 23 h 190"/>
                <a:gd name="T10" fmla="*/ 49 w 130"/>
                <a:gd name="T11" fmla="*/ 28 h 190"/>
                <a:gd name="T12" fmla="*/ 47 w 130"/>
                <a:gd name="T13" fmla="*/ 35 h 190"/>
                <a:gd name="T14" fmla="*/ 44 w 130"/>
                <a:gd name="T15" fmla="*/ 41 h 190"/>
                <a:gd name="T16" fmla="*/ 40 w 130"/>
                <a:gd name="T17" fmla="*/ 47 h 190"/>
                <a:gd name="T18" fmla="*/ 36 w 130"/>
                <a:gd name="T19" fmla="*/ 52 h 190"/>
                <a:gd name="T20" fmla="*/ 33 w 130"/>
                <a:gd name="T21" fmla="*/ 58 h 190"/>
                <a:gd name="T22" fmla="*/ 27 w 130"/>
                <a:gd name="T23" fmla="*/ 63 h 190"/>
                <a:gd name="T24" fmla="*/ 22 w 130"/>
                <a:gd name="T25" fmla="*/ 69 h 190"/>
                <a:gd name="T26" fmla="*/ 17 w 130"/>
                <a:gd name="T27" fmla="*/ 73 h 190"/>
                <a:gd name="T28" fmla="*/ 12 w 130"/>
                <a:gd name="T29" fmla="*/ 78 h 190"/>
                <a:gd name="T30" fmla="*/ 7 w 130"/>
                <a:gd name="T31" fmla="*/ 83 h 190"/>
                <a:gd name="T32" fmla="*/ 2 w 130"/>
                <a:gd name="T33" fmla="*/ 88 h 190"/>
                <a:gd name="T34" fmla="*/ 1 w 130"/>
                <a:gd name="T35" fmla="*/ 90 h 190"/>
                <a:gd name="T36" fmla="*/ 0 w 130"/>
                <a:gd name="T37" fmla="*/ 93 h 190"/>
                <a:gd name="T38" fmla="*/ 1 w 130"/>
                <a:gd name="T39" fmla="*/ 95 h 190"/>
                <a:gd name="T40" fmla="*/ 3 w 130"/>
                <a:gd name="T41" fmla="*/ 95 h 190"/>
                <a:gd name="T42" fmla="*/ 8 w 130"/>
                <a:gd name="T43" fmla="*/ 92 h 190"/>
                <a:gd name="T44" fmla="*/ 14 w 130"/>
                <a:gd name="T45" fmla="*/ 88 h 190"/>
                <a:gd name="T46" fmla="*/ 18 w 130"/>
                <a:gd name="T47" fmla="*/ 83 h 190"/>
                <a:gd name="T48" fmla="*/ 22 w 130"/>
                <a:gd name="T49" fmla="*/ 78 h 190"/>
                <a:gd name="T50" fmla="*/ 27 w 130"/>
                <a:gd name="T51" fmla="*/ 73 h 190"/>
                <a:gd name="T52" fmla="*/ 30 w 130"/>
                <a:gd name="T53" fmla="*/ 67 h 190"/>
                <a:gd name="T54" fmla="*/ 34 w 130"/>
                <a:gd name="T55" fmla="*/ 62 h 190"/>
                <a:gd name="T56" fmla="*/ 38 w 130"/>
                <a:gd name="T57" fmla="*/ 57 h 190"/>
                <a:gd name="T58" fmla="*/ 42 w 130"/>
                <a:gd name="T59" fmla="*/ 50 h 190"/>
                <a:gd name="T60" fmla="*/ 45 w 130"/>
                <a:gd name="T61" fmla="*/ 43 h 190"/>
                <a:gd name="T62" fmla="*/ 49 w 130"/>
                <a:gd name="T63" fmla="*/ 36 h 190"/>
                <a:gd name="T64" fmla="*/ 52 w 130"/>
                <a:gd name="T65" fmla="*/ 28 h 190"/>
                <a:gd name="T66" fmla="*/ 55 w 130"/>
                <a:gd name="T67" fmla="*/ 21 h 190"/>
                <a:gd name="T68" fmla="*/ 58 w 130"/>
                <a:gd name="T69" fmla="*/ 14 h 190"/>
                <a:gd name="T70" fmla="*/ 62 w 130"/>
                <a:gd name="T71" fmla="*/ 6 h 190"/>
                <a:gd name="T72" fmla="*/ 65 w 130"/>
                <a:gd name="T73" fmla="*/ 0 h 190"/>
                <a:gd name="T74" fmla="*/ 65 w 130"/>
                <a:gd name="T75" fmla="*/ 0 h 190"/>
                <a:gd name="T76" fmla="*/ 65 w 130"/>
                <a:gd name="T77" fmla="*/ 0 h 190"/>
                <a:gd name="T78" fmla="*/ 65 w 130"/>
                <a:gd name="T79" fmla="*/ 0 h 190"/>
                <a:gd name="T80" fmla="*/ 65 w 130"/>
                <a:gd name="T81" fmla="*/ 0 h 190"/>
                <a:gd name="T82" fmla="*/ 65 w 130"/>
                <a:gd name="T83" fmla="*/ 0 h 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0"/>
                <a:gd name="T127" fmla="*/ 0 h 190"/>
                <a:gd name="T128" fmla="*/ 130 w 130"/>
                <a:gd name="T129" fmla="*/ 190 h 1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0" h="190">
                  <a:moveTo>
                    <a:pt x="130" y="0"/>
                  </a:moveTo>
                  <a:lnTo>
                    <a:pt x="124" y="11"/>
                  </a:lnTo>
                  <a:lnTo>
                    <a:pt x="118" y="23"/>
                  </a:lnTo>
                  <a:lnTo>
                    <a:pt x="112" y="34"/>
                  </a:lnTo>
                  <a:lnTo>
                    <a:pt x="106" y="46"/>
                  </a:lnTo>
                  <a:lnTo>
                    <a:pt x="99" y="57"/>
                  </a:lnTo>
                  <a:lnTo>
                    <a:pt x="94" y="70"/>
                  </a:lnTo>
                  <a:lnTo>
                    <a:pt x="88" y="81"/>
                  </a:lnTo>
                  <a:lnTo>
                    <a:pt x="81" y="93"/>
                  </a:lnTo>
                  <a:lnTo>
                    <a:pt x="73" y="104"/>
                  </a:lnTo>
                  <a:lnTo>
                    <a:pt x="65" y="116"/>
                  </a:lnTo>
                  <a:lnTo>
                    <a:pt x="54" y="126"/>
                  </a:lnTo>
                  <a:lnTo>
                    <a:pt x="45" y="137"/>
                  </a:lnTo>
                  <a:lnTo>
                    <a:pt x="35" y="146"/>
                  </a:lnTo>
                  <a:lnTo>
                    <a:pt x="24" y="155"/>
                  </a:lnTo>
                  <a:lnTo>
                    <a:pt x="14" y="166"/>
                  </a:lnTo>
                  <a:lnTo>
                    <a:pt x="4" y="175"/>
                  </a:lnTo>
                  <a:lnTo>
                    <a:pt x="1" y="179"/>
                  </a:lnTo>
                  <a:lnTo>
                    <a:pt x="0" y="185"/>
                  </a:lnTo>
                  <a:lnTo>
                    <a:pt x="2" y="190"/>
                  </a:lnTo>
                  <a:lnTo>
                    <a:pt x="7" y="190"/>
                  </a:lnTo>
                  <a:lnTo>
                    <a:pt x="17" y="183"/>
                  </a:lnTo>
                  <a:lnTo>
                    <a:pt x="28" y="175"/>
                  </a:lnTo>
                  <a:lnTo>
                    <a:pt x="37" y="166"/>
                  </a:lnTo>
                  <a:lnTo>
                    <a:pt x="45" y="155"/>
                  </a:lnTo>
                  <a:lnTo>
                    <a:pt x="54" y="145"/>
                  </a:lnTo>
                  <a:lnTo>
                    <a:pt x="61" y="134"/>
                  </a:lnTo>
                  <a:lnTo>
                    <a:pt x="69" y="124"/>
                  </a:lnTo>
                  <a:lnTo>
                    <a:pt x="76" y="114"/>
                  </a:lnTo>
                  <a:lnTo>
                    <a:pt x="84" y="100"/>
                  </a:lnTo>
                  <a:lnTo>
                    <a:pt x="91" y="86"/>
                  </a:lnTo>
                  <a:lnTo>
                    <a:pt x="98" y="71"/>
                  </a:lnTo>
                  <a:lnTo>
                    <a:pt x="104" y="57"/>
                  </a:lnTo>
                  <a:lnTo>
                    <a:pt x="110" y="42"/>
                  </a:lnTo>
                  <a:lnTo>
                    <a:pt x="117" y="28"/>
                  </a:lnTo>
                  <a:lnTo>
                    <a:pt x="124" y="13"/>
                  </a:lnTo>
                  <a:lnTo>
                    <a:pt x="13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7" name="Freeform 404"/>
            <p:cNvSpPr>
              <a:spLocks/>
            </p:cNvSpPr>
            <p:nvPr/>
          </p:nvSpPr>
          <p:spPr bwMode="auto">
            <a:xfrm>
              <a:off x="2958" y="2820"/>
              <a:ext cx="104" cy="58"/>
            </a:xfrm>
            <a:custGeom>
              <a:avLst/>
              <a:gdLst>
                <a:gd name="T0" fmla="*/ 104 w 209"/>
                <a:gd name="T1" fmla="*/ 0 h 115"/>
                <a:gd name="T2" fmla="*/ 97 w 209"/>
                <a:gd name="T3" fmla="*/ 5 h 115"/>
                <a:gd name="T4" fmla="*/ 90 w 209"/>
                <a:gd name="T5" fmla="*/ 9 h 115"/>
                <a:gd name="T6" fmla="*/ 83 w 209"/>
                <a:gd name="T7" fmla="*/ 14 h 115"/>
                <a:gd name="T8" fmla="*/ 76 w 209"/>
                <a:gd name="T9" fmla="*/ 19 h 115"/>
                <a:gd name="T10" fmla="*/ 69 w 209"/>
                <a:gd name="T11" fmla="*/ 24 h 115"/>
                <a:gd name="T12" fmla="*/ 62 w 209"/>
                <a:gd name="T13" fmla="*/ 28 h 115"/>
                <a:gd name="T14" fmla="*/ 55 w 209"/>
                <a:gd name="T15" fmla="*/ 32 h 115"/>
                <a:gd name="T16" fmla="*/ 48 w 209"/>
                <a:gd name="T17" fmla="*/ 36 h 115"/>
                <a:gd name="T18" fmla="*/ 42 w 209"/>
                <a:gd name="T19" fmla="*/ 39 h 115"/>
                <a:gd name="T20" fmla="*/ 36 w 209"/>
                <a:gd name="T21" fmla="*/ 41 h 115"/>
                <a:gd name="T22" fmla="*/ 31 w 209"/>
                <a:gd name="T23" fmla="*/ 43 h 115"/>
                <a:gd name="T24" fmla="*/ 25 w 209"/>
                <a:gd name="T25" fmla="*/ 45 h 115"/>
                <a:gd name="T26" fmla="*/ 20 w 209"/>
                <a:gd name="T27" fmla="*/ 47 h 115"/>
                <a:gd name="T28" fmla="*/ 14 w 209"/>
                <a:gd name="T29" fmla="*/ 49 h 115"/>
                <a:gd name="T30" fmla="*/ 8 w 209"/>
                <a:gd name="T31" fmla="*/ 51 h 115"/>
                <a:gd name="T32" fmla="*/ 2 w 209"/>
                <a:gd name="T33" fmla="*/ 53 h 115"/>
                <a:gd name="T34" fmla="*/ 1 w 209"/>
                <a:gd name="T35" fmla="*/ 54 h 115"/>
                <a:gd name="T36" fmla="*/ 0 w 209"/>
                <a:gd name="T37" fmla="*/ 55 h 115"/>
                <a:gd name="T38" fmla="*/ 0 w 209"/>
                <a:gd name="T39" fmla="*/ 57 h 115"/>
                <a:gd name="T40" fmla="*/ 2 w 209"/>
                <a:gd name="T41" fmla="*/ 58 h 115"/>
                <a:gd name="T42" fmla="*/ 8 w 209"/>
                <a:gd name="T43" fmla="*/ 58 h 115"/>
                <a:gd name="T44" fmla="*/ 16 w 209"/>
                <a:gd name="T45" fmla="*/ 56 h 115"/>
                <a:gd name="T46" fmla="*/ 23 w 209"/>
                <a:gd name="T47" fmla="*/ 54 h 115"/>
                <a:gd name="T48" fmla="*/ 31 w 209"/>
                <a:gd name="T49" fmla="*/ 51 h 115"/>
                <a:gd name="T50" fmla="*/ 38 w 209"/>
                <a:gd name="T51" fmla="*/ 47 h 115"/>
                <a:gd name="T52" fmla="*/ 45 w 209"/>
                <a:gd name="T53" fmla="*/ 43 h 115"/>
                <a:gd name="T54" fmla="*/ 52 w 209"/>
                <a:gd name="T55" fmla="*/ 40 h 115"/>
                <a:gd name="T56" fmla="*/ 58 w 209"/>
                <a:gd name="T57" fmla="*/ 36 h 115"/>
                <a:gd name="T58" fmla="*/ 64 w 209"/>
                <a:gd name="T59" fmla="*/ 33 h 115"/>
                <a:gd name="T60" fmla="*/ 71 w 209"/>
                <a:gd name="T61" fmla="*/ 29 h 115"/>
                <a:gd name="T62" fmla="*/ 76 w 209"/>
                <a:gd name="T63" fmla="*/ 24 h 115"/>
                <a:gd name="T64" fmla="*/ 82 w 209"/>
                <a:gd name="T65" fmla="*/ 20 h 115"/>
                <a:gd name="T66" fmla="*/ 88 w 209"/>
                <a:gd name="T67" fmla="*/ 15 h 115"/>
                <a:gd name="T68" fmla="*/ 94 w 209"/>
                <a:gd name="T69" fmla="*/ 10 h 115"/>
                <a:gd name="T70" fmla="*/ 99 w 209"/>
                <a:gd name="T71" fmla="*/ 5 h 115"/>
                <a:gd name="T72" fmla="*/ 104 w 209"/>
                <a:gd name="T73" fmla="*/ 0 h 115"/>
                <a:gd name="T74" fmla="*/ 104 w 209"/>
                <a:gd name="T75" fmla="*/ 0 h 115"/>
                <a:gd name="T76" fmla="*/ 104 w 209"/>
                <a:gd name="T77" fmla="*/ 0 h 115"/>
                <a:gd name="T78" fmla="*/ 104 w 209"/>
                <a:gd name="T79" fmla="*/ 0 h 115"/>
                <a:gd name="T80" fmla="*/ 104 w 209"/>
                <a:gd name="T81" fmla="*/ 0 h 115"/>
                <a:gd name="T82" fmla="*/ 104 w 209"/>
                <a:gd name="T83" fmla="*/ 0 h 1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9"/>
                <a:gd name="T127" fmla="*/ 0 h 115"/>
                <a:gd name="T128" fmla="*/ 209 w 209"/>
                <a:gd name="T129" fmla="*/ 115 h 1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9" h="115">
                  <a:moveTo>
                    <a:pt x="209" y="0"/>
                  </a:moveTo>
                  <a:lnTo>
                    <a:pt x="195" y="9"/>
                  </a:lnTo>
                  <a:lnTo>
                    <a:pt x="180" y="18"/>
                  </a:lnTo>
                  <a:lnTo>
                    <a:pt x="166" y="28"/>
                  </a:lnTo>
                  <a:lnTo>
                    <a:pt x="152" y="38"/>
                  </a:lnTo>
                  <a:lnTo>
                    <a:pt x="138" y="47"/>
                  </a:lnTo>
                  <a:lnTo>
                    <a:pt x="125" y="56"/>
                  </a:lnTo>
                  <a:lnTo>
                    <a:pt x="111" y="64"/>
                  </a:lnTo>
                  <a:lnTo>
                    <a:pt x="97" y="71"/>
                  </a:lnTo>
                  <a:lnTo>
                    <a:pt x="84" y="77"/>
                  </a:lnTo>
                  <a:lnTo>
                    <a:pt x="73" y="81"/>
                  </a:lnTo>
                  <a:lnTo>
                    <a:pt x="62" y="86"/>
                  </a:lnTo>
                  <a:lnTo>
                    <a:pt x="51" y="89"/>
                  </a:lnTo>
                  <a:lnTo>
                    <a:pt x="40" y="94"/>
                  </a:lnTo>
                  <a:lnTo>
                    <a:pt x="29" y="98"/>
                  </a:lnTo>
                  <a:lnTo>
                    <a:pt x="17" y="101"/>
                  </a:lnTo>
                  <a:lnTo>
                    <a:pt x="5" y="106"/>
                  </a:lnTo>
                  <a:lnTo>
                    <a:pt x="2" y="108"/>
                  </a:lnTo>
                  <a:lnTo>
                    <a:pt x="0" y="110"/>
                  </a:lnTo>
                  <a:lnTo>
                    <a:pt x="0" y="114"/>
                  </a:lnTo>
                  <a:lnTo>
                    <a:pt x="4" y="115"/>
                  </a:lnTo>
                  <a:lnTo>
                    <a:pt x="17" y="115"/>
                  </a:lnTo>
                  <a:lnTo>
                    <a:pt x="32" y="111"/>
                  </a:lnTo>
                  <a:lnTo>
                    <a:pt x="47" y="107"/>
                  </a:lnTo>
                  <a:lnTo>
                    <a:pt x="62" y="101"/>
                  </a:lnTo>
                  <a:lnTo>
                    <a:pt x="76" y="94"/>
                  </a:lnTo>
                  <a:lnTo>
                    <a:pt x="90" y="86"/>
                  </a:lnTo>
                  <a:lnTo>
                    <a:pt x="104" y="79"/>
                  </a:lnTo>
                  <a:lnTo>
                    <a:pt x="117" y="72"/>
                  </a:lnTo>
                  <a:lnTo>
                    <a:pt x="129" y="65"/>
                  </a:lnTo>
                  <a:lnTo>
                    <a:pt x="142" y="57"/>
                  </a:lnTo>
                  <a:lnTo>
                    <a:pt x="153" y="48"/>
                  </a:lnTo>
                  <a:lnTo>
                    <a:pt x="165" y="39"/>
                  </a:lnTo>
                  <a:lnTo>
                    <a:pt x="176" y="30"/>
                  </a:lnTo>
                  <a:lnTo>
                    <a:pt x="188" y="19"/>
                  </a:lnTo>
                  <a:lnTo>
                    <a:pt x="198" y="10"/>
                  </a:lnTo>
                  <a:lnTo>
                    <a:pt x="209"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8" name="Freeform 405"/>
            <p:cNvSpPr>
              <a:spLocks/>
            </p:cNvSpPr>
            <p:nvPr/>
          </p:nvSpPr>
          <p:spPr bwMode="auto">
            <a:xfrm>
              <a:off x="2594" y="2459"/>
              <a:ext cx="155" cy="174"/>
            </a:xfrm>
            <a:custGeom>
              <a:avLst/>
              <a:gdLst>
                <a:gd name="T0" fmla="*/ 150 w 309"/>
                <a:gd name="T1" fmla="*/ 166 h 349"/>
                <a:gd name="T2" fmla="*/ 142 w 309"/>
                <a:gd name="T3" fmla="*/ 151 h 349"/>
                <a:gd name="T4" fmla="*/ 135 w 309"/>
                <a:gd name="T5" fmla="*/ 135 h 349"/>
                <a:gd name="T6" fmla="*/ 129 w 309"/>
                <a:gd name="T7" fmla="*/ 119 h 349"/>
                <a:gd name="T8" fmla="*/ 124 w 309"/>
                <a:gd name="T9" fmla="*/ 104 h 349"/>
                <a:gd name="T10" fmla="*/ 121 w 309"/>
                <a:gd name="T11" fmla="*/ 92 h 349"/>
                <a:gd name="T12" fmla="*/ 116 w 309"/>
                <a:gd name="T13" fmla="*/ 80 h 349"/>
                <a:gd name="T14" fmla="*/ 109 w 309"/>
                <a:gd name="T15" fmla="*/ 70 h 349"/>
                <a:gd name="T16" fmla="*/ 101 w 309"/>
                <a:gd name="T17" fmla="*/ 64 h 349"/>
                <a:gd name="T18" fmla="*/ 95 w 309"/>
                <a:gd name="T19" fmla="*/ 60 h 349"/>
                <a:gd name="T20" fmla="*/ 90 w 309"/>
                <a:gd name="T21" fmla="*/ 56 h 349"/>
                <a:gd name="T22" fmla="*/ 83 w 309"/>
                <a:gd name="T23" fmla="*/ 52 h 349"/>
                <a:gd name="T24" fmla="*/ 78 w 309"/>
                <a:gd name="T25" fmla="*/ 48 h 349"/>
                <a:gd name="T26" fmla="*/ 74 w 309"/>
                <a:gd name="T27" fmla="*/ 43 h 349"/>
                <a:gd name="T28" fmla="*/ 69 w 309"/>
                <a:gd name="T29" fmla="*/ 39 h 349"/>
                <a:gd name="T30" fmla="*/ 65 w 309"/>
                <a:gd name="T31" fmla="*/ 36 h 349"/>
                <a:gd name="T32" fmla="*/ 58 w 309"/>
                <a:gd name="T33" fmla="*/ 32 h 349"/>
                <a:gd name="T34" fmla="*/ 50 w 309"/>
                <a:gd name="T35" fmla="*/ 29 h 349"/>
                <a:gd name="T36" fmla="*/ 42 w 309"/>
                <a:gd name="T37" fmla="*/ 25 h 349"/>
                <a:gd name="T38" fmla="*/ 34 w 309"/>
                <a:gd name="T39" fmla="*/ 21 h 349"/>
                <a:gd name="T40" fmla="*/ 27 w 309"/>
                <a:gd name="T41" fmla="*/ 17 h 349"/>
                <a:gd name="T42" fmla="*/ 20 w 309"/>
                <a:gd name="T43" fmla="*/ 11 h 349"/>
                <a:gd name="T44" fmla="*/ 14 w 309"/>
                <a:gd name="T45" fmla="*/ 6 h 349"/>
                <a:gd name="T46" fmla="*/ 7 w 309"/>
                <a:gd name="T47" fmla="*/ 2 h 349"/>
                <a:gd name="T48" fmla="*/ 2 w 309"/>
                <a:gd name="T49" fmla="*/ 0 h 349"/>
                <a:gd name="T50" fmla="*/ 0 w 309"/>
                <a:gd name="T51" fmla="*/ 3 h 349"/>
                <a:gd name="T52" fmla="*/ 5 w 309"/>
                <a:gd name="T53" fmla="*/ 9 h 349"/>
                <a:gd name="T54" fmla="*/ 16 w 309"/>
                <a:gd name="T55" fmla="*/ 18 h 349"/>
                <a:gd name="T56" fmla="*/ 28 w 309"/>
                <a:gd name="T57" fmla="*/ 26 h 349"/>
                <a:gd name="T58" fmla="*/ 41 w 309"/>
                <a:gd name="T59" fmla="*/ 32 h 349"/>
                <a:gd name="T60" fmla="*/ 50 w 309"/>
                <a:gd name="T61" fmla="*/ 36 h 349"/>
                <a:gd name="T62" fmla="*/ 58 w 309"/>
                <a:gd name="T63" fmla="*/ 40 h 349"/>
                <a:gd name="T64" fmla="*/ 64 w 309"/>
                <a:gd name="T65" fmla="*/ 44 h 349"/>
                <a:gd name="T66" fmla="*/ 71 w 309"/>
                <a:gd name="T67" fmla="*/ 49 h 349"/>
                <a:gd name="T68" fmla="*/ 77 w 309"/>
                <a:gd name="T69" fmla="*/ 53 h 349"/>
                <a:gd name="T70" fmla="*/ 83 w 309"/>
                <a:gd name="T71" fmla="*/ 57 h 349"/>
                <a:gd name="T72" fmla="*/ 89 w 309"/>
                <a:gd name="T73" fmla="*/ 61 h 349"/>
                <a:gd name="T74" fmla="*/ 95 w 309"/>
                <a:gd name="T75" fmla="*/ 65 h 349"/>
                <a:gd name="T76" fmla="*/ 104 w 309"/>
                <a:gd name="T77" fmla="*/ 72 h 349"/>
                <a:gd name="T78" fmla="*/ 113 w 309"/>
                <a:gd name="T79" fmla="*/ 83 h 349"/>
                <a:gd name="T80" fmla="*/ 118 w 309"/>
                <a:gd name="T81" fmla="*/ 96 h 349"/>
                <a:gd name="T82" fmla="*/ 122 w 309"/>
                <a:gd name="T83" fmla="*/ 110 h 349"/>
                <a:gd name="T84" fmla="*/ 127 w 309"/>
                <a:gd name="T85" fmla="*/ 125 h 349"/>
                <a:gd name="T86" fmla="*/ 133 w 309"/>
                <a:gd name="T87" fmla="*/ 140 h 349"/>
                <a:gd name="T88" fmla="*/ 141 w 309"/>
                <a:gd name="T89" fmla="*/ 154 h 349"/>
                <a:gd name="T90" fmla="*/ 150 w 309"/>
                <a:gd name="T91" fmla="*/ 168 h 349"/>
                <a:gd name="T92" fmla="*/ 155 w 309"/>
                <a:gd name="T93" fmla="*/ 174 h 349"/>
                <a:gd name="T94" fmla="*/ 155 w 309"/>
                <a:gd name="T95" fmla="*/ 174 h 349"/>
                <a:gd name="T96" fmla="*/ 155 w 309"/>
                <a:gd name="T97" fmla="*/ 174 h 3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9"/>
                <a:gd name="T148" fmla="*/ 0 h 349"/>
                <a:gd name="T149" fmla="*/ 309 w 309"/>
                <a:gd name="T150" fmla="*/ 349 h 3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9" h="349">
                  <a:moveTo>
                    <a:pt x="309" y="349"/>
                  </a:moveTo>
                  <a:lnTo>
                    <a:pt x="300" y="333"/>
                  </a:lnTo>
                  <a:lnTo>
                    <a:pt x="290" y="318"/>
                  </a:lnTo>
                  <a:lnTo>
                    <a:pt x="283" y="302"/>
                  </a:lnTo>
                  <a:lnTo>
                    <a:pt x="277" y="286"/>
                  </a:lnTo>
                  <a:lnTo>
                    <a:pt x="270" y="271"/>
                  </a:lnTo>
                  <a:lnTo>
                    <a:pt x="263" y="254"/>
                  </a:lnTo>
                  <a:lnTo>
                    <a:pt x="257" y="238"/>
                  </a:lnTo>
                  <a:lnTo>
                    <a:pt x="251" y="220"/>
                  </a:lnTo>
                  <a:lnTo>
                    <a:pt x="248" y="209"/>
                  </a:lnTo>
                  <a:lnTo>
                    <a:pt x="244" y="196"/>
                  </a:lnTo>
                  <a:lnTo>
                    <a:pt x="241" y="185"/>
                  </a:lnTo>
                  <a:lnTo>
                    <a:pt x="236" y="172"/>
                  </a:lnTo>
                  <a:lnTo>
                    <a:pt x="232" y="160"/>
                  </a:lnTo>
                  <a:lnTo>
                    <a:pt x="225" y="150"/>
                  </a:lnTo>
                  <a:lnTo>
                    <a:pt x="217" y="141"/>
                  </a:lnTo>
                  <a:lnTo>
                    <a:pt x="207" y="133"/>
                  </a:lnTo>
                  <a:lnTo>
                    <a:pt x="202" y="128"/>
                  </a:lnTo>
                  <a:lnTo>
                    <a:pt x="196" y="125"/>
                  </a:lnTo>
                  <a:lnTo>
                    <a:pt x="190" y="120"/>
                  </a:lnTo>
                  <a:lnTo>
                    <a:pt x="184" y="115"/>
                  </a:lnTo>
                  <a:lnTo>
                    <a:pt x="179" y="112"/>
                  </a:lnTo>
                  <a:lnTo>
                    <a:pt x="172" y="107"/>
                  </a:lnTo>
                  <a:lnTo>
                    <a:pt x="166" y="104"/>
                  </a:lnTo>
                  <a:lnTo>
                    <a:pt x="160" y="99"/>
                  </a:lnTo>
                  <a:lnTo>
                    <a:pt x="156" y="96"/>
                  </a:lnTo>
                  <a:lnTo>
                    <a:pt x="151" y="91"/>
                  </a:lnTo>
                  <a:lnTo>
                    <a:pt x="147" y="87"/>
                  </a:lnTo>
                  <a:lnTo>
                    <a:pt x="143" y="82"/>
                  </a:lnTo>
                  <a:lnTo>
                    <a:pt x="138" y="79"/>
                  </a:lnTo>
                  <a:lnTo>
                    <a:pt x="134" y="74"/>
                  </a:lnTo>
                  <a:lnTo>
                    <a:pt x="129" y="72"/>
                  </a:lnTo>
                  <a:lnTo>
                    <a:pt x="123" y="68"/>
                  </a:lnTo>
                  <a:lnTo>
                    <a:pt x="115" y="65"/>
                  </a:lnTo>
                  <a:lnTo>
                    <a:pt x="107" y="61"/>
                  </a:lnTo>
                  <a:lnTo>
                    <a:pt x="99" y="58"/>
                  </a:lnTo>
                  <a:lnTo>
                    <a:pt x="91" y="54"/>
                  </a:lnTo>
                  <a:lnTo>
                    <a:pt x="83" y="51"/>
                  </a:lnTo>
                  <a:lnTo>
                    <a:pt x="75" y="46"/>
                  </a:lnTo>
                  <a:lnTo>
                    <a:pt x="68" y="43"/>
                  </a:lnTo>
                  <a:lnTo>
                    <a:pt x="60" y="38"/>
                  </a:lnTo>
                  <a:lnTo>
                    <a:pt x="53" y="34"/>
                  </a:lnTo>
                  <a:lnTo>
                    <a:pt x="46" y="29"/>
                  </a:lnTo>
                  <a:lnTo>
                    <a:pt x="40" y="23"/>
                  </a:lnTo>
                  <a:lnTo>
                    <a:pt x="33" y="19"/>
                  </a:lnTo>
                  <a:lnTo>
                    <a:pt x="28" y="13"/>
                  </a:lnTo>
                  <a:lnTo>
                    <a:pt x="21" y="8"/>
                  </a:lnTo>
                  <a:lnTo>
                    <a:pt x="14" y="4"/>
                  </a:lnTo>
                  <a:lnTo>
                    <a:pt x="6" y="0"/>
                  </a:lnTo>
                  <a:lnTo>
                    <a:pt x="3" y="1"/>
                  </a:lnTo>
                  <a:lnTo>
                    <a:pt x="1" y="4"/>
                  </a:lnTo>
                  <a:lnTo>
                    <a:pt x="0" y="7"/>
                  </a:lnTo>
                  <a:lnTo>
                    <a:pt x="0" y="9"/>
                  </a:lnTo>
                  <a:lnTo>
                    <a:pt x="10" y="19"/>
                  </a:lnTo>
                  <a:lnTo>
                    <a:pt x="22" y="28"/>
                  </a:lnTo>
                  <a:lnTo>
                    <a:pt x="32" y="36"/>
                  </a:lnTo>
                  <a:lnTo>
                    <a:pt x="44" y="44"/>
                  </a:lnTo>
                  <a:lnTo>
                    <a:pt x="55" y="52"/>
                  </a:lnTo>
                  <a:lnTo>
                    <a:pt x="68" y="58"/>
                  </a:lnTo>
                  <a:lnTo>
                    <a:pt x="81" y="65"/>
                  </a:lnTo>
                  <a:lnTo>
                    <a:pt x="93" y="69"/>
                  </a:lnTo>
                  <a:lnTo>
                    <a:pt x="100" y="72"/>
                  </a:lnTo>
                  <a:lnTo>
                    <a:pt x="108" y="75"/>
                  </a:lnTo>
                  <a:lnTo>
                    <a:pt x="115" y="80"/>
                  </a:lnTo>
                  <a:lnTo>
                    <a:pt x="122" y="83"/>
                  </a:lnTo>
                  <a:lnTo>
                    <a:pt x="128" y="88"/>
                  </a:lnTo>
                  <a:lnTo>
                    <a:pt x="135" y="92"/>
                  </a:lnTo>
                  <a:lnTo>
                    <a:pt x="142" y="98"/>
                  </a:lnTo>
                  <a:lnTo>
                    <a:pt x="147" y="103"/>
                  </a:lnTo>
                  <a:lnTo>
                    <a:pt x="153" y="107"/>
                  </a:lnTo>
                  <a:lnTo>
                    <a:pt x="159" y="112"/>
                  </a:lnTo>
                  <a:lnTo>
                    <a:pt x="165" y="115"/>
                  </a:lnTo>
                  <a:lnTo>
                    <a:pt x="171" y="120"/>
                  </a:lnTo>
                  <a:lnTo>
                    <a:pt x="177" y="123"/>
                  </a:lnTo>
                  <a:lnTo>
                    <a:pt x="183" y="127"/>
                  </a:lnTo>
                  <a:lnTo>
                    <a:pt x="190" y="130"/>
                  </a:lnTo>
                  <a:lnTo>
                    <a:pt x="196" y="135"/>
                  </a:lnTo>
                  <a:lnTo>
                    <a:pt x="207" y="144"/>
                  </a:lnTo>
                  <a:lnTo>
                    <a:pt x="217" y="155"/>
                  </a:lnTo>
                  <a:lnTo>
                    <a:pt x="225" y="166"/>
                  </a:lnTo>
                  <a:lnTo>
                    <a:pt x="230" y="179"/>
                  </a:lnTo>
                  <a:lnTo>
                    <a:pt x="236" y="193"/>
                  </a:lnTo>
                  <a:lnTo>
                    <a:pt x="241" y="206"/>
                  </a:lnTo>
                  <a:lnTo>
                    <a:pt x="244" y="220"/>
                  </a:lnTo>
                  <a:lnTo>
                    <a:pt x="249" y="234"/>
                  </a:lnTo>
                  <a:lnTo>
                    <a:pt x="253" y="250"/>
                  </a:lnTo>
                  <a:lnTo>
                    <a:pt x="259" y="265"/>
                  </a:lnTo>
                  <a:lnTo>
                    <a:pt x="266" y="280"/>
                  </a:lnTo>
                  <a:lnTo>
                    <a:pt x="274" y="295"/>
                  </a:lnTo>
                  <a:lnTo>
                    <a:pt x="282" y="309"/>
                  </a:lnTo>
                  <a:lnTo>
                    <a:pt x="290" y="323"/>
                  </a:lnTo>
                  <a:lnTo>
                    <a:pt x="300" y="337"/>
                  </a:lnTo>
                  <a:lnTo>
                    <a:pt x="309" y="349"/>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29" name="Freeform 406"/>
            <p:cNvSpPr>
              <a:spLocks/>
            </p:cNvSpPr>
            <p:nvPr/>
          </p:nvSpPr>
          <p:spPr bwMode="auto">
            <a:xfrm>
              <a:off x="2593" y="2467"/>
              <a:ext cx="81" cy="66"/>
            </a:xfrm>
            <a:custGeom>
              <a:avLst/>
              <a:gdLst>
                <a:gd name="T0" fmla="*/ 0 w 161"/>
                <a:gd name="T1" fmla="*/ 0 h 133"/>
                <a:gd name="T2" fmla="*/ 2 w 161"/>
                <a:gd name="T3" fmla="*/ 6 h 133"/>
                <a:gd name="T4" fmla="*/ 5 w 161"/>
                <a:gd name="T5" fmla="*/ 11 h 133"/>
                <a:gd name="T6" fmla="*/ 7 w 161"/>
                <a:gd name="T7" fmla="*/ 15 h 133"/>
                <a:gd name="T8" fmla="*/ 10 w 161"/>
                <a:gd name="T9" fmla="*/ 18 h 133"/>
                <a:gd name="T10" fmla="*/ 15 w 161"/>
                <a:gd name="T11" fmla="*/ 22 h 133"/>
                <a:gd name="T12" fmla="*/ 20 w 161"/>
                <a:gd name="T13" fmla="*/ 25 h 133"/>
                <a:gd name="T14" fmla="*/ 26 w 161"/>
                <a:gd name="T15" fmla="*/ 29 h 133"/>
                <a:gd name="T16" fmla="*/ 33 w 161"/>
                <a:gd name="T17" fmla="*/ 32 h 133"/>
                <a:gd name="T18" fmla="*/ 36 w 161"/>
                <a:gd name="T19" fmla="*/ 34 h 133"/>
                <a:gd name="T20" fmla="*/ 39 w 161"/>
                <a:gd name="T21" fmla="*/ 36 h 133"/>
                <a:gd name="T22" fmla="*/ 42 w 161"/>
                <a:gd name="T23" fmla="*/ 38 h 133"/>
                <a:gd name="T24" fmla="*/ 45 w 161"/>
                <a:gd name="T25" fmla="*/ 40 h 133"/>
                <a:gd name="T26" fmla="*/ 48 w 161"/>
                <a:gd name="T27" fmla="*/ 43 h 133"/>
                <a:gd name="T28" fmla="*/ 51 w 161"/>
                <a:gd name="T29" fmla="*/ 45 h 133"/>
                <a:gd name="T30" fmla="*/ 54 w 161"/>
                <a:gd name="T31" fmla="*/ 48 h 133"/>
                <a:gd name="T32" fmla="*/ 57 w 161"/>
                <a:gd name="T33" fmla="*/ 50 h 133"/>
                <a:gd name="T34" fmla="*/ 59 w 161"/>
                <a:gd name="T35" fmla="*/ 52 h 133"/>
                <a:gd name="T36" fmla="*/ 62 w 161"/>
                <a:gd name="T37" fmla="*/ 55 h 133"/>
                <a:gd name="T38" fmla="*/ 65 w 161"/>
                <a:gd name="T39" fmla="*/ 56 h 133"/>
                <a:gd name="T40" fmla="*/ 67 w 161"/>
                <a:gd name="T41" fmla="*/ 58 h 133"/>
                <a:gd name="T42" fmla="*/ 70 w 161"/>
                <a:gd name="T43" fmla="*/ 60 h 133"/>
                <a:gd name="T44" fmla="*/ 73 w 161"/>
                <a:gd name="T45" fmla="*/ 62 h 133"/>
                <a:gd name="T46" fmla="*/ 76 w 161"/>
                <a:gd name="T47" fmla="*/ 64 h 133"/>
                <a:gd name="T48" fmla="*/ 78 w 161"/>
                <a:gd name="T49" fmla="*/ 66 h 133"/>
                <a:gd name="T50" fmla="*/ 79 w 161"/>
                <a:gd name="T51" fmla="*/ 66 h 133"/>
                <a:gd name="T52" fmla="*/ 80 w 161"/>
                <a:gd name="T53" fmla="*/ 66 h 133"/>
                <a:gd name="T54" fmla="*/ 81 w 161"/>
                <a:gd name="T55" fmla="*/ 65 h 133"/>
                <a:gd name="T56" fmla="*/ 80 w 161"/>
                <a:gd name="T57" fmla="*/ 64 h 133"/>
                <a:gd name="T58" fmla="*/ 76 w 161"/>
                <a:gd name="T59" fmla="*/ 60 h 133"/>
                <a:gd name="T60" fmla="*/ 71 w 161"/>
                <a:gd name="T61" fmla="*/ 57 h 133"/>
                <a:gd name="T62" fmla="*/ 66 w 161"/>
                <a:gd name="T63" fmla="*/ 53 h 133"/>
                <a:gd name="T64" fmla="*/ 61 w 161"/>
                <a:gd name="T65" fmla="*/ 50 h 133"/>
                <a:gd name="T66" fmla="*/ 57 w 161"/>
                <a:gd name="T67" fmla="*/ 47 h 133"/>
                <a:gd name="T68" fmla="*/ 51 w 161"/>
                <a:gd name="T69" fmla="*/ 43 h 133"/>
                <a:gd name="T70" fmla="*/ 47 w 161"/>
                <a:gd name="T71" fmla="*/ 39 h 133"/>
                <a:gd name="T72" fmla="*/ 42 w 161"/>
                <a:gd name="T73" fmla="*/ 35 h 133"/>
                <a:gd name="T74" fmla="*/ 40 w 161"/>
                <a:gd name="T75" fmla="*/ 33 h 133"/>
                <a:gd name="T76" fmla="*/ 38 w 161"/>
                <a:gd name="T77" fmla="*/ 32 h 133"/>
                <a:gd name="T78" fmla="*/ 35 w 161"/>
                <a:gd name="T79" fmla="*/ 30 h 133"/>
                <a:gd name="T80" fmla="*/ 33 w 161"/>
                <a:gd name="T81" fmla="*/ 29 h 133"/>
                <a:gd name="T82" fmla="*/ 30 w 161"/>
                <a:gd name="T83" fmla="*/ 28 h 133"/>
                <a:gd name="T84" fmla="*/ 28 w 161"/>
                <a:gd name="T85" fmla="*/ 28 h 133"/>
                <a:gd name="T86" fmla="*/ 25 w 161"/>
                <a:gd name="T87" fmla="*/ 26 h 133"/>
                <a:gd name="T88" fmla="*/ 23 w 161"/>
                <a:gd name="T89" fmla="*/ 25 h 133"/>
                <a:gd name="T90" fmla="*/ 19 w 161"/>
                <a:gd name="T91" fmla="*/ 23 h 133"/>
                <a:gd name="T92" fmla="*/ 16 w 161"/>
                <a:gd name="T93" fmla="*/ 21 h 133"/>
                <a:gd name="T94" fmla="*/ 13 w 161"/>
                <a:gd name="T95" fmla="*/ 18 h 133"/>
                <a:gd name="T96" fmla="*/ 10 w 161"/>
                <a:gd name="T97" fmla="*/ 14 h 133"/>
                <a:gd name="T98" fmla="*/ 7 w 161"/>
                <a:gd name="T99" fmla="*/ 11 h 133"/>
                <a:gd name="T100" fmla="*/ 4 w 161"/>
                <a:gd name="T101" fmla="*/ 7 h 133"/>
                <a:gd name="T102" fmla="*/ 2 w 161"/>
                <a:gd name="T103" fmla="*/ 3 h 133"/>
                <a:gd name="T104" fmla="*/ 0 w 161"/>
                <a:gd name="T105" fmla="*/ 0 h 133"/>
                <a:gd name="T106" fmla="*/ 0 w 161"/>
                <a:gd name="T107" fmla="*/ 0 h 133"/>
                <a:gd name="T108" fmla="*/ 0 w 161"/>
                <a:gd name="T109" fmla="*/ 0 h 133"/>
                <a:gd name="T110" fmla="*/ 0 w 161"/>
                <a:gd name="T111" fmla="*/ 0 h 133"/>
                <a:gd name="T112" fmla="*/ 0 w 161"/>
                <a:gd name="T113" fmla="*/ 0 h 133"/>
                <a:gd name="T114" fmla="*/ 0 w 161"/>
                <a:gd name="T115" fmla="*/ 0 h 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1"/>
                <a:gd name="T175" fmla="*/ 0 h 133"/>
                <a:gd name="T176" fmla="*/ 161 w 161"/>
                <a:gd name="T177" fmla="*/ 133 h 1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1" h="133">
                  <a:moveTo>
                    <a:pt x="0" y="0"/>
                  </a:moveTo>
                  <a:lnTo>
                    <a:pt x="4" y="12"/>
                  </a:lnTo>
                  <a:lnTo>
                    <a:pt x="9" y="22"/>
                  </a:lnTo>
                  <a:lnTo>
                    <a:pt x="13" y="30"/>
                  </a:lnTo>
                  <a:lnTo>
                    <a:pt x="20" y="37"/>
                  </a:lnTo>
                  <a:lnTo>
                    <a:pt x="30" y="44"/>
                  </a:lnTo>
                  <a:lnTo>
                    <a:pt x="39" y="51"/>
                  </a:lnTo>
                  <a:lnTo>
                    <a:pt x="52" y="58"/>
                  </a:lnTo>
                  <a:lnTo>
                    <a:pt x="65" y="65"/>
                  </a:lnTo>
                  <a:lnTo>
                    <a:pt x="72" y="68"/>
                  </a:lnTo>
                  <a:lnTo>
                    <a:pt x="78" y="72"/>
                  </a:lnTo>
                  <a:lnTo>
                    <a:pt x="84" y="76"/>
                  </a:lnTo>
                  <a:lnTo>
                    <a:pt x="90" y="81"/>
                  </a:lnTo>
                  <a:lnTo>
                    <a:pt x="95" y="86"/>
                  </a:lnTo>
                  <a:lnTo>
                    <a:pt x="101" y="90"/>
                  </a:lnTo>
                  <a:lnTo>
                    <a:pt x="107" y="96"/>
                  </a:lnTo>
                  <a:lnTo>
                    <a:pt x="113" y="101"/>
                  </a:lnTo>
                  <a:lnTo>
                    <a:pt x="118" y="105"/>
                  </a:lnTo>
                  <a:lnTo>
                    <a:pt x="123" y="110"/>
                  </a:lnTo>
                  <a:lnTo>
                    <a:pt x="129" y="113"/>
                  </a:lnTo>
                  <a:lnTo>
                    <a:pt x="134" y="117"/>
                  </a:lnTo>
                  <a:lnTo>
                    <a:pt x="139" y="121"/>
                  </a:lnTo>
                  <a:lnTo>
                    <a:pt x="145" y="125"/>
                  </a:lnTo>
                  <a:lnTo>
                    <a:pt x="151" y="128"/>
                  </a:lnTo>
                  <a:lnTo>
                    <a:pt x="156" y="133"/>
                  </a:lnTo>
                  <a:lnTo>
                    <a:pt x="158" y="133"/>
                  </a:lnTo>
                  <a:lnTo>
                    <a:pt x="160" y="133"/>
                  </a:lnTo>
                  <a:lnTo>
                    <a:pt x="161" y="131"/>
                  </a:lnTo>
                  <a:lnTo>
                    <a:pt x="160" y="129"/>
                  </a:lnTo>
                  <a:lnTo>
                    <a:pt x="151" y="121"/>
                  </a:lnTo>
                  <a:lnTo>
                    <a:pt x="141" y="114"/>
                  </a:lnTo>
                  <a:lnTo>
                    <a:pt x="131" y="107"/>
                  </a:lnTo>
                  <a:lnTo>
                    <a:pt x="122" y="101"/>
                  </a:lnTo>
                  <a:lnTo>
                    <a:pt x="113" y="94"/>
                  </a:lnTo>
                  <a:lnTo>
                    <a:pt x="102" y="86"/>
                  </a:lnTo>
                  <a:lnTo>
                    <a:pt x="93" y="79"/>
                  </a:lnTo>
                  <a:lnTo>
                    <a:pt x="84" y="71"/>
                  </a:lnTo>
                  <a:lnTo>
                    <a:pt x="79" y="67"/>
                  </a:lnTo>
                  <a:lnTo>
                    <a:pt x="75" y="65"/>
                  </a:lnTo>
                  <a:lnTo>
                    <a:pt x="70" y="61"/>
                  </a:lnTo>
                  <a:lnTo>
                    <a:pt x="65" y="59"/>
                  </a:lnTo>
                  <a:lnTo>
                    <a:pt x="60" y="57"/>
                  </a:lnTo>
                  <a:lnTo>
                    <a:pt x="55" y="56"/>
                  </a:lnTo>
                  <a:lnTo>
                    <a:pt x="49" y="53"/>
                  </a:lnTo>
                  <a:lnTo>
                    <a:pt x="45" y="51"/>
                  </a:lnTo>
                  <a:lnTo>
                    <a:pt x="38" y="46"/>
                  </a:lnTo>
                  <a:lnTo>
                    <a:pt x="31" y="42"/>
                  </a:lnTo>
                  <a:lnTo>
                    <a:pt x="25" y="36"/>
                  </a:lnTo>
                  <a:lnTo>
                    <a:pt x="19" y="29"/>
                  </a:lnTo>
                  <a:lnTo>
                    <a:pt x="13" y="22"/>
                  </a:lnTo>
                  <a:lnTo>
                    <a:pt x="8" y="14"/>
                  </a:lnTo>
                  <a:lnTo>
                    <a:pt x="3" y="7"/>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0" name="Freeform 407"/>
            <p:cNvSpPr>
              <a:spLocks/>
            </p:cNvSpPr>
            <p:nvPr/>
          </p:nvSpPr>
          <p:spPr bwMode="auto">
            <a:xfrm>
              <a:off x="2617" y="2514"/>
              <a:ext cx="86" cy="75"/>
            </a:xfrm>
            <a:custGeom>
              <a:avLst/>
              <a:gdLst>
                <a:gd name="T0" fmla="*/ 86 w 172"/>
                <a:gd name="T1" fmla="*/ 75 h 150"/>
                <a:gd name="T2" fmla="*/ 84 w 172"/>
                <a:gd name="T3" fmla="*/ 69 h 150"/>
                <a:gd name="T4" fmla="*/ 82 w 172"/>
                <a:gd name="T5" fmla="*/ 63 h 150"/>
                <a:gd name="T6" fmla="*/ 80 w 172"/>
                <a:gd name="T7" fmla="*/ 57 h 150"/>
                <a:gd name="T8" fmla="*/ 77 w 172"/>
                <a:gd name="T9" fmla="*/ 51 h 150"/>
                <a:gd name="T10" fmla="*/ 73 w 172"/>
                <a:gd name="T11" fmla="*/ 45 h 150"/>
                <a:gd name="T12" fmla="*/ 69 w 172"/>
                <a:gd name="T13" fmla="*/ 40 h 150"/>
                <a:gd name="T14" fmla="*/ 65 w 172"/>
                <a:gd name="T15" fmla="*/ 36 h 150"/>
                <a:gd name="T16" fmla="*/ 60 w 172"/>
                <a:gd name="T17" fmla="*/ 31 h 150"/>
                <a:gd name="T18" fmla="*/ 53 w 172"/>
                <a:gd name="T19" fmla="*/ 27 h 150"/>
                <a:gd name="T20" fmla="*/ 45 w 172"/>
                <a:gd name="T21" fmla="*/ 23 h 150"/>
                <a:gd name="T22" fmla="*/ 38 w 172"/>
                <a:gd name="T23" fmla="*/ 19 h 150"/>
                <a:gd name="T24" fmla="*/ 31 w 172"/>
                <a:gd name="T25" fmla="*/ 15 h 150"/>
                <a:gd name="T26" fmla="*/ 23 w 172"/>
                <a:gd name="T27" fmla="*/ 12 h 150"/>
                <a:gd name="T28" fmla="*/ 16 w 172"/>
                <a:gd name="T29" fmla="*/ 8 h 150"/>
                <a:gd name="T30" fmla="*/ 9 w 172"/>
                <a:gd name="T31" fmla="*/ 4 h 150"/>
                <a:gd name="T32" fmla="*/ 1 w 172"/>
                <a:gd name="T33" fmla="*/ 0 h 150"/>
                <a:gd name="T34" fmla="*/ 1 w 172"/>
                <a:gd name="T35" fmla="*/ 0 h 150"/>
                <a:gd name="T36" fmla="*/ 0 w 172"/>
                <a:gd name="T37" fmla="*/ 1 h 150"/>
                <a:gd name="T38" fmla="*/ 0 w 172"/>
                <a:gd name="T39" fmla="*/ 2 h 150"/>
                <a:gd name="T40" fmla="*/ 0 w 172"/>
                <a:gd name="T41" fmla="*/ 3 h 150"/>
                <a:gd name="T42" fmla="*/ 5 w 172"/>
                <a:gd name="T43" fmla="*/ 7 h 150"/>
                <a:gd name="T44" fmla="*/ 11 w 172"/>
                <a:gd name="T45" fmla="*/ 11 h 150"/>
                <a:gd name="T46" fmla="*/ 17 w 172"/>
                <a:gd name="T47" fmla="*/ 15 h 150"/>
                <a:gd name="T48" fmla="*/ 22 w 172"/>
                <a:gd name="T49" fmla="*/ 19 h 150"/>
                <a:gd name="T50" fmla="*/ 29 w 172"/>
                <a:gd name="T51" fmla="*/ 22 h 150"/>
                <a:gd name="T52" fmla="*/ 35 w 172"/>
                <a:gd name="T53" fmla="*/ 25 h 150"/>
                <a:gd name="T54" fmla="*/ 41 w 172"/>
                <a:gd name="T55" fmla="*/ 28 h 150"/>
                <a:gd name="T56" fmla="*/ 47 w 172"/>
                <a:gd name="T57" fmla="*/ 31 h 150"/>
                <a:gd name="T58" fmla="*/ 54 w 172"/>
                <a:gd name="T59" fmla="*/ 35 h 150"/>
                <a:gd name="T60" fmla="*/ 60 w 172"/>
                <a:gd name="T61" fmla="*/ 39 h 150"/>
                <a:gd name="T62" fmla="*/ 66 w 172"/>
                <a:gd name="T63" fmla="*/ 44 h 150"/>
                <a:gd name="T64" fmla="*/ 71 w 172"/>
                <a:gd name="T65" fmla="*/ 49 h 150"/>
                <a:gd name="T66" fmla="*/ 76 w 172"/>
                <a:gd name="T67" fmla="*/ 54 h 150"/>
                <a:gd name="T68" fmla="*/ 79 w 172"/>
                <a:gd name="T69" fmla="*/ 60 h 150"/>
                <a:gd name="T70" fmla="*/ 83 w 172"/>
                <a:gd name="T71" fmla="*/ 68 h 150"/>
                <a:gd name="T72" fmla="*/ 85 w 172"/>
                <a:gd name="T73" fmla="*/ 75 h 150"/>
                <a:gd name="T74" fmla="*/ 85 w 172"/>
                <a:gd name="T75" fmla="*/ 75 h 150"/>
                <a:gd name="T76" fmla="*/ 86 w 172"/>
                <a:gd name="T77" fmla="*/ 75 h 150"/>
                <a:gd name="T78" fmla="*/ 86 w 172"/>
                <a:gd name="T79" fmla="*/ 75 h 150"/>
                <a:gd name="T80" fmla="*/ 86 w 172"/>
                <a:gd name="T81" fmla="*/ 75 h 150"/>
                <a:gd name="T82" fmla="*/ 86 w 172"/>
                <a:gd name="T83" fmla="*/ 75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
                <a:gd name="T127" fmla="*/ 0 h 150"/>
                <a:gd name="T128" fmla="*/ 172 w 172"/>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 h="150">
                  <a:moveTo>
                    <a:pt x="172" y="150"/>
                  </a:moveTo>
                  <a:lnTo>
                    <a:pt x="168" y="138"/>
                  </a:lnTo>
                  <a:lnTo>
                    <a:pt x="164" y="127"/>
                  </a:lnTo>
                  <a:lnTo>
                    <a:pt x="159" y="114"/>
                  </a:lnTo>
                  <a:lnTo>
                    <a:pt x="153" y="102"/>
                  </a:lnTo>
                  <a:lnTo>
                    <a:pt x="146" y="91"/>
                  </a:lnTo>
                  <a:lnTo>
                    <a:pt x="138" y="81"/>
                  </a:lnTo>
                  <a:lnTo>
                    <a:pt x="129" y="71"/>
                  </a:lnTo>
                  <a:lnTo>
                    <a:pt x="120" y="63"/>
                  </a:lnTo>
                  <a:lnTo>
                    <a:pt x="106" y="55"/>
                  </a:lnTo>
                  <a:lnTo>
                    <a:pt x="91" y="47"/>
                  </a:lnTo>
                  <a:lnTo>
                    <a:pt x="76" y="39"/>
                  </a:lnTo>
                  <a:lnTo>
                    <a:pt x="62" y="31"/>
                  </a:lnTo>
                  <a:lnTo>
                    <a:pt x="47" y="24"/>
                  </a:lnTo>
                  <a:lnTo>
                    <a:pt x="32" y="16"/>
                  </a:lnTo>
                  <a:lnTo>
                    <a:pt x="17" y="8"/>
                  </a:lnTo>
                  <a:lnTo>
                    <a:pt x="3" y="0"/>
                  </a:lnTo>
                  <a:lnTo>
                    <a:pt x="2" y="0"/>
                  </a:lnTo>
                  <a:lnTo>
                    <a:pt x="0" y="1"/>
                  </a:lnTo>
                  <a:lnTo>
                    <a:pt x="0" y="5"/>
                  </a:lnTo>
                  <a:lnTo>
                    <a:pt x="0" y="6"/>
                  </a:lnTo>
                  <a:lnTo>
                    <a:pt x="10" y="15"/>
                  </a:lnTo>
                  <a:lnTo>
                    <a:pt x="22" y="23"/>
                  </a:lnTo>
                  <a:lnTo>
                    <a:pt x="33" y="31"/>
                  </a:lnTo>
                  <a:lnTo>
                    <a:pt x="45" y="38"/>
                  </a:lnTo>
                  <a:lnTo>
                    <a:pt x="58" y="44"/>
                  </a:lnTo>
                  <a:lnTo>
                    <a:pt x="70" y="51"/>
                  </a:lnTo>
                  <a:lnTo>
                    <a:pt x="82" y="56"/>
                  </a:lnTo>
                  <a:lnTo>
                    <a:pt x="94" y="62"/>
                  </a:lnTo>
                  <a:lnTo>
                    <a:pt x="108" y="70"/>
                  </a:lnTo>
                  <a:lnTo>
                    <a:pt x="121" y="78"/>
                  </a:lnTo>
                  <a:lnTo>
                    <a:pt x="132" y="88"/>
                  </a:lnTo>
                  <a:lnTo>
                    <a:pt x="142" y="98"/>
                  </a:lnTo>
                  <a:lnTo>
                    <a:pt x="151" y="109"/>
                  </a:lnTo>
                  <a:lnTo>
                    <a:pt x="158" y="121"/>
                  </a:lnTo>
                  <a:lnTo>
                    <a:pt x="165" y="135"/>
                  </a:lnTo>
                  <a:lnTo>
                    <a:pt x="170" y="150"/>
                  </a:lnTo>
                  <a:lnTo>
                    <a:pt x="172" y="15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1" name="Freeform 408"/>
            <p:cNvSpPr>
              <a:spLocks/>
            </p:cNvSpPr>
            <p:nvPr/>
          </p:nvSpPr>
          <p:spPr bwMode="auto">
            <a:xfrm>
              <a:off x="2615" y="2524"/>
              <a:ext cx="101" cy="124"/>
            </a:xfrm>
            <a:custGeom>
              <a:avLst/>
              <a:gdLst>
                <a:gd name="T0" fmla="*/ 0 w 202"/>
                <a:gd name="T1" fmla="*/ 0 h 246"/>
                <a:gd name="T2" fmla="*/ 3 w 202"/>
                <a:gd name="T3" fmla="*/ 4 h 246"/>
                <a:gd name="T4" fmla="*/ 6 w 202"/>
                <a:gd name="T5" fmla="*/ 8 h 246"/>
                <a:gd name="T6" fmla="*/ 10 w 202"/>
                <a:gd name="T7" fmla="*/ 12 h 246"/>
                <a:gd name="T8" fmla="*/ 13 w 202"/>
                <a:gd name="T9" fmla="*/ 16 h 246"/>
                <a:gd name="T10" fmla="*/ 16 w 202"/>
                <a:gd name="T11" fmla="*/ 20 h 246"/>
                <a:gd name="T12" fmla="*/ 20 w 202"/>
                <a:gd name="T13" fmla="*/ 23 h 246"/>
                <a:gd name="T14" fmla="*/ 24 w 202"/>
                <a:gd name="T15" fmla="*/ 27 h 246"/>
                <a:gd name="T16" fmla="*/ 27 w 202"/>
                <a:gd name="T17" fmla="*/ 30 h 246"/>
                <a:gd name="T18" fmla="*/ 31 w 202"/>
                <a:gd name="T19" fmla="*/ 34 h 246"/>
                <a:gd name="T20" fmla="*/ 36 w 202"/>
                <a:gd name="T21" fmla="*/ 39 h 246"/>
                <a:gd name="T22" fmla="*/ 39 w 202"/>
                <a:gd name="T23" fmla="*/ 43 h 246"/>
                <a:gd name="T24" fmla="*/ 41 w 202"/>
                <a:gd name="T25" fmla="*/ 48 h 246"/>
                <a:gd name="T26" fmla="*/ 44 w 202"/>
                <a:gd name="T27" fmla="*/ 53 h 246"/>
                <a:gd name="T28" fmla="*/ 46 w 202"/>
                <a:gd name="T29" fmla="*/ 58 h 246"/>
                <a:gd name="T30" fmla="*/ 48 w 202"/>
                <a:gd name="T31" fmla="*/ 64 h 246"/>
                <a:gd name="T32" fmla="*/ 49 w 202"/>
                <a:gd name="T33" fmla="*/ 70 h 246"/>
                <a:gd name="T34" fmla="*/ 52 w 202"/>
                <a:gd name="T35" fmla="*/ 79 h 246"/>
                <a:gd name="T36" fmla="*/ 56 w 202"/>
                <a:gd name="T37" fmla="*/ 87 h 246"/>
                <a:gd name="T38" fmla="*/ 60 w 202"/>
                <a:gd name="T39" fmla="*/ 96 h 246"/>
                <a:gd name="T40" fmla="*/ 66 w 202"/>
                <a:gd name="T41" fmla="*/ 103 h 246"/>
                <a:gd name="T42" fmla="*/ 73 w 202"/>
                <a:gd name="T43" fmla="*/ 110 h 246"/>
                <a:gd name="T44" fmla="*/ 80 w 202"/>
                <a:gd name="T45" fmla="*/ 116 h 246"/>
                <a:gd name="T46" fmla="*/ 88 w 202"/>
                <a:gd name="T47" fmla="*/ 120 h 246"/>
                <a:gd name="T48" fmla="*/ 97 w 202"/>
                <a:gd name="T49" fmla="*/ 124 h 246"/>
                <a:gd name="T50" fmla="*/ 99 w 202"/>
                <a:gd name="T51" fmla="*/ 123 h 246"/>
                <a:gd name="T52" fmla="*/ 101 w 202"/>
                <a:gd name="T53" fmla="*/ 121 h 246"/>
                <a:gd name="T54" fmla="*/ 101 w 202"/>
                <a:gd name="T55" fmla="*/ 119 h 246"/>
                <a:gd name="T56" fmla="*/ 101 w 202"/>
                <a:gd name="T57" fmla="*/ 117 h 246"/>
                <a:gd name="T58" fmla="*/ 97 w 202"/>
                <a:gd name="T59" fmla="*/ 114 h 246"/>
                <a:gd name="T60" fmla="*/ 93 w 202"/>
                <a:gd name="T61" fmla="*/ 111 h 246"/>
                <a:gd name="T62" fmla="*/ 89 w 202"/>
                <a:gd name="T63" fmla="*/ 108 h 246"/>
                <a:gd name="T64" fmla="*/ 85 w 202"/>
                <a:gd name="T65" fmla="*/ 106 h 246"/>
                <a:gd name="T66" fmla="*/ 81 w 202"/>
                <a:gd name="T67" fmla="*/ 103 h 246"/>
                <a:gd name="T68" fmla="*/ 77 w 202"/>
                <a:gd name="T69" fmla="*/ 101 h 246"/>
                <a:gd name="T70" fmla="*/ 73 w 202"/>
                <a:gd name="T71" fmla="*/ 97 h 246"/>
                <a:gd name="T72" fmla="*/ 69 w 202"/>
                <a:gd name="T73" fmla="*/ 94 h 246"/>
                <a:gd name="T74" fmla="*/ 66 w 202"/>
                <a:gd name="T75" fmla="*/ 90 h 246"/>
                <a:gd name="T76" fmla="*/ 62 w 202"/>
                <a:gd name="T77" fmla="*/ 85 h 246"/>
                <a:gd name="T78" fmla="*/ 60 w 202"/>
                <a:gd name="T79" fmla="*/ 81 h 246"/>
                <a:gd name="T80" fmla="*/ 58 w 202"/>
                <a:gd name="T81" fmla="*/ 76 h 246"/>
                <a:gd name="T82" fmla="*/ 55 w 202"/>
                <a:gd name="T83" fmla="*/ 71 h 246"/>
                <a:gd name="T84" fmla="*/ 54 w 202"/>
                <a:gd name="T85" fmla="*/ 67 h 246"/>
                <a:gd name="T86" fmla="*/ 52 w 202"/>
                <a:gd name="T87" fmla="*/ 61 h 246"/>
                <a:gd name="T88" fmla="*/ 51 w 202"/>
                <a:gd name="T89" fmla="*/ 56 h 246"/>
                <a:gd name="T90" fmla="*/ 48 w 202"/>
                <a:gd name="T91" fmla="*/ 50 h 246"/>
                <a:gd name="T92" fmla="*/ 44 w 202"/>
                <a:gd name="T93" fmla="*/ 43 h 246"/>
                <a:gd name="T94" fmla="*/ 40 w 202"/>
                <a:gd name="T95" fmla="*/ 37 h 246"/>
                <a:gd name="T96" fmla="*/ 34 w 202"/>
                <a:gd name="T97" fmla="*/ 32 h 246"/>
                <a:gd name="T98" fmla="*/ 28 w 202"/>
                <a:gd name="T99" fmla="*/ 29 h 246"/>
                <a:gd name="T100" fmla="*/ 24 w 202"/>
                <a:gd name="T101" fmla="*/ 25 h 246"/>
                <a:gd name="T102" fmla="*/ 20 w 202"/>
                <a:gd name="T103" fmla="*/ 21 h 246"/>
                <a:gd name="T104" fmla="*/ 15 w 202"/>
                <a:gd name="T105" fmla="*/ 17 h 246"/>
                <a:gd name="T106" fmla="*/ 11 w 202"/>
                <a:gd name="T107" fmla="*/ 13 h 246"/>
                <a:gd name="T108" fmla="*/ 7 w 202"/>
                <a:gd name="T109" fmla="*/ 9 h 246"/>
                <a:gd name="T110" fmla="*/ 3 w 202"/>
                <a:gd name="T111" fmla="*/ 5 h 246"/>
                <a:gd name="T112" fmla="*/ 0 w 202"/>
                <a:gd name="T113" fmla="*/ 0 h 246"/>
                <a:gd name="T114" fmla="*/ 0 w 202"/>
                <a:gd name="T115" fmla="*/ 0 h 246"/>
                <a:gd name="T116" fmla="*/ 0 w 202"/>
                <a:gd name="T117" fmla="*/ 0 h 246"/>
                <a:gd name="T118" fmla="*/ 0 w 202"/>
                <a:gd name="T119" fmla="*/ 0 h 246"/>
                <a:gd name="T120" fmla="*/ 0 w 202"/>
                <a:gd name="T121" fmla="*/ 0 h 246"/>
                <a:gd name="T122" fmla="*/ 0 w 202"/>
                <a:gd name="T123" fmla="*/ 0 h 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2"/>
                <a:gd name="T187" fmla="*/ 0 h 246"/>
                <a:gd name="T188" fmla="*/ 202 w 202"/>
                <a:gd name="T189" fmla="*/ 246 h 2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2" h="246">
                  <a:moveTo>
                    <a:pt x="0" y="0"/>
                  </a:moveTo>
                  <a:lnTo>
                    <a:pt x="6" y="8"/>
                  </a:lnTo>
                  <a:lnTo>
                    <a:pt x="13" y="16"/>
                  </a:lnTo>
                  <a:lnTo>
                    <a:pt x="19" y="23"/>
                  </a:lnTo>
                  <a:lnTo>
                    <a:pt x="26" y="31"/>
                  </a:lnTo>
                  <a:lnTo>
                    <a:pt x="32" y="39"/>
                  </a:lnTo>
                  <a:lnTo>
                    <a:pt x="40" y="46"/>
                  </a:lnTo>
                  <a:lnTo>
                    <a:pt x="47" y="53"/>
                  </a:lnTo>
                  <a:lnTo>
                    <a:pt x="55" y="59"/>
                  </a:lnTo>
                  <a:lnTo>
                    <a:pt x="63" y="68"/>
                  </a:lnTo>
                  <a:lnTo>
                    <a:pt x="71" y="77"/>
                  </a:lnTo>
                  <a:lnTo>
                    <a:pt x="77" y="86"/>
                  </a:lnTo>
                  <a:lnTo>
                    <a:pt x="82" y="95"/>
                  </a:lnTo>
                  <a:lnTo>
                    <a:pt x="87" y="106"/>
                  </a:lnTo>
                  <a:lnTo>
                    <a:pt x="91" y="116"/>
                  </a:lnTo>
                  <a:lnTo>
                    <a:pt x="95" y="127"/>
                  </a:lnTo>
                  <a:lnTo>
                    <a:pt x="98" y="139"/>
                  </a:lnTo>
                  <a:lnTo>
                    <a:pt x="104" y="157"/>
                  </a:lnTo>
                  <a:lnTo>
                    <a:pt x="112" y="173"/>
                  </a:lnTo>
                  <a:lnTo>
                    <a:pt x="121" y="190"/>
                  </a:lnTo>
                  <a:lnTo>
                    <a:pt x="132" y="205"/>
                  </a:lnTo>
                  <a:lnTo>
                    <a:pt x="145" y="218"/>
                  </a:lnTo>
                  <a:lnTo>
                    <a:pt x="159" y="230"/>
                  </a:lnTo>
                  <a:lnTo>
                    <a:pt x="176" y="239"/>
                  </a:lnTo>
                  <a:lnTo>
                    <a:pt x="194" y="246"/>
                  </a:lnTo>
                  <a:lnTo>
                    <a:pt x="198" y="245"/>
                  </a:lnTo>
                  <a:lnTo>
                    <a:pt x="201" y="241"/>
                  </a:lnTo>
                  <a:lnTo>
                    <a:pt x="202" y="237"/>
                  </a:lnTo>
                  <a:lnTo>
                    <a:pt x="201" y="233"/>
                  </a:lnTo>
                  <a:lnTo>
                    <a:pt x="193" y="226"/>
                  </a:lnTo>
                  <a:lnTo>
                    <a:pt x="185" y="221"/>
                  </a:lnTo>
                  <a:lnTo>
                    <a:pt x="177" y="215"/>
                  </a:lnTo>
                  <a:lnTo>
                    <a:pt x="169" y="210"/>
                  </a:lnTo>
                  <a:lnTo>
                    <a:pt x="161" y="205"/>
                  </a:lnTo>
                  <a:lnTo>
                    <a:pt x="153" y="200"/>
                  </a:lnTo>
                  <a:lnTo>
                    <a:pt x="145" y="193"/>
                  </a:lnTo>
                  <a:lnTo>
                    <a:pt x="138" y="186"/>
                  </a:lnTo>
                  <a:lnTo>
                    <a:pt x="131" y="178"/>
                  </a:lnTo>
                  <a:lnTo>
                    <a:pt x="125" y="169"/>
                  </a:lnTo>
                  <a:lnTo>
                    <a:pt x="120" y="161"/>
                  </a:lnTo>
                  <a:lnTo>
                    <a:pt x="116" y="150"/>
                  </a:lnTo>
                  <a:lnTo>
                    <a:pt x="111" y="141"/>
                  </a:lnTo>
                  <a:lnTo>
                    <a:pt x="108" y="132"/>
                  </a:lnTo>
                  <a:lnTo>
                    <a:pt x="104" y="122"/>
                  </a:lnTo>
                  <a:lnTo>
                    <a:pt x="101" y="112"/>
                  </a:lnTo>
                  <a:lnTo>
                    <a:pt x="95" y="99"/>
                  </a:lnTo>
                  <a:lnTo>
                    <a:pt x="88" y="86"/>
                  </a:lnTo>
                  <a:lnTo>
                    <a:pt x="79" y="73"/>
                  </a:lnTo>
                  <a:lnTo>
                    <a:pt x="67" y="64"/>
                  </a:lnTo>
                  <a:lnTo>
                    <a:pt x="57" y="57"/>
                  </a:lnTo>
                  <a:lnTo>
                    <a:pt x="48" y="50"/>
                  </a:lnTo>
                  <a:lnTo>
                    <a:pt x="40" y="42"/>
                  </a:lnTo>
                  <a:lnTo>
                    <a:pt x="30" y="34"/>
                  </a:lnTo>
                  <a:lnTo>
                    <a:pt x="22" y="26"/>
                  </a:lnTo>
                  <a:lnTo>
                    <a:pt x="15" y="17"/>
                  </a:lnTo>
                  <a:lnTo>
                    <a:pt x="7" y="9"/>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2" name="Freeform 409"/>
            <p:cNvSpPr>
              <a:spLocks/>
            </p:cNvSpPr>
            <p:nvPr/>
          </p:nvSpPr>
          <p:spPr bwMode="auto">
            <a:xfrm>
              <a:off x="2617" y="2543"/>
              <a:ext cx="48" cy="49"/>
            </a:xfrm>
            <a:custGeom>
              <a:avLst/>
              <a:gdLst>
                <a:gd name="T0" fmla="*/ 6 w 96"/>
                <a:gd name="T1" fmla="*/ 0 h 98"/>
                <a:gd name="T2" fmla="*/ 3 w 96"/>
                <a:gd name="T3" fmla="*/ 6 h 98"/>
                <a:gd name="T4" fmla="*/ 0 w 96"/>
                <a:gd name="T5" fmla="*/ 12 h 98"/>
                <a:gd name="T6" fmla="*/ 0 w 96"/>
                <a:gd name="T7" fmla="*/ 19 h 98"/>
                <a:gd name="T8" fmla="*/ 4 w 96"/>
                <a:gd name="T9" fmla="*/ 25 h 98"/>
                <a:gd name="T10" fmla="*/ 8 w 96"/>
                <a:gd name="T11" fmla="*/ 29 h 98"/>
                <a:gd name="T12" fmla="*/ 12 w 96"/>
                <a:gd name="T13" fmla="*/ 33 h 98"/>
                <a:gd name="T14" fmla="*/ 17 w 96"/>
                <a:gd name="T15" fmla="*/ 37 h 98"/>
                <a:gd name="T16" fmla="*/ 22 w 96"/>
                <a:gd name="T17" fmla="*/ 40 h 98"/>
                <a:gd name="T18" fmla="*/ 27 w 96"/>
                <a:gd name="T19" fmla="*/ 43 h 98"/>
                <a:gd name="T20" fmla="*/ 32 w 96"/>
                <a:gd name="T21" fmla="*/ 45 h 98"/>
                <a:gd name="T22" fmla="*/ 38 w 96"/>
                <a:gd name="T23" fmla="*/ 48 h 98"/>
                <a:gd name="T24" fmla="*/ 43 w 96"/>
                <a:gd name="T25" fmla="*/ 49 h 98"/>
                <a:gd name="T26" fmla="*/ 45 w 96"/>
                <a:gd name="T27" fmla="*/ 49 h 98"/>
                <a:gd name="T28" fmla="*/ 47 w 96"/>
                <a:gd name="T29" fmla="*/ 48 h 98"/>
                <a:gd name="T30" fmla="*/ 48 w 96"/>
                <a:gd name="T31" fmla="*/ 47 h 98"/>
                <a:gd name="T32" fmla="*/ 47 w 96"/>
                <a:gd name="T33" fmla="*/ 45 h 98"/>
                <a:gd name="T34" fmla="*/ 44 w 96"/>
                <a:gd name="T35" fmla="*/ 42 h 98"/>
                <a:gd name="T36" fmla="*/ 41 w 96"/>
                <a:gd name="T37" fmla="*/ 40 h 98"/>
                <a:gd name="T38" fmla="*/ 37 w 96"/>
                <a:gd name="T39" fmla="*/ 37 h 98"/>
                <a:gd name="T40" fmla="*/ 32 w 96"/>
                <a:gd name="T41" fmla="*/ 35 h 98"/>
                <a:gd name="T42" fmla="*/ 29 w 96"/>
                <a:gd name="T43" fmla="*/ 33 h 98"/>
                <a:gd name="T44" fmla="*/ 24 w 96"/>
                <a:gd name="T45" fmla="*/ 30 h 98"/>
                <a:gd name="T46" fmla="*/ 21 w 96"/>
                <a:gd name="T47" fmla="*/ 28 h 98"/>
                <a:gd name="T48" fmla="*/ 17 w 96"/>
                <a:gd name="T49" fmla="*/ 26 h 98"/>
                <a:gd name="T50" fmla="*/ 14 w 96"/>
                <a:gd name="T51" fmla="*/ 23 h 98"/>
                <a:gd name="T52" fmla="*/ 10 w 96"/>
                <a:gd name="T53" fmla="*/ 21 h 98"/>
                <a:gd name="T54" fmla="*/ 6 w 96"/>
                <a:gd name="T55" fmla="*/ 18 h 98"/>
                <a:gd name="T56" fmla="*/ 4 w 96"/>
                <a:gd name="T57" fmla="*/ 13 h 98"/>
                <a:gd name="T58" fmla="*/ 4 w 96"/>
                <a:gd name="T59" fmla="*/ 10 h 98"/>
                <a:gd name="T60" fmla="*/ 5 w 96"/>
                <a:gd name="T61" fmla="*/ 6 h 98"/>
                <a:gd name="T62" fmla="*/ 5 w 96"/>
                <a:gd name="T63" fmla="*/ 3 h 98"/>
                <a:gd name="T64" fmla="*/ 6 w 96"/>
                <a:gd name="T65" fmla="*/ 0 h 98"/>
                <a:gd name="T66" fmla="*/ 6 w 96"/>
                <a:gd name="T67" fmla="*/ 0 h 98"/>
                <a:gd name="T68" fmla="*/ 6 w 96"/>
                <a:gd name="T69" fmla="*/ 0 h 98"/>
                <a:gd name="T70" fmla="*/ 6 w 96"/>
                <a:gd name="T71" fmla="*/ 0 h 98"/>
                <a:gd name="T72" fmla="*/ 6 w 96"/>
                <a:gd name="T73" fmla="*/ 0 h 98"/>
                <a:gd name="T74" fmla="*/ 6 w 96"/>
                <a:gd name="T75" fmla="*/ 0 h 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6"/>
                <a:gd name="T115" fmla="*/ 0 h 98"/>
                <a:gd name="T116" fmla="*/ 96 w 96"/>
                <a:gd name="T117" fmla="*/ 98 h 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6" h="98">
                  <a:moveTo>
                    <a:pt x="13" y="0"/>
                  </a:moveTo>
                  <a:lnTo>
                    <a:pt x="6" y="13"/>
                  </a:lnTo>
                  <a:lnTo>
                    <a:pt x="0" y="25"/>
                  </a:lnTo>
                  <a:lnTo>
                    <a:pt x="0" y="37"/>
                  </a:lnTo>
                  <a:lnTo>
                    <a:pt x="8" y="50"/>
                  </a:lnTo>
                  <a:lnTo>
                    <a:pt x="16" y="58"/>
                  </a:lnTo>
                  <a:lnTo>
                    <a:pt x="24" y="65"/>
                  </a:lnTo>
                  <a:lnTo>
                    <a:pt x="34" y="73"/>
                  </a:lnTo>
                  <a:lnTo>
                    <a:pt x="44" y="79"/>
                  </a:lnTo>
                  <a:lnTo>
                    <a:pt x="54" y="86"/>
                  </a:lnTo>
                  <a:lnTo>
                    <a:pt x="64" y="90"/>
                  </a:lnTo>
                  <a:lnTo>
                    <a:pt x="75" y="95"/>
                  </a:lnTo>
                  <a:lnTo>
                    <a:pt x="85" y="98"/>
                  </a:lnTo>
                  <a:lnTo>
                    <a:pt x="89" y="98"/>
                  </a:lnTo>
                  <a:lnTo>
                    <a:pt x="93" y="96"/>
                  </a:lnTo>
                  <a:lnTo>
                    <a:pt x="96" y="93"/>
                  </a:lnTo>
                  <a:lnTo>
                    <a:pt x="94" y="89"/>
                  </a:lnTo>
                  <a:lnTo>
                    <a:pt x="87" y="83"/>
                  </a:lnTo>
                  <a:lnTo>
                    <a:pt x="81" y="79"/>
                  </a:lnTo>
                  <a:lnTo>
                    <a:pt x="73" y="74"/>
                  </a:lnTo>
                  <a:lnTo>
                    <a:pt x="64" y="70"/>
                  </a:lnTo>
                  <a:lnTo>
                    <a:pt x="58" y="65"/>
                  </a:lnTo>
                  <a:lnTo>
                    <a:pt x="49" y="60"/>
                  </a:lnTo>
                  <a:lnTo>
                    <a:pt x="41" y="57"/>
                  </a:lnTo>
                  <a:lnTo>
                    <a:pt x="34" y="52"/>
                  </a:lnTo>
                  <a:lnTo>
                    <a:pt x="28" y="46"/>
                  </a:lnTo>
                  <a:lnTo>
                    <a:pt x="19" y="41"/>
                  </a:lnTo>
                  <a:lnTo>
                    <a:pt x="13" y="35"/>
                  </a:lnTo>
                  <a:lnTo>
                    <a:pt x="8" y="27"/>
                  </a:lnTo>
                  <a:lnTo>
                    <a:pt x="8" y="20"/>
                  </a:lnTo>
                  <a:lnTo>
                    <a:pt x="9" y="13"/>
                  </a:lnTo>
                  <a:lnTo>
                    <a:pt x="10" y="6"/>
                  </a:lnTo>
                  <a:lnTo>
                    <a:pt x="13"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3" name="Freeform 410"/>
            <p:cNvSpPr>
              <a:spLocks/>
            </p:cNvSpPr>
            <p:nvPr/>
          </p:nvSpPr>
          <p:spPr bwMode="auto">
            <a:xfrm>
              <a:off x="2611" y="2565"/>
              <a:ext cx="53" cy="43"/>
            </a:xfrm>
            <a:custGeom>
              <a:avLst/>
              <a:gdLst>
                <a:gd name="T0" fmla="*/ 2 w 105"/>
                <a:gd name="T1" fmla="*/ 0 h 87"/>
                <a:gd name="T2" fmla="*/ 1 w 105"/>
                <a:gd name="T3" fmla="*/ 5 h 87"/>
                <a:gd name="T4" fmla="*/ 0 w 105"/>
                <a:gd name="T5" fmla="*/ 10 h 87"/>
                <a:gd name="T6" fmla="*/ 1 w 105"/>
                <a:gd name="T7" fmla="*/ 15 h 87"/>
                <a:gd name="T8" fmla="*/ 3 w 105"/>
                <a:gd name="T9" fmla="*/ 21 h 87"/>
                <a:gd name="T10" fmla="*/ 6 w 105"/>
                <a:gd name="T11" fmla="*/ 25 h 87"/>
                <a:gd name="T12" fmla="*/ 10 w 105"/>
                <a:gd name="T13" fmla="*/ 27 h 87"/>
                <a:gd name="T14" fmla="*/ 15 w 105"/>
                <a:gd name="T15" fmla="*/ 30 h 87"/>
                <a:gd name="T16" fmla="*/ 19 w 105"/>
                <a:gd name="T17" fmla="*/ 33 h 87"/>
                <a:gd name="T18" fmla="*/ 23 w 105"/>
                <a:gd name="T19" fmla="*/ 36 h 87"/>
                <a:gd name="T20" fmla="*/ 27 w 105"/>
                <a:gd name="T21" fmla="*/ 38 h 87"/>
                <a:gd name="T22" fmla="*/ 31 w 105"/>
                <a:gd name="T23" fmla="*/ 41 h 87"/>
                <a:gd name="T24" fmla="*/ 36 w 105"/>
                <a:gd name="T25" fmla="*/ 42 h 87"/>
                <a:gd name="T26" fmla="*/ 40 w 105"/>
                <a:gd name="T27" fmla="*/ 43 h 87"/>
                <a:gd name="T28" fmla="*/ 44 w 105"/>
                <a:gd name="T29" fmla="*/ 42 h 87"/>
                <a:gd name="T30" fmla="*/ 48 w 105"/>
                <a:gd name="T31" fmla="*/ 41 h 87"/>
                <a:gd name="T32" fmla="*/ 52 w 105"/>
                <a:gd name="T33" fmla="*/ 37 h 87"/>
                <a:gd name="T34" fmla="*/ 52 w 105"/>
                <a:gd name="T35" fmla="*/ 36 h 87"/>
                <a:gd name="T36" fmla="*/ 53 w 105"/>
                <a:gd name="T37" fmla="*/ 34 h 87"/>
                <a:gd name="T38" fmla="*/ 53 w 105"/>
                <a:gd name="T39" fmla="*/ 33 h 87"/>
                <a:gd name="T40" fmla="*/ 51 w 105"/>
                <a:gd name="T41" fmla="*/ 33 h 87"/>
                <a:gd name="T42" fmla="*/ 48 w 105"/>
                <a:gd name="T43" fmla="*/ 34 h 87"/>
                <a:gd name="T44" fmla="*/ 44 w 105"/>
                <a:gd name="T45" fmla="*/ 34 h 87"/>
                <a:gd name="T46" fmla="*/ 40 w 105"/>
                <a:gd name="T47" fmla="*/ 33 h 87"/>
                <a:gd name="T48" fmla="*/ 36 w 105"/>
                <a:gd name="T49" fmla="*/ 32 h 87"/>
                <a:gd name="T50" fmla="*/ 32 w 105"/>
                <a:gd name="T51" fmla="*/ 30 h 87"/>
                <a:gd name="T52" fmla="*/ 29 w 105"/>
                <a:gd name="T53" fmla="*/ 29 h 87"/>
                <a:gd name="T54" fmla="*/ 25 w 105"/>
                <a:gd name="T55" fmla="*/ 26 h 87"/>
                <a:gd name="T56" fmla="*/ 22 w 105"/>
                <a:gd name="T57" fmla="*/ 25 h 87"/>
                <a:gd name="T58" fmla="*/ 19 w 105"/>
                <a:gd name="T59" fmla="*/ 23 h 87"/>
                <a:gd name="T60" fmla="*/ 16 w 105"/>
                <a:gd name="T61" fmla="*/ 22 h 87"/>
                <a:gd name="T62" fmla="*/ 13 w 105"/>
                <a:gd name="T63" fmla="*/ 21 h 87"/>
                <a:gd name="T64" fmla="*/ 10 w 105"/>
                <a:gd name="T65" fmla="*/ 19 h 87"/>
                <a:gd name="T66" fmla="*/ 6 w 105"/>
                <a:gd name="T67" fmla="*/ 15 h 87"/>
                <a:gd name="T68" fmla="*/ 3 w 105"/>
                <a:gd name="T69" fmla="*/ 11 h 87"/>
                <a:gd name="T70" fmla="*/ 2 w 105"/>
                <a:gd name="T71" fmla="*/ 6 h 87"/>
                <a:gd name="T72" fmla="*/ 2 w 105"/>
                <a:gd name="T73" fmla="*/ 0 h 87"/>
                <a:gd name="T74" fmla="*/ 2 w 105"/>
                <a:gd name="T75" fmla="*/ 0 h 87"/>
                <a:gd name="T76" fmla="*/ 2 w 105"/>
                <a:gd name="T77" fmla="*/ 0 h 87"/>
                <a:gd name="T78" fmla="*/ 2 w 105"/>
                <a:gd name="T79" fmla="*/ 0 h 87"/>
                <a:gd name="T80" fmla="*/ 2 w 105"/>
                <a:gd name="T81" fmla="*/ 0 h 87"/>
                <a:gd name="T82" fmla="*/ 2 w 105"/>
                <a:gd name="T83" fmla="*/ 0 h 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87"/>
                <a:gd name="T128" fmla="*/ 105 w 105"/>
                <a:gd name="T129" fmla="*/ 87 h 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87">
                  <a:moveTo>
                    <a:pt x="3" y="0"/>
                  </a:moveTo>
                  <a:lnTo>
                    <a:pt x="2" y="11"/>
                  </a:lnTo>
                  <a:lnTo>
                    <a:pt x="0" y="21"/>
                  </a:lnTo>
                  <a:lnTo>
                    <a:pt x="2" y="31"/>
                  </a:lnTo>
                  <a:lnTo>
                    <a:pt x="5" y="42"/>
                  </a:lnTo>
                  <a:lnTo>
                    <a:pt x="11" y="50"/>
                  </a:lnTo>
                  <a:lnTo>
                    <a:pt x="20" y="55"/>
                  </a:lnTo>
                  <a:lnTo>
                    <a:pt x="29" y="61"/>
                  </a:lnTo>
                  <a:lnTo>
                    <a:pt x="38" y="67"/>
                  </a:lnTo>
                  <a:lnTo>
                    <a:pt x="45" y="73"/>
                  </a:lnTo>
                  <a:lnTo>
                    <a:pt x="53" y="77"/>
                  </a:lnTo>
                  <a:lnTo>
                    <a:pt x="61" y="82"/>
                  </a:lnTo>
                  <a:lnTo>
                    <a:pt x="71" y="84"/>
                  </a:lnTo>
                  <a:lnTo>
                    <a:pt x="80" y="87"/>
                  </a:lnTo>
                  <a:lnTo>
                    <a:pt x="88" y="85"/>
                  </a:lnTo>
                  <a:lnTo>
                    <a:pt x="96" y="82"/>
                  </a:lnTo>
                  <a:lnTo>
                    <a:pt x="103" y="75"/>
                  </a:lnTo>
                  <a:lnTo>
                    <a:pt x="104" y="72"/>
                  </a:lnTo>
                  <a:lnTo>
                    <a:pt x="105" y="68"/>
                  </a:lnTo>
                  <a:lnTo>
                    <a:pt x="105" y="66"/>
                  </a:lnTo>
                  <a:lnTo>
                    <a:pt x="102" y="67"/>
                  </a:lnTo>
                  <a:lnTo>
                    <a:pt x="95" y="68"/>
                  </a:lnTo>
                  <a:lnTo>
                    <a:pt x="87" y="68"/>
                  </a:lnTo>
                  <a:lnTo>
                    <a:pt x="79" y="67"/>
                  </a:lnTo>
                  <a:lnTo>
                    <a:pt x="72" y="65"/>
                  </a:lnTo>
                  <a:lnTo>
                    <a:pt x="64" y="61"/>
                  </a:lnTo>
                  <a:lnTo>
                    <a:pt x="57" y="58"/>
                  </a:lnTo>
                  <a:lnTo>
                    <a:pt x="50" y="53"/>
                  </a:lnTo>
                  <a:lnTo>
                    <a:pt x="44" y="50"/>
                  </a:lnTo>
                  <a:lnTo>
                    <a:pt x="38" y="46"/>
                  </a:lnTo>
                  <a:lnTo>
                    <a:pt x="31" y="44"/>
                  </a:lnTo>
                  <a:lnTo>
                    <a:pt x="25" y="42"/>
                  </a:lnTo>
                  <a:lnTo>
                    <a:pt x="19" y="38"/>
                  </a:lnTo>
                  <a:lnTo>
                    <a:pt x="11" y="31"/>
                  </a:lnTo>
                  <a:lnTo>
                    <a:pt x="6" y="22"/>
                  </a:lnTo>
                  <a:lnTo>
                    <a:pt x="4" y="12"/>
                  </a:lnTo>
                  <a:lnTo>
                    <a:pt x="3"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4" name="Freeform 411"/>
            <p:cNvSpPr>
              <a:spLocks/>
            </p:cNvSpPr>
            <p:nvPr/>
          </p:nvSpPr>
          <p:spPr bwMode="auto">
            <a:xfrm>
              <a:off x="2615" y="2597"/>
              <a:ext cx="57" cy="28"/>
            </a:xfrm>
            <a:custGeom>
              <a:avLst/>
              <a:gdLst>
                <a:gd name="T0" fmla="*/ 1 w 114"/>
                <a:gd name="T1" fmla="*/ 0 h 55"/>
                <a:gd name="T2" fmla="*/ 0 w 114"/>
                <a:gd name="T3" fmla="*/ 5 h 55"/>
                <a:gd name="T4" fmla="*/ 2 w 114"/>
                <a:gd name="T5" fmla="*/ 9 h 55"/>
                <a:gd name="T6" fmla="*/ 4 w 114"/>
                <a:gd name="T7" fmla="*/ 12 h 55"/>
                <a:gd name="T8" fmla="*/ 7 w 114"/>
                <a:gd name="T9" fmla="*/ 15 h 55"/>
                <a:gd name="T10" fmla="*/ 11 w 114"/>
                <a:gd name="T11" fmla="*/ 17 h 55"/>
                <a:gd name="T12" fmla="*/ 14 w 114"/>
                <a:gd name="T13" fmla="*/ 20 h 55"/>
                <a:gd name="T14" fmla="*/ 19 w 114"/>
                <a:gd name="T15" fmla="*/ 22 h 55"/>
                <a:gd name="T16" fmla="*/ 22 w 114"/>
                <a:gd name="T17" fmla="*/ 24 h 55"/>
                <a:gd name="T18" fmla="*/ 25 w 114"/>
                <a:gd name="T19" fmla="*/ 25 h 55"/>
                <a:gd name="T20" fmla="*/ 27 w 114"/>
                <a:gd name="T21" fmla="*/ 26 h 55"/>
                <a:gd name="T22" fmla="*/ 29 w 114"/>
                <a:gd name="T23" fmla="*/ 27 h 55"/>
                <a:gd name="T24" fmla="*/ 33 w 114"/>
                <a:gd name="T25" fmla="*/ 27 h 55"/>
                <a:gd name="T26" fmla="*/ 36 w 114"/>
                <a:gd name="T27" fmla="*/ 28 h 55"/>
                <a:gd name="T28" fmla="*/ 39 w 114"/>
                <a:gd name="T29" fmla="*/ 28 h 55"/>
                <a:gd name="T30" fmla="*/ 42 w 114"/>
                <a:gd name="T31" fmla="*/ 28 h 55"/>
                <a:gd name="T32" fmla="*/ 44 w 114"/>
                <a:gd name="T33" fmla="*/ 28 h 55"/>
                <a:gd name="T34" fmla="*/ 49 w 114"/>
                <a:gd name="T35" fmla="*/ 26 h 55"/>
                <a:gd name="T36" fmla="*/ 52 w 114"/>
                <a:gd name="T37" fmla="*/ 23 h 55"/>
                <a:gd name="T38" fmla="*/ 54 w 114"/>
                <a:gd name="T39" fmla="*/ 19 h 55"/>
                <a:gd name="T40" fmla="*/ 57 w 114"/>
                <a:gd name="T41" fmla="*/ 15 h 55"/>
                <a:gd name="T42" fmla="*/ 57 w 114"/>
                <a:gd name="T43" fmla="*/ 13 h 55"/>
                <a:gd name="T44" fmla="*/ 57 w 114"/>
                <a:gd name="T45" fmla="*/ 13 h 55"/>
                <a:gd name="T46" fmla="*/ 56 w 114"/>
                <a:gd name="T47" fmla="*/ 13 h 55"/>
                <a:gd name="T48" fmla="*/ 55 w 114"/>
                <a:gd name="T49" fmla="*/ 13 h 55"/>
                <a:gd name="T50" fmla="*/ 53 w 114"/>
                <a:gd name="T51" fmla="*/ 15 h 55"/>
                <a:gd name="T52" fmla="*/ 51 w 114"/>
                <a:gd name="T53" fmla="*/ 17 h 55"/>
                <a:gd name="T54" fmla="*/ 49 w 114"/>
                <a:gd name="T55" fmla="*/ 19 h 55"/>
                <a:gd name="T56" fmla="*/ 47 w 114"/>
                <a:gd name="T57" fmla="*/ 20 h 55"/>
                <a:gd name="T58" fmla="*/ 45 w 114"/>
                <a:gd name="T59" fmla="*/ 21 h 55"/>
                <a:gd name="T60" fmla="*/ 42 w 114"/>
                <a:gd name="T61" fmla="*/ 21 h 55"/>
                <a:gd name="T62" fmla="*/ 40 w 114"/>
                <a:gd name="T63" fmla="*/ 21 h 55"/>
                <a:gd name="T64" fmla="*/ 37 w 114"/>
                <a:gd name="T65" fmla="*/ 21 h 55"/>
                <a:gd name="T66" fmla="*/ 34 w 114"/>
                <a:gd name="T67" fmla="*/ 20 h 55"/>
                <a:gd name="T68" fmla="*/ 30 w 114"/>
                <a:gd name="T69" fmla="*/ 20 h 55"/>
                <a:gd name="T70" fmla="*/ 27 w 114"/>
                <a:gd name="T71" fmla="*/ 19 h 55"/>
                <a:gd name="T72" fmla="*/ 23 w 114"/>
                <a:gd name="T73" fmla="*/ 18 h 55"/>
                <a:gd name="T74" fmla="*/ 21 w 114"/>
                <a:gd name="T75" fmla="*/ 17 h 55"/>
                <a:gd name="T76" fmla="*/ 17 w 114"/>
                <a:gd name="T77" fmla="*/ 15 h 55"/>
                <a:gd name="T78" fmla="*/ 13 w 114"/>
                <a:gd name="T79" fmla="*/ 13 h 55"/>
                <a:gd name="T80" fmla="*/ 10 w 114"/>
                <a:gd name="T81" fmla="*/ 12 h 55"/>
                <a:gd name="T82" fmla="*/ 7 w 114"/>
                <a:gd name="T83" fmla="*/ 9 h 55"/>
                <a:gd name="T84" fmla="*/ 4 w 114"/>
                <a:gd name="T85" fmla="*/ 7 h 55"/>
                <a:gd name="T86" fmla="*/ 2 w 114"/>
                <a:gd name="T87" fmla="*/ 4 h 55"/>
                <a:gd name="T88" fmla="*/ 2 w 114"/>
                <a:gd name="T89" fmla="*/ 0 h 55"/>
                <a:gd name="T90" fmla="*/ 2 w 114"/>
                <a:gd name="T91" fmla="*/ 0 h 55"/>
                <a:gd name="T92" fmla="*/ 2 w 114"/>
                <a:gd name="T93" fmla="*/ 0 h 55"/>
                <a:gd name="T94" fmla="*/ 1 w 114"/>
                <a:gd name="T95" fmla="*/ 0 h 55"/>
                <a:gd name="T96" fmla="*/ 1 w 114"/>
                <a:gd name="T97" fmla="*/ 0 h 55"/>
                <a:gd name="T98" fmla="*/ 1 w 114"/>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
                <a:gd name="T151" fmla="*/ 0 h 55"/>
                <a:gd name="T152" fmla="*/ 114 w 114"/>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 h="55">
                  <a:moveTo>
                    <a:pt x="1" y="0"/>
                  </a:moveTo>
                  <a:lnTo>
                    <a:pt x="0" y="9"/>
                  </a:lnTo>
                  <a:lnTo>
                    <a:pt x="3" y="17"/>
                  </a:lnTo>
                  <a:lnTo>
                    <a:pt x="7" y="24"/>
                  </a:lnTo>
                  <a:lnTo>
                    <a:pt x="14" y="30"/>
                  </a:lnTo>
                  <a:lnTo>
                    <a:pt x="21" y="34"/>
                  </a:lnTo>
                  <a:lnTo>
                    <a:pt x="29" y="39"/>
                  </a:lnTo>
                  <a:lnTo>
                    <a:pt x="37" y="44"/>
                  </a:lnTo>
                  <a:lnTo>
                    <a:pt x="44" y="47"/>
                  </a:lnTo>
                  <a:lnTo>
                    <a:pt x="49" y="49"/>
                  </a:lnTo>
                  <a:lnTo>
                    <a:pt x="53" y="51"/>
                  </a:lnTo>
                  <a:lnTo>
                    <a:pt x="59" y="53"/>
                  </a:lnTo>
                  <a:lnTo>
                    <a:pt x="66" y="54"/>
                  </a:lnTo>
                  <a:lnTo>
                    <a:pt x="72" y="55"/>
                  </a:lnTo>
                  <a:lnTo>
                    <a:pt x="78" y="55"/>
                  </a:lnTo>
                  <a:lnTo>
                    <a:pt x="83" y="55"/>
                  </a:lnTo>
                  <a:lnTo>
                    <a:pt x="88" y="55"/>
                  </a:lnTo>
                  <a:lnTo>
                    <a:pt x="97" y="52"/>
                  </a:lnTo>
                  <a:lnTo>
                    <a:pt x="103" y="45"/>
                  </a:lnTo>
                  <a:lnTo>
                    <a:pt x="107" y="37"/>
                  </a:lnTo>
                  <a:lnTo>
                    <a:pt x="113" y="29"/>
                  </a:lnTo>
                  <a:lnTo>
                    <a:pt x="114" y="26"/>
                  </a:lnTo>
                  <a:lnTo>
                    <a:pt x="113" y="25"/>
                  </a:lnTo>
                  <a:lnTo>
                    <a:pt x="111" y="25"/>
                  </a:lnTo>
                  <a:lnTo>
                    <a:pt x="109" y="26"/>
                  </a:lnTo>
                  <a:lnTo>
                    <a:pt x="105" y="30"/>
                  </a:lnTo>
                  <a:lnTo>
                    <a:pt x="101" y="33"/>
                  </a:lnTo>
                  <a:lnTo>
                    <a:pt x="97" y="37"/>
                  </a:lnTo>
                  <a:lnTo>
                    <a:pt x="94" y="39"/>
                  </a:lnTo>
                  <a:lnTo>
                    <a:pt x="89" y="41"/>
                  </a:lnTo>
                  <a:lnTo>
                    <a:pt x="84" y="41"/>
                  </a:lnTo>
                  <a:lnTo>
                    <a:pt x="80" y="42"/>
                  </a:lnTo>
                  <a:lnTo>
                    <a:pt x="74" y="41"/>
                  </a:lnTo>
                  <a:lnTo>
                    <a:pt x="67" y="40"/>
                  </a:lnTo>
                  <a:lnTo>
                    <a:pt x="60" y="39"/>
                  </a:lnTo>
                  <a:lnTo>
                    <a:pt x="53" y="38"/>
                  </a:lnTo>
                  <a:lnTo>
                    <a:pt x="46" y="36"/>
                  </a:lnTo>
                  <a:lnTo>
                    <a:pt x="41" y="33"/>
                  </a:lnTo>
                  <a:lnTo>
                    <a:pt x="34" y="30"/>
                  </a:lnTo>
                  <a:lnTo>
                    <a:pt x="26" y="26"/>
                  </a:lnTo>
                  <a:lnTo>
                    <a:pt x="19" y="23"/>
                  </a:lnTo>
                  <a:lnTo>
                    <a:pt x="13" y="18"/>
                  </a:lnTo>
                  <a:lnTo>
                    <a:pt x="7" y="13"/>
                  </a:lnTo>
                  <a:lnTo>
                    <a:pt x="4" y="7"/>
                  </a:lnTo>
                  <a:lnTo>
                    <a:pt x="3" y="0"/>
                  </a:lnTo>
                  <a:lnTo>
                    <a:pt x="1"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5" name="Freeform 412"/>
            <p:cNvSpPr>
              <a:spLocks/>
            </p:cNvSpPr>
            <p:nvPr/>
          </p:nvSpPr>
          <p:spPr bwMode="auto">
            <a:xfrm>
              <a:off x="2653" y="2595"/>
              <a:ext cx="73" cy="83"/>
            </a:xfrm>
            <a:custGeom>
              <a:avLst/>
              <a:gdLst>
                <a:gd name="T0" fmla="*/ 0 w 145"/>
                <a:gd name="T1" fmla="*/ 0 h 167"/>
                <a:gd name="T2" fmla="*/ 2 w 145"/>
                <a:gd name="T3" fmla="*/ 7 h 167"/>
                <a:gd name="T4" fmla="*/ 3 w 145"/>
                <a:gd name="T5" fmla="*/ 14 h 167"/>
                <a:gd name="T6" fmla="*/ 5 w 145"/>
                <a:gd name="T7" fmla="*/ 21 h 167"/>
                <a:gd name="T8" fmla="*/ 7 w 145"/>
                <a:gd name="T9" fmla="*/ 28 h 167"/>
                <a:gd name="T10" fmla="*/ 10 w 145"/>
                <a:gd name="T11" fmla="*/ 35 h 167"/>
                <a:gd name="T12" fmla="*/ 14 w 145"/>
                <a:gd name="T13" fmla="*/ 41 h 167"/>
                <a:gd name="T14" fmla="*/ 18 w 145"/>
                <a:gd name="T15" fmla="*/ 47 h 167"/>
                <a:gd name="T16" fmla="*/ 22 w 145"/>
                <a:gd name="T17" fmla="*/ 52 h 167"/>
                <a:gd name="T18" fmla="*/ 28 w 145"/>
                <a:gd name="T19" fmla="*/ 57 h 167"/>
                <a:gd name="T20" fmla="*/ 34 w 145"/>
                <a:gd name="T21" fmla="*/ 61 h 167"/>
                <a:gd name="T22" fmla="*/ 40 w 145"/>
                <a:gd name="T23" fmla="*/ 64 h 167"/>
                <a:gd name="T24" fmla="*/ 47 w 145"/>
                <a:gd name="T25" fmla="*/ 67 h 167"/>
                <a:gd name="T26" fmla="*/ 53 w 145"/>
                <a:gd name="T27" fmla="*/ 70 h 167"/>
                <a:gd name="T28" fmla="*/ 59 w 145"/>
                <a:gd name="T29" fmla="*/ 74 h 167"/>
                <a:gd name="T30" fmla="*/ 65 w 145"/>
                <a:gd name="T31" fmla="*/ 78 h 167"/>
                <a:gd name="T32" fmla="*/ 70 w 145"/>
                <a:gd name="T33" fmla="*/ 83 h 167"/>
                <a:gd name="T34" fmla="*/ 71 w 145"/>
                <a:gd name="T35" fmla="*/ 83 h 167"/>
                <a:gd name="T36" fmla="*/ 72 w 145"/>
                <a:gd name="T37" fmla="*/ 83 h 167"/>
                <a:gd name="T38" fmla="*/ 73 w 145"/>
                <a:gd name="T39" fmla="*/ 82 h 167"/>
                <a:gd name="T40" fmla="*/ 73 w 145"/>
                <a:gd name="T41" fmla="*/ 81 h 167"/>
                <a:gd name="T42" fmla="*/ 69 w 145"/>
                <a:gd name="T43" fmla="*/ 75 h 167"/>
                <a:gd name="T44" fmla="*/ 66 w 145"/>
                <a:gd name="T45" fmla="*/ 68 h 167"/>
                <a:gd name="T46" fmla="*/ 62 w 145"/>
                <a:gd name="T47" fmla="*/ 63 h 167"/>
                <a:gd name="T48" fmla="*/ 56 w 145"/>
                <a:gd name="T49" fmla="*/ 59 h 167"/>
                <a:gd name="T50" fmla="*/ 54 w 145"/>
                <a:gd name="T51" fmla="*/ 57 h 167"/>
                <a:gd name="T52" fmla="*/ 51 w 145"/>
                <a:gd name="T53" fmla="*/ 56 h 167"/>
                <a:gd name="T54" fmla="*/ 48 w 145"/>
                <a:gd name="T55" fmla="*/ 55 h 167"/>
                <a:gd name="T56" fmla="*/ 46 w 145"/>
                <a:gd name="T57" fmla="*/ 55 h 167"/>
                <a:gd name="T58" fmla="*/ 43 w 145"/>
                <a:gd name="T59" fmla="*/ 53 h 167"/>
                <a:gd name="T60" fmla="*/ 40 w 145"/>
                <a:gd name="T61" fmla="*/ 52 h 167"/>
                <a:gd name="T62" fmla="*/ 38 w 145"/>
                <a:gd name="T63" fmla="*/ 50 h 167"/>
                <a:gd name="T64" fmla="*/ 36 w 145"/>
                <a:gd name="T65" fmla="*/ 49 h 167"/>
                <a:gd name="T66" fmla="*/ 33 w 145"/>
                <a:gd name="T67" fmla="*/ 47 h 167"/>
                <a:gd name="T68" fmla="*/ 31 w 145"/>
                <a:gd name="T69" fmla="*/ 45 h 167"/>
                <a:gd name="T70" fmla="*/ 28 w 145"/>
                <a:gd name="T71" fmla="*/ 43 h 167"/>
                <a:gd name="T72" fmla="*/ 25 w 145"/>
                <a:gd name="T73" fmla="*/ 41 h 167"/>
                <a:gd name="T74" fmla="*/ 22 w 145"/>
                <a:gd name="T75" fmla="*/ 40 h 167"/>
                <a:gd name="T76" fmla="*/ 20 w 145"/>
                <a:gd name="T77" fmla="*/ 37 h 167"/>
                <a:gd name="T78" fmla="*/ 17 w 145"/>
                <a:gd name="T79" fmla="*/ 35 h 167"/>
                <a:gd name="T80" fmla="*/ 15 w 145"/>
                <a:gd name="T81" fmla="*/ 33 h 167"/>
                <a:gd name="T82" fmla="*/ 10 w 145"/>
                <a:gd name="T83" fmla="*/ 25 h 167"/>
                <a:gd name="T84" fmla="*/ 6 w 145"/>
                <a:gd name="T85" fmla="*/ 17 h 167"/>
                <a:gd name="T86" fmla="*/ 3 w 145"/>
                <a:gd name="T87" fmla="*/ 8 h 167"/>
                <a:gd name="T88" fmla="*/ 1 w 145"/>
                <a:gd name="T89" fmla="*/ 0 h 167"/>
                <a:gd name="T90" fmla="*/ 0 w 145"/>
                <a:gd name="T91" fmla="*/ 0 h 167"/>
                <a:gd name="T92" fmla="*/ 0 w 145"/>
                <a:gd name="T93" fmla="*/ 0 h 167"/>
                <a:gd name="T94" fmla="*/ 0 w 145"/>
                <a:gd name="T95" fmla="*/ 0 h 167"/>
                <a:gd name="T96" fmla="*/ 0 w 145"/>
                <a:gd name="T97" fmla="*/ 0 h 167"/>
                <a:gd name="T98" fmla="*/ 0 w 145"/>
                <a:gd name="T99" fmla="*/ 0 h 1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
                <a:gd name="T151" fmla="*/ 0 h 167"/>
                <a:gd name="T152" fmla="*/ 145 w 145"/>
                <a:gd name="T153" fmla="*/ 167 h 1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 h="167">
                  <a:moveTo>
                    <a:pt x="0" y="0"/>
                  </a:moveTo>
                  <a:lnTo>
                    <a:pt x="3" y="14"/>
                  </a:lnTo>
                  <a:lnTo>
                    <a:pt x="6" y="29"/>
                  </a:lnTo>
                  <a:lnTo>
                    <a:pt x="10" y="43"/>
                  </a:lnTo>
                  <a:lnTo>
                    <a:pt x="14" y="57"/>
                  </a:lnTo>
                  <a:lnTo>
                    <a:pt x="20" y="70"/>
                  </a:lnTo>
                  <a:lnTo>
                    <a:pt x="27" y="83"/>
                  </a:lnTo>
                  <a:lnTo>
                    <a:pt x="35" y="95"/>
                  </a:lnTo>
                  <a:lnTo>
                    <a:pt x="44" y="105"/>
                  </a:lnTo>
                  <a:lnTo>
                    <a:pt x="56" y="114"/>
                  </a:lnTo>
                  <a:lnTo>
                    <a:pt x="68" y="122"/>
                  </a:lnTo>
                  <a:lnTo>
                    <a:pt x="80" y="129"/>
                  </a:lnTo>
                  <a:lnTo>
                    <a:pt x="93" y="135"/>
                  </a:lnTo>
                  <a:lnTo>
                    <a:pt x="106" y="141"/>
                  </a:lnTo>
                  <a:lnTo>
                    <a:pt x="117" y="149"/>
                  </a:lnTo>
                  <a:lnTo>
                    <a:pt x="129" y="157"/>
                  </a:lnTo>
                  <a:lnTo>
                    <a:pt x="139" y="167"/>
                  </a:lnTo>
                  <a:lnTo>
                    <a:pt x="141" y="167"/>
                  </a:lnTo>
                  <a:lnTo>
                    <a:pt x="144" y="166"/>
                  </a:lnTo>
                  <a:lnTo>
                    <a:pt x="145" y="165"/>
                  </a:lnTo>
                  <a:lnTo>
                    <a:pt x="145" y="162"/>
                  </a:lnTo>
                  <a:lnTo>
                    <a:pt x="138" y="150"/>
                  </a:lnTo>
                  <a:lnTo>
                    <a:pt x="132" y="137"/>
                  </a:lnTo>
                  <a:lnTo>
                    <a:pt x="123" y="127"/>
                  </a:lnTo>
                  <a:lnTo>
                    <a:pt x="111" y="118"/>
                  </a:lnTo>
                  <a:lnTo>
                    <a:pt x="107" y="115"/>
                  </a:lnTo>
                  <a:lnTo>
                    <a:pt x="101" y="113"/>
                  </a:lnTo>
                  <a:lnTo>
                    <a:pt x="96" y="111"/>
                  </a:lnTo>
                  <a:lnTo>
                    <a:pt x="91" y="110"/>
                  </a:lnTo>
                  <a:lnTo>
                    <a:pt x="86" y="107"/>
                  </a:lnTo>
                  <a:lnTo>
                    <a:pt x="80" y="105"/>
                  </a:lnTo>
                  <a:lnTo>
                    <a:pt x="76" y="101"/>
                  </a:lnTo>
                  <a:lnTo>
                    <a:pt x="71" y="98"/>
                  </a:lnTo>
                  <a:lnTo>
                    <a:pt x="65" y="95"/>
                  </a:lnTo>
                  <a:lnTo>
                    <a:pt x="61" y="91"/>
                  </a:lnTo>
                  <a:lnTo>
                    <a:pt x="55" y="86"/>
                  </a:lnTo>
                  <a:lnTo>
                    <a:pt x="50" y="83"/>
                  </a:lnTo>
                  <a:lnTo>
                    <a:pt x="44" y="80"/>
                  </a:lnTo>
                  <a:lnTo>
                    <a:pt x="40" y="75"/>
                  </a:lnTo>
                  <a:lnTo>
                    <a:pt x="34" y="70"/>
                  </a:lnTo>
                  <a:lnTo>
                    <a:pt x="29" y="66"/>
                  </a:lnTo>
                  <a:lnTo>
                    <a:pt x="19" y="51"/>
                  </a:lnTo>
                  <a:lnTo>
                    <a:pt x="11" y="35"/>
                  </a:lnTo>
                  <a:lnTo>
                    <a:pt x="5" y="17"/>
                  </a:lnTo>
                  <a:lnTo>
                    <a:pt x="1" y="0"/>
                  </a:lnTo>
                  <a:lnTo>
                    <a:pt x="0" y="0"/>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6" name="Freeform 413"/>
            <p:cNvSpPr>
              <a:spLocks/>
            </p:cNvSpPr>
            <p:nvPr/>
          </p:nvSpPr>
          <p:spPr bwMode="auto">
            <a:xfrm>
              <a:off x="2932" y="2077"/>
              <a:ext cx="10" cy="373"/>
            </a:xfrm>
            <a:custGeom>
              <a:avLst/>
              <a:gdLst>
                <a:gd name="T0" fmla="*/ 0 w 20"/>
                <a:gd name="T1" fmla="*/ 1 h 748"/>
                <a:gd name="T2" fmla="*/ 0 w 20"/>
                <a:gd name="T3" fmla="*/ 94 h 748"/>
                <a:gd name="T4" fmla="*/ 0 w 20"/>
                <a:gd name="T5" fmla="*/ 187 h 748"/>
                <a:gd name="T6" fmla="*/ 1 w 20"/>
                <a:gd name="T7" fmla="*/ 280 h 748"/>
                <a:gd name="T8" fmla="*/ 6 w 20"/>
                <a:gd name="T9" fmla="*/ 373 h 748"/>
                <a:gd name="T10" fmla="*/ 6 w 20"/>
                <a:gd name="T11" fmla="*/ 374 h 748"/>
                <a:gd name="T12" fmla="*/ 7 w 20"/>
                <a:gd name="T13" fmla="*/ 374 h 748"/>
                <a:gd name="T14" fmla="*/ 9 w 20"/>
                <a:gd name="T15" fmla="*/ 373 h 748"/>
                <a:gd name="T16" fmla="*/ 10 w 20"/>
                <a:gd name="T17" fmla="*/ 372 h 748"/>
                <a:gd name="T18" fmla="*/ 10 w 20"/>
                <a:gd name="T19" fmla="*/ 326 h 748"/>
                <a:gd name="T20" fmla="*/ 9 w 20"/>
                <a:gd name="T21" fmla="*/ 280 h 748"/>
                <a:gd name="T22" fmla="*/ 7 w 20"/>
                <a:gd name="T23" fmla="*/ 233 h 748"/>
                <a:gd name="T24" fmla="*/ 6 w 20"/>
                <a:gd name="T25" fmla="*/ 187 h 748"/>
                <a:gd name="T26" fmla="*/ 5 w 20"/>
                <a:gd name="T27" fmla="*/ 141 h 748"/>
                <a:gd name="T28" fmla="*/ 4 w 20"/>
                <a:gd name="T29" fmla="*/ 94 h 748"/>
                <a:gd name="T30" fmla="*/ 3 w 20"/>
                <a:gd name="T31" fmla="*/ 47 h 748"/>
                <a:gd name="T32" fmla="*/ 1 w 20"/>
                <a:gd name="T33" fmla="*/ 0 h 748"/>
                <a:gd name="T34" fmla="*/ 1 w 20"/>
                <a:gd name="T35" fmla="*/ 0 h 748"/>
                <a:gd name="T36" fmla="*/ 1 w 20"/>
                <a:gd name="T37" fmla="*/ 0 h 748"/>
                <a:gd name="T38" fmla="*/ 0 w 20"/>
                <a:gd name="T39" fmla="*/ 1 h 748"/>
                <a:gd name="T40" fmla="*/ 0 w 20"/>
                <a:gd name="T41" fmla="*/ 1 h 748"/>
                <a:gd name="T42" fmla="*/ 0 w 20"/>
                <a:gd name="T43" fmla="*/ 1 h 7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748"/>
                <a:gd name="T68" fmla="*/ 20 w 20"/>
                <a:gd name="T69" fmla="*/ 748 h 7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748">
                  <a:moveTo>
                    <a:pt x="0" y="1"/>
                  </a:moveTo>
                  <a:lnTo>
                    <a:pt x="0" y="187"/>
                  </a:lnTo>
                  <a:lnTo>
                    <a:pt x="0" y="373"/>
                  </a:lnTo>
                  <a:lnTo>
                    <a:pt x="3" y="559"/>
                  </a:lnTo>
                  <a:lnTo>
                    <a:pt x="12" y="746"/>
                  </a:lnTo>
                  <a:lnTo>
                    <a:pt x="13" y="748"/>
                  </a:lnTo>
                  <a:lnTo>
                    <a:pt x="15" y="747"/>
                  </a:lnTo>
                  <a:lnTo>
                    <a:pt x="18" y="746"/>
                  </a:lnTo>
                  <a:lnTo>
                    <a:pt x="19" y="744"/>
                  </a:lnTo>
                  <a:lnTo>
                    <a:pt x="20" y="652"/>
                  </a:lnTo>
                  <a:lnTo>
                    <a:pt x="18" y="559"/>
                  </a:lnTo>
                  <a:lnTo>
                    <a:pt x="14" y="467"/>
                  </a:lnTo>
                  <a:lnTo>
                    <a:pt x="12" y="375"/>
                  </a:lnTo>
                  <a:lnTo>
                    <a:pt x="11" y="282"/>
                  </a:lnTo>
                  <a:lnTo>
                    <a:pt x="8" y="187"/>
                  </a:lnTo>
                  <a:lnTo>
                    <a:pt x="6" y="93"/>
                  </a:lnTo>
                  <a:lnTo>
                    <a:pt x="1" y="0"/>
                  </a:lnTo>
                  <a:lnTo>
                    <a:pt x="0" y="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7" name="Freeform 414"/>
            <p:cNvSpPr>
              <a:spLocks/>
            </p:cNvSpPr>
            <p:nvPr/>
          </p:nvSpPr>
          <p:spPr bwMode="auto">
            <a:xfrm>
              <a:off x="2952" y="2033"/>
              <a:ext cx="10" cy="444"/>
            </a:xfrm>
            <a:custGeom>
              <a:avLst/>
              <a:gdLst>
                <a:gd name="T0" fmla="*/ 0 w 19"/>
                <a:gd name="T1" fmla="*/ 1 h 888"/>
                <a:gd name="T2" fmla="*/ 1 w 19"/>
                <a:gd name="T3" fmla="*/ 52 h 888"/>
                <a:gd name="T4" fmla="*/ 1 w 19"/>
                <a:gd name="T5" fmla="*/ 103 h 888"/>
                <a:gd name="T6" fmla="*/ 1 w 19"/>
                <a:gd name="T7" fmla="*/ 153 h 888"/>
                <a:gd name="T8" fmla="*/ 1 w 19"/>
                <a:gd name="T9" fmla="*/ 205 h 888"/>
                <a:gd name="T10" fmla="*/ 2 w 19"/>
                <a:gd name="T11" fmla="*/ 264 h 888"/>
                <a:gd name="T12" fmla="*/ 2 w 19"/>
                <a:gd name="T13" fmla="*/ 324 h 888"/>
                <a:gd name="T14" fmla="*/ 4 w 19"/>
                <a:gd name="T15" fmla="*/ 383 h 888"/>
                <a:gd name="T16" fmla="*/ 6 w 19"/>
                <a:gd name="T17" fmla="*/ 443 h 888"/>
                <a:gd name="T18" fmla="*/ 7 w 19"/>
                <a:gd name="T19" fmla="*/ 444 h 888"/>
                <a:gd name="T20" fmla="*/ 8 w 19"/>
                <a:gd name="T21" fmla="*/ 444 h 888"/>
                <a:gd name="T22" fmla="*/ 9 w 19"/>
                <a:gd name="T23" fmla="*/ 443 h 888"/>
                <a:gd name="T24" fmla="*/ 9 w 19"/>
                <a:gd name="T25" fmla="*/ 442 h 888"/>
                <a:gd name="T26" fmla="*/ 10 w 19"/>
                <a:gd name="T27" fmla="*/ 407 h 888"/>
                <a:gd name="T28" fmla="*/ 9 w 19"/>
                <a:gd name="T29" fmla="*/ 372 h 888"/>
                <a:gd name="T30" fmla="*/ 7 w 19"/>
                <a:gd name="T31" fmla="*/ 337 h 888"/>
                <a:gd name="T32" fmla="*/ 6 w 19"/>
                <a:gd name="T33" fmla="*/ 301 h 888"/>
                <a:gd name="T34" fmla="*/ 6 w 19"/>
                <a:gd name="T35" fmla="*/ 277 h 888"/>
                <a:gd name="T36" fmla="*/ 6 w 19"/>
                <a:gd name="T37" fmla="*/ 252 h 888"/>
                <a:gd name="T38" fmla="*/ 7 w 19"/>
                <a:gd name="T39" fmla="*/ 228 h 888"/>
                <a:gd name="T40" fmla="*/ 7 w 19"/>
                <a:gd name="T41" fmla="*/ 204 h 888"/>
                <a:gd name="T42" fmla="*/ 6 w 19"/>
                <a:gd name="T43" fmla="*/ 152 h 888"/>
                <a:gd name="T44" fmla="*/ 5 w 19"/>
                <a:gd name="T45" fmla="*/ 100 h 888"/>
                <a:gd name="T46" fmla="*/ 3 w 19"/>
                <a:gd name="T47" fmla="*/ 49 h 888"/>
                <a:gd name="T48" fmla="*/ 0 w 19"/>
                <a:gd name="T49" fmla="*/ 0 h 888"/>
                <a:gd name="T50" fmla="*/ 0 w 19"/>
                <a:gd name="T51" fmla="*/ 0 h 888"/>
                <a:gd name="T52" fmla="*/ 0 w 19"/>
                <a:gd name="T53" fmla="*/ 0 h 888"/>
                <a:gd name="T54" fmla="*/ 0 w 19"/>
                <a:gd name="T55" fmla="*/ 0 h 888"/>
                <a:gd name="T56" fmla="*/ 0 w 19"/>
                <a:gd name="T57" fmla="*/ 1 h 888"/>
                <a:gd name="T58" fmla="*/ 0 w 19"/>
                <a:gd name="T59" fmla="*/ 1 h 8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888"/>
                <a:gd name="T92" fmla="*/ 19 w 19"/>
                <a:gd name="T93" fmla="*/ 888 h 8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888">
                  <a:moveTo>
                    <a:pt x="0" y="1"/>
                  </a:moveTo>
                  <a:lnTo>
                    <a:pt x="1" y="103"/>
                  </a:lnTo>
                  <a:lnTo>
                    <a:pt x="1" y="205"/>
                  </a:lnTo>
                  <a:lnTo>
                    <a:pt x="2" y="306"/>
                  </a:lnTo>
                  <a:lnTo>
                    <a:pt x="2" y="409"/>
                  </a:lnTo>
                  <a:lnTo>
                    <a:pt x="3" y="528"/>
                  </a:lnTo>
                  <a:lnTo>
                    <a:pt x="4" y="647"/>
                  </a:lnTo>
                  <a:lnTo>
                    <a:pt x="7" y="766"/>
                  </a:lnTo>
                  <a:lnTo>
                    <a:pt x="12" y="886"/>
                  </a:lnTo>
                  <a:lnTo>
                    <a:pt x="13" y="888"/>
                  </a:lnTo>
                  <a:lnTo>
                    <a:pt x="16" y="887"/>
                  </a:lnTo>
                  <a:lnTo>
                    <a:pt x="17" y="886"/>
                  </a:lnTo>
                  <a:lnTo>
                    <a:pt x="18" y="883"/>
                  </a:lnTo>
                  <a:lnTo>
                    <a:pt x="19" y="813"/>
                  </a:lnTo>
                  <a:lnTo>
                    <a:pt x="17" y="743"/>
                  </a:lnTo>
                  <a:lnTo>
                    <a:pt x="13" y="673"/>
                  </a:lnTo>
                  <a:lnTo>
                    <a:pt x="11" y="602"/>
                  </a:lnTo>
                  <a:lnTo>
                    <a:pt x="11" y="554"/>
                  </a:lnTo>
                  <a:lnTo>
                    <a:pt x="12" y="505"/>
                  </a:lnTo>
                  <a:lnTo>
                    <a:pt x="13" y="456"/>
                  </a:lnTo>
                  <a:lnTo>
                    <a:pt x="13" y="408"/>
                  </a:lnTo>
                  <a:lnTo>
                    <a:pt x="11" y="304"/>
                  </a:lnTo>
                  <a:lnTo>
                    <a:pt x="9" y="199"/>
                  </a:lnTo>
                  <a:lnTo>
                    <a:pt x="5" y="97"/>
                  </a:lnTo>
                  <a:lnTo>
                    <a:pt x="0" y="0"/>
                  </a:lnTo>
                  <a:lnTo>
                    <a:pt x="0" y="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8" name="Freeform 415"/>
            <p:cNvSpPr>
              <a:spLocks/>
            </p:cNvSpPr>
            <p:nvPr/>
          </p:nvSpPr>
          <p:spPr bwMode="auto">
            <a:xfrm>
              <a:off x="2537" y="2075"/>
              <a:ext cx="411" cy="16"/>
            </a:xfrm>
            <a:custGeom>
              <a:avLst/>
              <a:gdLst>
                <a:gd name="T0" fmla="*/ 15 w 823"/>
                <a:gd name="T1" fmla="*/ 1 h 31"/>
                <a:gd name="T2" fmla="*/ 54 w 823"/>
                <a:gd name="T3" fmla="*/ 3 h 31"/>
                <a:gd name="T4" fmla="*/ 103 w 823"/>
                <a:gd name="T5" fmla="*/ 4 h 31"/>
                <a:gd name="T6" fmla="*/ 156 w 823"/>
                <a:gd name="T7" fmla="*/ 6 h 31"/>
                <a:gd name="T8" fmla="*/ 209 w 823"/>
                <a:gd name="T9" fmla="*/ 8 h 31"/>
                <a:gd name="T10" fmla="*/ 259 w 823"/>
                <a:gd name="T11" fmla="*/ 10 h 31"/>
                <a:gd name="T12" fmla="*/ 302 w 823"/>
                <a:gd name="T13" fmla="*/ 11 h 31"/>
                <a:gd name="T14" fmla="*/ 333 w 823"/>
                <a:gd name="T15" fmla="*/ 12 h 31"/>
                <a:gd name="T16" fmla="*/ 351 w 823"/>
                <a:gd name="T17" fmla="*/ 13 h 31"/>
                <a:gd name="T18" fmla="*/ 367 w 823"/>
                <a:gd name="T19" fmla="*/ 14 h 31"/>
                <a:gd name="T20" fmla="*/ 383 w 823"/>
                <a:gd name="T21" fmla="*/ 15 h 31"/>
                <a:gd name="T22" fmla="*/ 399 w 823"/>
                <a:gd name="T23" fmla="*/ 15 h 31"/>
                <a:gd name="T24" fmla="*/ 408 w 823"/>
                <a:gd name="T25" fmla="*/ 13 h 31"/>
                <a:gd name="T26" fmla="*/ 411 w 823"/>
                <a:gd name="T27" fmla="*/ 10 h 31"/>
                <a:gd name="T28" fmla="*/ 408 w 823"/>
                <a:gd name="T29" fmla="*/ 7 h 31"/>
                <a:gd name="T30" fmla="*/ 404 w 823"/>
                <a:gd name="T31" fmla="*/ 5 h 31"/>
                <a:gd name="T32" fmla="*/ 399 w 823"/>
                <a:gd name="T33" fmla="*/ 5 h 31"/>
                <a:gd name="T34" fmla="*/ 394 w 823"/>
                <a:gd name="T35" fmla="*/ 5 h 31"/>
                <a:gd name="T36" fmla="*/ 387 w 823"/>
                <a:gd name="T37" fmla="*/ 5 h 31"/>
                <a:gd name="T38" fmla="*/ 376 w 823"/>
                <a:gd name="T39" fmla="*/ 5 h 31"/>
                <a:gd name="T40" fmla="*/ 366 w 823"/>
                <a:gd name="T41" fmla="*/ 4 h 31"/>
                <a:gd name="T42" fmla="*/ 356 w 823"/>
                <a:gd name="T43" fmla="*/ 4 h 31"/>
                <a:gd name="T44" fmla="*/ 344 w 823"/>
                <a:gd name="T45" fmla="*/ 4 h 31"/>
                <a:gd name="T46" fmla="*/ 328 w 823"/>
                <a:gd name="T47" fmla="*/ 4 h 31"/>
                <a:gd name="T48" fmla="*/ 312 w 823"/>
                <a:gd name="T49" fmla="*/ 4 h 31"/>
                <a:gd name="T50" fmla="*/ 298 w 823"/>
                <a:gd name="T51" fmla="*/ 3 h 31"/>
                <a:gd name="T52" fmla="*/ 282 w 823"/>
                <a:gd name="T53" fmla="*/ 3 h 31"/>
                <a:gd name="T54" fmla="*/ 267 w 823"/>
                <a:gd name="T55" fmla="*/ 3 h 31"/>
                <a:gd name="T56" fmla="*/ 251 w 823"/>
                <a:gd name="T57" fmla="*/ 3 h 31"/>
                <a:gd name="T58" fmla="*/ 236 w 823"/>
                <a:gd name="T59" fmla="*/ 3 h 31"/>
                <a:gd name="T60" fmla="*/ 215 w 823"/>
                <a:gd name="T61" fmla="*/ 3 h 31"/>
                <a:gd name="T62" fmla="*/ 186 w 823"/>
                <a:gd name="T63" fmla="*/ 2 h 31"/>
                <a:gd name="T64" fmla="*/ 157 w 823"/>
                <a:gd name="T65" fmla="*/ 1 h 31"/>
                <a:gd name="T66" fmla="*/ 129 w 823"/>
                <a:gd name="T67" fmla="*/ 1 h 31"/>
                <a:gd name="T68" fmla="*/ 100 w 823"/>
                <a:gd name="T69" fmla="*/ 1 h 31"/>
                <a:gd name="T70" fmla="*/ 71 w 823"/>
                <a:gd name="T71" fmla="*/ 0 h 31"/>
                <a:gd name="T72" fmla="*/ 42 w 823"/>
                <a:gd name="T73" fmla="*/ 0 h 31"/>
                <a:gd name="T74" fmla="*/ 14 w 823"/>
                <a:gd name="T75" fmla="*/ 1 h 31"/>
                <a:gd name="T76" fmla="*/ 0 w 823"/>
                <a:gd name="T77" fmla="*/ 1 h 31"/>
                <a:gd name="T78" fmla="*/ 0 w 823"/>
                <a:gd name="T79" fmla="*/ 1 h 31"/>
                <a:gd name="T80" fmla="*/ 0 w 823"/>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3"/>
                <a:gd name="T124" fmla="*/ 0 h 31"/>
                <a:gd name="T125" fmla="*/ 823 w 823"/>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3" h="31">
                  <a:moveTo>
                    <a:pt x="0" y="1"/>
                  </a:moveTo>
                  <a:lnTo>
                    <a:pt x="30" y="2"/>
                  </a:lnTo>
                  <a:lnTo>
                    <a:pt x="67" y="4"/>
                  </a:lnTo>
                  <a:lnTo>
                    <a:pt x="109" y="5"/>
                  </a:lnTo>
                  <a:lnTo>
                    <a:pt x="155" y="7"/>
                  </a:lnTo>
                  <a:lnTo>
                    <a:pt x="206" y="8"/>
                  </a:lnTo>
                  <a:lnTo>
                    <a:pt x="258" y="9"/>
                  </a:lnTo>
                  <a:lnTo>
                    <a:pt x="312" y="12"/>
                  </a:lnTo>
                  <a:lnTo>
                    <a:pt x="365" y="13"/>
                  </a:lnTo>
                  <a:lnTo>
                    <a:pt x="419" y="15"/>
                  </a:lnTo>
                  <a:lnTo>
                    <a:pt x="470" y="16"/>
                  </a:lnTo>
                  <a:lnTo>
                    <a:pt x="519" y="19"/>
                  </a:lnTo>
                  <a:lnTo>
                    <a:pt x="564" y="20"/>
                  </a:lnTo>
                  <a:lnTo>
                    <a:pt x="604" y="21"/>
                  </a:lnTo>
                  <a:lnTo>
                    <a:pt x="638" y="22"/>
                  </a:lnTo>
                  <a:lnTo>
                    <a:pt x="666" y="23"/>
                  </a:lnTo>
                  <a:lnTo>
                    <a:pt x="685" y="24"/>
                  </a:lnTo>
                  <a:lnTo>
                    <a:pt x="702" y="25"/>
                  </a:lnTo>
                  <a:lnTo>
                    <a:pt x="718" y="27"/>
                  </a:lnTo>
                  <a:lnTo>
                    <a:pt x="734" y="28"/>
                  </a:lnTo>
                  <a:lnTo>
                    <a:pt x="750" y="29"/>
                  </a:lnTo>
                  <a:lnTo>
                    <a:pt x="766" y="30"/>
                  </a:lnTo>
                  <a:lnTo>
                    <a:pt x="782" y="31"/>
                  </a:lnTo>
                  <a:lnTo>
                    <a:pt x="798" y="30"/>
                  </a:lnTo>
                  <a:lnTo>
                    <a:pt x="813" y="28"/>
                  </a:lnTo>
                  <a:lnTo>
                    <a:pt x="817" y="25"/>
                  </a:lnTo>
                  <a:lnTo>
                    <a:pt x="820" y="22"/>
                  </a:lnTo>
                  <a:lnTo>
                    <a:pt x="823" y="19"/>
                  </a:lnTo>
                  <a:lnTo>
                    <a:pt x="820" y="15"/>
                  </a:lnTo>
                  <a:lnTo>
                    <a:pt x="817" y="13"/>
                  </a:lnTo>
                  <a:lnTo>
                    <a:pt x="812" y="12"/>
                  </a:lnTo>
                  <a:lnTo>
                    <a:pt x="808" y="10"/>
                  </a:lnTo>
                  <a:lnTo>
                    <a:pt x="803" y="10"/>
                  </a:lnTo>
                  <a:lnTo>
                    <a:pt x="798" y="10"/>
                  </a:lnTo>
                  <a:lnTo>
                    <a:pt x="794" y="9"/>
                  </a:lnTo>
                  <a:lnTo>
                    <a:pt x="789" y="9"/>
                  </a:lnTo>
                  <a:lnTo>
                    <a:pt x="785" y="9"/>
                  </a:lnTo>
                  <a:lnTo>
                    <a:pt x="774" y="9"/>
                  </a:lnTo>
                  <a:lnTo>
                    <a:pt x="764" y="9"/>
                  </a:lnTo>
                  <a:lnTo>
                    <a:pt x="753" y="9"/>
                  </a:lnTo>
                  <a:lnTo>
                    <a:pt x="743" y="8"/>
                  </a:lnTo>
                  <a:lnTo>
                    <a:pt x="733" y="8"/>
                  </a:lnTo>
                  <a:lnTo>
                    <a:pt x="722" y="8"/>
                  </a:lnTo>
                  <a:lnTo>
                    <a:pt x="713" y="8"/>
                  </a:lnTo>
                  <a:lnTo>
                    <a:pt x="703" y="8"/>
                  </a:lnTo>
                  <a:lnTo>
                    <a:pt x="688" y="8"/>
                  </a:lnTo>
                  <a:lnTo>
                    <a:pt x="672" y="7"/>
                  </a:lnTo>
                  <a:lnTo>
                    <a:pt x="657" y="7"/>
                  </a:lnTo>
                  <a:lnTo>
                    <a:pt x="642" y="7"/>
                  </a:lnTo>
                  <a:lnTo>
                    <a:pt x="625" y="7"/>
                  </a:lnTo>
                  <a:lnTo>
                    <a:pt x="611" y="6"/>
                  </a:lnTo>
                  <a:lnTo>
                    <a:pt x="596" y="6"/>
                  </a:lnTo>
                  <a:lnTo>
                    <a:pt x="581" y="6"/>
                  </a:lnTo>
                  <a:lnTo>
                    <a:pt x="564" y="6"/>
                  </a:lnTo>
                  <a:lnTo>
                    <a:pt x="549" y="6"/>
                  </a:lnTo>
                  <a:lnTo>
                    <a:pt x="534" y="6"/>
                  </a:lnTo>
                  <a:lnTo>
                    <a:pt x="519" y="6"/>
                  </a:lnTo>
                  <a:lnTo>
                    <a:pt x="503" y="5"/>
                  </a:lnTo>
                  <a:lnTo>
                    <a:pt x="488" y="5"/>
                  </a:lnTo>
                  <a:lnTo>
                    <a:pt x="473" y="5"/>
                  </a:lnTo>
                  <a:lnTo>
                    <a:pt x="458" y="5"/>
                  </a:lnTo>
                  <a:lnTo>
                    <a:pt x="430" y="5"/>
                  </a:lnTo>
                  <a:lnTo>
                    <a:pt x="401" y="4"/>
                  </a:lnTo>
                  <a:lnTo>
                    <a:pt x="372" y="4"/>
                  </a:lnTo>
                  <a:lnTo>
                    <a:pt x="343" y="2"/>
                  </a:lnTo>
                  <a:lnTo>
                    <a:pt x="314" y="2"/>
                  </a:lnTo>
                  <a:lnTo>
                    <a:pt x="286" y="2"/>
                  </a:lnTo>
                  <a:lnTo>
                    <a:pt x="258" y="1"/>
                  </a:lnTo>
                  <a:lnTo>
                    <a:pt x="229" y="1"/>
                  </a:lnTo>
                  <a:lnTo>
                    <a:pt x="200" y="1"/>
                  </a:lnTo>
                  <a:lnTo>
                    <a:pt x="171" y="1"/>
                  </a:lnTo>
                  <a:lnTo>
                    <a:pt x="143" y="0"/>
                  </a:lnTo>
                  <a:lnTo>
                    <a:pt x="114" y="0"/>
                  </a:lnTo>
                  <a:lnTo>
                    <a:pt x="85" y="0"/>
                  </a:lnTo>
                  <a:lnTo>
                    <a:pt x="57" y="0"/>
                  </a:lnTo>
                  <a:lnTo>
                    <a:pt x="29" y="1"/>
                  </a:lnTo>
                  <a:lnTo>
                    <a:pt x="0" y="1"/>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sp>
          <p:nvSpPr>
            <p:cNvPr id="139" name="Freeform 416"/>
            <p:cNvSpPr>
              <a:spLocks/>
            </p:cNvSpPr>
            <p:nvPr/>
          </p:nvSpPr>
          <p:spPr bwMode="auto">
            <a:xfrm>
              <a:off x="2545" y="2049"/>
              <a:ext cx="412" cy="15"/>
            </a:xfrm>
            <a:custGeom>
              <a:avLst/>
              <a:gdLst>
                <a:gd name="T0" fmla="*/ 15 w 824"/>
                <a:gd name="T1" fmla="*/ 2 h 31"/>
                <a:gd name="T2" fmla="*/ 54 w 824"/>
                <a:gd name="T3" fmla="*/ 4 h 31"/>
                <a:gd name="T4" fmla="*/ 103 w 824"/>
                <a:gd name="T5" fmla="*/ 6 h 31"/>
                <a:gd name="T6" fmla="*/ 156 w 824"/>
                <a:gd name="T7" fmla="*/ 7 h 31"/>
                <a:gd name="T8" fmla="*/ 209 w 824"/>
                <a:gd name="T9" fmla="*/ 8 h 31"/>
                <a:gd name="T10" fmla="*/ 260 w 824"/>
                <a:gd name="T11" fmla="*/ 10 h 31"/>
                <a:gd name="T12" fmla="*/ 303 w 824"/>
                <a:gd name="T13" fmla="*/ 11 h 31"/>
                <a:gd name="T14" fmla="*/ 334 w 824"/>
                <a:gd name="T15" fmla="*/ 11 h 31"/>
                <a:gd name="T16" fmla="*/ 351 w 824"/>
                <a:gd name="T17" fmla="*/ 12 h 31"/>
                <a:gd name="T18" fmla="*/ 367 w 824"/>
                <a:gd name="T19" fmla="*/ 14 h 31"/>
                <a:gd name="T20" fmla="*/ 384 w 824"/>
                <a:gd name="T21" fmla="*/ 15 h 31"/>
                <a:gd name="T22" fmla="*/ 400 w 824"/>
                <a:gd name="T23" fmla="*/ 15 h 31"/>
                <a:gd name="T24" fmla="*/ 409 w 824"/>
                <a:gd name="T25" fmla="*/ 13 h 31"/>
                <a:gd name="T26" fmla="*/ 412 w 824"/>
                <a:gd name="T27" fmla="*/ 10 h 31"/>
                <a:gd name="T28" fmla="*/ 409 w 824"/>
                <a:gd name="T29" fmla="*/ 7 h 31"/>
                <a:gd name="T30" fmla="*/ 404 w 824"/>
                <a:gd name="T31" fmla="*/ 6 h 31"/>
                <a:gd name="T32" fmla="*/ 400 w 824"/>
                <a:gd name="T33" fmla="*/ 5 h 31"/>
                <a:gd name="T34" fmla="*/ 395 w 824"/>
                <a:gd name="T35" fmla="*/ 5 h 31"/>
                <a:gd name="T36" fmla="*/ 388 w 824"/>
                <a:gd name="T37" fmla="*/ 5 h 31"/>
                <a:gd name="T38" fmla="*/ 378 w 824"/>
                <a:gd name="T39" fmla="*/ 4 h 31"/>
                <a:gd name="T40" fmla="*/ 367 w 824"/>
                <a:gd name="T41" fmla="*/ 4 h 31"/>
                <a:gd name="T42" fmla="*/ 357 w 824"/>
                <a:gd name="T43" fmla="*/ 4 h 31"/>
                <a:gd name="T44" fmla="*/ 344 w 824"/>
                <a:gd name="T45" fmla="*/ 4 h 31"/>
                <a:gd name="T46" fmla="*/ 329 w 824"/>
                <a:gd name="T47" fmla="*/ 3 h 31"/>
                <a:gd name="T48" fmla="*/ 314 w 824"/>
                <a:gd name="T49" fmla="*/ 3 h 31"/>
                <a:gd name="T50" fmla="*/ 299 w 824"/>
                <a:gd name="T51" fmla="*/ 3 h 31"/>
                <a:gd name="T52" fmla="*/ 283 w 824"/>
                <a:gd name="T53" fmla="*/ 3 h 31"/>
                <a:gd name="T54" fmla="*/ 268 w 824"/>
                <a:gd name="T55" fmla="*/ 3 h 31"/>
                <a:gd name="T56" fmla="*/ 252 w 824"/>
                <a:gd name="T57" fmla="*/ 3 h 31"/>
                <a:gd name="T58" fmla="*/ 236 w 824"/>
                <a:gd name="T59" fmla="*/ 2 h 31"/>
                <a:gd name="T60" fmla="*/ 215 w 824"/>
                <a:gd name="T61" fmla="*/ 2 h 31"/>
                <a:gd name="T62" fmla="*/ 187 w 824"/>
                <a:gd name="T63" fmla="*/ 2 h 31"/>
                <a:gd name="T64" fmla="*/ 158 w 824"/>
                <a:gd name="T65" fmla="*/ 1 h 31"/>
                <a:gd name="T66" fmla="*/ 129 w 824"/>
                <a:gd name="T67" fmla="*/ 1 h 31"/>
                <a:gd name="T68" fmla="*/ 100 w 824"/>
                <a:gd name="T69" fmla="*/ 0 h 31"/>
                <a:gd name="T70" fmla="*/ 72 w 824"/>
                <a:gd name="T71" fmla="*/ 0 h 31"/>
                <a:gd name="T72" fmla="*/ 43 w 824"/>
                <a:gd name="T73" fmla="*/ 0 h 31"/>
                <a:gd name="T74" fmla="*/ 14 w 824"/>
                <a:gd name="T75" fmla="*/ 0 h 31"/>
                <a:gd name="T76" fmla="*/ 0 w 824"/>
                <a:gd name="T77" fmla="*/ 0 h 31"/>
                <a:gd name="T78" fmla="*/ 0 w 824"/>
                <a:gd name="T79" fmla="*/ 1 h 31"/>
                <a:gd name="T80" fmla="*/ 0 w 824"/>
                <a:gd name="T81" fmla="*/ 1 h 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4"/>
                <a:gd name="T124" fmla="*/ 0 h 31"/>
                <a:gd name="T125" fmla="*/ 824 w 824"/>
                <a:gd name="T126" fmla="*/ 31 h 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4" h="31">
                  <a:moveTo>
                    <a:pt x="0" y="2"/>
                  </a:moveTo>
                  <a:lnTo>
                    <a:pt x="30" y="5"/>
                  </a:lnTo>
                  <a:lnTo>
                    <a:pt x="67" y="7"/>
                  </a:lnTo>
                  <a:lnTo>
                    <a:pt x="109" y="8"/>
                  </a:lnTo>
                  <a:lnTo>
                    <a:pt x="155" y="10"/>
                  </a:lnTo>
                  <a:lnTo>
                    <a:pt x="206" y="12"/>
                  </a:lnTo>
                  <a:lnTo>
                    <a:pt x="258" y="13"/>
                  </a:lnTo>
                  <a:lnTo>
                    <a:pt x="312" y="15"/>
                  </a:lnTo>
                  <a:lnTo>
                    <a:pt x="366" y="16"/>
                  </a:lnTo>
                  <a:lnTo>
                    <a:pt x="419" y="17"/>
                  </a:lnTo>
                  <a:lnTo>
                    <a:pt x="471" y="19"/>
                  </a:lnTo>
                  <a:lnTo>
                    <a:pt x="520" y="20"/>
                  </a:lnTo>
                  <a:lnTo>
                    <a:pt x="565" y="21"/>
                  </a:lnTo>
                  <a:lnTo>
                    <a:pt x="605" y="22"/>
                  </a:lnTo>
                  <a:lnTo>
                    <a:pt x="639" y="22"/>
                  </a:lnTo>
                  <a:lnTo>
                    <a:pt x="667" y="23"/>
                  </a:lnTo>
                  <a:lnTo>
                    <a:pt x="687" y="24"/>
                  </a:lnTo>
                  <a:lnTo>
                    <a:pt x="702" y="25"/>
                  </a:lnTo>
                  <a:lnTo>
                    <a:pt x="718" y="27"/>
                  </a:lnTo>
                  <a:lnTo>
                    <a:pt x="734" y="29"/>
                  </a:lnTo>
                  <a:lnTo>
                    <a:pt x="751" y="30"/>
                  </a:lnTo>
                  <a:lnTo>
                    <a:pt x="767" y="31"/>
                  </a:lnTo>
                  <a:lnTo>
                    <a:pt x="784" y="31"/>
                  </a:lnTo>
                  <a:lnTo>
                    <a:pt x="800" y="30"/>
                  </a:lnTo>
                  <a:lnTo>
                    <a:pt x="815" y="28"/>
                  </a:lnTo>
                  <a:lnTo>
                    <a:pt x="818" y="27"/>
                  </a:lnTo>
                  <a:lnTo>
                    <a:pt x="822" y="23"/>
                  </a:lnTo>
                  <a:lnTo>
                    <a:pt x="824" y="20"/>
                  </a:lnTo>
                  <a:lnTo>
                    <a:pt x="822" y="16"/>
                  </a:lnTo>
                  <a:lnTo>
                    <a:pt x="817" y="14"/>
                  </a:lnTo>
                  <a:lnTo>
                    <a:pt x="812" y="13"/>
                  </a:lnTo>
                  <a:lnTo>
                    <a:pt x="808" y="12"/>
                  </a:lnTo>
                  <a:lnTo>
                    <a:pt x="804" y="10"/>
                  </a:lnTo>
                  <a:lnTo>
                    <a:pt x="800" y="10"/>
                  </a:lnTo>
                  <a:lnTo>
                    <a:pt x="795" y="10"/>
                  </a:lnTo>
                  <a:lnTo>
                    <a:pt x="790" y="10"/>
                  </a:lnTo>
                  <a:lnTo>
                    <a:pt x="786" y="10"/>
                  </a:lnTo>
                  <a:lnTo>
                    <a:pt x="775" y="10"/>
                  </a:lnTo>
                  <a:lnTo>
                    <a:pt x="765" y="9"/>
                  </a:lnTo>
                  <a:lnTo>
                    <a:pt x="755" y="9"/>
                  </a:lnTo>
                  <a:lnTo>
                    <a:pt x="744" y="9"/>
                  </a:lnTo>
                  <a:lnTo>
                    <a:pt x="734" y="9"/>
                  </a:lnTo>
                  <a:lnTo>
                    <a:pt x="724" y="9"/>
                  </a:lnTo>
                  <a:lnTo>
                    <a:pt x="713" y="8"/>
                  </a:lnTo>
                  <a:lnTo>
                    <a:pt x="703" y="8"/>
                  </a:lnTo>
                  <a:lnTo>
                    <a:pt x="688" y="8"/>
                  </a:lnTo>
                  <a:lnTo>
                    <a:pt x="673" y="8"/>
                  </a:lnTo>
                  <a:lnTo>
                    <a:pt x="658" y="7"/>
                  </a:lnTo>
                  <a:lnTo>
                    <a:pt x="642" y="7"/>
                  </a:lnTo>
                  <a:lnTo>
                    <a:pt x="627" y="7"/>
                  </a:lnTo>
                  <a:lnTo>
                    <a:pt x="612" y="7"/>
                  </a:lnTo>
                  <a:lnTo>
                    <a:pt x="597" y="7"/>
                  </a:lnTo>
                  <a:lnTo>
                    <a:pt x="581" y="6"/>
                  </a:lnTo>
                  <a:lnTo>
                    <a:pt x="566" y="6"/>
                  </a:lnTo>
                  <a:lnTo>
                    <a:pt x="551" y="6"/>
                  </a:lnTo>
                  <a:lnTo>
                    <a:pt x="536" y="6"/>
                  </a:lnTo>
                  <a:lnTo>
                    <a:pt x="520" y="6"/>
                  </a:lnTo>
                  <a:lnTo>
                    <a:pt x="505" y="6"/>
                  </a:lnTo>
                  <a:lnTo>
                    <a:pt x="490" y="5"/>
                  </a:lnTo>
                  <a:lnTo>
                    <a:pt x="473" y="5"/>
                  </a:lnTo>
                  <a:lnTo>
                    <a:pt x="459" y="5"/>
                  </a:lnTo>
                  <a:lnTo>
                    <a:pt x="430" y="5"/>
                  </a:lnTo>
                  <a:lnTo>
                    <a:pt x="401" y="5"/>
                  </a:lnTo>
                  <a:lnTo>
                    <a:pt x="373" y="4"/>
                  </a:lnTo>
                  <a:lnTo>
                    <a:pt x="344" y="4"/>
                  </a:lnTo>
                  <a:lnTo>
                    <a:pt x="316" y="2"/>
                  </a:lnTo>
                  <a:lnTo>
                    <a:pt x="287" y="2"/>
                  </a:lnTo>
                  <a:lnTo>
                    <a:pt x="258" y="2"/>
                  </a:lnTo>
                  <a:lnTo>
                    <a:pt x="229" y="1"/>
                  </a:lnTo>
                  <a:lnTo>
                    <a:pt x="200" y="1"/>
                  </a:lnTo>
                  <a:lnTo>
                    <a:pt x="173" y="1"/>
                  </a:lnTo>
                  <a:lnTo>
                    <a:pt x="144" y="1"/>
                  </a:lnTo>
                  <a:lnTo>
                    <a:pt x="115" y="0"/>
                  </a:lnTo>
                  <a:lnTo>
                    <a:pt x="86" y="0"/>
                  </a:lnTo>
                  <a:lnTo>
                    <a:pt x="57" y="1"/>
                  </a:lnTo>
                  <a:lnTo>
                    <a:pt x="29" y="1"/>
                  </a:lnTo>
                  <a:lnTo>
                    <a:pt x="0" y="1"/>
                  </a:lnTo>
                  <a:lnTo>
                    <a:pt x="0" y="2"/>
                  </a:lnTo>
                  <a:close/>
                </a:path>
              </a:pathLst>
            </a:custGeom>
            <a:solidFill>
              <a:srgbClr val="000000"/>
            </a:solidFill>
            <a:ln w="9525">
              <a:noFill/>
              <a:round/>
              <a:headEnd/>
              <a:tailEnd/>
            </a:ln>
          </p:spPr>
          <p:txBody>
            <a:bodyPr/>
            <a:lstStyle/>
            <a:p>
              <a:pPr eaLnBrk="0" hangingPunct="0">
                <a:buFont typeface="Arial" panose="020B0604020202020204" pitchFamily="34" charset="0"/>
                <a:buNone/>
                <a:defRPr/>
              </a:pPr>
              <a:endParaRPr lang="zh-CN" altLang="en-US" sz="1350">
                <a:latin typeface="Arial" panose="020B0604020202020204" pitchFamily="34" charset="0"/>
                <a:ea typeface="宋体" panose="02010600030101010101" pitchFamily="2" charset="-122"/>
              </a:endParaRPr>
            </a:p>
          </p:txBody>
        </p:sp>
      </p:grpSp>
      <p:sp>
        <p:nvSpPr>
          <p:cNvPr id="140" name="AutoShape 417"/>
          <p:cNvSpPr>
            <a:spLocks noChangeArrowheads="1"/>
          </p:cNvSpPr>
          <p:nvPr/>
        </p:nvSpPr>
        <p:spPr bwMode="auto">
          <a:xfrm flipH="1">
            <a:off x="4346575" y="2301875"/>
            <a:ext cx="2403475" cy="593725"/>
          </a:xfrm>
          <a:prstGeom prst="cloudCallout">
            <a:avLst>
              <a:gd name="adj1" fmla="val -271"/>
              <a:gd name="adj2" fmla="val 142167"/>
            </a:avLst>
          </a:prstGeom>
          <a:solidFill>
            <a:schemeClr val="bg2">
              <a:lumMod val="90000"/>
            </a:schemeClr>
          </a:solidFill>
          <a:ln w="9525">
            <a:solidFill>
              <a:schemeClr val="tx1"/>
            </a:solidFill>
            <a:round/>
            <a:headEnd/>
            <a:tailEnd/>
          </a:ln>
          <a:effectLst>
            <a:outerShdw dist="117088" dir="2436078" algn="ctr" rotWithShape="0">
              <a:schemeClr val="bg2"/>
            </a:outerShdw>
          </a:effectLst>
        </p:spPr>
        <p:txBody>
          <a:bodyPr anchor="ctr"/>
          <a:lstStyle/>
          <a:p>
            <a:pPr algn="ctr" eaLnBrk="0" hangingPunct="0">
              <a:buFont typeface="Arial" panose="020B0604020202020204" pitchFamily="34" charset="0"/>
              <a:buNone/>
              <a:defRPr/>
            </a:pPr>
            <a:r>
              <a:rPr lang="zh-CN" altLang="en-US" b="1" dirty="0">
                <a:effectLst>
                  <a:outerShdw blurRad="38100" dist="38100" dir="2700000" algn="tl">
                    <a:srgbClr val="FFFFFF"/>
                  </a:outerShdw>
                </a:effectLst>
                <a:latin typeface="微软雅黑" pitchFamily="34" charset="-122"/>
                <a:ea typeface="微软雅黑" pitchFamily="34" charset="-122"/>
              </a:rPr>
              <a:t>分清要与不要</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765175" y="411163"/>
            <a:ext cx="5022850" cy="431800"/>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整理推进步骤</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5175" y="484188"/>
            <a:ext cx="4810125" cy="365125"/>
          </a:xfrm>
        </p:spPr>
        <p:txBody>
          <a:bodyPr>
            <a:normAutofit fontScale="90000"/>
          </a:bodyPr>
          <a:lstStyle/>
          <a:p>
            <a:pPr eaLnBrk="1" hangingPunct="1">
              <a:lnSpc>
                <a:spcPct val="150000"/>
              </a:lnSpc>
              <a:defRPr/>
            </a:pPr>
            <a:r>
              <a:rPr lang="zh-CN" altLang="en-US" dirty="0">
                <a:solidFill>
                  <a:srgbClr val="FF0000"/>
                </a:solidFill>
                <a:latin typeface="微软雅黑" pitchFamily="34" charset="-122"/>
                <a:cs typeface="+mj-cs"/>
                <a:sym typeface="Arial" panose="020B0604020202020204" pitchFamily="34" charset="0"/>
              </a:rPr>
              <a:t>班组长的现状</a:t>
            </a:r>
          </a:p>
        </p:txBody>
      </p:sp>
      <p:sp>
        <p:nvSpPr>
          <p:cNvPr id="58370" name="矩形 8"/>
          <p:cNvSpPr>
            <a:spLocks noChangeArrowheads="1"/>
          </p:cNvSpPr>
          <p:nvPr/>
        </p:nvSpPr>
        <p:spPr bwMode="auto">
          <a:xfrm>
            <a:off x="404813" y="1092200"/>
            <a:ext cx="3135312" cy="3878263"/>
          </a:xfrm>
          <a:prstGeom prst="rect">
            <a:avLst/>
          </a:prstGeom>
          <a:noFill/>
          <a:ln w="9525">
            <a:noFill/>
            <a:miter lim="800000"/>
            <a:headEnd/>
            <a:tailEnd/>
          </a:ln>
        </p:spPr>
        <p:txBody>
          <a:bodyPr>
            <a:spAutoFit/>
          </a:bodyPr>
          <a:lstStyle/>
          <a:p>
            <a:pPr eaLnBrk="0" hangingPunct="0">
              <a:lnSpc>
                <a:spcPct val="150000"/>
              </a:lnSpc>
              <a:buFont typeface="Wingdings" pitchFamily="2" charset="2"/>
              <a:buChar char="Ø"/>
            </a:pPr>
            <a:r>
              <a:rPr lang="zh-CN" altLang="en-US" sz="1600" b="1">
                <a:solidFill>
                  <a:schemeClr val="tx2"/>
                </a:solidFill>
                <a:latin typeface="微软雅黑"/>
                <a:ea typeface="微软雅黑"/>
                <a:cs typeface="微软雅黑"/>
              </a:rPr>
              <a:t>生产技术型 </a:t>
            </a:r>
            <a:endParaRPr lang="en-US" altLang="zh-CN" sz="1600" b="1">
              <a:solidFill>
                <a:schemeClr val="tx2"/>
              </a:solidFill>
              <a:latin typeface="微软雅黑"/>
              <a:ea typeface="微软雅黑"/>
              <a:cs typeface="微软雅黑"/>
            </a:endParaRPr>
          </a:p>
          <a:p>
            <a:pPr eaLnBrk="0" hangingPunct="0">
              <a:lnSpc>
                <a:spcPct val="150000"/>
              </a:lnSpc>
              <a:buFont typeface="Arial" charset="0"/>
              <a:buNone/>
            </a:pPr>
            <a:r>
              <a:rPr lang="zh-CN" altLang="en-US" sz="1600" b="1">
                <a:solidFill>
                  <a:schemeClr val="tx2"/>
                </a:solidFill>
                <a:latin typeface="微软雅黑"/>
                <a:ea typeface="微软雅黑"/>
                <a:cs typeface="微软雅黑"/>
              </a:rPr>
              <a:t> </a:t>
            </a:r>
            <a:r>
              <a:rPr lang="en-US" altLang="zh-CN" sz="1600" b="1">
                <a:solidFill>
                  <a:schemeClr val="tx2"/>
                </a:solidFill>
                <a:latin typeface="微软雅黑"/>
                <a:ea typeface="微软雅黑"/>
                <a:cs typeface="微软雅黑"/>
              </a:rPr>
              <a:t>(</a:t>
            </a:r>
            <a:r>
              <a:rPr lang="zh-CN" altLang="en-US" sz="1600" b="1">
                <a:solidFill>
                  <a:schemeClr val="tx2"/>
                </a:solidFill>
                <a:latin typeface="微软雅黑"/>
                <a:ea typeface="微软雅黑"/>
                <a:cs typeface="微软雅黑"/>
              </a:rPr>
              <a:t>依靠救火的方式工作</a:t>
            </a:r>
            <a:r>
              <a:rPr lang="en-US" altLang="zh-CN" sz="1600" b="1">
                <a:solidFill>
                  <a:schemeClr val="tx2"/>
                </a:solidFill>
                <a:latin typeface="微软雅黑"/>
                <a:ea typeface="微软雅黑"/>
                <a:cs typeface="微软雅黑"/>
              </a:rPr>
              <a:t>)</a:t>
            </a:r>
          </a:p>
          <a:p>
            <a:pPr eaLnBrk="0" hangingPunct="0">
              <a:lnSpc>
                <a:spcPct val="150000"/>
              </a:lnSpc>
              <a:buFont typeface="Wingdings" pitchFamily="2" charset="2"/>
              <a:buChar char="Ø"/>
            </a:pPr>
            <a:r>
              <a:rPr lang="zh-CN" altLang="en-US" sz="1600" b="1">
                <a:solidFill>
                  <a:schemeClr val="tx2"/>
                </a:solidFill>
                <a:latin typeface="微软雅黑"/>
                <a:ea typeface="微软雅黑"/>
                <a:cs typeface="微软雅黑"/>
              </a:rPr>
              <a:t>盲目执行型     </a:t>
            </a:r>
            <a:endParaRPr lang="en-US" altLang="zh-CN" sz="1600" b="1">
              <a:solidFill>
                <a:schemeClr val="tx2"/>
              </a:solidFill>
              <a:latin typeface="微软雅黑"/>
              <a:ea typeface="微软雅黑"/>
              <a:cs typeface="微软雅黑"/>
            </a:endParaRPr>
          </a:p>
          <a:p>
            <a:pPr eaLnBrk="0" hangingPunct="0">
              <a:lnSpc>
                <a:spcPct val="150000"/>
              </a:lnSpc>
              <a:buFont typeface="Arial" charset="0"/>
              <a:buNone/>
            </a:pPr>
            <a:r>
              <a:rPr lang="en-US" altLang="zh-CN" sz="1600" b="1">
                <a:solidFill>
                  <a:schemeClr val="tx2"/>
                </a:solidFill>
                <a:latin typeface="微软雅黑"/>
                <a:ea typeface="微软雅黑"/>
                <a:cs typeface="微软雅黑"/>
              </a:rPr>
              <a:t> (</a:t>
            </a:r>
            <a:r>
              <a:rPr lang="zh-CN" altLang="en-US" sz="1600" b="1">
                <a:solidFill>
                  <a:schemeClr val="tx2"/>
                </a:solidFill>
                <a:latin typeface="微软雅黑"/>
                <a:ea typeface="微软雅黑"/>
                <a:cs typeface="微软雅黑"/>
              </a:rPr>
              <a:t>态度强硬、传话筒</a:t>
            </a:r>
            <a:r>
              <a:rPr lang="en-US" altLang="zh-CN" sz="1600" b="1">
                <a:solidFill>
                  <a:schemeClr val="tx2"/>
                </a:solidFill>
                <a:latin typeface="微软雅黑"/>
                <a:ea typeface="微软雅黑"/>
                <a:cs typeface="微软雅黑"/>
              </a:rPr>
              <a:t>)</a:t>
            </a:r>
          </a:p>
          <a:p>
            <a:pPr eaLnBrk="0" hangingPunct="0">
              <a:lnSpc>
                <a:spcPct val="150000"/>
              </a:lnSpc>
              <a:buFont typeface="Wingdings" pitchFamily="2" charset="2"/>
              <a:buChar char="Ø"/>
            </a:pPr>
            <a:r>
              <a:rPr lang="zh-CN" altLang="en-US" sz="1600" b="1">
                <a:solidFill>
                  <a:schemeClr val="tx2"/>
                </a:solidFill>
                <a:latin typeface="微软雅黑"/>
                <a:ea typeface="微软雅黑"/>
                <a:cs typeface="微软雅黑"/>
              </a:rPr>
              <a:t>大撒把型      </a:t>
            </a:r>
            <a:endParaRPr lang="en-US" altLang="zh-CN" sz="1600" b="1">
              <a:solidFill>
                <a:schemeClr val="tx2"/>
              </a:solidFill>
              <a:latin typeface="微软雅黑"/>
              <a:ea typeface="微软雅黑"/>
              <a:cs typeface="微软雅黑"/>
            </a:endParaRPr>
          </a:p>
          <a:p>
            <a:pPr eaLnBrk="0" hangingPunct="0">
              <a:lnSpc>
                <a:spcPct val="150000"/>
              </a:lnSpc>
              <a:buFont typeface="Arial" charset="0"/>
              <a:buNone/>
            </a:pPr>
            <a:r>
              <a:rPr lang="zh-CN" altLang="en-US" sz="1600" b="1">
                <a:solidFill>
                  <a:schemeClr val="tx2"/>
                </a:solidFill>
                <a:latin typeface="微软雅黑"/>
                <a:ea typeface="微软雅黑"/>
                <a:cs typeface="微软雅黑"/>
              </a:rPr>
              <a:t> </a:t>
            </a:r>
            <a:r>
              <a:rPr lang="en-US" altLang="zh-CN" sz="1600" b="1">
                <a:solidFill>
                  <a:schemeClr val="tx2"/>
                </a:solidFill>
                <a:latin typeface="微软雅黑"/>
                <a:ea typeface="微软雅黑"/>
                <a:cs typeface="微软雅黑"/>
              </a:rPr>
              <a:t>(</a:t>
            </a:r>
            <a:r>
              <a:rPr lang="zh-CN" altLang="en-US" sz="1600" b="1">
                <a:solidFill>
                  <a:schemeClr val="tx2"/>
                </a:solidFill>
                <a:latin typeface="微软雅黑"/>
                <a:ea typeface="微软雅黑"/>
                <a:cs typeface="微软雅黑"/>
              </a:rPr>
              <a:t>得过且过缺乏责任</a:t>
            </a:r>
            <a:r>
              <a:rPr lang="en-US" altLang="zh-CN" sz="1600" b="1">
                <a:solidFill>
                  <a:schemeClr val="tx2"/>
                </a:solidFill>
                <a:latin typeface="微软雅黑"/>
                <a:ea typeface="微软雅黑"/>
                <a:cs typeface="微软雅黑"/>
              </a:rPr>
              <a:t>)</a:t>
            </a:r>
          </a:p>
          <a:p>
            <a:pPr eaLnBrk="0" hangingPunct="0">
              <a:lnSpc>
                <a:spcPct val="150000"/>
              </a:lnSpc>
              <a:buFont typeface="Wingdings" pitchFamily="2" charset="2"/>
              <a:buChar char="Ø"/>
            </a:pPr>
            <a:r>
              <a:rPr lang="zh-CN" altLang="en-US" sz="1600" b="1">
                <a:solidFill>
                  <a:schemeClr val="tx2"/>
                </a:solidFill>
                <a:latin typeface="微软雅黑"/>
                <a:ea typeface="微软雅黑"/>
                <a:cs typeface="微软雅黑"/>
              </a:rPr>
              <a:t>劳动模范型    </a:t>
            </a:r>
            <a:endParaRPr lang="en-US" altLang="zh-CN" sz="1600" b="1">
              <a:solidFill>
                <a:schemeClr val="tx2"/>
              </a:solidFill>
              <a:latin typeface="微软雅黑"/>
              <a:ea typeface="微软雅黑"/>
              <a:cs typeface="微软雅黑"/>
            </a:endParaRPr>
          </a:p>
          <a:p>
            <a:pPr eaLnBrk="0" hangingPunct="0">
              <a:lnSpc>
                <a:spcPct val="150000"/>
              </a:lnSpc>
              <a:buFont typeface="Arial" charset="0"/>
              <a:buNone/>
            </a:pPr>
            <a:r>
              <a:rPr lang="en-US" altLang="zh-CN" sz="1600" b="1">
                <a:solidFill>
                  <a:schemeClr val="tx2"/>
                </a:solidFill>
                <a:latin typeface="微软雅黑"/>
                <a:ea typeface="微软雅黑"/>
                <a:cs typeface="微软雅黑"/>
              </a:rPr>
              <a:t> </a:t>
            </a:r>
            <a:r>
              <a:rPr lang="zh-CN" altLang="en-US" sz="1600" b="1">
                <a:solidFill>
                  <a:schemeClr val="tx2"/>
                </a:solidFill>
                <a:latin typeface="微软雅黑"/>
                <a:ea typeface="微软雅黑"/>
                <a:cs typeface="微软雅黑"/>
              </a:rPr>
              <a:t>（勤恳务实缺乏领导</a:t>
            </a:r>
            <a:r>
              <a:rPr lang="en-US" altLang="zh-CN" sz="1600" b="1">
                <a:solidFill>
                  <a:schemeClr val="tx2"/>
                </a:solidFill>
                <a:latin typeface="微软雅黑"/>
                <a:ea typeface="微软雅黑"/>
                <a:cs typeface="微软雅黑"/>
              </a:rPr>
              <a:t>)</a:t>
            </a:r>
          </a:p>
          <a:p>
            <a:pPr eaLnBrk="0" hangingPunct="0">
              <a:lnSpc>
                <a:spcPct val="150000"/>
              </a:lnSpc>
              <a:buFont typeface="Wingdings" pitchFamily="2" charset="2"/>
              <a:buChar char="Ø"/>
            </a:pPr>
            <a:r>
              <a:rPr lang="zh-CN" altLang="en-US" sz="1600" b="1">
                <a:solidFill>
                  <a:schemeClr val="tx2"/>
                </a:solidFill>
                <a:latin typeface="微软雅黑"/>
                <a:ea typeface="微软雅黑"/>
                <a:cs typeface="微软雅黑"/>
              </a:rPr>
              <a:t>哥们儿义气型   </a:t>
            </a:r>
            <a:endParaRPr lang="en-US" altLang="zh-CN" sz="1600" b="1">
              <a:solidFill>
                <a:schemeClr val="tx2"/>
              </a:solidFill>
              <a:latin typeface="微软雅黑"/>
              <a:ea typeface="微软雅黑"/>
              <a:cs typeface="微软雅黑"/>
            </a:endParaRPr>
          </a:p>
          <a:p>
            <a:pPr eaLnBrk="0" hangingPunct="0">
              <a:lnSpc>
                <a:spcPct val="150000"/>
              </a:lnSpc>
              <a:buFont typeface="Arial" charset="0"/>
              <a:buNone/>
            </a:pPr>
            <a:r>
              <a:rPr lang="en-US" altLang="zh-CN" sz="1600" b="1">
                <a:solidFill>
                  <a:schemeClr val="tx2"/>
                </a:solidFill>
                <a:latin typeface="微软雅黑"/>
                <a:ea typeface="微软雅黑"/>
                <a:cs typeface="微软雅黑"/>
              </a:rPr>
              <a:t> (</a:t>
            </a:r>
            <a:r>
              <a:rPr lang="zh-CN" altLang="en-US" sz="1600" b="1">
                <a:solidFill>
                  <a:schemeClr val="tx2"/>
                </a:solidFill>
                <a:latin typeface="微软雅黑"/>
                <a:ea typeface="微软雅黑"/>
                <a:cs typeface="微软雅黑"/>
              </a:rPr>
              <a:t>感情用事缺乏原则</a:t>
            </a:r>
            <a:r>
              <a:rPr lang="en-US" altLang="zh-CN" sz="1600" b="1">
                <a:solidFill>
                  <a:schemeClr val="tx2"/>
                </a:solidFill>
                <a:latin typeface="微软雅黑"/>
                <a:ea typeface="微软雅黑"/>
                <a:cs typeface="微软雅黑"/>
              </a:rPr>
              <a:t>)</a:t>
            </a:r>
            <a:endParaRPr lang="zh-CN" altLang="en-US" sz="1600" b="1">
              <a:latin typeface="微软雅黑"/>
              <a:ea typeface="微软雅黑"/>
              <a:cs typeface="微软雅黑"/>
            </a:endParaRPr>
          </a:p>
        </p:txBody>
      </p:sp>
      <p:sp>
        <p:nvSpPr>
          <p:cNvPr id="58371" name="矩形 9"/>
          <p:cNvSpPr>
            <a:spLocks noChangeArrowheads="1"/>
          </p:cNvSpPr>
          <p:nvPr/>
        </p:nvSpPr>
        <p:spPr bwMode="auto">
          <a:xfrm>
            <a:off x="3540125" y="1092200"/>
            <a:ext cx="2813050" cy="3878263"/>
          </a:xfrm>
          <a:prstGeom prst="rect">
            <a:avLst/>
          </a:prstGeom>
          <a:noFill/>
          <a:ln w="9525">
            <a:noFill/>
            <a:miter lim="800000"/>
            <a:headEnd/>
            <a:tailEnd/>
          </a:ln>
        </p:spPr>
        <p:txBody>
          <a:bodyPr>
            <a:spAutoFit/>
          </a:bodyPr>
          <a:lstStyle/>
          <a:p>
            <a:pPr eaLnBrk="0" hangingPunct="0">
              <a:lnSpc>
                <a:spcPct val="150000"/>
              </a:lnSpc>
              <a:buFont typeface="Wingdings" pitchFamily="2" charset="2"/>
              <a:buChar char="Ø"/>
            </a:pPr>
            <a:r>
              <a:rPr lang="zh-CN" altLang="en-US" sz="1600" b="1">
                <a:solidFill>
                  <a:schemeClr val="tx2"/>
                </a:solidFill>
                <a:latin typeface="微软雅黑"/>
                <a:ea typeface="微软雅黑"/>
                <a:cs typeface="微软雅黑"/>
                <a:sym typeface="Symbol" pitchFamily="18" charset="2"/>
              </a:rPr>
              <a:t>恐龙</a:t>
            </a:r>
            <a:r>
              <a:rPr lang="zh-CN" altLang="en-US" sz="1600" b="1">
                <a:solidFill>
                  <a:schemeClr val="tx2"/>
                </a:solidFill>
                <a:latin typeface="微软雅黑"/>
                <a:ea typeface="微软雅黑"/>
                <a:cs typeface="微软雅黑"/>
              </a:rPr>
              <a:t>型         </a:t>
            </a:r>
            <a:endParaRPr lang="en-US" altLang="zh-CN" sz="1600" b="1">
              <a:solidFill>
                <a:schemeClr val="tx2"/>
              </a:solidFill>
              <a:latin typeface="微软雅黑"/>
              <a:ea typeface="微软雅黑"/>
              <a:cs typeface="微软雅黑"/>
            </a:endParaRPr>
          </a:p>
          <a:p>
            <a:pPr eaLnBrk="0" hangingPunct="0">
              <a:lnSpc>
                <a:spcPct val="150000"/>
              </a:lnSpc>
              <a:buFont typeface="Arial" charset="0"/>
              <a:buNone/>
            </a:pPr>
            <a:r>
              <a:rPr lang="en-US" altLang="zh-CN" sz="1600" b="1">
                <a:solidFill>
                  <a:schemeClr val="tx2"/>
                </a:solidFill>
                <a:latin typeface="微软雅黑"/>
                <a:ea typeface="微软雅黑"/>
                <a:cs typeface="微软雅黑"/>
              </a:rPr>
              <a:t> (</a:t>
            </a:r>
            <a:r>
              <a:rPr lang="zh-CN" altLang="en-US" sz="1600" b="1">
                <a:solidFill>
                  <a:schemeClr val="tx2"/>
                </a:solidFill>
                <a:latin typeface="微软雅黑"/>
                <a:ea typeface="微软雅黑"/>
                <a:cs typeface="微软雅黑"/>
              </a:rPr>
              <a:t>霸道，我一切我说了算</a:t>
            </a:r>
            <a:r>
              <a:rPr lang="en-US" altLang="zh-CN" sz="1600" b="1">
                <a:solidFill>
                  <a:schemeClr val="tx2"/>
                </a:solidFill>
                <a:latin typeface="微软雅黑"/>
                <a:ea typeface="微软雅黑"/>
                <a:cs typeface="微软雅黑"/>
              </a:rPr>
              <a:t>)</a:t>
            </a:r>
          </a:p>
          <a:p>
            <a:pPr eaLnBrk="0" hangingPunct="0">
              <a:lnSpc>
                <a:spcPct val="150000"/>
              </a:lnSpc>
              <a:buFont typeface="Wingdings" pitchFamily="2" charset="2"/>
              <a:buChar char="Ø"/>
            </a:pPr>
            <a:r>
              <a:rPr lang="zh-CN" altLang="en-US" sz="1600" b="1">
                <a:solidFill>
                  <a:schemeClr val="tx2"/>
                </a:solidFill>
                <a:latin typeface="微软雅黑"/>
                <a:ea typeface="微软雅黑"/>
                <a:cs typeface="微软雅黑"/>
                <a:sym typeface="Symbol" pitchFamily="18" charset="2"/>
              </a:rPr>
              <a:t>受气</a:t>
            </a:r>
            <a:r>
              <a:rPr lang="zh-CN" altLang="en-US" sz="1600" b="1">
                <a:solidFill>
                  <a:schemeClr val="tx2"/>
                </a:solidFill>
                <a:latin typeface="微软雅黑"/>
                <a:ea typeface="微软雅黑"/>
                <a:cs typeface="微软雅黑"/>
              </a:rPr>
              <a:t>型         </a:t>
            </a:r>
            <a:endParaRPr lang="en-US" altLang="zh-CN" sz="1600" b="1">
              <a:solidFill>
                <a:schemeClr val="tx2"/>
              </a:solidFill>
              <a:latin typeface="微软雅黑"/>
              <a:ea typeface="微软雅黑"/>
              <a:cs typeface="微软雅黑"/>
            </a:endParaRPr>
          </a:p>
          <a:p>
            <a:pPr eaLnBrk="0" hangingPunct="0">
              <a:lnSpc>
                <a:spcPct val="150000"/>
              </a:lnSpc>
              <a:buFont typeface="Arial" charset="0"/>
              <a:buNone/>
            </a:pPr>
            <a:r>
              <a:rPr lang="en-US" altLang="zh-CN" sz="1600" b="1">
                <a:solidFill>
                  <a:schemeClr val="tx2"/>
                </a:solidFill>
                <a:latin typeface="微软雅黑"/>
                <a:ea typeface="微软雅黑"/>
                <a:cs typeface="微软雅黑"/>
              </a:rPr>
              <a:t> (</a:t>
            </a:r>
            <a:r>
              <a:rPr lang="zh-CN" altLang="en-US" sz="1600" b="1">
                <a:solidFill>
                  <a:schemeClr val="tx2"/>
                </a:solidFill>
                <a:latin typeface="微软雅黑"/>
                <a:ea typeface="微软雅黑"/>
                <a:cs typeface="微软雅黑"/>
              </a:rPr>
              <a:t>不敢说，经常遭上司斥责）</a:t>
            </a:r>
          </a:p>
          <a:p>
            <a:pPr eaLnBrk="0" hangingPunct="0">
              <a:lnSpc>
                <a:spcPct val="150000"/>
              </a:lnSpc>
              <a:buFont typeface="Wingdings" pitchFamily="2" charset="2"/>
              <a:buChar char="Ø"/>
            </a:pPr>
            <a:r>
              <a:rPr lang="zh-CN" altLang="en-US" sz="1600" b="1">
                <a:solidFill>
                  <a:schemeClr val="tx2"/>
                </a:solidFill>
                <a:latin typeface="微软雅黑"/>
                <a:ea typeface="微软雅黑"/>
                <a:cs typeface="微软雅黑"/>
                <a:sym typeface="Symbol" pitchFamily="18" charset="2"/>
              </a:rPr>
              <a:t>魅力</a:t>
            </a:r>
            <a:r>
              <a:rPr lang="zh-CN" altLang="en-US" sz="1600" b="1">
                <a:solidFill>
                  <a:schemeClr val="tx2"/>
                </a:solidFill>
                <a:latin typeface="微软雅黑"/>
                <a:ea typeface="微软雅黑"/>
                <a:cs typeface="微软雅黑"/>
              </a:rPr>
              <a:t>型         </a:t>
            </a:r>
            <a:endParaRPr lang="en-US" altLang="zh-CN" sz="1600" b="1">
              <a:solidFill>
                <a:schemeClr val="tx2"/>
              </a:solidFill>
              <a:latin typeface="微软雅黑"/>
              <a:ea typeface="微软雅黑"/>
              <a:cs typeface="微软雅黑"/>
            </a:endParaRPr>
          </a:p>
          <a:p>
            <a:pPr eaLnBrk="0" hangingPunct="0">
              <a:lnSpc>
                <a:spcPct val="150000"/>
              </a:lnSpc>
              <a:buFont typeface="Arial" charset="0"/>
              <a:buNone/>
            </a:pPr>
            <a:r>
              <a:rPr lang="en-US" altLang="zh-CN" sz="1600" b="1">
                <a:solidFill>
                  <a:schemeClr val="tx2"/>
                </a:solidFill>
                <a:latin typeface="微软雅黑"/>
                <a:ea typeface="微软雅黑"/>
                <a:cs typeface="微软雅黑"/>
              </a:rPr>
              <a:t> (</a:t>
            </a:r>
            <a:r>
              <a:rPr lang="zh-CN" altLang="en-US" sz="1600" b="1">
                <a:solidFill>
                  <a:schemeClr val="tx2"/>
                </a:solidFill>
                <a:latin typeface="微软雅黑"/>
                <a:ea typeface="微软雅黑"/>
                <a:cs typeface="微软雅黑"/>
              </a:rPr>
              <a:t>个人魅力、魄力型）</a:t>
            </a:r>
          </a:p>
          <a:p>
            <a:pPr eaLnBrk="0" hangingPunct="0">
              <a:lnSpc>
                <a:spcPct val="150000"/>
              </a:lnSpc>
              <a:buFont typeface="Wingdings" pitchFamily="2" charset="2"/>
              <a:buChar char="Ø"/>
            </a:pPr>
            <a:r>
              <a:rPr lang="zh-CN" altLang="en-US" sz="1600" b="1">
                <a:solidFill>
                  <a:schemeClr val="tx2"/>
                </a:solidFill>
                <a:latin typeface="微软雅黑"/>
                <a:ea typeface="微软雅黑"/>
                <a:cs typeface="微软雅黑"/>
                <a:sym typeface="Symbol" pitchFamily="18" charset="2"/>
              </a:rPr>
              <a:t>公关</a:t>
            </a:r>
            <a:r>
              <a:rPr lang="zh-CN" altLang="en-US" sz="1600" b="1">
                <a:solidFill>
                  <a:schemeClr val="tx2"/>
                </a:solidFill>
                <a:latin typeface="微软雅黑"/>
                <a:ea typeface="微软雅黑"/>
                <a:cs typeface="微软雅黑"/>
              </a:rPr>
              <a:t>型         </a:t>
            </a:r>
            <a:endParaRPr lang="en-US" altLang="zh-CN" sz="1600" b="1">
              <a:solidFill>
                <a:schemeClr val="tx2"/>
              </a:solidFill>
              <a:latin typeface="微软雅黑"/>
              <a:ea typeface="微软雅黑"/>
              <a:cs typeface="微软雅黑"/>
            </a:endParaRPr>
          </a:p>
          <a:p>
            <a:pPr eaLnBrk="0" hangingPunct="0">
              <a:lnSpc>
                <a:spcPct val="150000"/>
              </a:lnSpc>
              <a:buFont typeface="Arial" charset="0"/>
              <a:buNone/>
            </a:pPr>
            <a:r>
              <a:rPr lang="zh-CN" altLang="en-US" sz="1600" b="1">
                <a:solidFill>
                  <a:schemeClr val="tx2"/>
                </a:solidFill>
                <a:latin typeface="微软雅黑"/>
                <a:ea typeface="微软雅黑"/>
                <a:cs typeface="微软雅黑"/>
              </a:rPr>
              <a:t> </a:t>
            </a:r>
            <a:r>
              <a:rPr lang="en-US" altLang="zh-CN" sz="1600" b="1">
                <a:solidFill>
                  <a:schemeClr val="tx2"/>
                </a:solidFill>
                <a:latin typeface="微软雅黑"/>
                <a:ea typeface="微软雅黑"/>
                <a:cs typeface="微软雅黑"/>
              </a:rPr>
              <a:t>(</a:t>
            </a:r>
            <a:r>
              <a:rPr lang="zh-CN" altLang="en-US" sz="1600" b="1">
                <a:solidFill>
                  <a:schemeClr val="tx2"/>
                </a:solidFill>
                <a:latin typeface="微软雅黑"/>
                <a:ea typeface="微软雅黑"/>
                <a:cs typeface="微软雅黑"/>
              </a:rPr>
              <a:t>沟通能力特别强）</a:t>
            </a:r>
          </a:p>
          <a:p>
            <a:pPr eaLnBrk="0" hangingPunct="0">
              <a:lnSpc>
                <a:spcPct val="150000"/>
              </a:lnSpc>
              <a:buFont typeface="Wingdings" pitchFamily="2" charset="2"/>
              <a:buChar char="Ø"/>
            </a:pPr>
            <a:r>
              <a:rPr lang="zh-CN" altLang="en-US" sz="1600" b="1">
                <a:solidFill>
                  <a:schemeClr val="tx2"/>
                </a:solidFill>
                <a:latin typeface="微软雅黑"/>
                <a:ea typeface="微软雅黑"/>
                <a:cs typeface="微软雅黑"/>
                <a:sym typeface="Symbol" pitchFamily="18" charset="2"/>
              </a:rPr>
              <a:t>领导</a:t>
            </a:r>
            <a:r>
              <a:rPr lang="zh-CN" altLang="en-US" sz="1600" b="1">
                <a:solidFill>
                  <a:schemeClr val="tx2"/>
                </a:solidFill>
                <a:latin typeface="微软雅黑"/>
                <a:ea typeface="微软雅黑"/>
                <a:cs typeface="微软雅黑"/>
              </a:rPr>
              <a:t>型        </a:t>
            </a:r>
            <a:endParaRPr lang="en-US" altLang="zh-CN" sz="1600" b="1">
              <a:solidFill>
                <a:schemeClr val="tx2"/>
              </a:solidFill>
              <a:latin typeface="微软雅黑"/>
              <a:ea typeface="微软雅黑"/>
              <a:cs typeface="微软雅黑"/>
            </a:endParaRPr>
          </a:p>
          <a:p>
            <a:pPr eaLnBrk="0" hangingPunct="0">
              <a:lnSpc>
                <a:spcPct val="150000"/>
              </a:lnSpc>
              <a:buFont typeface="Arial" charset="0"/>
              <a:buNone/>
            </a:pPr>
            <a:r>
              <a:rPr lang="zh-CN" altLang="en-US" sz="1600" b="1">
                <a:solidFill>
                  <a:schemeClr val="tx2"/>
                </a:solidFill>
                <a:latin typeface="微软雅黑"/>
                <a:ea typeface="微软雅黑"/>
                <a:cs typeface="微软雅黑"/>
              </a:rPr>
              <a:t> </a:t>
            </a:r>
            <a:r>
              <a:rPr lang="en-US" altLang="zh-CN" sz="1600" b="1">
                <a:solidFill>
                  <a:schemeClr val="tx2"/>
                </a:solidFill>
                <a:latin typeface="微软雅黑"/>
                <a:ea typeface="微软雅黑"/>
                <a:cs typeface="微软雅黑"/>
              </a:rPr>
              <a:t>(</a:t>
            </a:r>
            <a:r>
              <a:rPr lang="zh-CN" altLang="en-US" sz="1600" b="1">
                <a:solidFill>
                  <a:schemeClr val="tx2"/>
                </a:solidFill>
                <a:latin typeface="微软雅黑"/>
                <a:ea typeface="微软雅黑"/>
                <a:cs typeface="微软雅黑"/>
              </a:rPr>
              <a:t>只说不做，真领导）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标题 1"/>
          <p:cNvSpPr>
            <a:spLocks noGrp="1"/>
          </p:cNvSpPr>
          <p:nvPr>
            <p:ph type="title"/>
          </p:nvPr>
        </p:nvSpPr>
        <p:spPr>
          <a:xfrm>
            <a:off x="765175" y="303213"/>
            <a:ext cx="5976938" cy="631825"/>
          </a:xfrm>
        </p:spPr>
        <p:txBody>
          <a:bodyPr/>
          <a:lstStyle/>
          <a:p>
            <a:pPr eaLnBrk="1" hangingPunct="1"/>
            <a:r>
              <a:rPr lang="zh-CN" altLang="en-US" sz="2100" smtClean="0">
                <a:solidFill>
                  <a:srgbClr val="FF0000"/>
                </a:solidFill>
                <a:latin typeface="微软雅黑"/>
              </a:rPr>
              <a:t>整顿的含义、作用</a:t>
            </a:r>
          </a:p>
        </p:txBody>
      </p:sp>
      <p:sp>
        <p:nvSpPr>
          <p:cNvPr id="152578" name="Text Box 418"/>
          <p:cNvSpPr txBox="1">
            <a:spLocks noChangeArrowheads="1"/>
          </p:cNvSpPr>
          <p:nvPr/>
        </p:nvSpPr>
        <p:spPr bwMode="auto">
          <a:xfrm>
            <a:off x="188913" y="1004888"/>
            <a:ext cx="6426200" cy="1254125"/>
          </a:xfrm>
          <a:prstGeom prst="rect">
            <a:avLst/>
          </a:prstGeom>
          <a:noFill/>
          <a:ln w="9525" algn="ctr">
            <a:noFill/>
            <a:miter lim="800000"/>
            <a:headEnd/>
            <a:tailEnd/>
          </a:ln>
        </p:spPr>
        <p:txBody>
          <a:bodyPr>
            <a:spAutoFit/>
          </a:bodyPr>
          <a:lstStyle/>
          <a:p>
            <a:pPr eaLnBrk="0" hangingPunct="0">
              <a:lnSpc>
                <a:spcPts val="2625"/>
              </a:lnSpc>
              <a:spcBef>
                <a:spcPct val="50000"/>
              </a:spcBef>
              <a:buFont typeface="Arial" charset="0"/>
              <a:buNone/>
            </a:pPr>
            <a:r>
              <a:rPr lang="en-US" altLang="zh-CN" sz="2100" b="1">
                <a:solidFill>
                  <a:srgbClr val="FF0000"/>
                </a:solidFill>
                <a:latin typeface="微软雅黑"/>
                <a:ea typeface="微软雅黑"/>
                <a:cs typeface="微软雅黑"/>
              </a:rPr>
              <a:t> </a:t>
            </a:r>
            <a:r>
              <a:rPr lang="zh-CN" altLang="en-US" sz="2100" b="1">
                <a:solidFill>
                  <a:srgbClr val="FF0000"/>
                </a:solidFill>
                <a:latin typeface="微软雅黑"/>
                <a:ea typeface="微软雅黑"/>
                <a:cs typeface="微软雅黑"/>
              </a:rPr>
              <a:t>定义：</a:t>
            </a:r>
            <a:endParaRPr lang="en-US" altLang="zh-CN" sz="2100" b="1">
              <a:solidFill>
                <a:srgbClr val="FF0000"/>
              </a:solidFill>
              <a:latin typeface="微软雅黑"/>
              <a:ea typeface="微软雅黑"/>
              <a:cs typeface="微软雅黑"/>
            </a:endParaRPr>
          </a:p>
          <a:p>
            <a:pPr eaLnBrk="0" hangingPunct="0">
              <a:lnSpc>
                <a:spcPts val="2625"/>
              </a:lnSpc>
              <a:spcBef>
                <a:spcPct val="50000"/>
              </a:spcBef>
              <a:buFont typeface="Arial" charset="0"/>
              <a:buNone/>
            </a:pPr>
            <a:r>
              <a:rPr lang="zh-CN" altLang="en-US" sz="2100" b="1">
                <a:latin typeface="微软雅黑"/>
                <a:ea typeface="微软雅黑"/>
                <a:cs typeface="微软雅黑"/>
              </a:rPr>
              <a:t>所谓“整顿”是将主体中的要物，依需求量及工作形态需求，正确的放置、标识。</a:t>
            </a:r>
          </a:p>
        </p:txBody>
      </p:sp>
      <p:pic>
        <p:nvPicPr>
          <p:cNvPr id="152579" name="Picture 6"/>
          <p:cNvPicPr>
            <a:picLocks noChangeAspect="1" noChangeArrowheads="1"/>
          </p:cNvPicPr>
          <p:nvPr/>
        </p:nvPicPr>
        <p:blipFill>
          <a:blip r:embed="rId2"/>
          <a:srcRect/>
          <a:stretch>
            <a:fillRect/>
          </a:stretch>
        </p:blipFill>
        <p:spPr bwMode="auto">
          <a:xfrm>
            <a:off x="4454525" y="2463800"/>
            <a:ext cx="2214563" cy="2200275"/>
          </a:xfrm>
          <a:prstGeom prst="rect">
            <a:avLst/>
          </a:prstGeom>
          <a:noFill/>
          <a:ln w="9525" algn="ctr">
            <a:noFill/>
            <a:miter lim="800000"/>
            <a:headEnd/>
            <a:tailEnd/>
          </a:ln>
        </p:spPr>
      </p:pic>
      <p:sp>
        <p:nvSpPr>
          <p:cNvPr id="7" name="AutoShape 143"/>
          <p:cNvSpPr>
            <a:spLocks noChangeArrowheads="1"/>
          </p:cNvSpPr>
          <p:nvPr/>
        </p:nvSpPr>
        <p:spPr bwMode="auto">
          <a:xfrm flipH="1">
            <a:off x="2079625" y="2301875"/>
            <a:ext cx="2808288" cy="1025525"/>
          </a:xfrm>
          <a:prstGeom prst="cloudCallout">
            <a:avLst>
              <a:gd name="adj1" fmla="val -44079"/>
              <a:gd name="adj2" fmla="val 74214"/>
            </a:avLst>
          </a:prstGeom>
          <a:solidFill>
            <a:schemeClr val="bg2">
              <a:lumMod val="90000"/>
            </a:schemeClr>
          </a:solidFill>
          <a:ln w="9525">
            <a:solidFill>
              <a:schemeClr val="tx1"/>
            </a:solidFill>
            <a:round/>
            <a:headEnd/>
            <a:tailEnd/>
          </a:ln>
          <a:effectLst>
            <a:outerShdw dist="117088" dir="2436078" algn="ctr" rotWithShape="0">
              <a:schemeClr val="bg2"/>
            </a:outerShdw>
          </a:effectLst>
        </p:spPr>
        <p:txBody>
          <a:bodyPr anchor="ctr"/>
          <a:lstStyle/>
          <a:p>
            <a:pPr algn="ctr" eaLnBrk="0" hangingPunct="0">
              <a:buFont typeface="Arial" panose="020B0604020202020204" pitchFamily="34" charset="0"/>
              <a:buNone/>
              <a:defRPr/>
            </a:pPr>
            <a:r>
              <a:rPr kumimoji="1" lang="zh-CN" altLang="en-US" b="1" dirty="0">
                <a:latin typeface="微软雅黑" pitchFamily="34" charset="-122"/>
                <a:ea typeface="微软雅黑" pitchFamily="34" charset="-122"/>
              </a:rPr>
              <a:t>不浪费“时间”寻找需要的物品</a:t>
            </a:r>
            <a:endParaRPr lang="zh-CN" altLang="en-US" b="1" dirty="0">
              <a:effectLst>
                <a:outerShdw blurRad="38100" dist="38100" dir="2700000" algn="tl">
                  <a:srgbClr val="000000"/>
                </a:outerShdw>
              </a:effectLst>
              <a:latin typeface="微软雅黑" pitchFamily="34" charset="-122"/>
              <a:ea typeface="微软雅黑" pitchFamily="34" charset="-122"/>
            </a:endParaRPr>
          </a:p>
        </p:txBody>
      </p:sp>
      <p:sp>
        <p:nvSpPr>
          <p:cNvPr id="152581" name="矩形 10"/>
          <p:cNvSpPr>
            <a:spLocks noChangeArrowheads="1"/>
          </p:cNvSpPr>
          <p:nvPr/>
        </p:nvSpPr>
        <p:spPr bwMode="auto">
          <a:xfrm>
            <a:off x="188913" y="3435350"/>
            <a:ext cx="3995737" cy="1093788"/>
          </a:xfrm>
          <a:prstGeom prst="rect">
            <a:avLst/>
          </a:prstGeom>
          <a:noFill/>
          <a:ln w="9525">
            <a:noFill/>
            <a:miter lim="800000"/>
            <a:headEnd/>
            <a:tailEnd/>
          </a:ln>
        </p:spPr>
        <p:txBody>
          <a:bodyPr>
            <a:spAutoFit/>
          </a:bodyPr>
          <a:lstStyle/>
          <a:p>
            <a:pPr eaLnBrk="0" hangingPunct="0">
              <a:lnSpc>
                <a:spcPts val="2625"/>
              </a:lnSpc>
              <a:buFont typeface="Arial" charset="0"/>
              <a:buNone/>
            </a:pPr>
            <a:r>
              <a:rPr lang="zh-CN" altLang="en-US" sz="2100" b="1">
                <a:solidFill>
                  <a:srgbClr val="FF0000"/>
                </a:solidFill>
                <a:latin typeface="微软雅黑"/>
                <a:ea typeface="微软雅黑"/>
                <a:cs typeface="微软雅黑"/>
              </a:rPr>
              <a:t>要点：</a:t>
            </a:r>
            <a:endParaRPr lang="en-US" altLang="zh-CN" sz="2100" b="1">
              <a:solidFill>
                <a:srgbClr val="FF0000"/>
              </a:solidFill>
              <a:latin typeface="微软雅黑"/>
              <a:ea typeface="微软雅黑"/>
              <a:cs typeface="微软雅黑"/>
            </a:endParaRPr>
          </a:p>
          <a:p>
            <a:pPr eaLnBrk="0" hangingPunct="0">
              <a:lnSpc>
                <a:spcPts val="2625"/>
              </a:lnSpc>
              <a:buFont typeface="Arial" charset="0"/>
              <a:buNone/>
            </a:pPr>
            <a:r>
              <a:rPr lang="zh-CN" altLang="en-US" sz="2100" b="1">
                <a:latin typeface="微软雅黑"/>
                <a:ea typeface="微软雅黑"/>
                <a:cs typeface="微软雅黑"/>
              </a:rPr>
              <a:t>让工作时所需要的物品在需要的时候能在“零时间”找到。</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765175" y="484188"/>
            <a:ext cx="4554538" cy="377825"/>
          </a:xfrm>
        </p:spPr>
        <p:txBody>
          <a:bodyPr>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整顿三要素</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标题 1"/>
          <p:cNvSpPr>
            <a:spLocks noGrp="1"/>
          </p:cNvSpPr>
          <p:nvPr>
            <p:ph type="title"/>
          </p:nvPr>
        </p:nvSpPr>
        <p:spPr>
          <a:xfrm>
            <a:off x="765175" y="411163"/>
            <a:ext cx="3743325" cy="469900"/>
          </a:xfrm>
        </p:spPr>
        <p:txBody>
          <a:bodyPr/>
          <a:lstStyle/>
          <a:p>
            <a:pPr eaLnBrk="1" hangingPunct="1"/>
            <a:r>
              <a:rPr lang="zh-CN" altLang="en-US" smtClean="0">
                <a:solidFill>
                  <a:srgbClr val="FF0000"/>
                </a:solidFill>
                <a:latin typeface="微软雅黑"/>
              </a:rPr>
              <a:t>整顿推进步骤</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418"/>
          <p:cNvSpPr txBox="1">
            <a:spLocks noChangeArrowheads="1"/>
          </p:cNvSpPr>
          <p:nvPr/>
        </p:nvSpPr>
        <p:spPr bwMode="auto">
          <a:xfrm>
            <a:off x="214313" y="950913"/>
            <a:ext cx="6427787" cy="1616075"/>
          </a:xfrm>
          <a:prstGeom prst="rect">
            <a:avLst/>
          </a:prstGeom>
          <a:noFill/>
          <a:ln w="9525" algn="ctr">
            <a:noFill/>
            <a:miter lim="800000"/>
            <a:headEnd/>
            <a:tailEnd/>
          </a:ln>
        </p:spPr>
        <p:txBody>
          <a:bodyPr>
            <a:spAutoFit/>
          </a:bodyPr>
          <a:lstStyle/>
          <a:p>
            <a:pPr eaLnBrk="0" hangingPunct="0">
              <a:lnSpc>
                <a:spcPct val="150000"/>
              </a:lnSpc>
              <a:spcBef>
                <a:spcPct val="50000"/>
              </a:spcBef>
              <a:buFont typeface="Arial" charset="0"/>
              <a:buNone/>
            </a:pPr>
            <a:r>
              <a:rPr lang="en-US" altLang="zh-CN" sz="2100" b="1">
                <a:solidFill>
                  <a:srgbClr val="FF0000"/>
                </a:solidFill>
                <a:latin typeface="微软雅黑"/>
                <a:ea typeface="微软雅黑"/>
                <a:cs typeface="微软雅黑"/>
              </a:rPr>
              <a:t> </a:t>
            </a:r>
            <a:r>
              <a:rPr lang="zh-CN" altLang="en-US" sz="2100" b="1">
                <a:solidFill>
                  <a:srgbClr val="FF0000"/>
                </a:solidFill>
                <a:latin typeface="微软雅黑"/>
                <a:ea typeface="微软雅黑"/>
                <a:cs typeface="微软雅黑"/>
              </a:rPr>
              <a:t>定义：</a:t>
            </a:r>
            <a:r>
              <a:rPr lang="zh-CN" altLang="en-US" sz="2100">
                <a:solidFill>
                  <a:srgbClr val="FF0000"/>
                </a:solidFill>
                <a:latin typeface="微软雅黑"/>
                <a:ea typeface="微软雅黑"/>
                <a:cs typeface="微软雅黑"/>
              </a:rPr>
              <a:t> </a:t>
            </a:r>
            <a:endParaRPr lang="en-US" altLang="zh-CN" sz="2100">
              <a:solidFill>
                <a:srgbClr val="FF0000"/>
              </a:solidFill>
              <a:latin typeface="微软雅黑"/>
              <a:ea typeface="微软雅黑"/>
              <a:cs typeface="微软雅黑"/>
            </a:endParaRPr>
          </a:p>
          <a:p>
            <a:pPr eaLnBrk="0" hangingPunct="0">
              <a:lnSpc>
                <a:spcPct val="150000"/>
              </a:lnSpc>
              <a:spcBef>
                <a:spcPct val="50000"/>
              </a:spcBef>
              <a:buFont typeface="Arial" charset="0"/>
              <a:buNone/>
            </a:pPr>
            <a:r>
              <a:rPr lang="zh-CN" altLang="en-US" b="1">
                <a:latin typeface="微软雅黑"/>
                <a:ea typeface="微软雅黑"/>
                <a:cs typeface="微软雅黑"/>
              </a:rPr>
              <a:t>“清扫”是将活动范围彻底的扫除干净，逐一检查，找出问题发生源头。是规格化的清除工作</a:t>
            </a:r>
            <a:r>
              <a:rPr lang="zh-CN" altLang="en-US" sz="2100" b="1">
                <a:latin typeface="微软雅黑"/>
                <a:ea typeface="微软雅黑"/>
                <a:cs typeface="微软雅黑"/>
              </a:rPr>
              <a:t>。</a:t>
            </a:r>
          </a:p>
        </p:txBody>
      </p:sp>
      <p:pic>
        <p:nvPicPr>
          <p:cNvPr id="155650" name="Picture 1093"/>
          <p:cNvPicPr>
            <a:picLocks noChangeAspect="1" noChangeArrowheads="1"/>
          </p:cNvPicPr>
          <p:nvPr/>
        </p:nvPicPr>
        <p:blipFill>
          <a:blip r:embed="rId2"/>
          <a:srcRect/>
          <a:stretch>
            <a:fillRect/>
          </a:stretch>
        </p:blipFill>
        <p:spPr bwMode="auto">
          <a:xfrm>
            <a:off x="4595813" y="2463800"/>
            <a:ext cx="2127250" cy="1984375"/>
          </a:xfrm>
          <a:prstGeom prst="rect">
            <a:avLst/>
          </a:prstGeom>
          <a:noFill/>
          <a:ln w="9525">
            <a:noFill/>
            <a:miter lim="800000"/>
            <a:headEnd/>
            <a:tailEnd/>
          </a:ln>
        </p:spPr>
      </p:pic>
      <p:sp>
        <p:nvSpPr>
          <p:cNvPr id="14" name="Rectangle 7"/>
          <p:cNvSpPr>
            <a:spLocks noChangeArrowheads="1"/>
          </p:cNvSpPr>
          <p:nvPr/>
        </p:nvSpPr>
        <p:spPr bwMode="auto">
          <a:xfrm>
            <a:off x="296863" y="2517775"/>
            <a:ext cx="4645025" cy="2106613"/>
          </a:xfrm>
          <a:prstGeom prst="rect">
            <a:avLst/>
          </a:prstGeom>
          <a:noFill/>
          <a:ln w="9525">
            <a:noFill/>
            <a:miter lim="800000"/>
            <a:headEnd/>
            <a:tailEnd/>
          </a:ln>
        </p:spPr>
        <p:txBody>
          <a:bodyPr/>
          <a:lstStyle/>
          <a:p>
            <a:pPr marL="257175" indent="-257175" eaLnBrk="0" hangingPunct="0">
              <a:lnSpc>
                <a:spcPct val="150000"/>
              </a:lnSpc>
              <a:spcBef>
                <a:spcPct val="20000"/>
              </a:spcBef>
              <a:buFont typeface="Arial" charset="0"/>
              <a:buNone/>
            </a:pPr>
            <a:r>
              <a:rPr kumimoji="1" lang="zh-CN" altLang="en-US" sz="2000" b="1">
                <a:solidFill>
                  <a:srgbClr val="FF0000"/>
                </a:solidFill>
                <a:latin typeface="微软雅黑"/>
                <a:ea typeface="微软雅黑"/>
                <a:cs typeface="微软雅黑"/>
              </a:rPr>
              <a:t>要点：</a:t>
            </a:r>
          </a:p>
          <a:p>
            <a:pPr marL="257175" indent="-257175" eaLnBrk="0" hangingPunct="0">
              <a:lnSpc>
                <a:spcPct val="150000"/>
              </a:lnSpc>
              <a:spcBef>
                <a:spcPct val="20000"/>
              </a:spcBef>
              <a:buFont typeface="Wingdings" pitchFamily="2" charset="2"/>
              <a:buChar char="Ø"/>
            </a:pPr>
            <a:r>
              <a:rPr kumimoji="1" lang="zh-CN" altLang="en-US" sz="1600" b="1">
                <a:latin typeface="微软雅黑"/>
                <a:ea typeface="微软雅黑"/>
                <a:cs typeface="微软雅黑"/>
              </a:rPr>
              <a:t>减少工业伤害，维护安全生产。</a:t>
            </a:r>
          </a:p>
          <a:p>
            <a:pPr marL="257175" indent="-257175" eaLnBrk="0" hangingPunct="0">
              <a:lnSpc>
                <a:spcPct val="150000"/>
              </a:lnSpc>
              <a:spcBef>
                <a:spcPct val="20000"/>
              </a:spcBef>
              <a:buFont typeface="Wingdings" pitchFamily="2" charset="2"/>
              <a:buChar char="Ø"/>
            </a:pPr>
            <a:r>
              <a:rPr kumimoji="1" lang="zh-CN" altLang="en-US" sz="1600" b="1">
                <a:latin typeface="微软雅黑"/>
                <a:ea typeface="微软雅黑"/>
                <a:cs typeface="微软雅黑"/>
              </a:rPr>
              <a:t>减少脏污对产品的影响，提高产品质量。</a:t>
            </a:r>
          </a:p>
          <a:p>
            <a:pPr marL="257175" indent="-257175" eaLnBrk="0" hangingPunct="0">
              <a:lnSpc>
                <a:spcPct val="150000"/>
              </a:lnSpc>
              <a:spcBef>
                <a:spcPct val="20000"/>
              </a:spcBef>
              <a:buFont typeface="Wingdings" pitchFamily="2" charset="2"/>
              <a:buChar char="Ø"/>
            </a:pPr>
            <a:r>
              <a:rPr kumimoji="1" lang="zh-CN" altLang="en-US" sz="1600" b="1">
                <a:latin typeface="微软雅黑"/>
                <a:ea typeface="微软雅黑"/>
                <a:cs typeface="微软雅黑"/>
              </a:rPr>
              <a:t>保持亮丽清新工作环境，令人心情舒畅</a:t>
            </a:r>
            <a:r>
              <a:rPr kumimoji="1" lang="zh-CN" altLang="en-US" sz="2000" b="1">
                <a:latin typeface="微软雅黑"/>
                <a:ea typeface="微软雅黑"/>
                <a:cs typeface="微软雅黑"/>
              </a:rPr>
              <a:t>。</a:t>
            </a:r>
          </a:p>
        </p:txBody>
      </p:sp>
      <p:sp>
        <p:nvSpPr>
          <p:cNvPr id="155652" name="Text Box 4"/>
          <p:cNvSpPr txBox="1">
            <a:spLocks noChangeArrowheads="1"/>
          </p:cNvSpPr>
          <p:nvPr/>
        </p:nvSpPr>
        <p:spPr bwMode="auto">
          <a:xfrm>
            <a:off x="781050" y="463550"/>
            <a:ext cx="2646363" cy="460375"/>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清扫的含义、作用</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标题 1"/>
          <p:cNvSpPr>
            <a:spLocks noGrp="1"/>
          </p:cNvSpPr>
          <p:nvPr>
            <p:ph type="title"/>
          </p:nvPr>
        </p:nvSpPr>
        <p:spPr>
          <a:xfrm>
            <a:off x="765175" y="411163"/>
            <a:ext cx="5202238" cy="415925"/>
          </a:xfrm>
        </p:spPr>
        <p:txBody>
          <a:bodyPr/>
          <a:lstStyle/>
          <a:p>
            <a:pPr eaLnBrk="1" hangingPunct="1"/>
            <a:r>
              <a:rPr lang="zh-CN" altLang="en-US" sz="2100" smtClean="0">
                <a:solidFill>
                  <a:srgbClr val="FF0000"/>
                </a:solidFill>
                <a:latin typeface="微软雅黑"/>
              </a:rPr>
              <a:t>清扫推进步骤</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418"/>
          <p:cNvSpPr txBox="1">
            <a:spLocks noChangeArrowheads="1"/>
          </p:cNvSpPr>
          <p:nvPr/>
        </p:nvSpPr>
        <p:spPr bwMode="auto">
          <a:xfrm>
            <a:off x="188913" y="1008063"/>
            <a:ext cx="6426200" cy="830262"/>
          </a:xfrm>
          <a:prstGeom prst="rect">
            <a:avLst/>
          </a:prstGeom>
          <a:noFill/>
          <a:ln w="9525" algn="ctr">
            <a:noFill/>
            <a:miter lim="800000"/>
            <a:headEnd/>
            <a:tailEnd/>
          </a:ln>
        </p:spPr>
        <p:txBody>
          <a:bodyPr>
            <a:spAutoFit/>
          </a:bodyPr>
          <a:lstStyle/>
          <a:p>
            <a:pPr eaLnBrk="0" hangingPunct="0">
              <a:spcBef>
                <a:spcPct val="50000"/>
              </a:spcBef>
              <a:buFont typeface="Arial" charset="0"/>
              <a:buNone/>
            </a:pPr>
            <a:r>
              <a:rPr lang="en-US" altLang="zh-CN" sz="2100" b="1">
                <a:solidFill>
                  <a:srgbClr val="FF0000"/>
                </a:solidFill>
                <a:latin typeface="微软雅黑"/>
                <a:ea typeface="微软雅黑"/>
                <a:cs typeface="微软雅黑"/>
              </a:rPr>
              <a:t> </a:t>
            </a:r>
            <a:r>
              <a:rPr lang="zh-CN" altLang="en-US" sz="2100" b="1">
                <a:solidFill>
                  <a:srgbClr val="FF0000"/>
                </a:solidFill>
                <a:latin typeface="微软雅黑"/>
                <a:ea typeface="微软雅黑"/>
                <a:cs typeface="微软雅黑"/>
              </a:rPr>
              <a:t>定义：</a:t>
            </a:r>
            <a:endParaRPr lang="en-US" altLang="zh-CN" sz="2100" b="1">
              <a:solidFill>
                <a:srgbClr val="FF0000"/>
              </a:solidFill>
              <a:latin typeface="微软雅黑"/>
              <a:ea typeface="微软雅黑"/>
              <a:cs typeface="微软雅黑"/>
            </a:endParaRPr>
          </a:p>
          <a:p>
            <a:pPr eaLnBrk="0" hangingPunct="0">
              <a:spcBef>
                <a:spcPct val="50000"/>
              </a:spcBef>
              <a:buFont typeface="Arial" charset="0"/>
              <a:buNone/>
            </a:pPr>
            <a:r>
              <a:rPr lang="zh-CN" altLang="en-US" b="1">
                <a:latin typeface="微软雅黑"/>
                <a:ea typeface="微软雅黑"/>
                <a:cs typeface="微软雅黑"/>
              </a:rPr>
              <a:t>   维持以上整理、整顿、清扫的结果，使之制度化、程序化。</a:t>
            </a:r>
          </a:p>
        </p:txBody>
      </p:sp>
      <p:pic>
        <p:nvPicPr>
          <p:cNvPr id="157698" name="Picture 9"/>
          <p:cNvPicPr>
            <a:picLocks noChangeAspect="1" noChangeArrowheads="1"/>
          </p:cNvPicPr>
          <p:nvPr/>
        </p:nvPicPr>
        <p:blipFill>
          <a:blip r:embed="rId2"/>
          <a:srcRect/>
          <a:stretch>
            <a:fillRect/>
          </a:stretch>
        </p:blipFill>
        <p:spPr bwMode="auto">
          <a:xfrm>
            <a:off x="3970338" y="2301875"/>
            <a:ext cx="2887662" cy="2374900"/>
          </a:xfrm>
          <a:prstGeom prst="rect">
            <a:avLst/>
          </a:prstGeom>
          <a:noFill/>
          <a:ln w="9525">
            <a:noFill/>
            <a:miter lim="800000"/>
            <a:headEnd/>
            <a:tailEnd/>
          </a:ln>
        </p:spPr>
      </p:pic>
      <p:sp>
        <p:nvSpPr>
          <p:cNvPr id="157699" name="矩形 11"/>
          <p:cNvSpPr>
            <a:spLocks noChangeArrowheads="1"/>
          </p:cNvSpPr>
          <p:nvPr/>
        </p:nvSpPr>
        <p:spPr bwMode="auto">
          <a:xfrm>
            <a:off x="242888" y="1870075"/>
            <a:ext cx="3833812" cy="2759075"/>
          </a:xfrm>
          <a:prstGeom prst="rect">
            <a:avLst/>
          </a:prstGeom>
          <a:noFill/>
          <a:ln w="9525">
            <a:noFill/>
            <a:miter lim="800000"/>
            <a:headEnd/>
            <a:tailEnd/>
          </a:ln>
        </p:spPr>
        <p:txBody>
          <a:bodyPr>
            <a:spAutoFit/>
          </a:bodyPr>
          <a:lstStyle/>
          <a:p>
            <a:pPr eaLnBrk="0" hangingPunct="0">
              <a:lnSpc>
                <a:spcPts val="2625"/>
              </a:lnSpc>
              <a:buFont typeface="Arial" charset="0"/>
              <a:buNone/>
            </a:pPr>
            <a:r>
              <a:rPr lang="zh-CN" altLang="en-US" sz="2100" b="1">
                <a:solidFill>
                  <a:srgbClr val="FF0000"/>
                </a:solidFill>
                <a:latin typeface="微软雅黑"/>
                <a:ea typeface="微软雅黑"/>
                <a:cs typeface="微软雅黑"/>
              </a:rPr>
              <a:t>对象：</a:t>
            </a:r>
          </a:p>
          <a:p>
            <a:pPr eaLnBrk="0" hangingPunct="0">
              <a:lnSpc>
                <a:spcPts val="2625"/>
              </a:lnSpc>
              <a:buFont typeface="Arial" charset="0"/>
              <a:buNone/>
            </a:pPr>
            <a:r>
              <a:rPr lang="zh-CN" altLang="en-US" b="1">
                <a:latin typeface="微软雅黑"/>
                <a:ea typeface="微软雅黑"/>
                <a:cs typeface="微软雅黑"/>
              </a:rPr>
              <a:t>  工作区域的人与物。</a:t>
            </a:r>
          </a:p>
          <a:p>
            <a:pPr eaLnBrk="0" hangingPunct="0">
              <a:lnSpc>
                <a:spcPts val="2625"/>
              </a:lnSpc>
              <a:buFont typeface="Arial" charset="0"/>
              <a:buNone/>
            </a:pPr>
            <a:r>
              <a:rPr lang="zh-CN" altLang="en-US" sz="2100" b="1">
                <a:solidFill>
                  <a:srgbClr val="FF0000"/>
                </a:solidFill>
                <a:latin typeface="微软雅黑"/>
                <a:ea typeface="微软雅黑"/>
                <a:cs typeface="微软雅黑"/>
              </a:rPr>
              <a:t>重点：</a:t>
            </a:r>
          </a:p>
          <a:p>
            <a:pPr eaLnBrk="0" hangingPunct="0">
              <a:lnSpc>
                <a:spcPts val="2625"/>
              </a:lnSpc>
              <a:buFont typeface="Arial" charset="0"/>
              <a:buNone/>
            </a:pPr>
            <a:r>
              <a:rPr lang="zh-CN" altLang="en-US" b="1">
                <a:latin typeface="微软雅黑"/>
                <a:ea typeface="微软雅黑"/>
                <a:cs typeface="微软雅黑"/>
              </a:rPr>
              <a:t>  维持巩固前</a:t>
            </a:r>
            <a:r>
              <a:rPr lang="en-US" altLang="zh-CN" b="1">
                <a:latin typeface="微软雅黑"/>
                <a:ea typeface="微软雅黑"/>
                <a:cs typeface="微软雅黑"/>
              </a:rPr>
              <a:t>3S</a:t>
            </a:r>
            <a:r>
              <a:rPr lang="zh-CN" altLang="en-US" b="1">
                <a:latin typeface="微软雅黑"/>
                <a:ea typeface="微软雅黑"/>
                <a:cs typeface="微软雅黑"/>
              </a:rPr>
              <a:t>的效果；</a:t>
            </a:r>
          </a:p>
          <a:p>
            <a:pPr eaLnBrk="0" hangingPunct="0">
              <a:lnSpc>
                <a:spcPts val="2625"/>
              </a:lnSpc>
              <a:buFont typeface="Arial" charset="0"/>
              <a:buNone/>
            </a:pPr>
            <a:r>
              <a:rPr lang="zh-CN" altLang="en-US" b="1">
                <a:latin typeface="微软雅黑"/>
                <a:ea typeface="微软雅黑"/>
                <a:cs typeface="微软雅黑"/>
              </a:rPr>
              <a:t>  养成持久有效的清洁习惯；</a:t>
            </a:r>
          </a:p>
          <a:p>
            <a:pPr eaLnBrk="0" hangingPunct="0">
              <a:lnSpc>
                <a:spcPts val="2625"/>
              </a:lnSpc>
              <a:buFont typeface="Arial" charset="0"/>
              <a:buNone/>
            </a:pPr>
            <a:r>
              <a:rPr lang="zh-CN" altLang="en-US" b="1">
                <a:latin typeface="微软雅黑"/>
                <a:ea typeface="微软雅黑"/>
                <a:cs typeface="微软雅黑"/>
              </a:rPr>
              <a:t>  使异常现象能立即消除；</a:t>
            </a:r>
            <a:endParaRPr lang="en-US" altLang="zh-CN" b="1">
              <a:latin typeface="微软雅黑"/>
              <a:ea typeface="微软雅黑"/>
              <a:cs typeface="微软雅黑"/>
            </a:endParaRPr>
          </a:p>
          <a:p>
            <a:pPr eaLnBrk="0" hangingPunct="0">
              <a:lnSpc>
                <a:spcPts val="2625"/>
              </a:lnSpc>
              <a:buFont typeface="Arial" charset="0"/>
              <a:buNone/>
            </a:pPr>
            <a:r>
              <a:rPr kumimoji="1" lang="zh-CN" altLang="en-US" b="1">
                <a:latin typeface="微软雅黑"/>
                <a:ea typeface="微软雅黑"/>
                <a:cs typeface="微软雅黑"/>
              </a:rPr>
              <a:t>  是标准化的基础；</a:t>
            </a:r>
          </a:p>
          <a:p>
            <a:pPr eaLnBrk="0" hangingPunct="0">
              <a:lnSpc>
                <a:spcPts val="2625"/>
              </a:lnSpc>
              <a:buFont typeface="Arial" charset="0"/>
              <a:buNone/>
            </a:pPr>
            <a:r>
              <a:rPr kumimoji="1" lang="zh-CN" altLang="en-US" b="1">
                <a:latin typeface="微软雅黑"/>
                <a:ea typeface="微软雅黑"/>
                <a:cs typeface="微软雅黑"/>
              </a:rPr>
              <a:t>  企业文化开始形成</a:t>
            </a:r>
          </a:p>
        </p:txBody>
      </p:sp>
      <p:sp>
        <p:nvSpPr>
          <p:cNvPr id="157700" name="Text Box 3"/>
          <p:cNvSpPr txBox="1">
            <a:spLocks noChangeArrowheads="1"/>
          </p:cNvSpPr>
          <p:nvPr/>
        </p:nvSpPr>
        <p:spPr bwMode="auto">
          <a:xfrm>
            <a:off x="755650" y="481013"/>
            <a:ext cx="2808288" cy="460375"/>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清洁的含义、作用</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5175" y="465138"/>
            <a:ext cx="5751513" cy="431800"/>
          </a:xfrm>
        </p:spPr>
        <p:txBody>
          <a:bodyPr lIns="68570" tIns="34284" rIns="68570" bIns="34284">
            <a:normAutofit fontScale="90000"/>
          </a:bodyPr>
          <a:lstStyle/>
          <a:p>
            <a:pPr eaLnBrk="1" hangingPunct="1">
              <a:defRPr/>
            </a:pPr>
            <a:r>
              <a:rPr lang="zh-CN" altLang="en-US" dirty="0">
                <a:solidFill>
                  <a:srgbClr val="FF0000"/>
                </a:solidFill>
                <a:latin typeface="微软雅黑" pitchFamily="34" charset="-122"/>
                <a:cs typeface="+mj-cs"/>
                <a:sym typeface="Arial" panose="020B0604020202020204" pitchFamily="34" charset="0"/>
              </a:rPr>
              <a:t>清洁活动的推进步骤</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idx="1"/>
          </p:nvPr>
        </p:nvSpPr>
        <p:spPr>
          <a:xfrm>
            <a:off x="188913" y="1058863"/>
            <a:ext cx="6426200" cy="3373437"/>
          </a:xfrm>
        </p:spPr>
        <p:txBody>
          <a:bodyPr lIns="68580" tIns="34290" rIns="68580" bIns="34290"/>
          <a:lstStyle/>
          <a:p>
            <a:pPr eaLnBrk="1" hangingPunct="1">
              <a:lnSpc>
                <a:spcPct val="150000"/>
              </a:lnSpc>
              <a:buFontTx/>
              <a:buNone/>
            </a:pPr>
            <a:r>
              <a:rPr lang="zh-CN" altLang="en-US" sz="2100" b="1" smtClean="0">
                <a:solidFill>
                  <a:srgbClr val="FF0000"/>
                </a:solidFill>
                <a:latin typeface="微软雅黑"/>
              </a:rPr>
              <a:t>定义：</a:t>
            </a:r>
          </a:p>
          <a:p>
            <a:pPr eaLnBrk="1" hangingPunct="1">
              <a:lnSpc>
                <a:spcPct val="150000"/>
              </a:lnSpc>
              <a:buFontTx/>
              <a:buNone/>
            </a:pPr>
            <a:r>
              <a:rPr kumimoji="1" lang="zh-CN" altLang="en-US" sz="1800" b="1" smtClean="0">
                <a:latin typeface="微软雅黑"/>
              </a:rPr>
              <a:t>    对于规定了的事情，大家都按要求去执行，并养成一种习惯</a:t>
            </a:r>
            <a:endParaRPr lang="zh-CN" altLang="en-US" sz="2100" b="1" smtClean="0">
              <a:latin typeface="微软雅黑"/>
            </a:endParaRPr>
          </a:p>
          <a:p>
            <a:pPr eaLnBrk="1" hangingPunct="1">
              <a:lnSpc>
                <a:spcPct val="150000"/>
              </a:lnSpc>
              <a:buFontTx/>
              <a:buNone/>
            </a:pPr>
            <a:r>
              <a:rPr lang="zh-CN" altLang="en-US" sz="2100" b="1" smtClean="0">
                <a:solidFill>
                  <a:srgbClr val="FF0000"/>
                </a:solidFill>
                <a:latin typeface="微软雅黑"/>
              </a:rPr>
              <a:t>重点：</a:t>
            </a:r>
          </a:p>
          <a:p>
            <a:pPr eaLnBrk="1" hangingPunct="1">
              <a:lnSpc>
                <a:spcPct val="150000"/>
              </a:lnSpc>
              <a:buFontTx/>
              <a:buNone/>
            </a:pPr>
            <a:r>
              <a:rPr kumimoji="1" lang="zh-CN" altLang="en-US" sz="1800" b="1" smtClean="0">
                <a:latin typeface="微软雅黑"/>
              </a:rPr>
              <a:t>   让员工遵守规章制度；</a:t>
            </a:r>
          </a:p>
          <a:p>
            <a:pPr eaLnBrk="1" hangingPunct="1">
              <a:lnSpc>
                <a:spcPct val="150000"/>
              </a:lnSpc>
              <a:buFontTx/>
              <a:buNone/>
            </a:pPr>
            <a:r>
              <a:rPr kumimoji="1" lang="zh-CN" altLang="en-US" sz="1800" b="1" smtClean="0">
                <a:latin typeface="微软雅黑"/>
              </a:rPr>
              <a:t>   培养良好素质习惯的人才；</a:t>
            </a:r>
          </a:p>
          <a:p>
            <a:pPr eaLnBrk="1" hangingPunct="1">
              <a:lnSpc>
                <a:spcPct val="150000"/>
              </a:lnSpc>
              <a:buFontTx/>
              <a:buNone/>
            </a:pPr>
            <a:r>
              <a:rPr kumimoji="1" lang="zh-CN" altLang="en-US" sz="1800" b="1" smtClean="0">
                <a:latin typeface="微软雅黑"/>
              </a:rPr>
              <a:t>   铸造团队精神</a:t>
            </a:r>
          </a:p>
        </p:txBody>
      </p:sp>
      <p:sp>
        <p:nvSpPr>
          <p:cNvPr id="159746" name="Text Box 3"/>
          <p:cNvSpPr txBox="1">
            <a:spLocks noChangeArrowheads="1"/>
          </p:cNvSpPr>
          <p:nvPr/>
        </p:nvSpPr>
        <p:spPr bwMode="auto">
          <a:xfrm>
            <a:off x="755650" y="411163"/>
            <a:ext cx="2646363" cy="461962"/>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0000"/>
                </a:solidFill>
                <a:latin typeface="微软雅黑"/>
                <a:ea typeface="微软雅黑"/>
                <a:cs typeface="微软雅黑"/>
              </a:rPr>
              <a:t>素养的含义、作用</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矩形 1"/>
          <p:cNvSpPr>
            <a:spLocks noChangeArrowheads="1"/>
          </p:cNvSpPr>
          <p:nvPr/>
        </p:nvSpPr>
        <p:spPr bwMode="auto">
          <a:xfrm>
            <a:off x="765175" y="339725"/>
            <a:ext cx="3132138" cy="646113"/>
          </a:xfrm>
          <a:prstGeom prst="rect">
            <a:avLst/>
          </a:prstGeom>
          <a:noFill/>
          <a:ln w="9525">
            <a:noFill/>
            <a:miter lim="800000"/>
            <a:headEnd/>
            <a:tailEnd/>
          </a:ln>
        </p:spPr>
        <p:txBody>
          <a:bodyPr>
            <a:spAutoFit/>
          </a:bodyPr>
          <a:lstStyle/>
          <a:p>
            <a:pPr eaLnBrk="0" hangingPunct="0">
              <a:lnSpc>
                <a:spcPct val="150000"/>
              </a:lnSpc>
              <a:buFont typeface="Arial" charset="0"/>
              <a:buNone/>
            </a:pPr>
            <a:r>
              <a:rPr lang="zh-CN" altLang="en-US" sz="2400" b="1">
                <a:solidFill>
                  <a:srgbClr val="FF0000"/>
                </a:solidFill>
                <a:latin typeface="微软雅黑"/>
                <a:ea typeface="微软雅黑"/>
                <a:cs typeface="微软雅黑"/>
              </a:rPr>
              <a:t>素养活动的推行步骤</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AutoShape 2"/>
          <p:cNvSpPr>
            <a:spLocks noChangeArrowheads="1"/>
          </p:cNvSpPr>
          <p:nvPr/>
        </p:nvSpPr>
        <p:spPr bwMode="auto">
          <a:xfrm>
            <a:off x="296863" y="2517775"/>
            <a:ext cx="2376487" cy="539750"/>
          </a:xfrm>
          <a:prstGeom prst="horizontalScroll">
            <a:avLst>
              <a:gd name="adj" fmla="val 12500"/>
            </a:avLst>
          </a:prstGeom>
          <a:solidFill>
            <a:schemeClr val="accent1"/>
          </a:solidFill>
          <a:ln w="9525">
            <a:solidFill>
              <a:schemeClr val="tx1"/>
            </a:solidFill>
            <a:round/>
            <a:headEnd/>
            <a:tailEnd/>
          </a:ln>
        </p:spPr>
        <p:txBody>
          <a:bodyPr wrap="none" anchor="ctr"/>
          <a:lstStyle/>
          <a:p>
            <a:pPr eaLnBrk="0" hangingPunct="0">
              <a:buFont typeface="Arial" charset="0"/>
              <a:buNone/>
            </a:pPr>
            <a:endParaRPr lang="zh-CN" altLang="en-US" sz="2100"/>
          </a:p>
        </p:txBody>
      </p:sp>
      <p:sp>
        <p:nvSpPr>
          <p:cNvPr id="161794" name="Text Box 3"/>
          <p:cNvSpPr txBox="1">
            <a:spLocks noChangeArrowheads="1"/>
          </p:cNvSpPr>
          <p:nvPr/>
        </p:nvSpPr>
        <p:spPr bwMode="auto">
          <a:xfrm>
            <a:off x="765175" y="436563"/>
            <a:ext cx="2320925" cy="461962"/>
          </a:xfrm>
          <a:prstGeom prst="rect">
            <a:avLst/>
          </a:prstGeom>
          <a:noFill/>
          <a:ln w="9525">
            <a:noFill/>
            <a:miter lim="800000"/>
            <a:headEnd/>
            <a:tailEnd/>
          </a:ln>
        </p:spPr>
        <p:txBody>
          <a:bodyPr>
            <a:spAutoFit/>
          </a:bodyPr>
          <a:lstStyle/>
          <a:p>
            <a:pPr eaLnBrk="0" hangingPunct="0">
              <a:spcBef>
                <a:spcPct val="50000"/>
              </a:spcBef>
              <a:buFont typeface="Arial" charset="0"/>
              <a:buNone/>
            </a:pPr>
            <a:r>
              <a:rPr kumimoji="1" lang="zh-CN" altLang="en-US" sz="2400" b="1">
                <a:solidFill>
                  <a:srgbClr val="FF0000"/>
                </a:solidFill>
                <a:latin typeface="微软雅黑"/>
                <a:ea typeface="微软雅黑"/>
                <a:cs typeface="微软雅黑"/>
              </a:rPr>
              <a:t>红牌作战</a:t>
            </a:r>
          </a:p>
        </p:txBody>
      </p:sp>
      <p:sp>
        <p:nvSpPr>
          <p:cNvPr id="161795" name="Text Box 4"/>
          <p:cNvSpPr txBox="1">
            <a:spLocks noChangeArrowheads="1"/>
          </p:cNvSpPr>
          <p:nvPr/>
        </p:nvSpPr>
        <p:spPr bwMode="auto">
          <a:xfrm>
            <a:off x="242888" y="1004888"/>
            <a:ext cx="6318250" cy="1547812"/>
          </a:xfrm>
          <a:prstGeom prst="rect">
            <a:avLst/>
          </a:prstGeom>
          <a:noFill/>
          <a:ln w="9525">
            <a:noFill/>
            <a:miter lim="800000"/>
            <a:headEnd/>
            <a:tailEnd/>
          </a:ln>
        </p:spPr>
        <p:txBody>
          <a:bodyPr>
            <a:spAutoFit/>
          </a:bodyPr>
          <a:lstStyle/>
          <a:p>
            <a:pPr eaLnBrk="0" hangingPunct="0">
              <a:lnSpc>
                <a:spcPct val="150000"/>
              </a:lnSpc>
              <a:spcBef>
                <a:spcPct val="50000"/>
              </a:spcBef>
              <a:buFont typeface="Arial" charset="0"/>
              <a:buNone/>
            </a:pPr>
            <a:r>
              <a:rPr kumimoji="1" lang="zh-CN" altLang="en-US" sz="2100" b="1">
                <a:latin typeface="微软雅黑"/>
                <a:ea typeface="微软雅黑"/>
                <a:cs typeface="微软雅黑"/>
              </a:rPr>
              <a:t>在工厂内不必要的物品上贴上（悬挂）红色标牌，使人们一眼能看出不必要的物品，并积极改善，从而达到整理整顿的目的。</a:t>
            </a:r>
          </a:p>
        </p:txBody>
      </p:sp>
      <p:sp>
        <p:nvSpPr>
          <p:cNvPr id="161796" name="Text Box 5"/>
          <p:cNvSpPr txBox="1">
            <a:spLocks noChangeArrowheads="1"/>
          </p:cNvSpPr>
          <p:nvPr/>
        </p:nvSpPr>
        <p:spPr bwMode="auto">
          <a:xfrm>
            <a:off x="566738" y="2463800"/>
            <a:ext cx="917575" cy="368300"/>
          </a:xfrm>
          <a:prstGeom prst="rect">
            <a:avLst/>
          </a:prstGeom>
          <a:noFill/>
          <a:ln w="9525">
            <a:noFill/>
            <a:miter lim="800000"/>
            <a:headEnd/>
            <a:tailEnd/>
          </a:ln>
        </p:spPr>
        <p:txBody>
          <a:bodyPr>
            <a:spAutoFit/>
          </a:bodyPr>
          <a:lstStyle/>
          <a:p>
            <a:pPr eaLnBrk="0" hangingPunct="0">
              <a:spcBef>
                <a:spcPct val="50000"/>
              </a:spcBef>
              <a:buFont typeface="Arial" charset="0"/>
              <a:buNone/>
            </a:pPr>
            <a:endParaRPr kumimoji="1" lang="zh-CN" altLang="zh-CN">
              <a:latin typeface="Times New Roman" pitchFamily="18" charset="0"/>
            </a:endParaRPr>
          </a:p>
        </p:txBody>
      </p:sp>
      <p:sp>
        <p:nvSpPr>
          <p:cNvPr id="161797" name="Text Box 6"/>
          <p:cNvSpPr txBox="1">
            <a:spLocks noChangeArrowheads="1"/>
          </p:cNvSpPr>
          <p:nvPr/>
        </p:nvSpPr>
        <p:spPr bwMode="auto">
          <a:xfrm>
            <a:off x="512763" y="2614613"/>
            <a:ext cx="2052637" cy="415925"/>
          </a:xfrm>
          <a:prstGeom prst="rect">
            <a:avLst/>
          </a:prstGeom>
          <a:noFill/>
          <a:ln w="9525">
            <a:noFill/>
            <a:miter lim="800000"/>
            <a:headEnd/>
            <a:tailEnd/>
          </a:ln>
        </p:spPr>
        <p:txBody>
          <a:bodyPr>
            <a:spAutoFit/>
          </a:bodyPr>
          <a:lstStyle/>
          <a:p>
            <a:pPr eaLnBrk="0" hangingPunct="0">
              <a:spcBef>
                <a:spcPct val="50000"/>
              </a:spcBef>
              <a:buFont typeface="Arial" charset="0"/>
              <a:buNone/>
            </a:pPr>
            <a:r>
              <a:rPr kumimoji="1" lang="zh-CN" altLang="en-US" sz="2100" b="1">
                <a:latin typeface="微软雅黑"/>
                <a:ea typeface="微软雅黑"/>
                <a:cs typeface="微软雅黑"/>
              </a:rPr>
              <a:t>红牌作战的作用</a:t>
            </a:r>
          </a:p>
        </p:txBody>
      </p:sp>
      <p:sp>
        <p:nvSpPr>
          <p:cNvPr id="161798" name="Text Box 7"/>
          <p:cNvSpPr txBox="1">
            <a:spLocks noChangeArrowheads="1"/>
          </p:cNvSpPr>
          <p:nvPr/>
        </p:nvSpPr>
        <p:spPr bwMode="auto">
          <a:xfrm>
            <a:off x="242888" y="3111500"/>
            <a:ext cx="4321175" cy="1570038"/>
          </a:xfrm>
          <a:prstGeom prst="rect">
            <a:avLst/>
          </a:prstGeom>
          <a:noFill/>
          <a:ln w="9525">
            <a:noFill/>
            <a:miter lim="800000"/>
            <a:headEnd/>
            <a:tailEnd/>
          </a:ln>
        </p:spPr>
        <p:txBody>
          <a:bodyPr>
            <a:spAutoFit/>
          </a:bodyPr>
          <a:lstStyle/>
          <a:p>
            <a:pPr eaLnBrk="0" hangingPunct="0">
              <a:lnSpc>
                <a:spcPts val="3000"/>
              </a:lnSpc>
              <a:spcBef>
                <a:spcPct val="50000"/>
              </a:spcBef>
              <a:buFont typeface="Wingdings" pitchFamily="2" charset="2"/>
              <a:buChar char="Ø"/>
            </a:pPr>
            <a:r>
              <a:rPr kumimoji="1" lang="zh-CN" altLang="en-US" sz="2100" b="1">
                <a:latin typeface="宋体" charset="-122"/>
              </a:rPr>
              <a:t>一眼分出不必要品与必要品；</a:t>
            </a:r>
          </a:p>
          <a:p>
            <a:pPr eaLnBrk="0" hangingPunct="0">
              <a:lnSpc>
                <a:spcPts val="3000"/>
              </a:lnSpc>
              <a:spcBef>
                <a:spcPct val="50000"/>
              </a:spcBef>
              <a:buFont typeface="Wingdings" pitchFamily="2" charset="2"/>
              <a:buChar char="Ø"/>
            </a:pPr>
            <a:r>
              <a:rPr kumimoji="1" lang="zh-CN" altLang="en-US" sz="2100" b="1">
                <a:latin typeface="宋体" charset="-122"/>
              </a:rPr>
              <a:t>改善日期一目了然；</a:t>
            </a:r>
          </a:p>
          <a:p>
            <a:pPr eaLnBrk="0" hangingPunct="0">
              <a:lnSpc>
                <a:spcPts val="3000"/>
              </a:lnSpc>
              <a:spcBef>
                <a:spcPct val="50000"/>
              </a:spcBef>
              <a:buFont typeface="Wingdings" pitchFamily="2" charset="2"/>
              <a:buChar char="Ø"/>
            </a:pPr>
            <a:r>
              <a:rPr kumimoji="1" lang="zh-CN" altLang="en-US" sz="2100" b="1">
                <a:latin typeface="宋体" charset="-122"/>
              </a:rPr>
              <a:t>引起注意，及时清理。</a:t>
            </a:r>
          </a:p>
        </p:txBody>
      </p:sp>
      <p:pic>
        <p:nvPicPr>
          <p:cNvPr id="161799" name="Picture 8" descr="BD06517_"/>
          <p:cNvPicPr>
            <a:picLocks noChangeAspect="1" noChangeArrowheads="1"/>
          </p:cNvPicPr>
          <p:nvPr/>
        </p:nvPicPr>
        <p:blipFill>
          <a:blip r:embed="rId2"/>
          <a:srcRect/>
          <a:stretch>
            <a:fillRect/>
          </a:stretch>
        </p:blipFill>
        <p:spPr bwMode="auto">
          <a:xfrm>
            <a:off x="4725988" y="3113088"/>
            <a:ext cx="1620837" cy="1162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750888" y="411163"/>
            <a:ext cx="5765800" cy="485775"/>
          </a:xfrm>
        </p:spPr>
        <p:txBody>
          <a:bodyPr lIns="68570" tIns="34284" rIns="68570" bIns="34284">
            <a:normAutofit fontScale="90000"/>
          </a:bodyPr>
          <a:lstStyle/>
          <a:p>
            <a:pPr eaLnBrk="1" hangingPunct="1">
              <a:lnSpc>
                <a:spcPct val="150000"/>
              </a:lnSpc>
              <a:defRPr/>
            </a:pPr>
            <a:r>
              <a:rPr lang="zh-CN" altLang="en-US" dirty="0">
                <a:solidFill>
                  <a:srgbClr val="FF0000"/>
                </a:solidFill>
                <a:latin typeface="微软雅黑" pitchFamily="34" charset="-122"/>
                <a:cs typeface="+mj-cs"/>
                <a:sym typeface="Arial" panose="020B0604020202020204" pitchFamily="34" charset="0"/>
              </a:rPr>
              <a:t>班组长的现状</a:t>
            </a:r>
          </a:p>
        </p:txBody>
      </p:sp>
      <p:sp>
        <p:nvSpPr>
          <p:cNvPr id="4" name="灯片编号占位符 3"/>
          <p:cNvSpPr>
            <a:spLocks noGrp="1"/>
          </p:cNvSpPr>
          <p:nvPr>
            <p:ph type="sldNum" sz="quarter" idx="10"/>
          </p:nvPr>
        </p:nvSpPr>
        <p:spPr>
          <a:xfrm>
            <a:off x="2835275" y="4786313"/>
            <a:ext cx="1600200" cy="273050"/>
          </a:xfrm>
        </p:spPr>
        <p:txBody>
          <a:bodyPr/>
          <a:lstStyle/>
          <a:p>
            <a:pPr>
              <a:defRPr/>
            </a:pPr>
            <a:fld id="{2FDC4FD4-BC39-421E-8352-28E75BBE955A}" type="slidenum">
              <a:rPr lang="zh-CN" altLang="en-US"/>
              <a:pPr>
                <a:defRPr/>
              </a:pPr>
              <a:t>9</a:t>
            </a:fld>
            <a:endParaRPr lang="zh-CN" altLang="en-US" dirty="0"/>
          </a:p>
        </p:txBody>
      </p:sp>
      <p:sp>
        <p:nvSpPr>
          <p:cNvPr id="59395" name="Text Box 172"/>
          <p:cNvSpPr txBox="1">
            <a:spLocks noChangeArrowheads="1"/>
          </p:cNvSpPr>
          <p:nvPr/>
        </p:nvSpPr>
        <p:spPr bwMode="auto">
          <a:xfrm>
            <a:off x="242888" y="1004888"/>
            <a:ext cx="2400300" cy="415925"/>
          </a:xfrm>
          <a:prstGeom prst="rect">
            <a:avLst/>
          </a:prstGeom>
          <a:noFill/>
          <a:ln w="9525" algn="ctr">
            <a:noFill/>
            <a:miter lim="800000"/>
            <a:headEnd/>
            <a:tailEnd/>
          </a:ln>
        </p:spPr>
        <p:txBody>
          <a:bodyPr>
            <a:spAutoFit/>
          </a:bodyPr>
          <a:lstStyle/>
          <a:p>
            <a:pPr eaLnBrk="0" hangingPunct="0">
              <a:spcBef>
                <a:spcPct val="40000"/>
              </a:spcBef>
              <a:buFont typeface="Arial" charset="0"/>
              <a:buNone/>
            </a:pPr>
            <a:r>
              <a:rPr lang="zh-CN" altLang="en-US" sz="2100" b="1">
                <a:solidFill>
                  <a:schemeClr val="tx2"/>
                </a:solidFill>
                <a:latin typeface="微软雅黑"/>
                <a:ea typeface="微软雅黑"/>
                <a:cs typeface="微软雅黑"/>
              </a:rPr>
              <a:t>班组长的产生</a:t>
            </a:r>
          </a:p>
        </p:txBody>
      </p:sp>
      <p:sp>
        <p:nvSpPr>
          <p:cNvPr id="6" name="Text Box 173"/>
          <p:cNvSpPr txBox="1">
            <a:spLocks noChangeArrowheads="1"/>
          </p:cNvSpPr>
          <p:nvPr/>
        </p:nvSpPr>
        <p:spPr bwMode="auto">
          <a:xfrm>
            <a:off x="350838" y="1978025"/>
            <a:ext cx="400050" cy="1200150"/>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b="1">
                <a:solidFill>
                  <a:schemeClr val="tx2"/>
                </a:solidFill>
                <a:latin typeface="微软雅黑"/>
                <a:ea typeface="微软雅黑"/>
                <a:cs typeface="微软雅黑"/>
              </a:rPr>
              <a:t>内部选拔</a:t>
            </a:r>
          </a:p>
        </p:txBody>
      </p:sp>
      <p:grpSp>
        <p:nvGrpSpPr>
          <p:cNvPr id="2" name="Group 174"/>
          <p:cNvGrpSpPr>
            <a:grpSpLocks/>
          </p:cNvGrpSpPr>
          <p:nvPr/>
        </p:nvGrpSpPr>
        <p:grpSpPr bwMode="auto">
          <a:xfrm>
            <a:off x="728663" y="1816100"/>
            <a:ext cx="1428750" cy="1371600"/>
            <a:chOff x="768" y="1488"/>
            <a:chExt cx="1200" cy="1152"/>
          </a:xfrm>
        </p:grpSpPr>
        <p:sp>
          <p:nvSpPr>
            <p:cNvPr id="59402" name="AutoShape 175"/>
            <p:cNvSpPr>
              <a:spLocks/>
            </p:cNvSpPr>
            <p:nvPr/>
          </p:nvSpPr>
          <p:spPr bwMode="auto">
            <a:xfrm>
              <a:off x="768" y="1584"/>
              <a:ext cx="192" cy="1056"/>
            </a:xfrm>
            <a:prstGeom prst="leftBrace">
              <a:avLst>
                <a:gd name="adj1" fmla="val 45833"/>
                <a:gd name="adj2" fmla="val 50000"/>
              </a:avLst>
            </a:prstGeom>
            <a:gradFill rotWithShape="1">
              <a:gsLst>
                <a:gs pos="0">
                  <a:srgbClr val="0000FF">
                    <a:alpha val="67998"/>
                  </a:srgbClr>
                </a:gs>
                <a:gs pos="100000">
                  <a:srgbClr val="CCFFFF">
                    <a:alpha val="53998"/>
                  </a:srgbClr>
                </a:gs>
              </a:gsLst>
              <a:lin ang="2700000" scaled="1"/>
            </a:gradFill>
            <a:ln w="12700">
              <a:solidFill>
                <a:schemeClr val="tx1"/>
              </a:solidFill>
              <a:round/>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59403" name="Text Box 176"/>
            <p:cNvSpPr txBox="1">
              <a:spLocks noChangeArrowheads="1"/>
            </p:cNvSpPr>
            <p:nvPr/>
          </p:nvSpPr>
          <p:spPr bwMode="auto">
            <a:xfrm>
              <a:off x="1008" y="1488"/>
              <a:ext cx="960" cy="310"/>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b="1">
                  <a:solidFill>
                    <a:schemeClr val="tx2"/>
                  </a:solidFill>
                  <a:latin typeface="微软雅黑"/>
                  <a:ea typeface="微软雅黑"/>
                  <a:cs typeface="微软雅黑"/>
                </a:rPr>
                <a:t>优势</a:t>
              </a:r>
            </a:p>
          </p:txBody>
        </p:sp>
      </p:grpSp>
      <p:sp>
        <p:nvSpPr>
          <p:cNvPr id="59398" name="AutoShape 179"/>
          <p:cNvSpPr>
            <a:spLocks/>
          </p:cNvSpPr>
          <p:nvPr/>
        </p:nvSpPr>
        <p:spPr bwMode="auto">
          <a:xfrm>
            <a:off x="1592263" y="1660525"/>
            <a:ext cx="285750" cy="628650"/>
          </a:xfrm>
          <a:prstGeom prst="leftBrace">
            <a:avLst>
              <a:gd name="adj1" fmla="val 18333"/>
              <a:gd name="adj2" fmla="val 50000"/>
            </a:avLst>
          </a:prstGeom>
          <a:gradFill rotWithShape="1">
            <a:gsLst>
              <a:gs pos="0">
                <a:srgbClr val="0000FF">
                  <a:alpha val="67998"/>
                </a:srgbClr>
              </a:gs>
              <a:gs pos="100000">
                <a:srgbClr val="CCFFFF">
                  <a:alpha val="53998"/>
                </a:srgbClr>
              </a:gs>
            </a:gsLst>
            <a:lin ang="2700000" scaled="1"/>
          </a:gradFill>
          <a:ln w="12700">
            <a:solidFill>
              <a:schemeClr val="tx1"/>
            </a:solidFill>
            <a:round/>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15" name="Text Box 182"/>
          <p:cNvSpPr txBox="1">
            <a:spLocks noChangeArrowheads="1"/>
          </p:cNvSpPr>
          <p:nvPr/>
        </p:nvSpPr>
        <p:spPr bwMode="auto">
          <a:xfrm>
            <a:off x="1027113" y="3003550"/>
            <a:ext cx="685800" cy="369888"/>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b="1">
                <a:solidFill>
                  <a:schemeClr val="tx2"/>
                </a:solidFill>
                <a:latin typeface="微软雅黑"/>
                <a:ea typeface="微软雅黑"/>
                <a:cs typeface="微软雅黑"/>
              </a:rPr>
              <a:t>劣势</a:t>
            </a:r>
          </a:p>
        </p:txBody>
      </p:sp>
      <p:sp>
        <p:nvSpPr>
          <p:cNvPr id="59400" name="AutoShape 184"/>
          <p:cNvSpPr>
            <a:spLocks/>
          </p:cNvSpPr>
          <p:nvPr/>
        </p:nvSpPr>
        <p:spPr bwMode="auto">
          <a:xfrm>
            <a:off x="1538288" y="2901950"/>
            <a:ext cx="342900" cy="571500"/>
          </a:xfrm>
          <a:prstGeom prst="leftBrace">
            <a:avLst>
              <a:gd name="adj1" fmla="val 16644"/>
              <a:gd name="adj2" fmla="val 50000"/>
            </a:avLst>
          </a:prstGeom>
          <a:gradFill rotWithShape="1">
            <a:gsLst>
              <a:gs pos="0">
                <a:srgbClr val="0000FF">
                  <a:alpha val="67998"/>
                </a:srgbClr>
              </a:gs>
              <a:gs pos="100000">
                <a:srgbClr val="CCFFFF">
                  <a:alpha val="53998"/>
                </a:srgbClr>
              </a:gs>
            </a:gsLst>
            <a:lin ang="2700000" scaled="1"/>
          </a:gradFill>
          <a:ln w="12700">
            <a:solidFill>
              <a:schemeClr val="tx1"/>
            </a:solidFill>
            <a:round/>
            <a:headEnd/>
            <a:tailEnd/>
          </a:ln>
        </p:spPr>
        <p:txBody>
          <a:bodyPr wrap="none" anchor="ctr"/>
          <a:lstStyle/>
          <a:p>
            <a:pPr eaLnBrk="0" hangingPunct="0">
              <a:buFont typeface="Arial" charset="0"/>
              <a:buNone/>
            </a:pPr>
            <a:endParaRPr lang="zh-CN" altLang="en-US" b="1">
              <a:latin typeface="微软雅黑"/>
              <a:ea typeface="微软雅黑"/>
              <a:cs typeface="微软雅黑"/>
            </a:endParaRPr>
          </a:p>
        </p:txBody>
      </p:sp>
      <p:sp>
        <p:nvSpPr>
          <p:cNvPr id="24" name="AutoShape 191"/>
          <p:cNvSpPr>
            <a:spLocks noChangeArrowheads="1"/>
          </p:cNvSpPr>
          <p:nvPr/>
        </p:nvSpPr>
        <p:spPr bwMode="auto">
          <a:xfrm>
            <a:off x="1160463" y="3759200"/>
            <a:ext cx="4743450" cy="914400"/>
          </a:xfrm>
          <a:prstGeom prst="horizontalScroll">
            <a:avLst>
              <a:gd name="adj" fmla="val 12500"/>
            </a:avLst>
          </a:prstGeom>
          <a:solidFill>
            <a:srgbClr val="CCFFFF"/>
          </a:solidFill>
          <a:ln w="9525">
            <a:solidFill>
              <a:schemeClr val="tx1"/>
            </a:solidFill>
            <a:round/>
            <a:headEnd/>
            <a:tailEnd/>
          </a:ln>
        </p:spPr>
        <p:txBody>
          <a:bodyPr wrap="none" anchor="ctr"/>
          <a:lstStyle/>
          <a:p>
            <a:pPr algn="ctr" eaLnBrk="0" hangingPunct="0">
              <a:buFont typeface="Arial" charset="0"/>
              <a:buNone/>
            </a:pPr>
            <a:r>
              <a:rPr lang="zh-CN" altLang="en-US" sz="3000" b="1">
                <a:solidFill>
                  <a:schemeClr val="tx2"/>
                </a:solidFill>
              </a:rPr>
              <a:t>认识问题、才能改善</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Effect transition="in" filter="fade">
                                      <p:cBhvr>
                                        <p:cTn id="23" dur="2000"/>
                                        <p:tgtEl>
                                          <p:spTgt spid="24"/>
                                        </p:tgtEl>
                                      </p:cBhvr>
                                    </p:animEffect>
                                    <p:anim calcmode="lin" valueType="num">
                                      <p:cBhvr>
                                        <p:cTn id="24" dur="2000" fill="hold"/>
                                        <p:tgtEl>
                                          <p:spTgt spid="24"/>
                                        </p:tgtEl>
                                        <p:attrNameLst>
                                          <p:attrName>ppt_w</p:attrName>
                                        </p:attrNameLst>
                                      </p:cBhvr>
                                      <p:tavLst>
                                        <p:tav tm="0" fmla="#ppt_w*sin(2.5*pi*$)">
                                          <p:val>
                                            <p:fltVal val="0"/>
                                          </p:val>
                                        </p:tav>
                                        <p:tav tm="100000">
                                          <p:val>
                                            <p:fltVal val="1"/>
                                          </p:val>
                                        </p:tav>
                                      </p:tavLst>
                                    </p:anim>
                                    <p:anim calcmode="lin" valueType="num">
                                      <p:cBhvr>
                                        <p:cTn id="25"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AutoShape 7"/>
          <p:cNvSpPr>
            <a:spLocks noChangeArrowheads="1"/>
          </p:cNvSpPr>
          <p:nvPr/>
        </p:nvSpPr>
        <p:spPr bwMode="auto">
          <a:xfrm>
            <a:off x="242888" y="950913"/>
            <a:ext cx="2970212" cy="539750"/>
          </a:xfrm>
          <a:prstGeom prst="horizontalScroll">
            <a:avLst>
              <a:gd name="adj" fmla="val 12500"/>
            </a:avLst>
          </a:prstGeom>
          <a:solidFill>
            <a:schemeClr val="accent1"/>
          </a:solidFill>
          <a:ln w="9525">
            <a:solidFill>
              <a:schemeClr val="tx1"/>
            </a:solidFill>
            <a:round/>
            <a:headEnd/>
            <a:tailEnd/>
          </a:ln>
        </p:spPr>
        <p:txBody>
          <a:bodyPr wrap="none" anchor="ctr"/>
          <a:lstStyle/>
          <a:p>
            <a:pPr eaLnBrk="0" hangingPunct="0">
              <a:buFont typeface="Arial" charset="0"/>
              <a:buNone/>
            </a:pPr>
            <a:endParaRPr lang="zh-CN" altLang="en-US"/>
          </a:p>
        </p:txBody>
      </p:sp>
      <p:sp>
        <p:nvSpPr>
          <p:cNvPr id="162818" name="Text Box 8"/>
          <p:cNvSpPr txBox="1">
            <a:spLocks noChangeArrowheads="1"/>
          </p:cNvSpPr>
          <p:nvPr/>
        </p:nvSpPr>
        <p:spPr bwMode="auto">
          <a:xfrm>
            <a:off x="458788" y="1047750"/>
            <a:ext cx="2646362" cy="415925"/>
          </a:xfrm>
          <a:prstGeom prst="rect">
            <a:avLst/>
          </a:prstGeom>
          <a:noFill/>
          <a:ln w="9525">
            <a:noFill/>
            <a:miter lim="800000"/>
            <a:headEnd/>
            <a:tailEnd/>
          </a:ln>
        </p:spPr>
        <p:txBody>
          <a:bodyPr>
            <a:spAutoFit/>
          </a:bodyPr>
          <a:lstStyle/>
          <a:p>
            <a:pPr eaLnBrk="0" hangingPunct="0">
              <a:spcBef>
                <a:spcPct val="50000"/>
              </a:spcBef>
              <a:buFont typeface="Arial" charset="0"/>
              <a:buNone/>
            </a:pPr>
            <a:r>
              <a:rPr kumimoji="1" lang="zh-CN" altLang="en-US" sz="2100" b="1">
                <a:latin typeface="微软雅黑"/>
                <a:ea typeface="微软雅黑"/>
                <a:cs typeface="微软雅黑"/>
              </a:rPr>
              <a:t>红牌作战的实施步骤</a:t>
            </a:r>
          </a:p>
        </p:txBody>
      </p:sp>
      <p:sp>
        <p:nvSpPr>
          <p:cNvPr id="162819" name="Text Box 9"/>
          <p:cNvSpPr txBox="1">
            <a:spLocks noChangeArrowheads="1"/>
          </p:cNvSpPr>
          <p:nvPr/>
        </p:nvSpPr>
        <p:spPr bwMode="auto">
          <a:xfrm>
            <a:off x="2108200" y="1654175"/>
            <a:ext cx="2543175" cy="414338"/>
          </a:xfrm>
          <a:prstGeom prst="rect">
            <a:avLst/>
          </a:prstGeom>
          <a:gradFill rotWithShape="0">
            <a:gsLst>
              <a:gs pos="0">
                <a:srgbClr val="475E76"/>
              </a:gs>
              <a:gs pos="50000">
                <a:srgbClr val="99CCFF"/>
              </a:gs>
              <a:gs pos="100000">
                <a:srgbClr val="475E76"/>
              </a:gs>
            </a:gsLst>
            <a:lin ang="5400000" scaled="1"/>
          </a:gradFill>
          <a:ln w="9525">
            <a:noFill/>
            <a:miter lim="800000"/>
            <a:headEnd/>
            <a:tailEnd/>
          </a:ln>
        </p:spPr>
        <p:txBody>
          <a:bodyPr>
            <a:spAutoFit/>
          </a:bodyPr>
          <a:lstStyle/>
          <a:p>
            <a:pPr eaLnBrk="0" hangingPunct="0">
              <a:spcBef>
                <a:spcPct val="50000"/>
              </a:spcBef>
              <a:buFont typeface="Arial" charset="0"/>
              <a:buNone/>
            </a:pPr>
            <a:endParaRPr kumimoji="1" lang="zh-CN" altLang="en-US" sz="2100" b="1">
              <a:solidFill>
                <a:srgbClr val="FF0000"/>
              </a:solidFill>
              <a:latin typeface="微软雅黑"/>
              <a:ea typeface="微软雅黑"/>
              <a:cs typeface="微软雅黑"/>
            </a:endParaRPr>
          </a:p>
        </p:txBody>
      </p:sp>
      <p:sp>
        <p:nvSpPr>
          <p:cNvPr id="162820" name="Text Box 10"/>
          <p:cNvSpPr txBox="1">
            <a:spLocks noChangeArrowheads="1"/>
          </p:cNvSpPr>
          <p:nvPr/>
        </p:nvSpPr>
        <p:spPr bwMode="auto">
          <a:xfrm>
            <a:off x="2108200" y="2625725"/>
            <a:ext cx="2543175" cy="415925"/>
          </a:xfrm>
          <a:prstGeom prst="rect">
            <a:avLst/>
          </a:prstGeom>
          <a:gradFill rotWithShape="0">
            <a:gsLst>
              <a:gs pos="0">
                <a:srgbClr val="475E76"/>
              </a:gs>
              <a:gs pos="50000">
                <a:srgbClr val="99CCFF"/>
              </a:gs>
              <a:gs pos="100000">
                <a:srgbClr val="475E76"/>
              </a:gs>
            </a:gsLst>
            <a:lin ang="5400000" scaled="1"/>
          </a:gradFill>
          <a:ln w="9525">
            <a:noFill/>
            <a:miter lim="800000"/>
            <a:headEnd/>
            <a:tailEnd/>
          </a:ln>
        </p:spPr>
        <p:txBody>
          <a:bodyPr>
            <a:spAutoFit/>
          </a:bodyPr>
          <a:lstStyle/>
          <a:p>
            <a:pPr eaLnBrk="0" hangingPunct="0">
              <a:spcBef>
                <a:spcPct val="50000"/>
              </a:spcBef>
              <a:buFont typeface="Arial" charset="0"/>
              <a:buNone/>
            </a:pPr>
            <a:endParaRPr kumimoji="1" lang="zh-CN" altLang="en-US" sz="2100" b="1">
              <a:solidFill>
                <a:srgbClr val="FF0000"/>
              </a:solidFill>
              <a:latin typeface="微软雅黑"/>
              <a:ea typeface="微软雅黑"/>
              <a:cs typeface="微软雅黑"/>
            </a:endParaRPr>
          </a:p>
        </p:txBody>
      </p:sp>
      <p:sp>
        <p:nvSpPr>
          <p:cNvPr id="162821" name="Text Box 11"/>
          <p:cNvSpPr txBox="1">
            <a:spLocks noChangeArrowheads="1"/>
          </p:cNvSpPr>
          <p:nvPr/>
        </p:nvSpPr>
        <p:spPr bwMode="auto">
          <a:xfrm>
            <a:off x="2108200" y="3597275"/>
            <a:ext cx="2562225" cy="415925"/>
          </a:xfrm>
          <a:prstGeom prst="rect">
            <a:avLst/>
          </a:prstGeom>
          <a:gradFill rotWithShape="0">
            <a:gsLst>
              <a:gs pos="0">
                <a:srgbClr val="475E76"/>
              </a:gs>
              <a:gs pos="50000">
                <a:srgbClr val="99CCFF"/>
              </a:gs>
              <a:gs pos="100000">
                <a:srgbClr val="475E76"/>
              </a:gs>
            </a:gsLst>
            <a:lin ang="5400000" scaled="1"/>
          </a:gradFill>
          <a:ln w="9525">
            <a:noFill/>
            <a:miter lim="800000"/>
            <a:headEnd/>
            <a:tailEnd/>
          </a:ln>
        </p:spPr>
        <p:txBody>
          <a:bodyPr>
            <a:spAutoFit/>
          </a:bodyPr>
          <a:lstStyle/>
          <a:p>
            <a:pPr eaLnBrk="0" hangingPunct="0">
              <a:spcBef>
                <a:spcPct val="50000"/>
              </a:spcBef>
              <a:buFont typeface="Arial" charset="0"/>
              <a:buNone/>
            </a:pPr>
            <a:endParaRPr kumimoji="1" lang="zh-CN" altLang="en-US" sz="2100" b="1">
              <a:solidFill>
                <a:srgbClr val="FF0000"/>
              </a:solidFill>
              <a:latin typeface="微软雅黑"/>
              <a:ea typeface="微软雅黑"/>
              <a:cs typeface="微软雅黑"/>
            </a:endParaRPr>
          </a:p>
        </p:txBody>
      </p:sp>
      <p:sp>
        <p:nvSpPr>
          <p:cNvPr id="162822" name="Text Box 12"/>
          <p:cNvSpPr txBox="1">
            <a:spLocks noChangeArrowheads="1"/>
          </p:cNvSpPr>
          <p:nvPr/>
        </p:nvSpPr>
        <p:spPr bwMode="auto">
          <a:xfrm>
            <a:off x="2108200" y="2139950"/>
            <a:ext cx="2547938" cy="415925"/>
          </a:xfrm>
          <a:prstGeom prst="rect">
            <a:avLst/>
          </a:prstGeom>
          <a:gradFill rotWithShape="0">
            <a:gsLst>
              <a:gs pos="0">
                <a:srgbClr val="475E76"/>
              </a:gs>
              <a:gs pos="50000">
                <a:srgbClr val="99CCFF"/>
              </a:gs>
              <a:gs pos="100000">
                <a:srgbClr val="475E76"/>
              </a:gs>
            </a:gsLst>
            <a:lin ang="5400000" scaled="1"/>
          </a:gradFill>
          <a:ln w="9525">
            <a:noFill/>
            <a:miter lim="800000"/>
            <a:headEnd/>
            <a:tailEnd/>
          </a:ln>
        </p:spPr>
        <p:txBody>
          <a:bodyPr>
            <a:spAutoFit/>
          </a:bodyPr>
          <a:lstStyle/>
          <a:p>
            <a:pPr eaLnBrk="0" hangingPunct="0">
              <a:spcBef>
                <a:spcPct val="50000"/>
              </a:spcBef>
              <a:buFont typeface="Arial" charset="0"/>
              <a:buNone/>
            </a:pPr>
            <a:endParaRPr kumimoji="1" lang="zh-CN" altLang="en-US" sz="2100" b="1">
              <a:solidFill>
                <a:srgbClr val="FF0000"/>
              </a:solidFill>
              <a:latin typeface="微软雅黑"/>
              <a:ea typeface="微软雅黑"/>
              <a:cs typeface="微软雅黑"/>
            </a:endParaRPr>
          </a:p>
        </p:txBody>
      </p:sp>
      <p:sp>
        <p:nvSpPr>
          <p:cNvPr id="162823" name="Text Box 13"/>
          <p:cNvSpPr txBox="1">
            <a:spLocks noChangeArrowheads="1"/>
          </p:cNvSpPr>
          <p:nvPr/>
        </p:nvSpPr>
        <p:spPr bwMode="auto">
          <a:xfrm>
            <a:off x="2108200" y="3111500"/>
            <a:ext cx="2547938" cy="415925"/>
          </a:xfrm>
          <a:prstGeom prst="rect">
            <a:avLst/>
          </a:prstGeom>
          <a:gradFill rotWithShape="0">
            <a:gsLst>
              <a:gs pos="0">
                <a:srgbClr val="475E76"/>
              </a:gs>
              <a:gs pos="50000">
                <a:srgbClr val="99CCFF"/>
              </a:gs>
              <a:gs pos="100000">
                <a:srgbClr val="475E76"/>
              </a:gs>
            </a:gsLst>
            <a:lin ang="5400000" scaled="1"/>
          </a:gradFill>
          <a:ln w="9525">
            <a:noFill/>
            <a:miter lim="800000"/>
            <a:headEnd/>
            <a:tailEnd/>
          </a:ln>
        </p:spPr>
        <p:txBody>
          <a:bodyPr>
            <a:spAutoFit/>
          </a:bodyPr>
          <a:lstStyle/>
          <a:p>
            <a:pPr eaLnBrk="0" hangingPunct="0">
              <a:spcBef>
                <a:spcPct val="50000"/>
              </a:spcBef>
              <a:buFont typeface="Arial" charset="0"/>
              <a:buNone/>
            </a:pPr>
            <a:endParaRPr kumimoji="1" lang="zh-CN" altLang="en-US" sz="2100" b="1">
              <a:solidFill>
                <a:srgbClr val="FF0000"/>
              </a:solidFill>
              <a:latin typeface="微软雅黑"/>
              <a:ea typeface="微软雅黑"/>
              <a:cs typeface="微软雅黑"/>
            </a:endParaRPr>
          </a:p>
        </p:txBody>
      </p:sp>
      <p:sp>
        <p:nvSpPr>
          <p:cNvPr id="162824" name="Text Box 14"/>
          <p:cNvSpPr txBox="1">
            <a:spLocks noChangeArrowheads="1"/>
          </p:cNvSpPr>
          <p:nvPr/>
        </p:nvSpPr>
        <p:spPr bwMode="auto">
          <a:xfrm>
            <a:off x="2079625" y="4084638"/>
            <a:ext cx="2547938" cy="414337"/>
          </a:xfrm>
          <a:prstGeom prst="rect">
            <a:avLst/>
          </a:prstGeom>
          <a:gradFill rotWithShape="0">
            <a:gsLst>
              <a:gs pos="0">
                <a:srgbClr val="475E76"/>
              </a:gs>
              <a:gs pos="50000">
                <a:srgbClr val="99CCFF"/>
              </a:gs>
              <a:gs pos="100000">
                <a:srgbClr val="475E76"/>
              </a:gs>
            </a:gsLst>
            <a:lin ang="5400000" scaled="1"/>
          </a:gradFill>
          <a:ln w="9525">
            <a:noFill/>
            <a:miter lim="800000"/>
            <a:headEnd/>
            <a:tailEnd/>
          </a:ln>
        </p:spPr>
        <p:txBody>
          <a:bodyPr>
            <a:spAutoFit/>
          </a:bodyPr>
          <a:lstStyle/>
          <a:p>
            <a:pPr eaLnBrk="0" hangingPunct="0">
              <a:spcBef>
                <a:spcPct val="50000"/>
              </a:spcBef>
              <a:buFont typeface="Arial" charset="0"/>
              <a:buNone/>
            </a:pPr>
            <a:endParaRPr kumimoji="1" lang="zh-CN" altLang="en-US" sz="2100" b="1">
              <a:solidFill>
                <a:srgbClr val="FF0000"/>
              </a:solidFill>
              <a:latin typeface="微软雅黑"/>
              <a:ea typeface="微软雅黑"/>
              <a:cs typeface="微软雅黑"/>
            </a:endParaRPr>
          </a:p>
        </p:txBody>
      </p:sp>
      <p:sp>
        <p:nvSpPr>
          <p:cNvPr id="162825" name="Text Box 70"/>
          <p:cNvSpPr txBox="1">
            <a:spLocks noChangeArrowheads="1"/>
          </p:cNvSpPr>
          <p:nvPr/>
        </p:nvSpPr>
        <p:spPr bwMode="auto">
          <a:xfrm>
            <a:off x="728663" y="439738"/>
            <a:ext cx="1403350" cy="461962"/>
          </a:xfrm>
          <a:prstGeom prst="rect">
            <a:avLst/>
          </a:prstGeom>
          <a:noFill/>
          <a:ln w="9525">
            <a:noFill/>
            <a:miter lim="800000"/>
            <a:headEnd/>
            <a:tailEnd/>
          </a:ln>
        </p:spPr>
        <p:txBody>
          <a:bodyPr>
            <a:spAutoFit/>
          </a:bodyPr>
          <a:lstStyle/>
          <a:p>
            <a:pPr eaLnBrk="0" hangingPunct="0">
              <a:spcBef>
                <a:spcPct val="50000"/>
              </a:spcBef>
              <a:buFont typeface="Arial" charset="0"/>
              <a:buNone/>
            </a:pPr>
            <a:r>
              <a:rPr kumimoji="1" lang="zh-CN" altLang="en-US" sz="2400" b="1">
                <a:solidFill>
                  <a:srgbClr val="FF0000"/>
                </a:solidFill>
                <a:latin typeface="微软雅黑"/>
                <a:ea typeface="微软雅黑"/>
                <a:cs typeface="微软雅黑"/>
              </a:rPr>
              <a:t>红牌作战</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420"/>
          <p:cNvSpPr txBox="1">
            <a:spLocks noChangeArrowheads="1"/>
          </p:cNvSpPr>
          <p:nvPr/>
        </p:nvSpPr>
        <p:spPr bwMode="auto">
          <a:xfrm>
            <a:off x="765175" y="407988"/>
            <a:ext cx="2268538" cy="461962"/>
          </a:xfrm>
          <a:prstGeom prst="rect">
            <a:avLst/>
          </a:prstGeom>
          <a:noFill/>
          <a:ln w="9525" algn="ctr">
            <a:noFill/>
            <a:miter lim="800000"/>
            <a:headEnd/>
            <a:tailEnd/>
          </a:ln>
        </p:spPr>
        <p:txBody>
          <a:bodyPr>
            <a:spAutoFit/>
          </a:bodyPr>
          <a:lstStyle/>
          <a:p>
            <a:pPr marL="385763" indent="-385763" eaLnBrk="0" hangingPunct="0">
              <a:spcBef>
                <a:spcPct val="50000"/>
              </a:spcBef>
              <a:buFont typeface="Arial" charset="0"/>
              <a:buNone/>
            </a:pPr>
            <a:r>
              <a:rPr lang="zh-CN" altLang="en-US" sz="2400" b="1">
                <a:solidFill>
                  <a:srgbClr val="FF0000"/>
                </a:solidFill>
                <a:latin typeface="微软雅黑"/>
                <a:ea typeface="微软雅黑"/>
                <a:cs typeface="微软雅黑"/>
              </a:rPr>
              <a:t>定点摄影</a:t>
            </a:r>
            <a:r>
              <a:rPr lang="en-US" altLang="zh-CN" sz="2400" b="1">
                <a:solidFill>
                  <a:srgbClr val="FF0000"/>
                </a:solidFill>
                <a:latin typeface="微软雅黑"/>
                <a:ea typeface="微软雅黑"/>
                <a:cs typeface="微软雅黑"/>
              </a:rPr>
              <a:t>      </a:t>
            </a:r>
            <a:endParaRPr lang="zh-CN" altLang="en-US" sz="2400" b="1">
              <a:solidFill>
                <a:srgbClr val="FF0000"/>
              </a:solidFill>
              <a:latin typeface="微软雅黑"/>
              <a:ea typeface="微软雅黑"/>
              <a:cs typeface="微软雅黑"/>
            </a:endParaRPr>
          </a:p>
        </p:txBody>
      </p:sp>
      <p:sp>
        <p:nvSpPr>
          <p:cNvPr id="163842" name="矩形 4"/>
          <p:cNvSpPr>
            <a:spLocks noChangeArrowheads="1"/>
          </p:cNvSpPr>
          <p:nvPr/>
        </p:nvSpPr>
        <p:spPr bwMode="auto">
          <a:xfrm>
            <a:off x="242888" y="1004888"/>
            <a:ext cx="6372225" cy="1755775"/>
          </a:xfrm>
          <a:prstGeom prst="rect">
            <a:avLst/>
          </a:prstGeom>
          <a:noFill/>
          <a:ln w="9525">
            <a:noFill/>
            <a:miter lim="800000"/>
            <a:headEnd/>
            <a:tailEnd/>
          </a:ln>
        </p:spPr>
        <p:txBody>
          <a:bodyPr>
            <a:spAutoFit/>
          </a:bodyPr>
          <a:lstStyle/>
          <a:p>
            <a:pPr eaLnBrk="0" hangingPunct="0">
              <a:lnSpc>
                <a:spcPct val="150000"/>
              </a:lnSpc>
              <a:buFont typeface="Wingdings" pitchFamily="2" charset="2"/>
              <a:buChar char="Ø"/>
            </a:pPr>
            <a:r>
              <a:rPr lang="zh-CN" altLang="en-US" b="1">
                <a:latin typeface="微软雅黑"/>
                <a:ea typeface="微软雅黑"/>
                <a:cs typeface="微软雅黑"/>
              </a:rPr>
              <a:t> 在同一地点、同一方向、不同时间点将工厂不符合</a:t>
            </a:r>
            <a:r>
              <a:rPr lang="en-US" altLang="zh-CN" b="1">
                <a:latin typeface="微软雅黑"/>
                <a:ea typeface="微软雅黑"/>
                <a:cs typeface="微软雅黑"/>
              </a:rPr>
              <a:t>5S</a:t>
            </a:r>
            <a:r>
              <a:rPr lang="zh-CN" altLang="en-US" b="1">
                <a:latin typeface="微软雅黑"/>
                <a:ea typeface="微软雅黑"/>
                <a:cs typeface="微软雅黑"/>
              </a:rPr>
              <a:t>原则之处的、看不见的地方拍摄下来，并在大家都看得见的地方展示出来。</a:t>
            </a:r>
            <a:endParaRPr lang="en-US" altLang="zh-CN" b="1">
              <a:latin typeface="微软雅黑"/>
              <a:ea typeface="微软雅黑"/>
              <a:cs typeface="微软雅黑"/>
            </a:endParaRPr>
          </a:p>
          <a:p>
            <a:pPr eaLnBrk="0" hangingPunct="0">
              <a:lnSpc>
                <a:spcPct val="150000"/>
              </a:lnSpc>
              <a:buFont typeface="Wingdings" pitchFamily="2" charset="2"/>
              <a:buChar char="Ø"/>
            </a:pPr>
            <a:r>
              <a:rPr lang="en-US" altLang="zh-CN" b="1">
                <a:latin typeface="微软雅黑"/>
                <a:ea typeface="微软雅黑"/>
                <a:cs typeface="微软雅黑"/>
              </a:rPr>
              <a:t> </a:t>
            </a:r>
            <a:r>
              <a:rPr lang="zh-CN" altLang="en-US" b="1">
                <a:latin typeface="微软雅黑"/>
                <a:ea typeface="微软雅黑"/>
                <a:cs typeface="微软雅黑"/>
              </a:rPr>
              <a:t>利用面子文化，把好的不好的公布，激发改善意愿；</a:t>
            </a:r>
            <a:endParaRPr lang="zh-CN" altLang="en-US">
              <a:latin typeface="微软雅黑"/>
              <a:ea typeface="微软雅黑"/>
              <a:cs typeface="微软雅黑"/>
            </a:endParaRPr>
          </a:p>
        </p:txBody>
      </p:sp>
      <p:pic>
        <p:nvPicPr>
          <p:cNvPr id="163843" name="Picture 2"/>
          <p:cNvPicPr>
            <a:picLocks noChangeAspect="1" noChangeArrowheads="1"/>
          </p:cNvPicPr>
          <p:nvPr/>
        </p:nvPicPr>
        <p:blipFill>
          <a:blip r:embed="rId2"/>
          <a:srcRect/>
          <a:stretch>
            <a:fillRect/>
          </a:stretch>
        </p:blipFill>
        <p:spPr bwMode="auto">
          <a:xfrm>
            <a:off x="566738" y="2895600"/>
            <a:ext cx="5630862" cy="15668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5" descr="标识牌"/>
          <p:cNvPicPr>
            <a:picLocks noChangeAspect="1" noChangeArrowheads="1"/>
          </p:cNvPicPr>
          <p:nvPr/>
        </p:nvPicPr>
        <p:blipFill>
          <a:blip r:embed="rId2"/>
          <a:srcRect/>
          <a:stretch>
            <a:fillRect/>
          </a:stretch>
        </p:blipFill>
        <p:spPr bwMode="auto">
          <a:xfrm>
            <a:off x="350838" y="1168400"/>
            <a:ext cx="1620837" cy="1727200"/>
          </a:xfrm>
          <a:prstGeom prst="rect">
            <a:avLst/>
          </a:prstGeom>
          <a:noFill/>
          <a:ln w="9525">
            <a:noFill/>
            <a:miter lim="800000"/>
            <a:headEnd/>
            <a:tailEnd/>
          </a:ln>
        </p:spPr>
      </p:pic>
      <p:sp>
        <p:nvSpPr>
          <p:cNvPr id="110598" name="Text Box 6"/>
          <p:cNvSpPr txBox="1">
            <a:spLocks noChangeArrowheads="1"/>
          </p:cNvSpPr>
          <p:nvPr/>
        </p:nvSpPr>
        <p:spPr bwMode="auto">
          <a:xfrm>
            <a:off x="458788" y="3003550"/>
            <a:ext cx="1314450" cy="1754188"/>
          </a:xfrm>
          <a:prstGeom prst="rect">
            <a:avLst/>
          </a:prstGeom>
          <a:solidFill>
            <a:srgbClr val="FFCC66"/>
          </a:solidFill>
          <a:ln w="9525">
            <a:noFill/>
            <a:miter lim="800000"/>
            <a:headEnd/>
            <a:tailEnd/>
          </a:ln>
          <a:effectLst>
            <a:outerShdw dist="107763" dir="18900000" algn="ctr" rotWithShape="0">
              <a:schemeClr val="bg2"/>
            </a:outerShdw>
          </a:effectLst>
        </p:spPr>
        <p:txBody>
          <a:bodyPr>
            <a:spAutoFit/>
          </a:bodyPr>
          <a:lstStyle/>
          <a:p>
            <a:pPr eaLnBrk="0" hangingPunct="0">
              <a:lnSpc>
                <a:spcPct val="150000"/>
              </a:lnSpc>
              <a:spcBef>
                <a:spcPct val="50000"/>
              </a:spcBef>
              <a:buFont typeface="Arial" panose="020B0604020202020204" pitchFamily="34" charset="0"/>
              <a:buNone/>
              <a:defRPr/>
            </a:pPr>
            <a:r>
              <a:rPr kumimoji="1" lang="zh-CN" altLang="en-US" b="1" dirty="0">
                <a:solidFill>
                  <a:srgbClr val="000099"/>
                </a:solidFill>
                <a:latin typeface="宋体" pitchFamily="2" charset="-122"/>
                <a:ea typeface="宋体" panose="02010600030101010101" pitchFamily="2" charset="-122"/>
              </a:rPr>
              <a:t>定品</a:t>
            </a:r>
            <a:r>
              <a:rPr kumimoji="1" lang="en-US" altLang="zh-CN" dirty="0">
                <a:latin typeface="宋体" pitchFamily="2" charset="-122"/>
                <a:ea typeface="宋体" panose="02010600030101010101" pitchFamily="2" charset="-122"/>
              </a:rPr>
              <a:t>-</a:t>
            </a:r>
            <a:r>
              <a:rPr kumimoji="1" lang="zh-CN" altLang="en-US" dirty="0">
                <a:latin typeface="宋体" pitchFamily="2" charset="-122"/>
                <a:ea typeface="宋体" panose="02010600030101010101" pitchFamily="2" charset="-122"/>
              </a:rPr>
              <a:t>所有物品任何人都知道是什么。</a:t>
            </a:r>
          </a:p>
        </p:txBody>
      </p:sp>
      <p:pic>
        <p:nvPicPr>
          <p:cNvPr id="164867" name="Picture 7" descr="目视2"/>
          <p:cNvPicPr>
            <a:picLocks noChangeAspect="1" noChangeArrowheads="1"/>
          </p:cNvPicPr>
          <p:nvPr/>
        </p:nvPicPr>
        <p:blipFill>
          <a:blip r:embed="rId3"/>
          <a:srcRect/>
          <a:stretch>
            <a:fillRect/>
          </a:stretch>
        </p:blipFill>
        <p:spPr bwMode="auto">
          <a:xfrm>
            <a:off x="2565400" y="1168400"/>
            <a:ext cx="1619250" cy="1728788"/>
          </a:xfrm>
          <a:prstGeom prst="rect">
            <a:avLst/>
          </a:prstGeom>
          <a:noFill/>
          <a:ln w="9525">
            <a:noFill/>
            <a:miter lim="800000"/>
            <a:headEnd/>
            <a:tailEnd/>
          </a:ln>
        </p:spPr>
      </p:pic>
      <p:sp>
        <p:nvSpPr>
          <p:cNvPr id="110600" name="Text Box 8"/>
          <p:cNvSpPr txBox="1">
            <a:spLocks noChangeArrowheads="1"/>
          </p:cNvSpPr>
          <p:nvPr/>
        </p:nvSpPr>
        <p:spPr bwMode="auto">
          <a:xfrm>
            <a:off x="2565400" y="3003550"/>
            <a:ext cx="1566863" cy="1754188"/>
          </a:xfrm>
          <a:prstGeom prst="rect">
            <a:avLst/>
          </a:prstGeom>
          <a:solidFill>
            <a:srgbClr val="FFCC66"/>
          </a:solidFill>
          <a:ln w="9525">
            <a:noFill/>
            <a:miter lim="800000"/>
            <a:headEnd/>
            <a:tailEnd/>
          </a:ln>
          <a:effectLst>
            <a:outerShdw dist="107763" dir="18900000" algn="ctr" rotWithShape="0">
              <a:schemeClr val="bg2"/>
            </a:outerShdw>
          </a:effectLst>
        </p:spPr>
        <p:txBody>
          <a:bodyPr>
            <a:spAutoFit/>
          </a:bodyPr>
          <a:lstStyle/>
          <a:p>
            <a:pPr eaLnBrk="0" hangingPunct="0">
              <a:lnSpc>
                <a:spcPct val="150000"/>
              </a:lnSpc>
              <a:spcBef>
                <a:spcPct val="50000"/>
              </a:spcBef>
              <a:buFont typeface="Arial" panose="020B0604020202020204" pitchFamily="34" charset="0"/>
              <a:buNone/>
              <a:defRPr/>
            </a:pPr>
            <a:r>
              <a:rPr kumimoji="1" lang="zh-CN" altLang="en-US" b="1">
                <a:solidFill>
                  <a:srgbClr val="000099"/>
                </a:solidFill>
                <a:latin typeface="宋体" pitchFamily="2" charset="-122"/>
                <a:ea typeface="宋体" panose="02010600030101010101" pitchFamily="2" charset="-122"/>
              </a:rPr>
              <a:t>定位</a:t>
            </a:r>
            <a:r>
              <a:rPr kumimoji="1" lang="en-US" altLang="zh-CN">
                <a:latin typeface="宋体" pitchFamily="2" charset="-122"/>
                <a:ea typeface="宋体" panose="02010600030101010101" pitchFamily="2" charset="-122"/>
              </a:rPr>
              <a:t>-</a:t>
            </a:r>
            <a:r>
              <a:rPr kumimoji="1" lang="zh-CN" altLang="en-US">
                <a:latin typeface="宋体" pitchFamily="2" charset="-122"/>
                <a:ea typeface="宋体" panose="02010600030101010101" pitchFamily="2" charset="-122"/>
              </a:rPr>
              <a:t>所有物品都有自己的位置，任何人都能找到。</a:t>
            </a:r>
          </a:p>
        </p:txBody>
      </p:sp>
      <p:pic>
        <p:nvPicPr>
          <p:cNvPr id="164869" name="Picture 9" descr="纸管"/>
          <p:cNvPicPr>
            <a:picLocks noChangeAspect="1" noChangeArrowheads="1"/>
          </p:cNvPicPr>
          <p:nvPr/>
        </p:nvPicPr>
        <p:blipFill>
          <a:blip r:embed="rId4"/>
          <a:srcRect/>
          <a:stretch>
            <a:fillRect/>
          </a:stretch>
        </p:blipFill>
        <p:spPr bwMode="auto">
          <a:xfrm>
            <a:off x="4779963" y="1168400"/>
            <a:ext cx="1619250" cy="1727200"/>
          </a:xfrm>
          <a:prstGeom prst="rect">
            <a:avLst/>
          </a:prstGeom>
          <a:noFill/>
          <a:ln w="9525">
            <a:noFill/>
            <a:miter lim="800000"/>
            <a:headEnd/>
            <a:tailEnd/>
          </a:ln>
        </p:spPr>
      </p:pic>
      <p:sp>
        <p:nvSpPr>
          <p:cNvPr id="110602" name="Text Box 10"/>
          <p:cNvSpPr txBox="1">
            <a:spLocks noChangeArrowheads="1"/>
          </p:cNvSpPr>
          <p:nvPr/>
        </p:nvSpPr>
        <p:spPr bwMode="auto">
          <a:xfrm>
            <a:off x="4941888" y="3003550"/>
            <a:ext cx="1314450" cy="1754188"/>
          </a:xfrm>
          <a:prstGeom prst="rect">
            <a:avLst/>
          </a:prstGeom>
          <a:solidFill>
            <a:srgbClr val="FFCC66"/>
          </a:solidFill>
          <a:ln w="9525">
            <a:noFill/>
            <a:miter lim="800000"/>
            <a:headEnd/>
            <a:tailEnd/>
          </a:ln>
          <a:effectLst>
            <a:outerShdw dist="107763" dir="18900000" algn="ctr" rotWithShape="0">
              <a:schemeClr val="bg2"/>
            </a:outerShdw>
          </a:effectLst>
        </p:spPr>
        <p:txBody>
          <a:bodyPr>
            <a:spAutoFit/>
          </a:bodyPr>
          <a:lstStyle/>
          <a:p>
            <a:pPr eaLnBrk="0" hangingPunct="0">
              <a:lnSpc>
                <a:spcPct val="150000"/>
              </a:lnSpc>
              <a:spcBef>
                <a:spcPct val="50000"/>
              </a:spcBef>
              <a:buFont typeface="Arial" panose="020B0604020202020204" pitchFamily="34" charset="0"/>
              <a:buNone/>
              <a:defRPr/>
            </a:pPr>
            <a:r>
              <a:rPr kumimoji="1" lang="zh-CN" altLang="en-US" b="1">
                <a:solidFill>
                  <a:srgbClr val="000099"/>
                </a:solidFill>
                <a:latin typeface="宋体" pitchFamily="2" charset="-122"/>
                <a:ea typeface="宋体" panose="02010600030101010101" pitchFamily="2" charset="-122"/>
              </a:rPr>
              <a:t>定量</a:t>
            </a:r>
            <a:r>
              <a:rPr kumimoji="1" lang="en-US" altLang="zh-CN">
                <a:latin typeface="宋体" pitchFamily="2" charset="-122"/>
                <a:ea typeface="宋体" panose="02010600030101010101" pitchFamily="2" charset="-122"/>
              </a:rPr>
              <a:t>-</a:t>
            </a:r>
            <a:r>
              <a:rPr kumimoji="1" lang="zh-CN" altLang="en-US">
                <a:latin typeface="宋体" pitchFamily="2" charset="-122"/>
                <a:ea typeface="宋体" panose="02010600030101010101" pitchFamily="2" charset="-122"/>
              </a:rPr>
              <a:t>所有物品任何人都能知道多少。</a:t>
            </a:r>
          </a:p>
        </p:txBody>
      </p:sp>
      <p:sp>
        <p:nvSpPr>
          <p:cNvPr id="9" name="标题 1"/>
          <p:cNvSpPr txBox="1">
            <a:spLocks/>
          </p:cNvSpPr>
          <p:nvPr/>
        </p:nvSpPr>
        <p:spPr bwMode="auto">
          <a:xfrm>
            <a:off x="765175" y="484188"/>
            <a:ext cx="4608513" cy="360362"/>
          </a:xfrm>
          <a:prstGeom prst="rect">
            <a:avLst/>
          </a:prstGeom>
          <a:noFill/>
          <a:ln w="9525">
            <a:noFill/>
            <a:miter lim="800000"/>
            <a:headEnd/>
            <a:tailEnd/>
          </a:ln>
        </p:spPr>
        <p:txBody>
          <a:bodyPr lIns="68570" tIns="34284" rIns="68570" bIns="34284" anchor="ctr"/>
          <a:lstStyle/>
          <a:p>
            <a:pPr defTabSz="685800">
              <a:buFont typeface="Arial" panose="020B0604020202020204" pitchFamily="34" charset="0"/>
              <a:buNone/>
              <a:defRPr/>
            </a:pPr>
            <a:r>
              <a:rPr lang="zh-CN" altLang="en-US" sz="2400" b="1" kern="0" dirty="0">
                <a:solidFill>
                  <a:srgbClr val="FF0000"/>
                </a:solidFill>
                <a:latin typeface="微软雅黑" pitchFamily="34" charset="-122"/>
                <a:ea typeface="微软雅黑" pitchFamily="34" charset="-122"/>
                <a:cs typeface="+mj-cs"/>
              </a:rPr>
              <a:t>三定管理</a:t>
            </a:r>
            <a:endParaRPr lang="zh-CN" altLang="en-US" sz="2400" kern="0" dirty="0">
              <a:solidFill>
                <a:srgbClr val="FF0000"/>
              </a:solidFill>
              <a:latin typeface="微软雅黑" pitchFamily="34" charset="-122"/>
              <a:ea typeface="微软雅黑" pitchFamily="34" charset="-122"/>
              <a:cs typeface="+mj-cs"/>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5"/>
          <p:cNvSpPr>
            <a:spLocks noChangeArrowheads="1"/>
          </p:cNvSpPr>
          <p:nvPr/>
        </p:nvSpPr>
        <p:spPr bwMode="auto">
          <a:xfrm>
            <a:off x="242888" y="1492250"/>
            <a:ext cx="6427787" cy="3000375"/>
          </a:xfrm>
          <a:prstGeom prst="rect">
            <a:avLst/>
          </a:prstGeom>
          <a:noFill/>
          <a:ln w="9525">
            <a:noFill/>
            <a:miter lim="800000"/>
            <a:headEnd/>
            <a:tailEnd/>
          </a:ln>
        </p:spPr>
        <p:txBody>
          <a:bodyPr>
            <a:spAutoFit/>
          </a:bodyPr>
          <a:lstStyle/>
          <a:p>
            <a:pPr eaLnBrk="0" hangingPunct="0">
              <a:lnSpc>
                <a:spcPct val="150000"/>
              </a:lnSpc>
              <a:buFont typeface="Arial" charset="0"/>
              <a:buNone/>
            </a:pPr>
            <a:r>
              <a:rPr kumimoji="1" lang="zh-CN" altLang="en-US" b="1">
                <a:latin typeface="微软雅黑"/>
                <a:ea typeface="微软雅黑"/>
                <a:cs typeface="微软雅黑"/>
              </a:rPr>
              <a:t>定物品：</a:t>
            </a:r>
          </a:p>
          <a:p>
            <a:pPr eaLnBrk="0" hangingPunct="0">
              <a:lnSpc>
                <a:spcPct val="150000"/>
              </a:lnSpc>
              <a:buFont typeface="Arial" charset="0"/>
              <a:buNone/>
            </a:pPr>
            <a:r>
              <a:rPr kumimoji="1" lang="zh-CN" altLang="en-US" b="1">
                <a:latin typeface="微软雅黑"/>
                <a:ea typeface="微软雅黑"/>
                <a:cs typeface="微软雅黑"/>
              </a:rPr>
              <a:t>规定需要放置的物品，明确每种物品的名称。</a:t>
            </a:r>
          </a:p>
          <a:p>
            <a:pPr eaLnBrk="0" hangingPunct="0">
              <a:lnSpc>
                <a:spcPct val="150000"/>
              </a:lnSpc>
              <a:buFont typeface="Arial" charset="0"/>
              <a:buNone/>
            </a:pPr>
            <a:r>
              <a:rPr kumimoji="1" lang="zh-CN" altLang="en-US" b="1">
                <a:latin typeface="微软雅黑"/>
                <a:ea typeface="微软雅黑"/>
                <a:cs typeface="微软雅黑"/>
              </a:rPr>
              <a:t>定位置：</a:t>
            </a:r>
          </a:p>
          <a:p>
            <a:pPr eaLnBrk="0" hangingPunct="0">
              <a:lnSpc>
                <a:spcPct val="150000"/>
              </a:lnSpc>
              <a:buFont typeface="Arial" charset="0"/>
              <a:buNone/>
            </a:pPr>
            <a:r>
              <a:rPr kumimoji="1" lang="zh-CN" altLang="en-US" b="1">
                <a:latin typeface="微软雅黑"/>
                <a:ea typeface="微软雅黑"/>
                <a:cs typeface="微软雅黑"/>
              </a:rPr>
              <a:t>规定物品堆放、工具放置、通道、班组（个人）工作场地位置。</a:t>
            </a:r>
          </a:p>
          <a:p>
            <a:pPr eaLnBrk="0" hangingPunct="0">
              <a:lnSpc>
                <a:spcPct val="150000"/>
              </a:lnSpc>
              <a:buFont typeface="Arial" charset="0"/>
              <a:buNone/>
            </a:pPr>
            <a:r>
              <a:rPr kumimoji="1" lang="zh-CN" altLang="en-US" b="1">
                <a:latin typeface="微软雅黑"/>
                <a:ea typeface="微软雅黑"/>
                <a:cs typeface="微软雅黑"/>
              </a:rPr>
              <a:t>定数量：</a:t>
            </a:r>
          </a:p>
          <a:p>
            <a:pPr eaLnBrk="0" hangingPunct="0">
              <a:lnSpc>
                <a:spcPct val="150000"/>
              </a:lnSpc>
              <a:buFont typeface="Arial" charset="0"/>
              <a:buNone/>
            </a:pPr>
            <a:r>
              <a:rPr kumimoji="1" lang="zh-CN" altLang="en-US" b="1">
                <a:latin typeface="微软雅黑"/>
                <a:ea typeface="微软雅黑"/>
                <a:cs typeface="微软雅黑"/>
              </a:rPr>
              <a:t>对各区域堆放物品、设备、工具的数量加以限制。</a:t>
            </a:r>
          </a:p>
        </p:txBody>
      </p:sp>
      <p:sp>
        <p:nvSpPr>
          <p:cNvPr id="165890" name="Rectangle 6"/>
          <p:cNvSpPr>
            <a:spLocks noChangeArrowheads="1"/>
          </p:cNvSpPr>
          <p:nvPr/>
        </p:nvSpPr>
        <p:spPr bwMode="auto">
          <a:xfrm>
            <a:off x="242888" y="1058863"/>
            <a:ext cx="6372225" cy="346075"/>
          </a:xfrm>
          <a:prstGeom prst="rect">
            <a:avLst/>
          </a:prstGeom>
          <a:noFill/>
          <a:ln w="9525">
            <a:noFill/>
            <a:miter lim="800000"/>
            <a:headEnd/>
            <a:tailEnd/>
          </a:ln>
        </p:spPr>
        <p:txBody>
          <a:bodyPr lIns="68580" tIns="34290" rIns="68580" bIns="34290"/>
          <a:lstStyle/>
          <a:p>
            <a:pPr marL="257175" indent="-257175" eaLnBrk="0" hangingPunct="0">
              <a:lnSpc>
                <a:spcPct val="80000"/>
              </a:lnSpc>
              <a:spcBef>
                <a:spcPct val="20000"/>
              </a:spcBef>
              <a:buFont typeface="Arial" charset="0"/>
              <a:buNone/>
            </a:pPr>
            <a:r>
              <a:rPr lang="zh-CN" altLang="en-US" b="1">
                <a:solidFill>
                  <a:srgbClr val="FF0000"/>
                </a:solidFill>
                <a:latin typeface="微软雅黑"/>
                <a:ea typeface="微软雅黑"/>
                <a:cs typeface="微软雅黑"/>
              </a:rPr>
              <a:t>三定的原则</a:t>
            </a:r>
          </a:p>
        </p:txBody>
      </p:sp>
      <p:sp>
        <p:nvSpPr>
          <p:cNvPr id="6" name="标题 1"/>
          <p:cNvSpPr txBox="1">
            <a:spLocks/>
          </p:cNvSpPr>
          <p:nvPr/>
        </p:nvSpPr>
        <p:spPr bwMode="auto">
          <a:xfrm>
            <a:off x="765175" y="474663"/>
            <a:ext cx="4608513" cy="360362"/>
          </a:xfrm>
          <a:prstGeom prst="rect">
            <a:avLst/>
          </a:prstGeom>
          <a:noFill/>
          <a:ln w="9525">
            <a:noFill/>
            <a:miter lim="800000"/>
            <a:headEnd/>
            <a:tailEnd/>
          </a:ln>
        </p:spPr>
        <p:txBody>
          <a:bodyPr lIns="68570" tIns="34284" rIns="68570" bIns="34284" anchor="ctr"/>
          <a:lstStyle/>
          <a:p>
            <a:pPr defTabSz="685800">
              <a:buFont typeface="Arial" panose="020B0604020202020204" pitchFamily="34" charset="0"/>
              <a:buNone/>
              <a:defRPr/>
            </a:pPr>
            <a:r>
              <a:rPr lang="zh-CN" altLang="en-US" sz="2400" b="1" kern="0" dirty="0">
                <a:solidFill>
                  <a:srgbClr val="FF0000"/>
                </a:solidFill>
                <a:latin typeface="微软雅黑" pitchFamily="34" charset="-122"/>
                <a:ea typeface="微软雅黑" pitchFamily="34" charset="-122"/>
                <a:cs typeface="+mj-cs"/>
              </a:rPr>
              <a:t>三定管理</a:t>
            </a:r>
            <a:endParaRPr lang="zh-CN" altLang="en-US" sz="2400" kern="0" dirty="0">
              <a:solidFill>
                <a:srgbClr val="FF0000"/>
              </a:solidFill>
              <a:latin typeface="微软雅黑" pitchFamily="34" charset="-122"/>
              <a:ea typeface="微软雅黑" pitchFamily="34" charset="-122"/>
              <a:cs typeface="+mj-cs"/>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298450" y="1598613"/>
            <a:ext cx="1185863" cy="487362"/>
          </a:xfrm>
          <a:prstGeom prst="rect">
            <a:avLst/>
          </a:prstGeom>
          <a:solidFill>
            <a:schemeClr val="accent1"/>
          </a:solidFill>
          <a:ln w="9525" cap="rnd">
            <a:solidFill>
              <a:schemeClr val="tx1"/>
            </a:solidFill>
            <a:prstDash val="sysDot"/>
            <a:miter lim="800000"/>
            <a:headEnd/>
            <a:tailEnd/>
          </a:ln>
        </p:spPr>
        <p:txBody>
          <a:bodyPr wrap="none" lIns="0" tIns="0" rIns="0" bIns="0" anchor="ctr"/>
          <a:lstStyle/>
          <a:p>
            <a:pPr algn="ctr" eaLnBrk="0" hangingPunct="0">
              <a:buFont typeface="Arial" charset="0"/>
              <a:buNone/>
            </a:pPr>
            <a:endParaRPr lang="zh-CN" altLang="en-US" sz="1500" b="1">
              <a:latin typeface="微软雅黑"/>
              <a:ea typeface="微软雅黑"/>
              <a:cs typeface="微软雅黑"/>
            </a:endParaRPr>
          </a:p>
        </p:txBody>
      </p:sp>
      <p:sp>
        <p:nvSpPr>
          <p:cNvPr id="13319" name="Rectangle 3"/>
          <p:cNvSpPr>
            <a:spLocks noChangeArrowheads="1"/>
          </p:cNvSpPr>
          <p:nvPr/>
        </p:nvSpPr>
        <p:spPr bwMode="auto">
          <a:xfrm>
            <a:off x="298450" y="2462213"/>
            <a:ext cx="1185863" cy="487362"/>
          </a:xfrm>
          <a:prstGeom prst="rect">
            <a:avLst/>
          </a:prstGeom>
          <a:solidFill>
            <a:schemeClr val="accent1"/>
          </a:solidFill>
          <a:ln w="9525" cap="rnd">
            <a:solidFill>
              <a:schemeClr val="tx1"/>
            </a:solidFill>
            <a:prstDash val="sysDot"/>
            <a:miter lim="800000"/>
            <a:headEnd/>
            <a:tailEnd/>
          </a:ln>
        </p:spPr>
        <p:txBody>
          <a:bodyPr wrap="none" lIns="0" tIns="0" rIns="0" bIns="0" anchor="ctr"/>
          <a:lstStyle/>
          <a:p>
            <a:pPr algn="ctr" eaLnBrk="0" hangingPunct="0">
              <a:buFont typeface="Arial" charset="0"/>
              <a:buNone/>
            </a:pPr>
            <a:endParaRPr lang="zh-CN" altLang="en-US" sz="1500" b="1">
              <a:latin typeface="微软雅黑"/>
              <a:ea typeface="微软雅黑"/>
              <a:cs typeface="微软雅黑"/>
            </a:endParaRPr>
          </a:p>
        </p:txBody>
      </p:sp>
      <p:sp>
        <p:nvSpPr>
          <p:cNvPr id="13320" name="Rectangle 4"/>
          <p:cNvSpPr>
            <a:spLocks noChangeArrowheads="1"/>
          </p:cNvSpPr>
          <p:nvPr/>
        </p:nvSpPr>
        <p:spPr bwMode="auto">
          <a:xfrm>
            <a:off x="1863725" y="2462213"/>
            <a:ext cx="1079500" cy="487362"/>
          </a:xfrm>
          <a:prstGeom prst="rect">
            <a:avLst/>
          </a:prstGeom>
          <a:solidFill>
            <a:schemeClr val="accent1"/>
          </a:solidFill>
          <a:ln w="9525" cap="rnd">
            <a:solidFill>
              <a:schemeClr val="tx1"/>
            </a:solidFill>
            <a:prstDash val="sysDot"/>
            <a:miter lim="800000"/>
            <a:headEnd/>
            <a:tailEnd/>
          </a:ln>
        </p:spPr>
        <p:txBody>
          <a:bodyPr wrap="none" lIns="0" tIns="0" rIns="0" bIns="0" anchor="ctr"/>
          <a:lstStyle/>
          <a:p>
            <a:pPr algn="ctr" eaLnBrk="0" hangingPunct="0">
              <a:buFont typeface="Arial" charset="0"/>
              <a:buNone/>
            </a:pPr>
            <a:endParaRPr lang="zh-CN" altLang="en-US" sz="1500" b="1">
              <a:latin typeface="微软雅黑"/>
              <a:ea typeface="微软雅黑"/>
              <a:cs typeface="微软雅黑"/>
            </a:endParaRPr>
          </a:p>
        </p:txBody>
      </p:sp>
      <p:sp>
        <p:nvSpPr>
          <p:cNvPr id="13321" name="Rectangle 5"/>
          <p:cNvSpPr>
            <a:spLocks noChangeArrowheads="1"/>
          </p:cNvSpPr>
          <p:nvPr/>
        </p:nvSpPr>
        <p:spPr bwMode="auto">
          <a:xfrm>
            <a:off x="1863725" y="3327400"/>
            <a:ext cx="1079500" cy="485775"/>
          </a:xfrm>
          <a:prstGeom prst="rect">
            <a:avLst/>
          </a:prstGeom>
          <a:solidFill>
            <a:schemeClr val="accent1"/>
          </a:solidFill>
          <a:ln w="9525" cap="rnd">
            <a:solidFill>
              <a:schemeClr val="tx1"/>
            </a:solidFill>
            <a:prstDash val="sysDot"/>
            <a:miter lim="800000"/>
            <a:headEnd/>
            <a:tailEnd/>
          </a:ln>
        </p:spPr>
        <p:txBody>
          <a:bodyPr wrap="none" lIns="0" tIns="0" rIns="0" bIns="0" anchor="ctr"/>
          <a:lstStyle/>
          <a:p>
            <a:pPr algn="ctr" eaLnBrk="0" hangingPunct="0">
              <a:buFont typeface="Arial" charset="0"/>
              <a:buNone/>
            </a:pPr>
            <a:endParaRPr lang="zh-CN" altLang="en-US" sz="1500" b="1">
              <a:latin typeface="微软雅黑"/>
              <a:ea typeface="微软雅黑"/>
              <a:cs typeface="微软雅黑"/>
            </a:endParaRPr>
          </a:p>
        </p:txBody>
      </p:sp>
      <p:sp>
        <p:nvSpPr>
          <p:cNvPr id="13322" name="Rectangle 6"/>
          <p:cNvSpPr>
            <a:spLocks noChangeArrowheads="1"/>
          </p:cNvSpPr>
          <p:nvPr/>
        </p:nvSpPr>
        <p:spPr bwMode="auto">
          <a:xfrm>
            <a:off x="1863725" y="4192588"/>
            <a:ext cx="1079500" cy="485775"/>
          </a:xfrm>
          <a:prstGeom prst="rect">
            <a:avLst/>
          </a:prstGeom>
          <a:solidFill>
            <a:schemeClr val="accent1"/>
          </a:solidFill>
          <a:ln w="9525" cap="rnd">
            <a:solidFill>
              <a:schemeClr val="tx1"/>
            </a:solidFill>
            <a:prstDash val="sysDot"/>
            <a:miter lim="800000"/>
            <a:headEnd/>
            <a:tailEnd/>
          </a:ln>
        </p:spPr>
        <p:txBody>
          <a:bodyPr wrap="none" lIns="0" tIns="0" rIns="0" bIns="0" anchor="ctr"/>
          <a:lstStyle/>
          <a:p>
            <a:pPr algn="ctr" eaLnBrk="0" hangingPunct="0">
              <a:buFont typeface="Arial" charset="0"/>
              <a:buNone/>
            </a:pPr>
            <a:endParaRPr lang="zh-CN" altLang="en-US" sz="1500" b="1">
              <a:latin typeface="微软雅黑"/>
              <a:ea typeface="微软雅黑"/>
              <a:cs typeface="微软雅黑"/>
            </a:endParaRPr>
          </a:p>
        </p:txBody>
      </p:sp>
      <p:sp>
        <p:nvSpPr>
          <p:cNvPr id="13323" name="AutoShape 7"/>
          <p:cNvSpPr>
            <a:spLocks noChangeArrowheads="1"/>
          </p:cNvSpPr>
          <p:nvPr/>
        </p:nvSpPr>
        <p:spPr bwMode="auto">
          <a:xfrm>
            <a:off x="1593850" y="2571750"/>
            <a:ext cx="161925" cy="268288"/>
          </a:xfrm>
          <a:prstGeom prst="rightArrow">
            <a:avLst>
              <a:gd name="adj1" fmla="val 50000"/>
              <a:gd name="adj2" fmla="val 25000"/>
            </a:avLst>
          </a:prstGeom>
          <a:solidFill>
            <a:srgbClr val="FF9900"/>
          </a:solidFill>
          <a:ln w="9525" cap="rnd">
            <a:solidFill>
              <a:schemeClr val="tx1"/>
            </a:solidFill>
            <a:prstDash val="sysDot"/>
            <a:miter lim="800000"/>
            <a:headEnd/>
            <a:tailEnd/>
          </a:ln>
        </p:spPr>
        <p:txBody>
          <a:bodyPr wrap="none" lIns="0" tIns="0" rIns="0" bIns="0" anchor="ctr"/>
          <a:lstStyle/>
          <a:p>
            <a:pPr eaLnBrk="0" hangingPunct="0">
              <a:buFont typeface="Arial" charset="0"/>
              <a:buNone/>
            </a:pPr>
            <a:endParaRPr lang="zh-CN" altLang="en-US" sz="1500" b="1">
              <a:latin typeface="微软雅黑"/>
              <a:ea typeface="微软雅黑"/>
              <a:cs typeface="微软雅黑"/>
            </a:endParaRPr>
          </a:p>
        </p:txBody>
      </p:sp>
      <p:graphicFrame>
        <p:nvGraphicFramePr>
          <p:cNvPr id="13317" name="Object 5"/>
          <p:cNvGraphicFramePr>
            <a:graphicFrameLocks noChangeAspect="1"/>
          </p:cNvGraphicFramePr>
          <p:nvPr/>
        </p:nvGraphicFramePr>
        <p:xfrm>
          <a:off x="3267075" y="1436688"/>
          <a:ext cx="3348038" cy="2638425"/>
        </p:xfrm>
        <a:graphic>
          <a:graphicData uri="http://schemas.openxmlformats.org/presentationml/2006/ole">
            <p:oleObj spid="_x0000_s13317" name="位图图像" r:id="rId3" imgW="3191320" imgH="2685714" progId="PBrush">
              <p:embed/>
            </p:oleObj>
          </a:graphicData>
        </a:graphic>
      </p:graphicFrame>
      <p:sp>
        <p:nvSpPr>
          <p:cNvPr id="13324" name="AutoShape 11"/>
          <p:cNvSpPr>
            <a:spLocks noChangeArrowheads="1"/>
          </p:cNvSpPr>
          <p:nvPr/>
        </p:nvSpPr>
        <p:spPr bwMode="auto">
          <a:xfrm>
            <a:off x="674688" y="2193925"/>
            <a:ext cx="271462" cy="215900"/>
          </a:xfrm>
          <a:prstGeom prst="downArrow">
            <a:avLst>
              <a:gd name="adj1" fmla="val 50000"/>
              <a:gd name="adj2" fmla="val 25000"/>
            </a:avLst>
          </a:prstGeom>
          <a:solidFill>
            <a:srgbClr val="FF9900"/>
          </a:solidFill>
          <a:ln w="9525" cap="rnd" algn="ctr">
            <a:solidFill>
              <a:schemeClr val="tx1"/>
            </a:solidFill>
            <a:prstDash val="sysDot"/>
            <a:miter lim="800000"/>
            <a:headEnd/>
            <a:tailEnd/>
          </a:ln>
        </p:spPr>
        <p:txBody>
          <a:bodyPr wrap="none" lIns="0" tIns="0" rIns="0" bIns="0" anchor="ctr"/>
          <a:lstStyle/>
          <a:p>
            <a:pPr eaLnBrk="0" hangingPunct="0">
              <a:buFont typeface="Arial" charset="0"/>
              <a:buNone/>
            </a:pPr>
            <a:endParaRPr lang="zh-CN" altLang="en-US" sz="1500" b="1">
              <a:latin typeface="微软雅黑"/>
              <a:ea typeface="微软雅黑"/>
              <a:cs typeface="微软雅黑"/>
            </a:endParaRPr>
          </a:p>
        </p:txBody>
      </p:sp>
      <p:sp>
        <p:nvSpPr>
          <p:cNvPr id="13325" name="AutoShape 12"/>
          <p:cNvSpPr>
            <a:spLocks noChangeArrowheads="1"/>
          </p:cNvSpPr>
          <p:nvPr/>
        </p:nvSpPr>
        <p:spPr bwMode="auto">
          <a:xfrm>
            <a:off x="2293938" y="3921125"/>
            <a:ext cx="269875" cy="215900"/>
          </a:xfrm>
          <a:prstGeom prst="downArrow">
            <a:avLst>
              <a:gd name="adj1" fmla="val 50000"/>
              <a:gd name="adj2" fmla="val 25000"/>
            </a:avLst>
          </a:prstGeom>
          <a:solidFill>
            <a:srgbClr val="FF9900"/>
          </a:solidFill>
          <a:ln w="9525" cap="rnd" algn="ctr">
            <a:solidFill>
              <a:schemeClr val="tx1"/>
            </a:solidFill>
            <a:prstDash val="sysDot"/>
            <a:miter lim="800000"/>
            <a:headEnd/>
            <a:tailEnd/>
          </a:ln>
        </p:spPr>
        <p:txBody>
          <a:bodyPr wrap="none" lIns="0" tIns="0" rIns="0" bIns="0" anchor="ctr"/>
          <a:lstStyle/>
          <a:p>
            <a:pPr eaLnBrk="0" hangingPunct="0">
              <a:buFont typeface="Arial" charset="0"/>
              <a:buNone/>
            </a:pPr>
            <a:endParaRPr lang="zh-CN" altLang="en-US" sz="1500" b="1">
              <a:latin typeface="微软雅黑"/>
              <a:ea typeface="微软雅黑"/>
              <a:cs typeface="微软雅黑"/>
            </a:endParaRPr>
          </a:p>
        </p:txBody>
      </p:sp>
      <p:sp>
        <p:nvSpPr>
          <p:cNvPr id="13326" name="AutoShape 13"/>
          <p:cNvSpPr>
            <a:spLocks noChangeArrowheads="1"/>
          </p:cNvSpPr>
          <p:nvPr/>
        </p:nvSpPr>
        <p:spPr bwMode="auto">
          <a:xfrm>
            <a:off x="2295525" y="3059113"/>
            <a:ext cx="269875" cy="214312"/>
          </a:xfrm>
          <a:prstGeom prst="downArrow">
            <a:avLst>
              <a:gd name="adj1" fmla="val 50000"/>
              <a:gd name="adj2" fmla="val 25000"/>
            </a:avLst>
          </a:prstGeom>
          <a:solidFill>
            <a:srgbClr val="FF9900"/>
          </a:solidFill>
          <a:ln w="9525" cap="rnd" algn="ctr">
            <a:solidFill>
              <a:schemeClr val="tx1"/>
            </a:solidFill>
            <a:prstDash val="sysDot"/>
            <a:miter lim="800000"/>
            <a:headEnd/>
            <a:tailEnd/>
          </a:ln>
        </p:spPr>
        <p:txBody>
          <a:bodyPr wrap="none" lIns="0" tIns="0" rIns="0" bIns="0" anchor="ctr"/>
          <a:lstStyle/>
          <a:p>
            <a:pPr eaLnBrk="0" hangingPunct="0">
              <a:buFont typeface="Arial" charset="0"/>
              <a:buNone/>
            </a:pPr>
            <a:endParaRPr lang="zh-CN" altLang="en-US" sz="1500" b="1">
              <a:latin typeface="微软雅黑"/>
              <a:ea typeface="微软雅黑"/>
              <a:cs typeface="微软雅黑"/>
            </a:endParaRPr>
          </a:p>
        </p:txBody>
      </p:sp>
      <p:sp>
        <p:nvSpPr>
          <p:cNvPr id="13327" name="Text Box 14"/>
          <p:cNvSpPr txBox="1">
            <a:spLocks noChangeArrowheads="1"/>
          </p:cNvSpPr>
          <p:nvPr/>
        </p:nvSpPr>
        <p:spPr bwMode="auto">
          <a:xfrm>
            <a:off x="188913" y="1004888"/>
            <a:ext cx="6372225" cy="292100"/>
          </a:xfrm>
          <a:prstGeom prst="rect">
            <a:avLst/>
          </a:prstGeom>
          <a:noFill/>
          <a:ln w="9525">
            <a:noFill/>
            <a:miter lim="800000"/>
            <a:headEnd/>
            <a:tailEnd/>
          </a:ln>
        </p:spPr>
        <p:txBody>
          <a:bodyPr lIns="68580" tIns="34290" rIns="68580" bIns="34290"/>
          <a:lstStyle/>
          <a:p>
            <a:pPr marL="257175" indent="-257175" eaLnBrk="0" hangingPunct="0">
              <a:lnSpc>
                <a:spcPct val="80000"/>
              </a:lnSpc>
              <a:spcBef>
                <a:spcPct val="20000"/>
              </a:spcBef>
              <a:buFont typeface="Arial" charset="0"/>
              <a:buNone/>
            </a:pPr>
            <a:r>
              <a:rPr lang="zh-CN" altLang="en-US" b="1">
                <a:solidFill>
                  <a:srgbClr val="FF0000"/>
                </a:solidFill>
                <a:latin typeface="微软雅黑"/>
                <a:ea typeface="微软雅黑"/>
                <a:cs typeface="微软雅黑"/>
              </a:rPr>
              <a:t>工具管理的“三定”，如何利用现有的条件改善？</a:t>
            </a:r>
          </a:p>
        </p:txBody>
      </p:sp>
      <p:sp>
        <p:nvSpPr>
          <p:cNvPr id="14" name="标题 1"/>
          <p:cNvSpPr txBox="1">
            <a:spLocks/>
          </p:cNvSpPr>
          <p:nvPr/>
        </p:nvSpPr>
        <p:spPr bwMode="auto">
          <a:xfrm>
            <a:off x="766763" y="474663"/>
            <a:ext cx="4608512" cy="360362"/>
          </a:xfrm>
          <a:prstGeom prst="rect">
            <a:avLst/>
          </a:prstGeom>
          <a:noFill/>
          <a:ln w="9525">
            <a:noFill/>
            <a:miter lim="800000"/>
            <a:headEnd/>
            <a:tailEnd/>
          </a:ln>
        </p:spPr>
        <p:txBody>
          <a:bodyPr lIns="68570" tIns="34284" rIns="68570" bIns="34284" anchor="ctr"/>
          <a:lstStyle/>
          <a:p>
            <a:pPr defTabSz="685800">
              <a:buFont typeface="Arial" panose="020B0604020202020204" pitchFamily="34" charset="0"/>
              <a:buNone/>
              <a:defRPr/>
            </a:pPr>
            <a:r>
              <a:rPr lang="zh-CN" altLang="en-US" sz="2400" b="1" kern="0" dirty="0">
                <a:solidFill>
                  <a:srgbClr val="FF0000"/>
                </a:solidFill>
                <a:latin typeface="微软雅黑" pitchFamily="34" charset="-122"/>
                <a:ea typeface="微软雅黑" pitchFamily="34" charset="-122"/>
                <a:cs typeface="+mj-cs"/>
              </a:rPr>
              <a:t>三定管理</a:t>
            </a:r>
            <a:endParaRPr lang="zh-CN" altLang="en-US" sz="2400" kern="0" dirty="0">
              <a:solidFill>
                <a:srgbClr val="FF0000"/>
              </a:solidFill>
              <a:latin typeface="微软雅黑" pitchFamily="34" charset="-122"/>
              <a:ea typeface="微软雅黑" pitchFamily="34" charset="-122"/>
              <a:cs typeface="+mj-cs"/>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4"/>
          <p:cNvPicPr>
            <a:picLocks noChangeAspect="1" noChangeArrowheads="1"/>
          </p:cNvPicPr>
          <p:nvPr/>
        </p:nvPicPr>
        <p:blipFill>
          <a:blip r:embed="rId2"/>
          <a:srcRect/>
          <a:stretch>
            <a:fillRect/>
          </a:stretch>
        </p:blipFill>
        <p:spPr bwMode="auto">
          <a:xfrm>
            <a:off x="4057650" y="2343150"/>
            <a:ext cx="2503488" cy="2460625"/>
          </a:xfrm>
          <a:prstGeom prst="rect">
            <a:avLst/>
          </a:prstGeom>
          <a:noFill/>
          <a:ln w="9525">
            <a:noFill/>
            <a:miter lim="800000"/>
            <a:headEnd/>
            <a:tailEnd/>
          </a:ln>
        </p:spPr>
      </p:pic>
      <p:sp>
        <p:nvSpPr>
          <p:cNvPr id="5" name="Rectangle 2"/>
          <p:cNvSpPr txBox="1">
            <a:spLocks noChangeArrowheads="1"/>
          </p:cNvSpPr>
          <p:nvPr/>
        </p:nvSpPr>
        <p:spPr bwMode="auto">
          <a:xfrm>
            <a:off x="134938" y="896938"/>
            <a:ext cx="6426200" cy="649287"/>
          </a:xfrm>
          <a:prstGeom prst="rect">
            <a:avLst/>
          </a:prstGeom>
          <a:noFill/>
          <a:ln w="9525">
            <a:noFill/>
            <a:miter lim="800000"/>
            <a:headEnd/>
            <a:tailEnd/>
          </a:ln>
        </p:spPr>
        <p:txBody>
          <a:bodyPr anchor="ctr"/>
          <a:lstStyle/>
          <a:p>
            <a:pPr eaLnBrk="0" hangingPunct="0">
              <a:buClr>
                <a:srgbClr val="CC3300"/>
              </a:buClr>
              <a:buFont typeface="Arial" panose="020B0604020202020204" pitchFamily="34" charset="0"/>
              <a:buNone/>
              <a:defRPr/>
            </a:pPr>
            <a:r>
              <a:rPr kumimoji="1" lang="zh-CN" altLang="en-US" sz="2100" b="1" kern="0" dirty="0">
                <a:latin typeface="微软雅黑" pitchFamily="34" charset="-122"/>
                <a:ea typeface="微软雅黑" pitchFamily="34" charset="-122"/>
                <a:cs typeface="+mj-cs"/>
              </a:rPr>
              <a:t>看板管理的</a:t>
            </a:r>
            <a:r>
              <a:rPr kumimoji="1" lang="zh-CN" altLang="en-US" sz="2100" b="1" kern="0" dirty="0">
                <a:solidFill>
                  <a:srgbClr val="FF0000"/>
                </a:solidFill>
                <a:latin typeface="微软雅黑" pitchFamily="34" charset="-122"/>
                <a:ea typeface="微软雅黑" pitchFamily="34" charset="-122"/>
                <a:cs typeface="+mj-cs"/>
              </a:rPr>
              <a:t>“三”定原则</a:t>
            </a:r>
          </a:p>
        </p:txBody>
      </p:sp>
      <p:sp>
        <p:nvSpPr>
          <p:cNvPr id="168963" name="Rectangle 3"/>
          <p:cNvSpPr txBox="1">
            <a:spLocks noChangeArrowheads="1"/>
          </p:cNvSpPr>
          <p:nvPr/>
        </p:nvSpPr>
        <p:spPr bwMode="auto">
          <a:xfrm>
            <a:off x="296863" y="1654175"/>
            <a:ext cx="3481387" cy="1619250"/>
          </a:xfrm>
          <a:prstGeom prst="rect">
            <a:avLst/>
          </a:prstGeom>
          <a:noFill/>
          <a:ln w="9525">
            <a:noFill/>
            <a:miter lim="800000"/>
            <a:headEnd/>
            <a:tailEnd/>
          </a:ln>
        </p:spPr>
        <p:txBody>
          <a:bodyPr/>
          <a:lstStyle/>
          <a:p>
            <a:pPr marL="257175" indent="-257175" eaLnBrk="0" hangingPunct="0">
              <a:lnSpc>
                <a:spcPct val="150000"/>
              </a:lnSpc>
              <a:buClr>
                <a:srgbClr val="CC3300"/>
              </a:buClr>
              <a:buFont typeface="Wingdings" pitchFamily="2" charset="2"/>
              <a:buChar char="n"/>
            </a:pPr>
            <a:r>
              <a:rPr kumimoji="1" lang="zh-CN" altLang="en-US" b="1">
                <a:ea typeface="楷体_GB2312" pitchFamily="49" charset="-122"/>
              </a:rPr>
              <a:t> 定位：放置的场所要明确</a:t>
            </a:r>
          </a:p>
          <a:p>
            <a:pPr marL="257175" indent="-257175" eaLnBrk="0" hangingPunct="0">
              <a:lnSpc>
                <a:spcPct val="150000"/>
              </a:lnSpc>
              <a:buClr>
                <a:srgbClr val="CC3300"/>
              </a:buClr>
              <a:buFont typeface="Wingdings" pitchFamily="2" charset="2"/>
              <a:buChar char="n"/>
            </a:pPr>
            <a:r>
              <a:rPr kumimoji="1" lang="zh-CN" altLang="en-US" b="1">
                <a:ea typeface="楷体_GB2312" pitchFamily="49" charset="-122"/>
              </a:rPr>
              <a:t> 定物：各类名称要明确</a:t>
            </a:r>
          </a:p>
          <a:p>
            <a:pPr marL="257175" indent="-257175" eaLnBrk="0" hangingPunct="0">
              <a:lnSpc>
                <a:spcPct val="150000"/>
              </a:lnSpc>
              <a:buClr>
                <a:srgbClr val="CC3300"/>
              </a:buClr>
              <a:buFont typeface="Wingdings" pitchFamily="2" charset="2"/>
              <a:buChar char="n"/>
            </a:pPr>
            <a:r>
              <a:rPr kumimoji="1" lang="zh-CN" altLang="en-US" b="1">
                <a:ea typeface="楷体_GB2312" pitchFamily="49" charset="-122"/>
              </a:rPr>
              <a:t> 定量：数量多少要明确</a:t>
            </a:r>
          </a:p>
        </p:txBody>
      </p:sp>
      <p:sp>
        <p:nvSpPr>
          <p:cNvPr id="7" name="Rectangle 2"/>
          <p:cNvSpPr txBox="1">
            <a:spLocks noChangeArrowheads="1"/>
          </p:cNvSpPr>
          <p:nvPr/>
        </p:nvSpPr>
        <p:spPr bwMode="auto">
          <a:xfrm>
            <a:off x="765175" y="465138"/>
            <a:ext cx="4373563" cy="379412"/>
          </a:xfrm>
          <a:prstGeom prst="rect">
            <a:avLst/>
          </a:prstGeom>
          <a:noFill/>
          <a:ln w="9525">
            <a:noFill/>
            <a:miter lim="800000"/>
            <a:headEnd/>
            <a:tailEnd/>
          </a:ln>
        </p:spPr>
        <p:txBody>
          <a:bodyPr lIns="68570" tIns="34284" rIns="68570" bIns="34284" anchor="ctr"/>
          <a:lstStyle/>
          <a:p>
            <a:pPr defTabSz="685800">
              <a:buFont typeface="Arial" panose="020B0604020202020204" pitchFamily="34" charset="0"/>
              <a:buNone/>
              <a:defRPr/>
            </a:pPr>
            <a:r>
              <a:rPr lang="zh-CN" altLang="en-US" sz="2400" b="1" kern="0" dirty="0">
                <a:solidFill>
                  <a:srgbClr val="FF0000"/>
                </a:solidFill>
                <a:latin typeface="微软雅黑" pitchFamily="34" charset="-122"/>
                <a:ea typeface="微软雅黑" pitchFamily="34" charset="-122"/>
                <a:cs typeface="+mj-cs"/>
              </a:rPr>
              <a:t>管理类看板</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3"/>
          <p:cNvPicPr>
            <a:picLocks noGrp="1" noChangeAspect="1" noChangeArrowheads="1"/>
          </p:cNvPicPr>
          <p:nvPr>
            <p:ph idx="1"/>
          </p:nvPr>
        </p:nvPicPr>
        <p:blipFill>
          <a:blip r:embed="rId2"/>
          <a:srcRect/>
          <a:stretch>
            <a:fillRect/>
          </a:stretch>
        </p:blipFill>
        <p:spPr>
          <a:xfrm>
            <a:off x="3175" y="1438275"/>
            <a:ext cx="2455863" cy="2862263"/>
          </a:xfrm>
        </p:spPr>
      </p:pic>
      <p:sp>
        <p:nvSpPr>
          <p:cNvPr id="169986" name="AutoShape 4"/>
          <p:cNvSpPr>
            <a:spLocks noChangeArrowheads="1"/>
          </p:cNvSpPr>
          <p:nvPr/>
        </p:nvSpPr>
        <p:spPr bwMode="auto">
          <a:xfrm>
            <a:off x="2697163" y="1546225"/>
            <a:ext cx="3671887" cy="323850"/>
          </a:xfrm>
          <a:prstGeom prst="flowChartAlternateProcess">
            <a:avLst/>
          </a:prstGeom>
          <a:gradFill rotWithShape="0">
            <a:gsLst>
              <a:gs pos="0">
                <a:srgbClr val="6A8B25"/>
              </a:gs>
              <a:gs pos="100000">
                <a:srgbClr val="83B02F"/>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8197" name="Rectangle 5"/>
          <p:cNvSpPr>
            <a:spLocks noChangeArrowheads="1"/>
          </p:cNvSpPr>
          <p:nvPr/>
        </p:nvSpPr>
        <p:spPr bwMode="auto">
          <a:xfrm>
            <a:off x="2697163" y="1816100"/>
            <a:ext cx="3671887" cy="2430463"/>
          </a:xfrm>
          <a:prstGeom prst="rect">
            <a:avLst/>
          </a:prstGeom>
          <a:gradFill rotWithShape="0">
            <a:gsLst>
              <a:gs pos="0">
                <a:schemeClr val="bg1"/>
              </a:gs>
              <a:gs pos="100000">
                <a:srgbClr val="CBCBCB"/>
              </a:gs>
            </a:gsLst>
            <a:lin ang="5400000" scaled="1"/>
          </a:gradFill>
          <a:ln>
            <a:noFill/>
          </a:ln>
          <a:effectLst/>
          <a:extLst>
            <a:ext uri="{91240B29-F687-4F45-9708-019B960494DF}"/>
            <a:ext uri="{AF507438-7753-43E0-B8FC-AC1667EBCBE1}"/>
          </a:extLst>
        </p:spPr>
        <p:txBody>
          <a:bodyPr/>
          <a:lstStyle/>
          <a:p>
            <a:pPr algn="ctr">
              <a:lnSpc>
                <a:spcPct val="200000"/>
              </a:lnSpc>
              <a:defRPr/>
            </a:pPr>
            <a:r>
              <a:rPr lang="zh-CN" altLang="en-US" sz="2100" b="1" dirty="0">
                <a:latin typeface="+mn-ea"/>
                <a:ea typeface="+mn-ea"/>
              </a:rPr>
              <a:t>第五单元</a:t>
            </a:r>
            <a:endParaRPr lang="en-US" altLang="zh-CN" sz="2100" b="1" dirty="0">
              <a:latin typeface="+mn-ea"/>
              <a:ea typeface="+mn-ea"/>
            </a:endParaRPr>
          </a:p>
          <a:p>
            <a:pPr algn="ctr" eaLnBrk="0" hangingPunct="0">
              <a:lnSpc>
                <a:spcPct val="200000"/>
              </a:lnSpc>
              <a:buFont typeface="Arial" panose="020B0604020202020204" pitchFamily="34" charset="0"/>
              <a:buNone/>
              <a:defRPr/>
            </a:pPr>
            <a:r>
              <a:rPr lang="zh-CN" altLang="zh-CN" sz="1600" b="1" dirty="0">
                <a:latin typeface="+mn-ea"/>
                <a:ea typeface="+mn-ea"/>
              </a:rPr>
              <a:t>杜绝一切浪费</a:t>
            </a:r>
            <a:r>
              <a:rPr lang="zh-CN" altLang="en-US" sz="1600" b="1" dirty="0">
                <a:latin typeface="+mn-ea"/>
                <a:ea typeface="+mn-ea"/>
              </a:rPr>
              <a:t>：</a:t>
            </a:r>
            <a:r>
              <a:rPr lang="zh-CN" altLang="zh-CN" sz="1600" b="1" dirty="0">
                <a:latin typeface="+mn-ea"/>
                <a:ea typeface="+mn-ea"/>
              </a:rPr>
              <a:t>“节约型”班组创建</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3"/>
          <p:cNvSpPr>
            <a:spLocks noChangeArrowheads="1"/>
          </p:cNvSpPr>
          <p:nvPr/>
        </p:nvSpPr>
        <p:spPr bwMode="auto">
          <a:xfrm>
            <a:off x="2519363" y="1387475"/>
            <a:ext cx="3941762" cy="107950"/>
          </a:xfrm>
          <a:prstGeom prst="rect">
            <a:avLst/>
          </a:prstGeom>
          <a:gradFill rotWithShape="0">
            <a:gsLst>
              <a:gs pos="0">
                <a:srgbClr val="CBCBCB"/>
              </a:gs>
              <a:gs pos="100000">
                <a:srgbClr val="E7E3E7"/>
              </a:gs>
            </a:gsLst>
            <a:lin ang="5400000" scaled="1"/>
          </a:gradFill>
          <a:ln w="9525">
            <a:noFill/>
            <a:miter lim="800000"/>
            <a:headEnd/>
            <a:tailEnd/>
          </a:ln>
        </p:spPr>
        <p:txBody>
          <a:bodyPr anchor="ctr"/>
          <a:lstStyle/>
          <a:p>
            <a:pPr eaLnBrk="0" hangingPunct="0">
              <a:buFont typeface="Arial" charset="0"/>
              <a:buNone/>
            </a:pPr>
            <a:endParaRPr lang="zh-CN" altLang="en-US"/>
          </a:p>
        </p:txBody>
      </p:sp>
      <p:sp>
        <p:nvSpPr>
          <p:cNvPr id="9220" name="Oval 4"/>
          <p:cNvSpPr>
            <a:spLocks noChangeArrowheads="1"/>
          </p:cNvSpPr>
          <p:nvPr/>
        </p:nvSpPr>
        <p:spPr bwMode="auto">
          <a:xfrm>
            <a:off x="2413000" y="1227138"/>
            <a:ext cx="406400" cy="406400"/>
          </a:xfrm>
          <a:prstGeom prst="ellipse">
            <a:avLst/>
          </a:prstGeom>
          <a:solidFill>
            <a:srgbClr val="FF6600"/>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1" name="Text Box 5"/>
          <p:cNvSpPr txBox="1">
            <a:spLocks noChangeArrowheads="1"/>
          </p:cNvSpPr>
          <p:nvPr/>
        </p:nvSpPr>
        <p:spPr bwMode="auto">
          <a:xfrm>
            <a:off x="2465388" y="1279525"/>
            <a:ext cx="255587" cy="368300"/>
          </a:xfrm>
          <a:prstGeom prst="rect">
            <a:avLst/>
          </a:prstGeom>
          <a:noFill/>
          <a:ln>
            <a:noFill/>
          </a:ln>
          <a:extLst>
            <a:ext uri="{909E8E84-426E-40DD-AFC4-6F175D3DCCD1}"/>
            <a:ext uri="{91240B29-F687-4F45-9708-019B960494DF}"/>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1</a:t>
            </a:r>
          </a:p>
        </p:txBody>
      </p:sp>
      <p:sp>
        <p:nvSpPr>
          <p:cNvPr id="171012" name="Text Box 6"/>
          <p:cNvSpPr txBox="1">
            <a:spLocks noChangeArrowheads="1"/>
          </p:cNvSpPr>
          <p:nvPr/>
        </p:nvSpPr>
        <p:spPr bwMode="auto">
          <a:xfrm>
            <a:off x="2559050" y="1363663"/>
            <a:ext cx="4089400" cy="458787"/>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微软雅黑"/>
              </a:rPr>
              <a:t>班组中浪费的现象及成本控制现状</a:t>
            </a:r>
          </a:p>
        </p:txBody>
      </p:sp>
      <p:sp>
        <p:nvSpPr>
          <p:cNvPr id="9223" name="Rectangle 7"/>
          <p:cNvSpPr>
            <a:spLocks noChangeArrowheads="1"/>
          </p:cNvSpPr>
          <p:nvPr/>
        </p:nvSpPr>
        <p:spPr bwMode="auto">
          <a:xfrm>
            <a:off x="2012950" y="2063750"/>
            <a:ext cx="3941763" cy="107950"/>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4" name="Oval 8"/>
          <p:cNvSpPr>
            <a:spLocks noChangeArrowheads="1"/>
          </p:cNvSpPr>
          <p:nvPr/>
        </p:nvSpPr>
        <p:spPr bwMode="auto">
          <a:xfrm>
            <a:off x="1905000" y="1901825"/>
            <a:ext cx="407988" cy="407988"/>
          </a:xfrm>
          <a:prstGeom prst="ellipse">
            <a:avLst/>
          </a:prstGeom>
          <a:solidFill>
            <a:srgbClr val="6A8B25"/>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5" name="Text Box 9"/>
          <p:cNvSpPr txBox="1">
            <a:spLocks noChangeArrowheads="1"/>
          </p:cNvSpPr>
          <p:nvPr/>
        </p:nvSpPr>
        <p:spPr bwMode="auto">
          <a:xfrm>
            <a:off x="1957388" y="1947863"/>
            <a:ext cx="257175" cy="369887"/>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dirty="0">
                <a:solidFill>
                  <a:schemeClr val="bg1"/>
                </a:solidFill>
                <a:latin typeface="+mn-ea"/>
                <a:ea typeface="宋体" panose="02010600030101010101" pitchFamily="2" charset="-122"/>
              </a:rPr>
              <a:t>2</a:t>
            </a:r>
          </a:p>
        </p:txBody>
      </p:sp>
      <p:sp>
        <p:nvSpPr>
          <p:cNvPr id="171016" name="Text Box 10"/>
          <p:cNvSpPr txBox="1">
            <a:spLocks noChangeArrowheads="1"/>
          </p:cNvSpPr>
          <p:nvPr/>
        </p:nvSpPr>
        <p:spPr bwMode="auto">
          <a:xfrm>
            <a:off x="2085975" y="2065338"/>
            <a:ext cx="4535488" cy="458787"/>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微软雅黑"/>
              </a:rPr>
              <a:t>现场的七大浪费</a:t>
            </a:r>
          </a:p>
        </p:txBody>
      </p:sp>
      <p:sp>
        <p:nvSpPr>
          <p:cNvPr id="9227" name="Rectangle 11"/>
          <p:cNvSpPr>
            <a:spLocks noChangeArrowheads="1"/>
          </p:cNvSpPr>
          <p:nvPr/>
        </p:nvSpPr>
        <p:spPr bwMode="auto">
          <a:xfrm>
            <a:off x="1484313" y="2743200"/>
            <a:ext cx="3943350" cy="106363"/>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8" name="Oval 12"/>
          <p:cNvSpPr>
            <a:spLocks noChangeArrowheads="1"/>
          </p:cNvSpPr>
          <p:nvPr/>
        </p:nvSpPr>
        <p:spPr bwMode="auto">
          <a:xfrm>
            <a:off x="1376363" y="2581275"/>
            <a:ext cx="407987" cy="406400"/>
          </a:xfrm>
          <a:prstGeom prst="ellipse">
            <a:avLst/>
          </a:prstGeom>
          <a:solidFill>
            <a:schemeClr val="folHlink"/>
          </a:soli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9229" name="Text Box 13"/>
          <p:cNvSpPr txBox="1">
            <a:spLocks noChangeArrowheads="1"/>
          </p:cNvSpPr>
          <p:nvPr/>
        </p:nvSpPr>
        <p:spPr bwMode="auto">
          <a:xfrm>
            <a:off x="1428750" y="2611438"/>
            <a:ext cx="257175" cy="36830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zh-CN" altLang="en-US" b="1" dirty="0">
                <a:solidFill>
                  <a:schemeClr val="bg1"/>
                </a:solidFill>
                <a:latin typeface="+mn-ea"/>
                <a:ea typeface="宋体" panose="02010600030101010101" pitchFamily="2" charset="-122"/>
              </a:rPr>
              <a:t>3</a:t>
            </a:r>
            <a:endParaRPr lang="zh-CN" altLang="en-US" dirty="0">
              <a:latin typeface="+mn-ea"/>
              <a:ea typeface="宋体" panose="02010600030101010101" pitchFamily="2" charset="-122"/>
            </a:endParaRPr>
          </a:p>
        </p:txBody>
      </p:sp>
      <p:sp>
        <p:nvSpPr>
          <p:cNvPr id="171020" name="Text Box 14"/>
          <p:cNvSpPr txBox="1">
            <a:spLocks noChangeArrowheads="1"/>
          </p:cNvSpPr>
          <p:nvPr/>
        </p:nvSpPr>
        <p:spPr bwMode="auto">
          <a:xfrm>
            <a:off x="1741488" y="2755900"/>
            <a:ext cx="3746500" cy="458788"/>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solidFill>
                  <a:srgbClr val="000000"/>
                </a:solidFill>
                <a:latin typeface="微软雅黑"/>
                <a:ea typeface="微软雅黑"/>
                <a:cs typeface="微软雅黑"/>
              </a:rPr>
              <a:t>应考虑的问题与降低成本对策</a:t>
            </a:r>
            <a:endParaRPr lang="en-US" altLang="zh-CN" b="1">
              <a:solidFill>
                <a:srgbClr val="000000"/>
              </a:solidFill>
              <a:latin typeface="微软雅黑"/>
              <a:ea typeface="微软雅黑"/>
              <a:cs typeface="微软雅黑"/>
            </a:endParaRPr>
          </a:p>
        </p:txBody>
      </p:sp>
      <p:sp>
        <p:nvSpPr>
          <p:cNvPr id="17" name="Rectangle 11"/>
          <p:cNvSpPr>
            <a:spLocks noChangeArrowheads="1"/>
          </p:cNvSpPr>
          <p:nvPr/>
        </p:nvSpPr>
        <p:spPr bwMode="auto">
          <a:xfrm>
            <a:off x="868363" y="3395663"/>
            <a:ext cx="3941762" cy="107950"/>
          </a:xfrm>
          <a:prstGeom prst="rect">
            <a:avLst/>
          </a:prstGeom>
          <a:gradFill rotWithShape="0">
            <a:gsLst>
              <a:gs pos="0">
                <a:srgbClr val="CBCBCB"/>
              </a:gs>
              <a:gs pos="100000">
                <a:srgbClr val="E7E3E7"/>
              </a:gs>
            </a:gsLst>
            <a:lin ang="5400000" scaled="1"/>
          </a:gradFill>
          <a:ln>
            <a:noFill/>
          </a:ln>
          <a:effectLst/>
          <a:extLst>
            <a:ext uri="{91240B29-F687-4F45-9708-019B960494DF}"/>
            <a:ext uri="{AF507438-7753-43E0-B8FC-AC1667EBCBE1}"/>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18" name="Oval 12"/>
          <p:cNvSpPr>
            <a:spLocks noChangeArrowheads="1"/>
          </p:cNvSpPr>
          <p:nvPr/>
        </p:nvSpPr>
        <p:spPr bwMode="auto">
          <a:xfrm>
            <a:off x="758825" y="3233738"/>
            <a:ext cx="407988" cy="407987"/>
          </a:xfrm>
          <a:prstGeom prst="ellipse">
            <a:avLst/>
          </a:prstGeom>
          <a:solidFill>
            <a:srgbClr val="002060"/>
          </a:solidFill>
          <a:ln>
            <a:noFill/>
          </a:ln>
          <a:effectLst/>
          <a:extLst/>
        </p:spPr>
        <p:txBody>
          <a:bodyPr anchor="ctr"/>
          <a:lstStyle/>
          <a:p>
            <a:pPr eaLnBrk="0" hangingPunct="0">
              <a:buFont typeface="Arial" panose="020B0604020202020204" pitchFamily="34" charset="0"/>
              <a:buNone/>
              <a:defRPr/>
            </a:pPr>
            <a:endParaRPr lang="zh-CN" altLang="en-US">
              <a:latin typeface="+mn-ea"/>
              <a:ea typeface="宋体" panose="02010600030101010101" pitchFamily="2" charset="-122"/>
            </a:endParaRPr>
          </a:p>
        </p:txBody>
      </p:sp>
      <p:sp>
        <p:nvSpPr>
          <p:cNvPr id="19" name="Text Box 13"/>
          <p:cNvSpPr txBox="1">
            <a:spLocks noChangeArrowheads="1"/>
          </p:cNvSpPr>
          <p:nvPr/>
        </p:nvSpPr>
        <p:spPr bwMode="auto">
          <a:xfrm>
            <a:off x="811213" y="3263900"/>
            <a:ext cx="257175" cy="369888"/>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buFont typeface="Arial" panose="020B0604020202020204" pitchFamily="34" charset="0"/>
              <a:buNone/>
              <a:defRPr/>
            </a:pPr>
            <a:r>
              <a:rPr lang="en-US" altLang="zh-CN" b="1" dirty="0">
                <a:solidFill>
                  <a:schemeClr val="bg1"/>
                </a:solidFill>
                <a:latin typeface="+mn-ea"/>
                <a:ea typeface="宋体" panose="02010600030101010101" pitchFamily="2" charset="-122"/>
              </a:rPr>
              <a:t>4</a:t>
            </a:r>
            <a:endParaRPr lang="zh-CN" altLang="en-US" dirty="0">
              <a:latin typeface="+mn-ea"/>
              <a:ea typeface="宋体" panose="02010600030101010101" pitchFamily="2" charset="-122"/>
            </a:endParaRPr>
          </a:p>
        </p:txBody>
      </p:sp>
      <p:sp>
        <p:nvSpPr>
          <p:cNvPr id="171024" name="Text Box 14"/>
          <p:cNvSpPr txBox="1">
            <a:spLocks noChangeArrowheads="1"/>
          </p:cNvSpPr>
          <p:nvPr/>
        </p:nvSpPr>
        <p:spPr bwMode="auto">
          <a:xfrm>
            <a:off x="1125538" y="3408363"/>
            <a:ext cx="3744912" cy="458787"/>
          </a:xfrm>
          <a:prstGeom prst="rect">
            <a:avLst/>
          </a:prstGeom>
          <a:noFill/>
          <a:ln w="9525">
            <a:noFill/>
            <a:miter lim="800000"/>
            <a:headEnd/>
            <a:tailEnd/>
          </a:ln>
        </p:spPr>
        <p:txBody>
          <a:bodyPr>
            <a:spAutoFit/>
          </a:bodyPr>
          <a:lstStyle/>
          <a:p>
            <a:pPr marL="538163" indent="-342900" eaLnBrk="0" hangingPunct="0">
              <a:lnSpc>
                <a:spcPct val="150000"/>
              </a:lnSpc>
              <a:buFont typeface="Arial" charset="0"/>
              <a:buNone/>
            </a:pPr>
            <a:r>
              <a:rPr lang="zh-CN" altLang="en-US" b="1">
                <a:latin typeface="微软雅黑"/>
                <a:ea typeface="微软雅黑"/>
                <a:cs typeface="微软雅黑"/>
              </a:rPr>
              <a:t>建立存货改善制度</a:t>
            </a:r>
            <a:endParaRPr lang="zh-CN" altLang="en-US" b="1">
              <a:solidFill>
                <a:srgbClr val="000000"/>
              </a:solidFill>
              <a:latin typeface="微软雅黑"/>
              <a:ea typeface="微软雅黑"/>
              <a:cs typeface="微软雅黑"/>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4938" y="1004888"/>
            <a:ext cx="6372225" cy="3511550"/>
          </a:xfrm>
          <a:prstGeom prst="rect">
            <a:avLst/>
          </a:prstGeom>
          <a:noFill/>
        </p:spPr>
        <p:txBody>
          <a:bodyPr/>
          <a:lstStyle/>
          <a:p>
            <a:pPr marL="257175" indent="-257175" defTabSz="685800">
              <a:lnSpc>
                <a:spcPts val="2700"/>
              </a:lnSpc>
              <a:spcBef>
                <a:spcPct val="20000"/>
              </a:spcBef>
              <a:buFont typeface="Arial" panose="020B0604020202020204" pitchFamily="34" charset="0"/>
              <a:buNone/>
              <a:defRPr/>
            </a:pPr>
            <a:r>
              <a:rPr lang="zh-CN" altLang="en-US" b="1" kern="0" dirty="0">
                <a:latin typeface="微软雅黑" pitchFamily="34" charset="-122"/>
                <a:ea typeface="微软雅黑" pitchFamily="34" charset="-122"/>
              </a:rPr>
              <a:t>创建“节约型”班组的主要内容：</a:t>
            </a:r>
            <a:endParaRPr lang="en-US" altLang="zh-CN" b="1" kern="0" dirty="0">
              <a:latin typeface="微软雅黑" pitchFamily="34" charset="-122"/>
              <a:ea typeface="微软雅黑" pitchFamily="34" charset="-122"/>
            </a:endParaRPr>
          </a:p>
          <a:p>
            <a:pPr marL="257175" indent="-257175" defTabSz="685800">
              <a:lnSpc>
                <a:spcPts val="2700"/>
              </a:lnSpc>
              <a:spcBef>
                <a:spcPct val="20000"/>
              </a:spcBef>
              <a:buFont typeface="Wingdings" pitchFamily="2" charset="2"/>
              <a:buChar char="Ø"/>
              <a:defRPr/>
            </a:pPr>
            <a:r>
              <a:rPr lang="zh-CN" altLang="en-US" b="1" kern="0" dirty="0">
                <a:latin typeface="微软雅黑" pitchFamily="34" charset="-122"/>
                <a:ea typeface="微软雅黑" pitchFamily="34" charset="-122"/>
              </a:rPr>
              <a:t>牢固树立“开发与节约并重、节约优先”的理念，以创建“节约型企业”、实现节约发展为目标，落实指标责任，加强班组定额考核；</a:t>
            </a:r>
            <a:endParaRPr lang="en-US" altLang="zh-CN" b="1" kern="0" dirty="0">
              <a:latin typeface="微软雅黑" pitchFamily="34" charset="-122"/>
              <a:ea typeface="微软雅黑" pitchFamily="34" charset="-122"/>
            </a:endParaRPr>
          </a:p>
          <a:p>
            <a:pPr marL="257175" indent="-257175" defTabSz="685800">
              <a:lnSpc>
                <a:spcPts val="2700"/>
              </a:lnSpc>
              <a:spcBef>
                <a:spcPct val="20000"/>
              </a:spcBef>
              <a:buFont typeface="Wingdings" pitchFamily="2" charset="2"/>
              <a:buChar char="Ø"/>
              <a:defRPr/>
            </a:pPr>
            <a:r>
              <a:rPr lang="zh-CN" altLang="en-US" b="1" kern="0" dirty="0">
                <a:latin typeface="微软雅黑" pitchFamily="34" charset="-122"/>
                <a:ea typeface="微软雅黑" pitchFamily="34" charset="-122"/>
              </a:rPr>
              <a:t>强化全员节约意识，积极开展劳动竞赛、合理化建议、增产节约、增收节支等活动，做好厉行节约和资源的综合利用；</a:t>
            </a:r>
            <a:endParaRPr lang="en-US" altLang="zh-CN" b="1" kern="0" dirty="0">
              <a:latin typeface="微软雅黑" pitchFamily="34" charset="-122"/>
              <a:ea typeface="微软雅黑" pitchFamily="34" charset="-122"/>
            </a:endParaRPr>
          </a:p>
          <a:p>
            <a:pPr marL="257175" indent="-257175" defTabSz="685800">
              <a:lnSpc>
                <a:spcPts val="2700"/>
              </a:lnSpc>
              <a:spcBef>
                <a:spcPct val="20000"/>
              </a:spcBef>
              <a:buFont typeface="Wingdings" pitchFamily="2" charset="2"/>
              <a:buChar char="Ø"/>
              <a:defRPr/>
            </a:pPr>
            <a:r>
              <a:rPr lang="zh-CN" altLang="en-US" b="1" kern="0" dirty="0">
                <a:latin typeface="微软雅黑" pitchFamily="34" charset="-122"/>
                <a:ea typeface="微软雅黑" pitchFamily="34" charset="-122"/>
              </a:rPr>
              <a:t>发扬勤俭节约传统，创新节约手段，充分利用小发明、小创造、小革新等，搞好工序质量控制，降低生产能耗。</a:t>
            </a:r>
            <a:endParaRPr lang="en-US" altLang="zh-CN" b="1" kern="0" dirty="0">
              <a:latin typeface="微软雅黑" pitchFamily="34" charset="-122"/>
              <a:ea typeface="微软雅黑" pitchFamily="34" charset="-122"/>
            </a:endParaRPr>
          </a:p>
          <a:p>
            <a:pPr marL="257175" indent="-257175" defTabSz="685800">
              <a:lnSpc>
                <a:spcPts val="2700"/>
              </a:lnSpc>
              <a:spcBef>
                <a:spcPct val="20000"/>
              </a:spcBef>
              <a:buFont typeface="Wingdings" pitchFamily="2" charset="2"/>
              <a:buChar char="Ø"/>
              <a:defRPr/>
            </a:pPr>
            <a:r>
              <a:rPr lang="zh-CN" altLang="en-US" b="1" kern="0" dirty="0">
                <a:latin typeface="微软雅黑" pitchFamily="34" charset="-122"/>
                <a:ea typeface="微软雅黑" pitchFamily="34" charset="-122"/>
              </a:rPr>
              <a:t>努力把班组建设成为优质、高效、节约的“低耗单元”。</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341313" y="465138"/>
            <a:ext cx="6175375" cy="431800"/>
          </a:xfrm>
        </p:spPr>
        <p:txBody>
          <a:bodyPr lIns="68570" tIns="34284" rIns="68570" bIns="34284">
            <a:normAutofit fontScale="90000"/>
          </a:bodyPr>
          <a:lstStyle/>
          <a:p>
            <a:pPr eaLnBrk="1" hangingPunct="1">
              <a:defRPr/>
            </a:pPr>
            <a:r>
              <a:rPr lang="zh-CN" altLang="zh-CN" dirty="0">
                <a:solidFill>
                  <a:srgbClr val="FF0000"/>
                </a:solidFill>
                <a:latin typeface="微软雅黑" pitchFamily="34" charset="-122"/>
                <a:cs typeface="+mj-cs"/>
                <a:sym typeface="Arial" panose="020B0604020202020204" pitchFamily="34" charset="0"/>
              </a:rPr>
              <a:t>    工作中成本浪费现象</a:t>
            </a:r>
          </a:p>
        </p:txBody>
      </p:sp>
      <p:sp>
        <p:nvSpPr>
          <p:cNvPr id="360451" name="Rectangle 3"/>
          <p:cNvSpPr>
            <a:spLocks noGrp="1" noChangeArrowheads="1"/>
          </p:cNvSpPr>
          <p:nvPr>
            <p:ph idx="1"/>
          </p:nvPr>
        </p:nvSpPr>
        <p:spPr>
          <a:xfrm>
            <a:off x="244475" y="896938"/>
            <a:ext cx="6515100" cy="3835400"/>
          </a:xfrm>
        </p:spPr>
        <p:txBody>
          <a:bodyPr>
            <a:normAutofit lnSpcReduction="10000"/>
          </a:bodyPr>
          <a:lstStyle/>
          <a:p>
            <a:pPr marL="457200" indent="-457200" eaLnBrk="1" hangingPunct="1">
              <a:lnSpc>
                <a:spcPct val="150000"/>
              </a:lnSpc>
              <a:buFontTx/>
              <a:buAutoNum type="arabicPeriod"/>
              <a:defRPr/>
            </a:pPr>
            <a:r>
              <a:rPr lang="zh-CN" altLang="en-US" sz="1500" b="1" dirty="0">
                <a:latin typeface="微软雅黑" pitchFamily="34" charset="-122"/>
                <a:cs typeface="+mn-cs"/>
                <a:sym typeface="Arial" panose="020B0604020202020204" pitchFamily="34" charset="0"/>
              </a:rPr>
              <a:t>长明灯</a:t>
            </a:r>
          </a:p>
          <a:p>
            <a:pPr marL="457200" indent="-457200" eaLnBrk="1" hangingPunct="1">
              <a:lnSpc>
                <a:spcPct val="150000"/>
              </a:lnSpc>
              <a:buFontTx/>
              <a:buAutoNum type="arabicPeriod"/>
              <a:defRPr/>
            </a:pPr>
            <a:r>
              <a:rPr lang="zh-CN" altLang="en-US" sz="1500" b="1" dirty="0">
                <a:latin typeface="微软雅黑" pitchFamily="34" charset="-122"/>
                <a:cs typeface="+mn-cs"/>
                <a:sym typeface="Arial" panose="020B0604020202020204" pitchFamily="34" charset="0"/>
              </a:rPr>
              <a:t>水、蒸汽、油、辅料等跑冒滴漏</a:t>
            </a:r>
          </a:p>
          <a:p>
            <a:pPr marL="457200" indent="-457200" eaLnBrk="1" hangingPunct="1">
              <a:lnSpc>
                <a:spcPct val="150000"/>
              </a:lnSpc>
              <a:buFontTx/>
              <a:buAutoNum type="arabicPeriod"/>
              <a:defRPr/>
            </a:pPr>
            <a:r>
              <a:rPr lang="zh-CN" altLang="en-US" sz="1500" b="1" dirty="0">
                <a:latin typeface="微软雅黑" pitchFamily="34" charset="-122"/>
                <a:cs typeface="+mn-cs"/>
                <a:sym typeface="Arial" panose="020B0604020202020204" pitchFamily="34" charset="0"/>
              </a:rPr>
              <a:t>设备空负荷运转，大马拉小车现象</a:t>
            </a:r>
          </a:p>
          <a:p>
            <a:pPr marL="457200" indent="-457200" eaLnBrk="1" hangingPunct="1">
              <a:lnSpc>
                <a:spcPct val="150000"/>
              </a:lnSpc>
              <a:buFontTx/>
              <a:buAutoNum type="arabicPeriod"/>
              <a:defRPr/>
            </a:pPr>
            <a:r>
              <a:rPr lang="zh-CN" altLang="en-US" sz="1500" b="1" dirty="0">
                <a:latin typeface="微软雅黑" pitchFamily="34" charset="-122"/>
                <a:cs typeface="+mn-cs"/>
                <a:sym typeface="Arial" panose="020B0604020202020204" pitchFamily="34" charset="0"/>
              </a:rPr>
              <a:t>辅料等过量投入</a:t>
            </a:r>
          </a:p>
          <a:p>
            <a:pPr marL="457200" indent="-457200" eaLnBrk="1" hangingPunct="1">
              <a:lnSpc>
                <a:spcPct val="150000"/>
              </a:lnSpc>
              <a:buFontTx/>
              <a:buAutoNum type="arabicPeriod"/>
              <a:defRPr/>
            </a:pPr>
            <a:r>
              <a:rPr lang="zh-CN" altLang="en-US" sz="1500" b="1" dirty="0">
                <a:latin typeface="微软雅黑" pitchFamily="34" charset="-122"/>
                <a:cs typeface="+mn-cs"/>
                <a:sym typeface="Arial" panose="020B0604020202020204" pitchFamily="34" charset="0"/>
              </a:rPr>
              <a:t>材料不当使用</a:t>
            </a:r>
          </a:p>
          <a:p>
            <a:pPr marL="457200" indent="-457200" eaLnBrk="1" hangingPunct="1">
              <a:lnSpc>
                <a:spcPct val="150000"/>
              </a:lnSpc>
              <a:buFontTx/>
              <a:buAutoNum type="arabicPeriod"/>
              <a:defRPr/>
            </a:pPr>
            <a:r>
              <a:rPr lang="zh-CN" altLang="en-US" sz="1500" b="1" dirty="0">
                <a:latin typeface="微软雅黑" pitchFamily="34" charset="-122"/>
                <a:cs typeface="+mn-cs"/>
                <a:sym typeface="Arial" panose="020B0604020202020204" pitchFamily="34" charset="0"/>
              </a:rPr>
              <a:t>材料保管不善，过期、失效、损耗等</a:t>
            </a:r>
          </a:p>
          <a:p>
            <a:pPr marL="457200" indent="-457200" eaLnBrk="1" hangingPunct="1">
              <a:lnSpc>
                <a:spcPct val="150000"/>
              </a:lnSpc>
              <a:buFontTx/>
              <a:buAutoNum type="arabicPeriod"/>
              <a:defRPr/>
            </a:pPr>
            <a:r>
              <a:rPr lang="zh-CN" altLang="en-US" sz="1500" b="1" dirty="0">
                <a:latin typeface="微软雅黑" pitchFamily="34" charset="-122"/>
                <a:cs typeface="+mn-cs"/>
                <a:sym typeface="Arial" panose="020B0604020202020204" pitchFamily="34" charset="0"/>
              </a:rPr>
              <a:t>加工制作，设计不当等造成的材料浪费，如每月产生的废旧物资</a:t>
            </a:r>
          </a:p>
          <a:p>
            <a:pPr marL="457200" indent="-457200" eaLnBrk="1" hangingPunct="1">
              <a:lnSpc>
                <a:spcPct val="150000"/>
              </a:lnSpc>
              <a:buFontTx/>
              <a:buAutoNum type="arabicPeriod"/>
              <a:defRPr/>
            </a:pPr>
            <a:r>
              <a:rPr lang="zh-CN" altLang="en-US" sz="1500" b="1" dirty="0">
                <a:latin typeface="微软雅黑" pitchFamily="34" charset="-122"/>
                <a:cs typeface="+mn-cs"/>
                <a:sym typeface="Arial" panose="020B0604020202020204" pitchFamily="34" charset="0"/>
              </a:rPr>
              <a:t>备品备件规格型号错误，到货不能使用，闲置</a:t>
            </a:r>
          </a:p>
          <a:p>
            <a:pPr marL="457200" indent="-457200" eaLnBrk="1" hangingPunct="1">
              <a:lnSpc>
                <a:spcPct val="150000"/>
              </a:lnSpc>
              <a:buFontTx/>
              <a:buAutoNum type="arabicPeriod"/>
              <a:defRPr/>
            </a:pPr>
            <a:r>
              <a:rPr lang="zh-CN" altLang="en-US" sz="1500" b="1" dirty="0">
                <a:latin typeface="微软雅黑" pitchFamily="34" charset="-122"/>
                <a:cs typeface="+mn-cs"/>
                <a:sym typeface="Arial" panose="020B0604020202020204" pitchFamily="34" charset="0"/>
              </a:rPr>
              <a:t>备品备件计划数量大，库存积压</a:t>
            </a:r>
          </a:p>
          <a:p>
            <a:pPr marL="457200" indent="-457200" eaLnBrk="1" hangingPunct="1">
              <a:lnSpc>
                <a:spcPct val="150000"/>
              </a:lnSpc>
              <a:buFontTx/>
              <a:buAutoNum type="arabicPeriod"/>
              <a:defRPr/>
            </a:pPr>
            <a:r>
              <a:rPr lang="zh-CN" altLang="en-US" sz="1500" b="1" dirty="0">
                <a:latin typeface="微软雅黑" pitchFamily="34" charset="-122"/>
                <a:cs typeface="+mn-cs"/>
                <a:sym typeface="Arial" panose="020B0604020202020204" pitchFamily="34" charset="0"/>
              </a:rPr>
              <a:t>设备部件未完全损坏，提早更换，或报废</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60450"/>
                                        </p:tgtEl>
                                        <p:attrNameLst>
                                          <p:attrName>style.visibility</p:attrName>
                                        </p:attrNameLst>
                                      </p:cBhvr>
                                      <p:to>
                                        <p:strVal val="visible"/>
                                      </p:to>
                                    </p:set>
                                    <p:animEffect transition="in" filter="randombar(horizontal)">
                                      <p:cBhvr>
                                        <p:cTn id="7" dur="600">
                                          <p:stCondLst>
                                            <p:cond delay="0"/>
                                          </p:stCondLst>
                                        </p:cTn>
                                        <p:tgtEl>
                                          <p:spTgt spid="3604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0451">
                                            <p:txEl>
                                              <p:pRg st="0" end="0"/>
                                            </p:txEl>
                                          </p:spTgt>
                                        </p:tgtEl>
                                        <p:attrNameLst>
                                          <p:attrName>style.visibility</p:attrName>
                                        </p:attrNameLst>
                                      </p:cBhvr>
                                      <p:to>
                                        <p:strVal val="visible"/>
                                      </p:to>
                                    </p:set>
                                    <p:animEffect transition="in" filter="randombar(horizontal)">
                                      <p:cBhvr>
                                        <p:cTn id="12" dur="500"/>
                                        <p:tgtEl>
                                          <p:spTgt spid="3604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0451">
                                            <p:txEl>
                                              <p:pRg st="1" end="1"/>
                                            </p:txEl>
                                          </p:spTgt>
                                        </p:tgtEl>
                                        <p:attrNameLst>
                                          <p:attrName>style.visibility</p:attrName>
                                        </p:attrNameLst>
                                      </p:cBhvr>
                                      <p:to>
                                        <p:strVal val="visible"/>
                                      </p:to>
                                    </p:set>
                                    <p:animEffect transition="in" filter="randombar(horizontal)">
                                      <p:cBhvr>
                                        <p:cTn id="17" dur="500"/>
                                        <p:tgtEl>
                                          <p:spTgt spid="3604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60451">
                                            <p:txEl>
                                              <p:pRg st="2" end="2"/>
                                            </p:txEl>
                                          </p:spTgt>
                                        </p:tgtEl>
                                        <p:attrNameLst>
                                          <p:attrName>style.visibility</p:attrName>
                                        </p:attrNameLst>
                                      </p:cBhvr>
                                      <p:to>
                                        <p:strVal val="visible"/>
                                      </p:to>
                                    </p:set>
                                    <p:animEffect transition="in" filter="randombar(horizontal)">
                                      <p:cBhvr>
                                        <p:cTn id="22" dur="500"/>
                                        <p:tgtEl>
                                          <p:spTgt spid="3604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60451">
                                            <p:txEl>
                                              <p:pRg st="3" end="3"/>
                                            </p:txEl>
                                          </p:spTgt>
                                        </p:tgtEl>
                                        <p:attrNameLst>
                                          <p:attrName>style.visibility</p:attrName>
                                        </p:attrNameLst>
                                      </p:cBhvr>
                                      <p:to>
                                        <p:strVal val="visible"/>
                                      </p:to>
                                    </p:set>
                                    <p:animEffect transition="in" filter="randombar(horizontal)">
                                      <p:cBhvr>
                                        <p:cTn id="27" dur="500"/>
                                        <p:tgtEl>
                                          <p:spTgt spid="3604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60451">
                                            <p:txEl>
                                              <p:pRg st="4" end="4"/>
                                            </p:txEl>
                                          </p:spTgt>
                                        </p:tgtEl>
                                        <p:attrNameLst>
                                          <p:attrName>style.visibility</p:attrName>
                                        </p:attrNameLst>
                                      </p:cBhvr>
                                      <p:to>
                                        <p:strVal val="visible"/>
                                      </p:to>
                                    </p:set>
                                    <p:animEffect transition="in" filter="randombar(horizontal)">
                                      <p:cBhvr>
                                        <p:cTn id="32" dur="500"/>
                                        <p:tgtEl>
                                          <p:spTgt spid="3604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60451">
                                            <p:txEl>
                                              <p:pRg st="5" end="5"/>
                                            </p:txEl>
                                          </p:spTgt>
                                        </p:tgtEl>
                                        <p:attrNameLst>
                                          <p:attrName>style.visibility</p:attrName>
                                        </p:attrNameLst>
                                      </p:cBhvr>
                                      <p:to>
                                        <p:strVal val="visible"/>
                                      </p:to>
                                    </p:set>
                                    <p:animEffect transition="in" filter="randombar(horizontal)">
                                      <p:cBhvr>
                                        <p:cTn id="37" dur="500"/>
                                        <p:tgtEl>
                                          <p:spTgt spid="3604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60451">
                                            <p:txEl>
                                              <p:pRg st="6" end="6"/>
                                            </p:txEl>
                                          </p:spTgt>
                                        </p:tgtEl>
                                        <p:attrNameLst>
                                          <p:attrName>style.visibility</p:attrName>
                                        </p:attrNameLst>
                                      </p:cBhvr>
                                      <p:to>
                                        <p:strVal val="visible"/>
                                      </p:to>
                                    </p:set>
                                    <p:animEffect transition="in" filter="randombar(horizontal)">
                                      <p:cBhvr>
                                        <p:cTn id="42" dur="500"/>
                                        <p:tgtEl>
                                          <p:spTgt spid="3604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60451">
                                            <p:txEl>
                                              <p:pRg st="7" end="7"/>
                                            </p:txEl>
                                          </p:spTgt>
                                        </p:tgtEl>
                                        <p:attrNameLst>
                                          <p:attrName>style.visibility</p:attrName>
                                        </p:attrNameLst>
                                      </p:cBhvr>
                                      <p:to>
                                        <p:strVal val="visible"/>
                                      </p:to>
                                    </p:set>
                                    <p:animEffect transition="in" filter="randombar(horizontal)">
                                      <p:cBhvr>
                                        <p:cTn id="47" dur="500"/>
                                        <p:tgtEl>
                                          <p:spTgt spid="36045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60451">
                                            <p:txEl>
                                              <p:pRg st="8" end="8"/>
                                            </p:txEl>
                                          </p:spTgt>
                                        </p:tgtEl>
                                        <p:attrNameLst>
                                          <p:attrName>style.visibility</p:attrName>
                                        </p:attrNameLst>
                                      </p:cBhvr>
                                      <p:to>
                                        <p:strVal val="visible"/>
                                      </p:to>
                                    </p:set>
                                    <p:animEffect transition="in" filter="randombar(horizontal)">
                                      <p:cBhvr>
                                        <p:cTn id="52" dur="500"/>
                                        <p:tgtEl>
                                          <p:spTgt spid="36045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60451">
                                            <p:txEl>
                                              <p:pRg st="9" end="9"/>
                                            </p:txEl>
                                          </p:spTgt>
                                        </p:tgtEl>
                                        <p:attrNameLst>
                                          <p:attrName>style.visibility</p:attrName>
                                        </p:attrNameLst>
                                      </p:cBhvr>
                                      <p:to>
                                        <p:strVal val="visible"/>
                                      </p:to>
                                    </p:set>
                                    <p:animEffect transition="in" filter="randombar(horizontal)">
                                      <p:cBhvr>
                                        <p:cTn id="57" dur="500"/>
                                        <p:tgtEl>
                                          <p:spTgt spid="3604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autoUpdateAnimBg="0"/>
      <p:bldP spid="360451" grpId="0" build="p" autoUpdateAnimBg="0"/>
    </p:bldLst>
  </p:timing>
</p:sld>
</file>

<file path=ppt/theme/theme1.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上海Nordri专业商务幻灯演示设计">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321</TotalTime>
  <Pages>0</Pages>
  <Words>12698</Words>
  <Characters>0</Characters>
  <Application>Microsoft Office PowerPoint</Application>
  <DocSecurity>0</DocSecurity>
  <PresentationFormat>自定义</PresentationFormat>
  <Lines>0</Lines>
  <Paragraphs>1785</Paragraphs>
  <Slides>219</Slides>
  <Notes>50</Notes>
  <HiddenSlides>0</HiddenSlides>
  <MMClips>0</MMClips>
  <ScaleCrop>false</ScaleCrop>
  <HeadingPairs>
    <vt:vector size="6" baseType="variant">
      <vt:variant>
        <vt:lpstr>主题</vt:lpstr>
      </vt:variant>
      <vt:variant>
        <vt:i4>3</vt:i4>
      </vt:variant>
      <vt:variant>
        <vt:lpstr>嵌入 OLE 服务器</vt:lpstr>
      </vt:variant>
      <vt:variant>
        <vt:i4>3</vt:i4>
      </vt:variant>
      <vt:variant>
        <vt:lpstr>幻灯片标题</vt:lpstr>
      </vt:variant>
      <vt:variant>
        <vt:i4>219</vt:i4>
      </vt:variant>
    </vt:vector>
  </HeadingPairs>
  <TitlesOfParts>
    <vt:vector size="225" baseType="lpstr">
      <vt:lpstr>上海Nordri专业商务幻灯演示设计</vt:lpstr>
      <vt:lpstr>NordriDesign</vt:lpstr>
      <vt:lpstr>1_上海Nordri专业商务幻灯演示设计</vt:lpstr>
      <vt:lpstr>WPWin 6.1</vt:lpstr>
      <vt:lpstr>位图图像</vt:lpstr>
      <vt:lpstr>剪辑</vt:lpstr>
      <vt:lpstr>幻灯片 1</vt:lpstr>
      <vt:lpstr>幻灯片 2</vt:lpstr>
      <vt:lpstr>幻灯片 3</vt:lpstr>
      <vt:lpstr>课程结构  Lecturer Instructors</vt:lpstr>
      <vt:lpstr>幻灯片 5</vt:lpstr>
      <vt:lpstr>幻灯片 6</vt:lpstr>
      <vt:lpstr>班组管理是企业最基础的管理</vt:lpstr>
      <vt:lpstr>班组长的现状</vt:lpstr>
      <vt:lpstr>班组长的现状</vt:lpstr>
      <vt:lpstr>班组长的现状</vt:lpstr>
      <vt:lpstr>班组长的现状</vt:lpstr>
      <vt:lpstr> 班组长的现状</vt:lpstr>
      <vt:lpstr>“五型班组”创建的新思路</vt:lpstr>
      <vt:lpstr>“五型班组”创建的新思路</vt:lpstr>
      <vt:lpstr>幻灯片 15</vt:lpstr>
      <vt:lpstr>五型班组之间的关系</vt:lpstr>
      <vt:lpstr>五型班组的创建活动使“和谐发展”的理念牢固树立，班组科学发展得以实现</vt:lpstr>
      <vt:lpstr>幻灯片 18</vt:lpstr>
      <vt:lpstr>（一）创建“学习型”班组</vt:lpstr>
      <vt:lpstr>（二）创建“安全型”班组</vt:lpstr>
      <vt:lpstr>（三）创建“清洁型”班组</vt:lpstr>
      <vt:lpstr>（四）创建“节约型”班组</vt:lpstr>
      <vt:lpstr>（五）创建“和谐型”班组</vt:lpstr>
      <vt:lpstr>幻灯片 24</vt:lpstr>
      <vt:lpstr>班组长职业素养的构成</vt:lpstr>
      <vt:lpstr>幻灯片 26</vt:lpstr>
      <vt:lpstr>幻灯片 27</vt:lpstr>
      <vt:lpstr>幻灯片 28</vt:lpstr>
      <vt:lpstr>幻灯片 29</vt:lpstr>
      <vt:lpstr>幻灯片 30</vt:lpstr>
      <vt:lpstr>什么是智障？</vt:lpstr>
      <vt:lpstr>十大智障</vt:lpstr>
      <vt:lpstr>幻灯片 33</vt:lpstr>
      <vt:lpstr>幻灯片 34</vt:lpstr>
      <vt:lpstr>幻灯片 35</vt:lpstr>
      <vt:lpstr>幻灯片 36</vt:lpstr>
      <vt:lpstr>幻灯片 37</vt:lpstr>
      <vt:lpstr>幻灯片 38</vt:lpstr>
      <vt:lpstr>为什么不同的人在同一世界、对同一事物？</vt:lpstr>
      <vt:lpstr>心智模式不同</vt:lpstr>
      <vt:lpstr>心智模式的来源？</vt:lpstr>
      <vt:lpstr>幻灯片 42</vt:lpstr>
      <vt:lpstr>幻灯片 43</vt:lpstr>
      <vt:lpstr>知识获取</vt:lpstr>
      <vt:lpstr>知识共享</vt:lpstr>
      <vt:lpstr>知识运用</vt:lpstr>
      <vt:lpstr>幻灯片 47</vt:lpstr>
      <vt:lpstr>幻灯片 48</vt:lpstr>
      <vt:lpstr>幻灯片 49</vt:lpstr>
      <vt:lpstr>安全与生产关系</vt:lpstr>
      <vt:lpstr>幻灯片 51</vt:lpstr>
      <vt:lpstr>幻灯片 52</vt:lpstr>
      <vt:lpstr>幻灯片 53</vt:lpstr>
      <vt:lpstr>幻灯片 54</vt:lpstr>
      <vt:lpstr>班组长的安全责任</vt:lpstr>
      <vt:lpstr>班组长的安全责任</vt:lpstr>
      <vt:lpstr>班组基础和现场安全管理</vt:lpstr>
      <vt:lpstr>班组基础和现场安全管理</vt:lpstr>
      <vt:lpstr>班组基础和现场安全管理</vt:lpstr>
      <vt:lpstr>班组基础和现场安全管理</vt:lpstr>
      <vt:lpstr>班组基础和现场安全管理</vt:lpstr>
      <vt:lpstr>班组基础和现场安全管理</vt:lpstr>
      <vt:lpstr>班组基础和现场安全管理</vt:lpstr>
      <vt:lpstr>安全事故要因分析</vt:lpstr>
      <vt:lpstr>幻灯片 65</vt:lpstr>
      <vt:lpstr>幻灯片 66</vt:lpstr>
      <vt:lpstr>幻灯片 67</vt:lpstr>
      <vt:lpstr>幻灯片 68</vt:lpstr>
      <vt:lpstr>幻灯片 69</vt:lpstr>
      <vt:lpstr>幻灯片 70</vt:lpstr>
      <vt:lpstr>幻灯片 71</vt:lpstr>
      <vt:lpstr>什么是三现？</vt:lpstr>
      <vt:lpstr>幻灯片 73</vt:lpstr>
      <vt:lpstr>幻灯片 74</vt:lpstr>
      <vt:lpstr>幻灯片 75</vt:lpstr>
      <vt:lpstr>幻灯片 76</vt:lpstr>
      <vt:lpstr>幻灯片 77</vt:lpstr>
      <vt:lpstr>幻灯片 78</vt:lpstr>
      <vt:lpstr>整理推进步骤</vt:lpstr>
      <vt:lpstr>整顿的含义、作用</vt:lpstr>
      <vt:lpstr>整顿三要素</vt:lpstr>
      <vt:lpstr>整顿推进步骤</vt:lpstr>
      <vt:lpstr>幻灯片 83</vt:lpstr>
      <vt:lpstr>清扫推进步骤</vt:lpstr>
      <vt:lpstr>幻灯片 85</vt:lpstr>
      <vt:lpstr>清洁活动的推进步骤</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    工作中成本浪费现象</vt:lpstr>
      <vt:lpstr>    工作中成本浪费现象</vt:lpstr>
      <vt:lpstr>成本的形式</vt:lpstr>
      <vt:lpstr>（2）售价中心型</vt:lpstr>
      <vt:lpstr>幻灯片 103</vt:lpstr>
      <vt:lpstr>幻灯片 104</vt:lpstr>
      <vt:lpstr>幻灯片 105</vt:lpstr>
      <vt:lpstr>大野耐一环：现场观察</vt:lpstr>
      <vt:lpstr>幻灯片 107</vt:lpstr>
      <vt:lpstr>幻灯片 108</vt:lpstr>
      <vt:lpstr>幻灯片 109</vt:lpstr>
      <vt:lpstr>幻灯片 110</vt:lpstr>
      <vt:lpstr>幻灯片 111</vt:lpstr>
      <vt:lpstr>对时间的认识</vt:lpstr>
      <vt:lpstr>对工作的认识</vt:lpstr>
      <vt:lpstr>对生产率的认识</vt:lpstr>
      <vt:lpstr>制造成本</vt:lpstr>
      <vt:lpstr>制造成本</vt:lpstr>
      <vt:lpstr>幻灯片 117</vt:lpstr>
      <vt:lpstr>存货的利弊</vt:lpstr>
      <vt:lpstr>幻灯片 119</vt:lpstr>
      <vt:lpstr>计划性或策略性原因</vt:lpstr>
      <vt:lpstr>失误性原因</vt:lpstr>
      <vt:lpstr>库存掩盖的问题</vt:lpstr>
      <vt:lpstr>幻灯片 123</vt:lpstr>
      <vt:lpstr>幻灯片 124</vt:lpstr>
      <vt:lpstr>幻灯片 125</vt:lpstr>
      <vt:lpstr>幻灯片 126</vt:lpstr>
      <vt:lpstr>幻灯片 127</vt:lpstr>
      <vt:lpstr>幻灯片 128</vt:lpstr>
      <vt:lpstr>不良心态在工作中的表现</vt:lpstr>
      <vt:lpstr>幻灯片 130</vt:lpstr>
      <vt:lpstr>幻灯片 131</vt:lpstr>
      <vt:lpstr>幻灯片 132</vt:lpstr>
      <vt:lpstr>避免成为“植物人”的第一个问题</vt:lpstr>
      <vt:lpstr>幻灯片 134</vt:lpstr>
      <vt:lpstr>幻灯片 135</vt:lpstr>
      <vt:lpstr>幻灯片 136</vt:lpstr>
      <vt:lpstr>幻灯片 137</vt:lpstr>
      <vt:lpstr>幻灯片 138</vt:lpstr>
      <vt:lpstr>幻灯片 139</vt:lpstr>
      <vt:lpstr>幻灯片 140</vt:lpstr>
      <vt:lpstr>幻灯片 141</vt:lpstr>
      <vt:lpstr>常见的问题员工的类型</vt:lpstr>
      <vt:lpstr>常见的问题员工的类型</vt:lpstr>
      <vt:lpstr>幻灯片 144</vt:lpstr>
      <vt:lpstr>常见的问题员工的类型</vt:lpstr>
      <vt:lpstr>常见的问题员工的类型</vt:lpstr>
      <vt:lpstr> 怎样管理问题员工——用人之长 </vt:lpstr>
      <vt:lpstr> 怎样管理问题员工——用人之长</vt:lpstr>
      <vt:lpstr>怎样管理问题员工——用人之长</vt:lpstr>
      <vt:lpstr>怎样管理问题员工——用人之长 </vt:lpstr>
      <vt:lpstr> 怎样管理问题员工——用人之长</vt:lpstr>
      <vt:lpstr>怎样管理问题员工——用人之长 </vt:lpstr>
      <vt:lpstr> 怎样管理问题员工——用人之长</vt:lpstr>
      <vt:lpstr>怎样管理问题员工——用人之长 </vt:lpstr>
      <vt:lpstr> 怎样管理问题员工——用人之长</vt:lpstr>
      <vt:lpstr>怎样管理问题员工——容人之短 </vt:lpstr>
      <vt:lpstr>怎样管理问题员工——容人之短</vt:lpstr>
      <vt:lpstr> 怎样管理问题员工——容人之短</vt:lpstr>
      <vt:lpstr> 怎样管理问题员工——容人之短 </vt:lpstr>
      <vt:lpstr> 怎样管理问题员工——容人之短</vt:lpstr>
      <vt:lpstr> 怎样管理问题员工——容人之短</vt:lpstr>
      <vt:lpstr> 怎样管理问题员工——容人之短 </vt:lpstr>
      <vt:lpstr> 怎样管理问题员工——容人之短</vt:lpstr>
      <vt:lpstr> 怎样管理问题员工——容人之短 </vt:lpstr>
      <vt:lpstr> 怎样管理问题员工——容人之短</vt:lpstr>
      <vt:lpstr> 怎样管理问题员工——容人之短</vt:lpstr>
      <vt:lpstr> 怎样管理问题员工——容人之短 </vt:lpstr>
      <vt:lpstr> 怎样管理问题员工——容人之短</vt:lpstr>
      <vt:lpstr> 怎样管理问题员工——容人之短</vt:lpstr>
      <vt:lpstr> 怎样管理问题员工——容人之短</vt:lpstr>
      <vt:lpstr>幻灯片 171</vt:lpstr>
      <vt:lpstr>幻灯片 172</vt:lpstr>
      <vt:lpstr>幻灯片 173</vt:lpstr>
      <vt:lpstr>  了解上司</vt:lpstr>
      <vt:lpstr>付诸实施</vt:lpstr>
      <vt:lpstr>1）下属的8条戒律</vt:lpstr>
      <vt:lpstr>2）与上司处好关系的三个原则</vt:lpstr>
      <vt:lpstr>主动汇报原则</vt:lpstr>
      <vt:lpstr>有效的报告方法</vt:lpstr>
      <vt:lpstr> 有效的报告方法</vt:lpstr>
      <vt:lpstr>不与上级争吵原则</vt:lpstr>
      <vt:lpstr>3）与上司相处的七种武器</vt:lpstr>
      <vt:lpstr>4）怎样赢得上司的赏识与依赖</vt:lpstr>
      <vt:lpstr>幻灯片 184</vt:lpstr>
      <vt:lpstr>幻灯片 185</vt:lpstr>
      <vt:lpstr>幻灯片 186</vt:lpstr>
      <vt:lpstr> </vt:lpstr>
      <vt:lpstr>如何处理好与下属的关系</vt:lpstr>
      <vt:lpstr>与下属交流最重要的几句话</vt:lpstr>
      <vt:lpstr>激励的类型</vt:lpstr>
      <vt:lpstr>激 励 方 法</vt:lpstr>
      <vt:lpstr>激励的五要点</vt:lpstr>
      <vt:lpstr>激励管理的原则</vt:lpstr>
      <vt:lpstr> 两种应避免的激励</vt:lpstr>
      <vt:lpstr>幻灯片 195</vt:lpstr>
      <vt:lpstr>岗位员工的培训</vt:lpstr>
      <vt:lpstr>水落石出?水涨船高？</vt:lpstr>
      <vt:lpstr>学习环境的塑造</vt:lpstr>
      <vt:lpstr>培训过程中的障碍</vt:lpstr>
      <vt:lpstr>员工的态度</vt:lpstr>
      <vt:lpstr>基层管理者的想法</vt:lpstr>
      <vt:lpstr>培训的大环境</vt:lpstr>
      <vt:lpstr>企业培训存在的问题</vt:lpstr>
      <vt:lpstr>幻灯片 204</vt:lpstr>
      <vt:lpstr>OJT培养人才的根本</vt:lpstr>
      <vt:lpstr>第一阶段——准备</vt:lpstr>
      <vt:lpstr>第二阶段——示范</vt:lpstr>
      <vt:lpstr>第三阶段——实作</vt:lpstr>
      <vt:lpstr>第四阶段——上线</vt:lpstr>
      <vt:lpstr>幻灯片 210</vt:lpstr>
      <vt:lpstr>One Point Lesson(点滴教育)</vt:lpstr>
      <vt:lpstr>幻灯片 212</vt:lpstr>
      <vt:lpstr>工作教导应有的理念</vt:lpstr>
      <vt:lpstr>幻灯片 214</vt:lpstr>
      <vt:lpstr>幻灯片 215</vt:lpstr>
      <vt:lpstr>幻灯片 216</vt:lpstr>
      <vt:lpstr>幻灯片 217</vt:lpstr>
      <vt:lpstr>完全时间管理</vt:lpstr>
      <vt:lpstr>幻灯片 219</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NordriDesign</dc:creator>
  <cp:keywords>ppt幻灯设计/ppt模板设计</cp:keywords>
  <dc:description>nordridesign.com</dc:description>
  <cp:lastModifiedBy>win 7</cp:lastModifiedBy>
  <cp:revision>681</cp:revision>
  <dcterms:created xsi:type="dcterms:W3CDTF">2007-10-20T17:27:00Z</dcterms:created>
  <dcterms:modified xsi:type="dcterms:W3CDTF">2016-09-21T06:28:42Z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